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3356714-8EDB-4759-9A2F-46C0473C5948}" type="datetimeFigureOut">
              <a:rPr lang="ru-RU" smtClean="0"/>
              <a:t>02.02.2013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EC673F5-BD3A-474F-B8F2-8E3F4D6EE62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87624" y="348441"/>
            <a:ext cx="721172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he-IL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חזרה על יחידות של נפחים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1340768"/>
            <a:ext cx="820891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000" dirty="0" smtClean="0">
                <a:latin typeface="FrankRuehl" pitchFamily="34" charset="-79"/>
                <a:cs typeface="FrankRuehl" pitchFamily="34" charset="-79"/>
              </a:rPr>
              <a:t>במערכת בינלאומית מודדים</a:t>
            </a:r>
            <a:r>
              <a:rPr lang="en-US" sz="2000" dirty="0" smtClean="0">
                <a:latin typeface="FrankRuehl" pitchFamily="34" charset="-79"/>
                <a:cs typeface="FrankRuehl" pitchFamily="34" charset="-79"/>
              </a:rPr>
              <a:t> </a:t>
            </a:r>
            <a:r>
              <a:rPr lang="he-IL" sz="2000" dirty="0" smtClean="0">
                <a:latin typeface="FrankRuehl" pitchFamily="34" charset="-79"/>
                <a:cs typeface="FrankRuehl" pitchFamily="34" charset="-79"/>
              </a:rPr>
              <a:t>נפח במטרים מעוקבים (כמו כן ניתן למדוד אותו בסמ"ק</a:t>
            </a:r>
            <a:r>
              <a:rPr lang="en-US" sz="2000" dirty="0" smtClean="0">
                <a:latin typeface="FrankRuehl" pitchFamily="34" charset="-79"/>
                <a:cs typeface="FrankRuehl" pitchFamily="34" charset="-79"/>
              </a:rPr>
              <a:t>, </a:t>
            </a:r>
            <a:r>
              <a:rPr lang="he-IL" sz="2000" dirty="0" err="1" smtClean="0">
                <a:latin typeface="FrankRuehl" pitchFamily="34" charset="-79"/>
                <a:cs typeface="FrankRuehl" pitchFamily="34" charset="-79"/>
              </a:rPr>
              <a:t>דמ"ק</a:t>
            </a:r>
            <a:r>
              <a:rPr lang="he-IL" sz="2000" dirty="0" smtClean="0">
                <a:latin typeface="FrankRuehl" pitchFamily="34" charset="-79"/>
                <a:cs typeface="FrankRuehl" pitchFamily="34" charset="-79"/>
              </a:rPr>
              <a:t> וכו')</a:t>
            </a:r>
            <a:r>
              <a:rPr lang="en-US" sz="2000" dirty="0" smtClean="0">
                <a:latin typeface="FrankRuehl" pitchFamily="34" charset="-79"/>
                <a:cs typeface="FrankRuehl" pitchFamily="34" charset="-79"/>
              </a:rPr>
              <a:t/>
            </a:r>
            <a:br>
              <a:rPr lang="en-US" sz="2000" dirty="0" smtClean="0">
                <a:latin typeface="FrankRuehl" pitchFamily="34" charset="-79"/>
                <a:cs typeface="FrankRuehl" pitchFamily="34" charset="-79"/>
              </a:rPr>
            </a:br>
            <a:r>
              <a:rPr lang="he-IL" sz="2000" dirty="0" smtClean="0">
                <a:latin typeface="FrankRuehl" pitchFamily="34" charset="-79"/>
                <a:cs typeface="FrankRuehl" pitchFamily="34" charset="-79"/>
              </a:rPr>
              <a:t>בליטרים משתמשים למדידת נפח של נוזלים או מכלים הנועדים לשמירת או העברת נוזלים</a:t>
            </a:r>
            <a:r>
              <a:rPr lang="en-US" sz="2000" dirty="0" smtClean="0">
                <a:latin typeface="FrankRuehl" pitchFamily="34" charset="-79"/>
                <a:cs typeface="FrankRuehl" pitchFamily="34" charset="-79"/>
              </a:rPr>
              <a:t/>
            </a:r>
            <a:br>
              <a:rPr lang="en-US" sz="2000" dirty="0" smtClean="0">
                <a:latin typeface="FrankRuehl" pitchFamily="34" charset="-79"/>
                <a:cs typeface="FrankRuehl" pitchFamily="34" charset="-79"/>
              </a:rPr>
            </a:br>
            <a:r>
              <a:rPr lang="he-IL" sz="2000" b="1" u="sng" dirty="0" smtClean="0">
                <a:latin typeface="FrankRuehl" pitchFamily="34" charset="-79"/>
                <a:cs typeface="FrankRuehl" pitchFamily="34" charset="-79"/>
              </a:rPr>
              <a:t>שים לב: </a:t>
            </a:r>
            <a:r>
              <a:rPr lang="he-IL" sz="2000" b="1" dirty="0" smtClean="0">
                <a:latin typeface="FrankRuehl" pitchFamily="34" charset="-79"/>
                <a:cs typeface="FrankRuehl" pitchFamily="34" charset="-79"/>
              </a:rPr>
              <a:t>1)יחידות נפח הן תמיד יחידות אורך בחזק</a:t>
            </a:r>
            <a:r>
              <a:rPr lang="he-IL" sz="2000" b="1" dirty="0">
                <a:latin typeface="FrankRuehl" pitchFamily="34" charset="-79"/>
                <a:cs typeface="FrankRuehl" pitchFamily="34" charset="-79"/>
              </a:rPr>
              <a:t>ה</a:t>
            </a:r>
            <a:r>
              <a:rPr lang="he-IL" sz="2000" b="1" dirty="0" smtClean="0">
                <a:latin typeface="FrankRuehl" pitchFamily="34" charset="-79"/>
                <a:cs typeface="FrankRuehl" pitchFamily="34" charset="-79"/>
              </a:rPr>
              <a:t> שלישית!</a:t>
            </a:r>
            <a:r>
              <a:rPr lang="en-US" sz="2000" b="1" dirty="0" smtClean="0">
                <a:latin typeface="FrankRuehl" pitchFamily="34" charset="-79"/>
                <a:cs typeface="FrankRuehl" pitchFamily="34" charset="-79"/>
              </a:rPr>
              <a:t/>
            </a:r>
            <a:br>
              <a:rPr lang="en-US" sz="2000" b="1" dirty="0" smtClean="0">
                <a:latin typeface="FrankRuehl" pitchFamily="34" charset="-79"/>
                <a:cs typeface="FrankRuehl" pitchFamily="34" charset="-79"/>
              </a:rPr>
            </a:br>
            <a:r>
              <a:rPr lang="he-IL" sz="2000" dirty="0" smtClean="0">
                <a:latin typeface="+mj-lt"/>
                <a:cs typeface="FrankRuehl" pitchFamily="34" charset="-79"/>
              </a:rPr>
              <a:t>              </a:t>
            </a:r>
            <a:r>
              <a:rPr lang="he-IL" sz="2000" b="1" dirty="0" smtClean="0">
                <a:latin typeface="+mj-lt"/>
                <a:cs typeface="FrankRuehl" pitchFamily="34" charset="-79"/>
              </a:rPr>
              <a:t>2)המדידה צריכה להיות תמיד באותן יחידות.</a:t>
            </a:r>
          </a:p>
          <a:p>
            <a:pPr algn="r" rtl="1"/>
            <a:r>
              <a:rPr lang="he-IL" sz="2000" b="1" dirty="0">
                <a:solidFill>
                  <a:srgbClr val="FF0000"/>
                </a:solidFill>
                <a:latin typeface="+mj-lt"/>
                <a:cs typeface="FrankRuehl" pitchFamily="34" charset="-79"/>
              </a:rPr>
              <a:t> </a:t>
            </a:r>
            <a:r>
              <a:rPr lang="he-IL" sz="2000" b="1" dirty="0" smtClean="0">
                <a:solidFill>
                  <a:srgbClr val="FF0000"/>
                </a:solidFill>
                <a:latin typeface="+mj-lt"/>
                <a:cs typeface="FrankRuehl" pitchFamily="34" charset="-79"/>
              </a:rPr>
              <a:t>             </a:t>
            </a:r>
            <a:r>
              <a:rPr lang="he-IL" sz="2000" b="1" dirty="0" smtClean="0">
                <a:latin typeface="+mj-lt"/>
                <a:cs typeface="FrankRuehl" pitchFamily="34" charset="-79"/>
              </a:rPr>
              <a:t>3)</a:t>
            </a:r>
            <a:r>
              <a:rPr lang="he-IL" sz="2000" b="1" u="sng" dirty="0" smtClean="0">
                <a:solidFill>
                  <a:srgbClr val="FF0000"/>
                </a:solidFill>
                <a:latin typeface="+mj-lt"/>
                <a:cs typeface="FrankRuehl" pitchFamily="34" charset="-79"/>
              </a:rPr>
              <a:t>אסור</a:t>
            </a:r>
            <a:r>
              <a:rPr lang="he-IL" sz="2000" b="1" dirty="0" smtClean="0">
                <a:latin typeface="+mj-lt"/>
                <a:cs typeface="FrankRuehl" pitchFamily="34" charset="-79"/>
              </a:rPr>
              <a:t> </a:t>
            </a:r>
            <a:r>
              <a:rPr lang="he-IL" sz="2000" b="1" dirty="0" err="1" smtClean="0">
                <a:latin typeface="+mj-lt"/>
                <a:cs typeface="FrankRuehl" pitchFamily="34" charset="-79"/>
              </a:rPr>
              <a:t>למדוד,למשל,צלע</a:t>
            </a:r>
            <a:r>
              <a:rPr lang="he-IL" sz="2000" b="1" dirty="0" smtClean="0">
                <a:latin typeface="+mj-lt"/>
                <a:cs typeface="FrankRuehl" pitchFamily="34" charset="-79"/>
              </a:rPr>
              <a:t> אחת במטרים וצלע שנייה בדצימטרים וכו'</a:t>
            </a:r>
            <a:endParaRPr lang="he-IL" sz="2000" b="1" dirty="0" smtClean="0">
              <a:latin typeface="FrankRuehl" pitchFamily="34" charset="-79"/>
              <a:cs typeface="FrankRuehl" pitchFamily="34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61727" y="3789040"/>
            <a:ext cx="39604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800" dirty="0" smtClean="0">
                <a:latin typeface="FrankRuehl" pitchFamily="34" charset="-79"/>
                <a:cs typeface="FrankRuehl" pitchFamily="34" charset="-79"/>
              </a:rPr>
              <a:t>1 ליטר = ל 1 דמ"ק</a:t>
            </a:r>
            <a:r>
              <a:rPr lang="en-US" sz="2800" dirty="0" smtClean="0">
                <a:latin typeface="FrankRuehl" pitchFamily="34" charset="-79"/>
                <a:cs typeface="FrankRuehl" pitchFamily="34" charset="-79"/>
              </a:rPr>
              <a:t/>
            </a:r>
            <a:br>
              <a:rPr lang="en-US" sz="2800" dirty="0" smtClean="0">
                <a:latin typeface="FrankRuehl" pitchFamily="34" charset="-79"/>
                <a:cs typeface="FrankRuehl" pitchFamily="34" charset="-79"/>
              </a:rPr>
            </a:br>
            <a:r>
              <a:rPr lang="he-IL" sz="2800" dirty="0" smtClean="0">
                <a:latin typeface="FrankRuehl" pitchFamily="34" charset="-79"/>
                <a:cs typeface="FrankRuehl" pitchFamily="34" charset="-79"/>
              </a:rPr>
              <a:t>1 ליטר = ל 1000 מיליליטר</a:t>
            </a:r>
            <a:r>
              <a:rPr lang="en-US" sz="2800" dirty="0" smtClean="0">
                <a:latin typeface="FrankRuehl" pitchFamily="34" charset="-79"/>
                <a:cs typeface="FrankRuehl" pitchFamily="34" charset="-79"/>
              </a:rPr>
              <a:t/>
            </a:r>
            <a:br>
              <a:rPr lang="en-US" sz="2800" dirty="0" smtClean="0">
                <a:latin typeface="FrankRuehl" pitchFamily="34" charset="-79"/>
                <a:cs typeface="FrankRuehl" pitchFamily="34" charset="-79"/>
              </a:rPr>
            </a:br>
            <a:r>
              <a:rPr lang="he-IL" sz="2800" dirty="0" smtClean="0">
                <a:latin typeface="FrankRuehl" pitchFamily="34" charset="-79"/>
                <a:cs typeface="FrankRuehl" pitchFamily="34" charset="-79"/>
              </a:rPr>
              <a:t>1 מיליליטר = ל 1 סמ"ק</a:t>
            </a:r>
            <a:endParaRPr lang="ru-RU" sz="2800" dirty="0">
              <a:cs typeface="FrankRuehl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747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15616" y="332656"/>
                <a:ext cx="6984776" cy="4585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4.במשורה בעלת מסה 240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gr 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 מזגו 75</a:t>
                </a:r>
                <a:r>
                  <a:rPr lang="en-US" sz="2400" dirty="0">
                    <a:solidFill>
                      <a:prstClr val="black"/>
                    </a:solidFill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 </m:t>
                        </m:r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𝑐𝑚</m:t>
                        </m:r>
                      </m:e>
                      <m:sup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 חומצה, מסת המשורה יחד עם החומצה 375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gr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. איזה חומצה מזגו למשורה?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/>
                </a:r>
                <a:br>
                  <a:rPr lang="en-US" sz="2400" dirty="0" smtClean="0">
                    <a:latin typeface="Arial" pitchFamily="34" charset="0"/>
                    <a:cs typeface="Arial" pitchFamily="34" charset="0"/>
                  </a:rPr>
                </a:b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/>
                </a:r>
                <a:br>
                  <a:rPr lang="en-US" sz="2400" dirty="0" smtClean="0">
                    <a:latin typeface="Arial" pitchFamily="34" charset="0"/>
                    <a:cs typeface="Arial" pitchFamily="34" charset="0"/>
                  </a:rPr>
                </a:b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/>
                </a:r>
                <a:br>
                  <a:rPr lang="en-US" sz="2400" dirty="0" smtClean="0">
                    <a:latin typeface="Arial" pitchFamily="34" charset="0"/>
                    <a:cs typeface="Arial" pitchFamily="34" charset="0"/>
                  </a:rPr>
                </a:b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5.</a:t>
                </a:r>
                <a:r>
                  <a:rPr lang="he-IL" sz="2400" dirty="0"/>
                  <a:t>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נתון גוש 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אלומיניום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בעל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נפח 0.8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 </m:t>
                        </m:r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𝑚</m:t>
                        </m:r>
                      </m:e>
                      <m:sup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מצא מסתו..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/>
                </a:r>
                <a:br>
                  <a:rPr lang="en-US" sz="2400" dirty="0" smtClean="0">
                    <a:latin typeface="Arial" pitchFamily="34" charset="0"/>
                    <a:cs typeface="Arial" pitchFamily="34" charset="0"/>
                  </a:rPr>
                </a:br>
                <a:endParaRPr lang="he-IL" sz="2400" dirty="0" smtClean="0">
                  <a:latin typeface="Arial" pitchFamily="34" charset="0"/>
                  <a:cs typeface="Arial" pitchFamily="34" charset="0"/>
                </a:endParaRPr>
              </a:p>
              <a:p>
                <a:pPr algn="r" rtl="1"/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6. נתון גוש קרח 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בעל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מסה 4536.9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kg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מצא 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נפחו...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/>
                </a:r>
                <a:br>
                  <a:rPr lang="en-US" sz="2400" dirty="0" smtClean="0">
                    <a:latin typeface="Arial" pitchFamily="34" charset="0"/>
                    <a:cs typeface="Arial" pitchFamily="34" charset="0"/>
                  </a:rPr>
                </a:br>
                <a:endParaRPr lang="he-IL" sz="2400" dirty="0" smtClean="0">
                  <a:latin typeface="Arial" pitchFamily="34" charset="0"/>
                  <a:cs typeface="Arial" pitchFamily="34" charset="0"/>
                </a:endParaRPr>
              </a:p>
              <a:p>
                <a:pPr algn="r" rtl="1"/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7. נתון גוש  בעל מסה 250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kg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ונפח  0.09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 </m:t>
                        </m:r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𝑚</m:t>
                        </m:r>
                      </m:e>
                      <m:sup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. מצא את החומר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...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/>
                </a:r>
                <a:br>
                  <a:rPr lang="en-US" sz="2400" dirty="0" smtClean="0">
                    <a:latin typeface="Arial" pitchFamily="34" charset="0"/>
                    <a:cs typeface="Arial" pitchFamily="34" charset="0"/>
                  </a:rPr>
                </a:br>
                <a:endParaRPr lang="ru-RU" sz="2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332656"/>
                <a:ext cx="6984776" cy="4585871"/>
              </a:xfrm>
              <a:prstGeom prst="rect">
                <a:avLst/>
              </a:prstGeom>
              <a:blipFill rotWithShape="1">
                <a:blip r:embed="rId2"/>
                <a:stretch>
                  <a:fillRect l="-873" t="-931" r="-14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259632" y="1516141"/>
                <a:ext cx="6858926" cy="5849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400" b="1" dirty="0" smtClean="0">
                    <a:latin typeface="Arial" pitchFamily="34" charset="0"/>
                    <a:cs typeface="Arial" pitchFamily="34" charset="0"/>
                  </a:rPr>
                  <a:t>פיתרון- 375-240=135:75=1.8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400" b="1" i="1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𝒈𝒓</m:t>
                        </m:r>
                      </m:num>
                      <m:den>
                        <m:sSup>
                          <m:sSupPr>
                            <m:ctrlPr>
                              <a:rPr lang="he-IL" sz="24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  <m:t>𝒄𝒎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he-IL" sz="2400" b="1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516141"/>
                <a:ext cx="6858926" cy="584904"/>
              </a:xfrm>
              <a:prstGeom prst="rect">
                <a:avLst/>
              </a:prstGeom>
              <a:blipFill rotWithShape="1">
                <a:blip r:embed="rId3"/>
                <a:stretch>
                  <a:fillRect t="-1042" r="-1333"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2717958" y="2522941"/>
            <a:ext cx="5382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b="1" dirty="0" smtClean="0">
                <a:latin typeface="Arial" pitchFamily="34" charset="0"/>
                <a:cs typeface="Arial" pitchFamily="34" charset="0"/>
              </a:rPr>
              <a:t>פיתרון-2700*0.8=2160 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kg</a:t>
            </a:r>
            <a:endParaRPr lang="he-IL" sz="24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717959" y="3284984"/>
                <a:ext cx="541792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400" b="1" dirty="0" err="1">
                    <a:latin typeface="Arial" pitchFamily="34" charset="0"/>
                    <a:cs typeface="Arial" pitchFamily="34" charset="0"/>
                  </a:rPr>
                  <a:t>פיתרון</a:t>
                </a:r>
                <a:r>
                  <a:rPr lang="he-IL" sz="2400" b="1" dirty="0">
                    <a:latin typeface="Arial" pitchFamily="34" charset="0"/>
                    <a:cs typeface="Arial" pitchFamily="34" charset="0"/>
                  </a:rPr>
                  <a:t>- </a:t>
                </a:r>
                <a:r>
                  <a:rPr lang="en-US" sz="2400" b="1" dirty="0" smtClean="0">
                    <a:latin typeface="Arial" pitchFamily="34" charset="0"/>
                    <a:cs typeface="Arial" pitchFamily="34" charset="0"/>
                  </a:rPr>
                  <a:t>900</a:t>
                </a:r>
                <a:r>
                  <a:rPr lang="he-IL" sz="2400" b="1" dirty="0" smtClean="0">
                    <a:latin typeface="Arial" pitchFamily="34" charset="0"/>
                    <a:cs typeface="Arial" pitchFamily="34" charset="0"/>
                  </a:rPr>
                  <a:t>\4536.9=5.041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 </m:t>
                        </m:r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𝑚</m:t>
                        </m:r>
                      </m:e>
                      <m:sup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3</m:t>
                        </m:r>
                      </m:sup>
                    </m:sSup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7959" y="3284984"/>
                <a:ext cx="5417926" cy="461665"/>
              </a:xfrm>
              <a:prstGeom prst="rect">
                <a:avLst/>
              </a:prstGeom>
              <a:blipFill rotWithShape="1">
                <a:blip r:embed="rId4"/>
                <a:stretch>
                  <a:fillRect t="-9211" r="-1687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007604" y="4365103"/>
            <a:ext cx="72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b="1" dirty="0" err="1">
                <a:latin typeface="Arial" pitchFamily="34" charset="0"/>
                <a:cs typeface="Arial" pitchFamily="34" charset="0"/>
              </a:rPr>
              <a:t>פיתרון</a:t>
            </a:r>
            <a:r>
              <a:rPr lang="he-IL" sz="2400" b="1" dirty="0"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0.09</a:t>
            </a:r>
            <a:r>
              <a:rPr lang="he-IL" sz="2400" b="1" dirty="0" smtClean="0">
                <a:latin typeface="Arial" pitchFamily="34" charset="0"/>
                <a:cs typeface="Arial" pitchFamily="34" charset="0"/>
              </a:rPr>
              <a:t>\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250</a:t>
            </a:r>
            <a:r>
              <a:rPr lang="he-IL" sz="2400" b="1" dirty="0" smtClean="0">
                <a:latin typeface="Arial" pitchFamily="34" charset="0"/>
                <a:cs typeface="Arial" pitchFamily="34" charset="0"/>
              </a:rPr>
              <a:t>=2700  </a:t>
            </a:r>
            <a:r>
              <a:rPr lang="he-IL" sz="2400" b="1" dirty="0">
                <a:latin typeface="Arial" pitchFamily="34" charset="0"/>
                <a:cs typeface="Arial" pitchFamily="34" charset="0"/>
              </a:rPr>
              <a:t>החומר הוא אלומיניום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>
                <a:latin typeface="Arial" pitchFamily="34" charset="0"/>
                <a:cs typeface="Arial" pitchFamily="34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6476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215615" y="548679"/>
                <a:ext cx="6912768" cy="1323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8.מהי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מסת האוויר בחדר אם גובה החדר 2.5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m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אורכו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4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 m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ורוחבו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3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m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?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נתון כי צפיפות האוויר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400" b="1" i="1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en-US" sz="2400" b="1" i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𝐠𝐫</m:t>
                        </m:r>
                      </m:num>
                      <m:den>
                        <m:sSup>
                          <m:sSupPr>
                            <m:ctrlPr>
                              <a:rPr lang="he-IL" sz="24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sz="2400" b="1" i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  <m:t>𝐜𝐦</m:t>
                            </m:r>
                          </m:e>
                          <m:sup>
                            <m:r>
                              <a:rPr lang="en-US" sz="2400" b="1" i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  0.00129</a:t>
                </a:r>
                <a:br>
                  <a:rPr lang="en-US" sz="2400" dirty="0" smtClean="0">
                    <a:latin typeface="Arial" pitchFamily="34" charset="0"/>
                    <a:cs typeface="Arial" pitchFamily="34" charset="0"/>
                  </a:rPr>
                </a:br>
                <a:r>
                  <a:rPr lang="he-IL" sz="2400" b="1" dirty="0" smtClean="0">
                    <a:latin typeface="Arial" pitchFamily="34" charset="0"/>
                    <a:cs typeface="Arial" pitchFamily="34" charset="0"/>
                  </a:rPr>
                  <a:t>פיתרון-</a:t>
                </a:r>
                <a:endParaRPr lang="ru-RU" sz="2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615" y="548679"/>
                <a:ext cx="6912768" cy="1323567"/>
              </a:xfrm>
              <a:prstGeom prst="rect">
                <a:avLst/>
              </a:prstGeom>
              <a:blipFill rotWithShape="1">
                <a:blip r:embed="rId2"/>
                <a:stretch>
                  <a:fillRect t="-3226" r="-1499" b="-10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99593" y="1425843"/>
                <a:ext cx="6408712" cy="8476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Arial" pitchFamily="34" charset="0"/>
                    <a:cs typeface="Arial" pitchFamily="34" charset="0"/>
                  </a:rPr>
                  <a:t>V=2.5m*4m*3m=30</a:t>
                </a:r>
                <a:r>
                  <a:rPr lang="he-IL" sz="24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1" i="0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𝐦</m:t>
                        </m:r>
                      </m:e>
                      <m:sup>
                        <m:r>
                          <a:rPr lang="en-US" sz="2400" b="1" i="0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he-IL" sz="2400" b="1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400" b="1" dirty="0" smtClean="0">
                    <a:latin typeface="Arial" pitchFamily="34" charset="0"/>
                    <a:cs typeface="Arial" pitchFamily="34" charset="0"/>
                  </a:rPr>
                  <a:t/>
                </a:r>
                <a:br>
                  <a:rPr lang="en-US" sz="2400" b="1" dirty="0" smtClean="0">
                    <a:latin typeface="Arial" pitchFamily="34" charset="0"/>
                    <a:cs typeface="Arial" pitchFamily="34" charset="0"/>
                  </a:rPr>
                </a:br>
                <a:r>
                  <a:rPr lang="en-US" sz="2400" b="1" dirty="0" smtClean="0">
                    <a:latin typeface="Arial" pitchFamily="34" charset="0"/>
                    <a:cs typeface="Arial" pitchFamily="34" charset="0"/>
                  </a:rPr>
                  <a:t>m=1.29 kg\</a:t>
                </a:r>
                <a:r>
                  <a:rPr lang="en-US" sz="2400" dirty="0">
                    <a:solidFill>
                      <a:prstClr val="black"/>
                    </a:solidFill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1" i="0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𝐦</m:t>
                        </m:r>
                      </m:e>
                      <m:sup>
                        <m:r>
                          <a:rPr lang="en-US" sz="2400" b="1" i="0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b="1" dirty="0" smtClean="0">
                    <a:latin typeface="Arial" pitchFamily="34" charset="0"/>
                    <a:cs typeface="Arial" pitchFamily="34" charset="0"/>
                  </a:rPr>
                  <a:t> *30</a:t>
                </a:r>
                <a:r>
                  <a:rPr lang="en-US" sz="2400" b="1" dirty="0">
                    <a:solidFill>
                      <a:prstClr val="black"/>
                    </a:solidFill>
                    <a:cs typeface="Arial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𝐦</m:t>
                        </m:r>
                      </m:e>
                      <m:sup>
                        <m:r>
                          <a:rPr lang="en-US" sz="2400" b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b="1" dirty="0" smtClean="0">
                    <a:latin typeface="Arial" pitchFamily="34" charset="0"/>
                    <a:cs typeface="Arial" pitchFamily="34" charset="0"/>
                  </a:rPr>
                  <a:t> =38.7kg</a:t>
                </a:r>
                <a:endParaRPr lang="ru-RU" sz="2400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3" y="1425843"/>
                <a:ext cx="6408712" cy="847668"/>
              </a:xfrm>
              <a:prstGeom prst="rect">
                <a:avLst/>
              </a:prstGeom>
              <a:blipFill rotWithShape="1">
                <a:blip r:embed="rId3"/>
                <a:stretch>
                  <a:fillRect l="-1522" t="-4317" b="-158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31640" y="2564904"/>
                <a:ext cx="7200800" cy="17012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9.נפחו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של כדור 30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1" i="0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𝐜</m:t>
                        </m:r>
                        <m:r>
                          <a:rPr lang="en-US" sz="2400" b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𝐦</m:t>
                        </m:r>
                      </m:e>
                      <m:sup>
                        <m:r>
                          <a:rPr lang="en-US" sz="2400" b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ומסתו </a:t>
                </a:r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0.579 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>kg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he-IL" sz="2400" dirty="0">
                  <a:latin typeface="Arial" pitchFamily="34" charset="0"/>
                  <a:cs typeface="Arial" pitchFamily="34" charset="0"/>
                </a:endParaRPr>
              </a:p>
              <a:p>
                <a:pPr algn="r" rtl="1"/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א. מהי 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הצפיפות של הכדור ביחידות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400" b="1" i="1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en-US" sz="2400" b="1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𝐠𝐫</m:t>
                        </m:r>
                      </m:num>
                      <m:den>
                        <m:sSup>
                          <m:sSupPr>
                            <m:ctrlPr>
                              <a:rPr lang="he-IL" sz="24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sz="2400" b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  <m:t>𝐜𝐦</m:t>
                            </m:r>
                          </m:e>
                          <m:sup>
                            <m:r>
                              <a:rPr lang="en-US" sz="2400" b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?</a:t>
                </a:r>
                <a:endParaRPr lang="he-IL" sz="2400" dirty="0">
                  <a:latin typeface="Arial" pitchFamily="34" charset="0"/>
                  <a:cs typeface="Arial" pitchFamily="34" charset="0"/>
                </a:endParaRPr>
              </a:p>
              <a:p>
                <a:pPr algn="r" rtl="1"/>
                <a:r>
                  <a:rPr lang="he-IL" sz="2400" dirty="0">
                    <a:latin typeface="Arial" pitchFamily="34" charset="0"/>
                    <a:cs typeface="Arial" pitchFamily="34" charset="0"/>
                  </a:rPr>
                  <a:t>ב. מאיזה חומר עשוי הכדור</a:t>
                </a:r>
                <a:r>
                  <a:rPr lang="he-IL" sz="2400" dirty="0" smtClean="0">
                    <a:latin typeface="Arial" pitchFamily="34" charset="0"/>
                    <a:cs typeface="Arial" pitchFamily="34" charset="0"/>
                  </a:rPr>
                  <a:t>?</a:t>
                </a:r>
                <a:r>
                  <a:rPr lang="en-US" sz="2400" dirty="0" smtClean="0">
                    <a:latin typeface="Arial" pitchFamily="34" charset="0"/>
                    <a:cs typeface="Arial" pitchFamily="34" charset="0"/>
                  </a:rPr>
                  <a:t/>
                </a:r>
                <a:br>
                  <a:rPr lang="en-US" sz="2400" dirty="0" smtClean="0">
                    <a:latin typeface="Arial" pitchFamily="34" charset="0"/>
                    <a:cs typeface="Arial" pitchFamily="34" charset="0"/>
                  </a:rPr>
                </a:br>
                <a:endParaRPr lang="he-IL" sz="2400" b="1" dirty="0"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564904"/>
                <a:ext cx="7200800" cy="1701235"/>
              </a:xfrm>
              <a:prstGeom prst="rect">
                <a:avLst/>
              </a:prstGeom>
              <a:blipFill rotWithShape="1">
                <a:blip r:embed="rId4"/>
                <a:stretch>
                  <a:fillRect t="-2151" r="-13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046057" y="766376"/>
            <a:ext cx="2279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54088" algn="l"/>
              </a:tabLst>
            </a:pPr>
            <a:r>
              <a:rPr kumimoji="0" lang="he-IL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he-I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1121718"/>
            <a:ext cx="26000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47864" y="3793224"/>
                <a:ext cx="5081275" cy="1323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 rtl="1"/>
                <a:r>
                  <a:rPr lang="he-IL" sz="2400" b="1" dirty="0">
                    <a:latin typeface="Arial" pitchFamily="34" charset="0"/>
                    <a:cs typeface="Arial" pitchFamily="34" charset="0"/>
                  </a:rPr>
                  <a:t>פיתרון-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/>
                </a:r>
                <a:br>
                  <a:rPr lang="en-US" sz="2400" dirty="0">
                    <a:latin typeface="Arial" pitchFamily="34" charset="0"/>
                    <a:cs typeface="Arial" pitchFamily="34" charset="0"/>
                  </a:rPr>
                </a:br>
                <a:r>
                  <a:rPr lang="he-IL" sz="2400" b="1" dirty="0" smtClean="0">
                    <a:latin typeface="Arial" pitchFamily="34" charset="0"/>
                    <a:cs typeface="Arial" pitchFamily="34" charset="0"/>
                  </a:rPr>
                  <a:t>א</a:t>
                </a:r>
                <a:r>
                  <a:rPr lang="he-IL" sz="2400" b="1" dirty="0">
                    <a:latin typeface="Arial" pitchFamily="34" charset="0"/>
                    <a:cs typeface="Arial" pitchFamily="34" charset="0"/>
                  </a:rPr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400" b="1" i="1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en-US" sz="2400" b="1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𝐠𝐫</m:t>
                        </m:r>
                      </m:num>
                      <m:den>
                        <m:sSup>
                          <m:sSupPr>
                            <m:ctrlPr>
                              <a:rPr lang="he-IL" sz="2400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sz="2400" b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  <m:t>𝐜𝐦</m:t>
                            </m:r>
                          </m:e>
                          <m:sup>
                            <m:r>
                              <a:rPr lang="en-US" sz="2400" b="1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he-IL" sz="2400" b="1" dirty="0" smtClean="0">
                    <a:latin typeface="Arial" pitchFamily="34" charset="0"/>
                    <a:cs typeface="Arial" pitchFamily="34" charset="0"/>
                  </a:rPr>
                  <a:t>  19.3 </a:t>
                </a:r>
                <a:r>
                  <a:rPr lang="he-IL" sz="2400" b="1" dirty="0">
                    <a:latin typeface="Arial" pitchFamily="34" charset="0"/>
                    <a:cs typeface="Arial" pitchFamily="34" charset="0"/>
                  </a:rPr>
                  <a:t>= 579:30</a:t>
                </a:r>
                <a:r>
                  <a:rPr lang="en-US" sz="2400" dirty="0"/>
                  <a:t/>
                </a:r>
                <a:br>
                  <a:rPr lang="en-US" sz="2400" dirty="0"/>
                </a:br>
                <a:r>
                  <a:rPr lang="he-IL" sz="2400" b="1" dirty="0" smtClean="0">
                    <a:latin typeface="Arial" pitchFamily="34" charset="0"/>
                    <a:cs typeface="Arial" pitchFamily="34" charset="0"/>
                  </a:rPr>
                  <a:t>ב</a:t>
                </a:r>
                <a:r>
                  <a:rPr lang="he-IL" sz="2400" b="1" dirty="0">
                    <a:latin typeface="Arial" pitchFamily="34" charset="0"/>
                    <a:cs typeface="Arial" pitchFamily="34" charset="0"/>
                  </a:rPr>
                  <a:t>. זהב 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3793224"/>
                <a:ext cx="5081275" cy="1323567"/>
              </a:xfrm>
              <a:prstGeom prst="rect">
                <a:avLst/>
              </a:prstGeom>
              <a:blipFill rotWithShape="1">
                <a:blip r:embed="rId5"/>
                <a:stretch>
                  <a:fillRect t="-3226" r="-1799" b="-10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284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763688" y="1052736"/>
                <a:ext cx="7200800" cy="52629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  <a:buFontTx/>
                  <a:buChar char="•"/>
                  <a:tabLst>
                    <a:tab pos="954088" algn="l"/>
                  </a:tabLst>
                </a:pPr>
                <a:r>
                  <a:rPr lang="he-IL" sz="2400" dirty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ילד קיבל שתי </a:t>
                </a:r>
                <a:r>
                  <a:rPr lang="he-IL" sz="2400" dirty="0" smtClean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קוביות </a:t>
                </a:r>
                <a:r>
                  <a:rPr lang="he-IL" sz="2400" dirty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העשויות מחומרים שונים וצבועות בצבע שחור. נפח כל קובייה הוא 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400" b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𝐜𝐦</m:t>
                        </m:r>
                      </m:e>
                      <m:sup>
                        <m:r>
                          <a:rPr lang="en-US" sz="2400" b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he-IL" sz="2400" dirty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.</a:t>
                </a:r>
                <a:endParaRPr lang="en-US" sz="2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Char char="•"/>
                  <a:tabLst>
                    <a:tab pos="954088" algn="l"/>
                  </a:tabLst>
                </a:pPr>
                <a:r>
                  <a:rPr lang="he-IL" sz="240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הילד צריך להשוות את צפיפויות החומרים. כיצד אפשר לבצע זאת?</a:t>
                </a:r>
                <a:endParaRPr lang="en-US" sz="2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54088" algn="l"/>
                  </a:tabLst>
                </a:pPr>
                <a:r>
                  <a:rPr lang="he-IL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על הילד למדוד את המסה של כל אחת מן הקוביות. הצפיפות של כל קובייה היא המסה לחלק בנפח שלה.</a:t>
                </a:r>
                <a:endParaRPr lang="ru-RU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buFontTx/>
                  <a:buChar char="•"/>
                  <a:tabLst>
                    <a:tab pos="954088" algn="l"/>
                  </a:tabLst>
                </a:pPr>
                <a:r>
                  <a:rPr lang="he-IL" sz="2400" dirty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כדי לברר מאלו חומרים עשויות הקוביות, מדד הילד את מסות הקוביות וקיבל את </a:t>
                </a:r>
                <a:r>
                  <a:rPr lang="he-IL" sz="2400" dirty="0" smtClean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המסות </a:t>
                </a:r>
                <a:r>
                  <a:rPr lang="he-IL" sz="2400" dirty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הבאות: 63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gr</a:t>
                </a:r>
                <a:r>
                  <a:rPr lang="he-IL" sz="2400" dirty="0" smtClean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'  </a:t>
                </a:r>
                <a:r>
                  <a:rPr lang="he-IL" sz="2400" dirty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ו-71 </a:t>
                </a:r>
                <a:r>
                  <a:rPr lang="en-US" sz="2400" dirty="0" smtClean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gr</a:t>
                </a:r>
                <a:r>
                  <a:rPr lang="he-IL" sz="2400" dirty="0" smtClean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'. </a:t>
                </a:r>
                <a:r>
                  <a:rPr lang="he-IL" sz="2400" dirty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מה תהיה מסקנת הניסוי? מאיזה חומר עשויה כל קוביה? </a:t>
                </a:r>
                <a:r>
                  <a:rPr lang="he-IL" sz="2400" dirty="0" smtClean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   ( </a:t>
                </a:r>
                <a:r>
                  <a:rPr lang="he-IL" sz="2400" dirty="0">
                    <a:solidFill>
                      <a:prstClr val="black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העזר בטבלת צפיפות ).</a:t>
                </a:r>
                <a:endParaRPr lang="ru-RU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54088" algn="l"/>
                  </a:tabLst>
                </a:pPr>
                <a:r>
                  <a:rPr lang="he-IL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נתון:	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V</a:t>
                </a:r>
                <a:r>
                  <a:rPr lang="en-US" sz="2400" baseline="-300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=V</a:t>
                </a:r>
                <a:r>
                  <a:rPr lang="en-US" sz="2400" baseline="-300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=8cm</a:t>
                </a:r>
                <a:r>
                  <a:rPr lang="en-US" sz="2400" baseline="300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3</a:t>
                </a:r>
                <a:r>
                  <a:rPr lang="he-IL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(נפח הקוביות).</a:t>
                </a:r>
                <a:endParaRPr lang="ru-RU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54088" algn="l"/>
                  </a:tabLst>
                </a:pPr>
                <a:r>
                  <a:rPr lang="he-IL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	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m</a:t>
                </a:r>
                <a:r>
                  <a:rPr lang="en-US" sz="2400" baseline="-30000" dirty="0" smtClean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=63gr</a:t>
                </a:r>
                <a:r>
                  <a:rPr lang="he-IL" sz="2400" dirty="0" smtClean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(מסת </a:t>
                </a:r>
                <a:r>
                  <a:rPr lang="he-IL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קוביה 1)</a:t>
                </a:r>
                <a:endParaRPr lang="ru-RU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54088" algn="l"/>
                  </a:tabLst>
                </a:pPr>
                <a:r>
                  <a:rPr lang="he-IL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	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m</a:t>
                </a:r>
                <a:r>
                  <a:rPr lang="en-US" sz="2400" baseline="-30000" dirty="0" smtClean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r>
                  <a:rPr lang="en-US" sz="2400" dirty="0" smtClean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=71gr</a:t>
                </a:r>
                <a:r>
                  <a:rPr lang="he-IL" sz="2400" dirty="0" smtClean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 (מסת </a:t>
                </a:r>
                <a:r>
                  <a:rPr lang="he-IL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קוביה 2)</a:t>
                </a:r>
                <a:endParaRPr lang="ru-RU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r" rtl="1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954088" algn="l"/>
                  </a:tabLst>
                </a:pPr>
                <a:r>
                  <a:rPr lang="he-IL" sz="2400" dirty="0" smtClean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צריך למצוא: 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  <a:sym typeface="Symbol" pitchFamily="18" charset="2"/>
                  </a:rPr>
                  <a:t></a:t>
                </a:r>
                <a:r>
                  <a:rPr lang="en-US" sz="2400" baseline="-300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1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  <a:sym typeface="Symbol" pitchFamily="18" charset="2"/>
                  </a:rPr>
                  <a:t>=? , </a:t>
                </a:r>
                <a:r>
                  <a:rPr lang="en-US" sz="2400" baseline="-300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</a:rPr>
                  <a:t>2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ea typeface="Times New Roman" pitchFamily="18" charset="0"/>
                    <a:cs typeface="Arial" pitchFamily="34" charset="0"/>
                    <a:sym typeface="Symbol" pitchFamily="18" charset="2"/>
                  </a:rPr>
                  <a:t>=?</a:t>
                </a:r>
                <a:endParaRPr lang="ru-RU" sz="24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  <a:sym typeface="Symbol" pitchFamily="18" charset="2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1052736"/>
                <a:ext cx="7200800" cy="5262979"/>
              </a:xfrm>
              <a:prstGeom prst="rect">
                <a:avLst/>
              </a:prstGeom>
              <a:blipFill rotWithShape="1">
                <a:blip r:embed="rId2"/>
                <a:stretch>
                  <a:fillRect l="-1861" t="-811" r="-1354" b="-1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777153" y="687611"/>
            <a:ext cx="1274567" cy="725165"/>
            <a:chOff x="1440" y="1372"/>
            <a:chExt cx="1584" cy="576"/>
          </a:xfrm>
        </p:grpSpPr>
        <p:sp>
          <p:nvSpPr>
            <p:cNvPr id="4" name="AutoShape 3"/>
            <p:cNvSpPr>
              <a:spLocks noChangeArrowheads="1"/>
            </p:cNvSpPr>
            <p:nvPr/>
          </p:nvSpPr>
          <p:spPr bwMode="auto">
            <a:xfrm>
              <a:off x="1440" y="1372"/>
              <a:ext cx="576" cy="576"/>
            </a:xfrm>
            <a:prstGeom prst="cube">
              <a:avLst>
                <a:gd name="adj" fmla="val 25000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2448" y="1372"/>
              <a:ext cx="576" cy="576"/>
            </a:xfrm>
            <a:prstGeom prst="cube">
              <a:avLst>
                <a:gd name="adj" fmla="val 25000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391240" y="727618"/>
            <a:ext cx="933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he-IL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493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58844" y="1196752"/>
            <a:ext cx="9639829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947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37641"/>
              </p:ext>
            </p:extLst>
          </p:nvPr>
        </p:nvGraphicFramePr>
        <p:xfrm>
          <a:off x="107504" y="1412776"/>
          <a:ext cx="8621713" cy="5334144"/>
        </p:xfrm>
        <a:graphic>
          <a:graphicData uri="http://schemas.openxmlformats.org/drawingml/2006/table">
            <a:tbl>
              <a:tblPr rtl="1" firstRow="1" bandRow="1">
                <a:tableStyleId>{ED083AE6-46FA-4A59-8FB0-9F97EB10719F}</a:tableStyleId>
              </a:tblPr>
              <a:tblGrid>
                <a:gridCol w="2194830"/>
                <a:gridCol w="2047668"/>
                <a:gridCol w="2236921"/>
                <a:gridCol w="2142294"/>
              </a:tblGrid>
              <a:tr h="2214097"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FrankRuehl" pitchFamily="34" charset="-79"/>
                          <a:cs typeface="FrankRuehl" pitchFamily="34" charset="-79"/>
                        </a:rPr>
                        <a:t>יהלום</a:t>
                      </a:r>
                      <a:r>
                        <a:rPr lang="he-IL" sz="2400" baseline="0" dirty="0" smtClean="0">
                          <a:latin typeface="FrankRuehl" pitchFamily="34" charset="-79"/>
                          <a:cs typeface="FrankRuehl" pitchFamily="34" charset="-79"/>
                        </a:rPr>
                        <a:t>       </a:t>
                      </a:r>
                      <a:r>
                        <a:rPr lang="en-US" sz="2400" baseline="0" dirty="0" smtClean="0">
                          <a:latin typeface="FrankRuehl" pitchFamily="34" charset="-79"/>
                          <a:cs typeface="FrankRuehl" pitchFamily="34" charset="-79"/>
                        </a:rPr>
                        <a:t>C</a:t>
                      </a:r>
                      <a:endParaRPr lang="he-IL" sz="2400" baseline="0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aseline="0" dirty="0" smtClean="0">
                          <a:latin typeface="FrankRuehl" pitchFamily="34" charset="-79"/>
                          <a:cs typeface="FrankRuehl" pitchFamily="34" charset="-79"/>
                        </a:rPr>
                        <a:t>ברזל       </a:t>
                      </a:r>
                      <a:r>
                        <a:rPr lang="en-US" sz="2400" baseline="0" dirty="0" err="1" smtClean="0">
                          <a:latin typeface="FrankRuehl" pitchFamily="34" charset="-79"/>
                          <a:cs typeface="FrankRuehl" pitchFamily="34" charset="-79"/>
                        </a:rPr>
                        <a:t>fe</a:t>
                      </a:r>
                      <a:endParaRPr lang="he-IL" sz="2400" baseline="0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aseline="0" dirty="0" smtClean="0">
                          <a:latin typeface="FrankRuehl" pitchFamily="34" charset="-79"/>
                          <a:cs typeface="FrankRuehl" pitchFamily="34" charset="-79"/>
                        </a:rPr>
                        <a:t>קרח        </a:t>
                      </a:r>
                      <a:r>
                        <a:rPr lang="en-US" sz="2400" baseline="0" dirty="0" smtClean="0">
                          <a:latin typeface="FrankRuehl" pitchFamily="34" charset="-79"/>
                          <a:cs typeface="FrankRuehl" pitchFamily="34" charset="-79"/>
                        </a:rPr>
                        <a:t>H2o</a:t>
                      </a:r>
                    </a:p>
                    <a:p>
                      <a:pPr algn="r" rtl="1"/>
                      <a:r>
                        <a:rPr lang="he-IL" sz="2400" dirty="0" smtClean="0">
                          <a:latin typeface="FrankRuehl" pitchFamily="34" charset="-79"/>
                          <a:cs typeface="FrankRuehl" pitchFamily="34" charset="-79"/>
                        </a:rPr>
                        <a:t>בדיל</a:t>
                      </a:r>
                      <a:r>
                        <a:rPr lang="he-IL" sz="2400" baseline="0" dirty="0" smtClean="0">
                          <a:latin typeface="FrankRuehl" pitchFamily="34" charset="-79"/>
                          <a:cs typeface="FrankRuehl" pitchFamily="34" charset="-79"/>
                        </a:rPr>
                        <a:t>       </a:t>
                      </a:r>
                      <a:r>
                        <a:rPr lang="en-US" sz="2400" baseline="0" dirty="0" err="1" smtClean="0">
                          <a:latin typeface="FrankRuehl" pitchFamily="34" charset="-79"/>
                          <a:cs typeface="FrankRuehl" pitchFamily="34" charset="-79"/>
                        </a:rPr>
                        <a:t>Sn</a:t>
                      </a:r>
                      <a:endParaRPr lang="he-IL" sz="2400" baseline="0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aseline="0" dirty="0" smtClean="0">
                          <a:latin typeface="FrankRuehl" pitchFamily="34" charset="-79"/>
                          <a:cs typeface="FrankRuehl" pitchFamily="34" charset="-79"/>
                        </a:rPr>
                        <a:t>כסף       </a:t>
                      </a:r>
                      <a:r>
                        <a:rPr lang="en-US" sz="2400" baseline="0" dirty="0" smtClean="0">
                          <a:latin typeface="FrankRuehl" pitchFamily="34" charset="-79"/>
                          <a:cs typeface="FrankRuehl" pitchFamily="34" charset="-79"/>
                        </a:rPr>
                        <a:t>Ag</a:t>
                      </a:r>
                    </a:p>
                    <a:p>
                      <a:pPr algn="r" rtl="1"/>
                      <a:r>
                        <a:rPr lang="he-IL" sz="2400" baseline="0" dirty="0" smtClean="0">
                          <a:latin typeface="FrankRuehl" pitchFamily="34" charset="-79"/>
                          <a:cs typeface="FrankRuehl" pitchFamily="34" charset="-79"/>
                        </a:rPr>
                        <a:t>אבץ       </a:t>
                      </a:r>
                      <a:r>
                        <a:rPr lang="en-US" sz="2400" baseline="0" dirty="0" smtClean="0">
                          <a:latin typeface="FrankRuehl" pitchFamily="34" charset="-79"/>
                          <a:cs typeface="FrankRuehl" pitchFamily="34" charset="-79"/>
                        </a:rPr>
                        <a:t>Zn</a:t>
                      </a:r>
                      <a:endParaRPr lang="he-IL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FrankRuehl" pitchFamily="34" charset="-79"/>
                        <a:cs typeface="FrankRuehl" pitchFamily="34" charset="-79"/>
                      </a:endParaRPr>
                    </a:p>
                  </a:txBody>
                  <a:tcPr marL="91442" marR="91442" marT="45722" marB="45722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en-US" sz="2400" dirty="0" smtClean="0">
                          <a:latin typeface="FrankRuehl" pitchFamily="34" charset="-79"/>
                          <a:cs typeface="FrankRuehl" pitchFamily="34" charset="-79"/>
                        </a:rPr>
                        <a:t>3500</a:t>
                      </a:r>
                      <a:endParaRPr lang="en-US" sz="3600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en-US" sz="2400" dirty="0" smtClean="0">
                          <a:latin typeface="FrankRuehl" pitchFamily="34" charset="-79"/>
                          <a:cs typeface="FrankRuehl" pitchFamily="34" charset="-79"/>
                        </a:rPr>
                        <a:t>7800</a:t>
                      </a:r>
                    </a:p>
                    <a:p>
                      <a:pPr algn="r" rtl="1"/>
                      <a:r>
                        <a:rPr lang="en-US" sz="2400" dirty="0" smtClean="0">
                          <a:latin typeface="FrankRuehl" pitchFamily="34" charset="-79"/>
                          <a:cs typeface="FrankRuehl" pitchFamily="34" charset="-79"/>
                        </a:rPr>
                        <a:t>900</a:t>
                      </a:r>
                    </a:p>
                    <a:p>
                      <a:pPr algn="r" rtl="1"/>
                      <a:r>
                        <a:rPr lang="en-US" sz="2400" dirty="0" smtClean="0">
                          <a:latin typeface="FrankRuehl" pitchFamily="34" charset="-79"/>
                          <a:cs typeface="FrankRuehl" pitchFamily="34" charset="-79"/>
                        </a:rPr>
                        <a:t>7400</a:t>
                      </a:r>
                    </a:p>
                    <a:p>
                      <a:pPr algn="r" rtl="1"/>
                      <a:r>
                        <a:rPr lang="en-US" sz="2400" dirty="0" smtClean="0">
                          <a:latin typeface="FrankRuehl" pitchFamily="34" charset="-79"/>
                          <a:cs typeface="FrankRuehl" pitchFamily="34" charset="-79"/>
                        </a:rPr>
                        <a:t>10500</a:t>
                      </a:r>
                    </a:p>
                    <a:p>
                      <a:pPr algn="r" rtl="1"/>
                      <a:r>
                        <a:rPr lang="en-US" sz="2400" dirty="0" smtClean="0">
                          <a:latin typeface="FrankRuehl" pitchFamily="34" charset="-79"/>
                          <a:cs typeface="FrankRuehl" pitchFamily="34" charset="-79"/>
                        </a:rPr>
                        <a:t>7000</a:t>
                      </a:r>
                      <a:endParaRPr lang="he-IL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FrankRuehl" pitchFamily="34" charset="-79"/>
                        <a:cs typeface="FrankRuehl" pitchFamily="34" charset="-79"/>
                      </a:endParaRPr>
                    </a:p>
                  </a:txBody>
                  <a:tcPr marL="91442" marR="91442" marT="45722" marB="45722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אלומיניום</a:t>
                      </a:r>
                      <a:r>
                        <a:rPr lang="he-IL" sz="2400" b="1" baseline="0" dirty="0" smtClean="0">
                          <a:latin typeface="FrankRuehl" pitchFamily="34" charset="-79"/>
                          <a:cs typeface="FrankRuehl" pitchFamily="34" charset="-79"/>
                        </a:rPr>
                        <a:t>      </a:t>
                      </a:r>
                      <a:r>
                        <a:rPr lang="en-US" sz="2400" b="1" baseline="0" dirty="0" smtClean="0">
                          <a:latin typeface="FrankRuehl" pitchFamily="34" charset="-79"/>
                          <a:cs typeface="FrankRuehl" pitchFamily="34" charset="-79"/>
                        </a:rPr>
                        <a:t>Al</a:t>
                      </a: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זהב        </a:t>
                      </a:r>
                      <a:r>
                        <a:rPr lang="he-IL" sz="2400" b="1" baseline="0" dirty="0" smtClean="0">
                          <a:latin typeface="FrankRuehl" pitchFamily="34" charset="-79"/>
                          <a:cs typeface="FrankRuehl" pitchFamily="34" charset="-79"/>
                        </a:rPr>
                        <a:t> </a:t>
                      </a:r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    </a:t>
                      </a:r>
                      <a:r>
                        <a:rPr lang="en-US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Au</a:t>
                      </a: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נחושת</a:t>
                      </a:r>
                      <a:r>
                        <a:rPr lang="he-IL" sz="2400" b="1" baseline="0" dirty="0" smtClean="0">
                          <a:latin typeface="FrankRuehl" pitchFamily="34" charset="-79"/>
                          <a:cs typeface="FrankRuehl" pitchFamily="34" charset="-79"/>
                        </a:rPr>
                        <a:t>          </a:t>
                      </a:r>
                      <a:r>
                        <a:rPr lang="en-US" sz="2400" b="1" baseline="0" dirty="0" smtClean="0">
                          <a:latin typeface="FrankRuehl" pitchFamily="34" charset="-79"/>
                          <a:cs typeface="FrankRuehl" pitchFamily="34" charset="-79"/>
                        </a:rPr>
                        <a:t>Cu</a:t>
                      </a:r>
                    </a:p>
                    <a:p>
                      <a:pPr algn="r" rtl="1"/>
                      <a:r>
                        <a:rPr lang="he-IL" sz="2400" b="1" baseline="0" dirty="0" smtClean="0">
                          <a:latin typeface="FrankRuehl" pitchFamily="34" charset="-79"/>
                          <a:cs typeface="FrankRuehl" pitchFamily="34" charset="-79"/>
                        </a:rPr>
                        <a:t>עופרת          </a:t>
                      </a:r>
                      <a:r>
                        <a:rPr lang="en-US" sz="2400" b="1" baseline="0" dirty="0" err="1" smtClean="0">
                          <a:latin typeface="FrankRuehl" pitchFamily="34" charset="-79"/>
                          <a:cs typeface="FrankRuehl" pitchFamily="34" charset="-79"/>
                        </a:rPr>
                        <a:t>Pb</a:t>
                      </a:r>
                      <a:endParaRPr lang="en-US" sz="2400" b="1" baseline="0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="1" baseline="0" dirty="0" smtClean="0">
                          <a:latin typeface="FrankRuehl" pitchFamily="34" charset="-79"/>
                          <a:cs typeface="FrankRuehl" pitchFamily="34" charset="-79"/>
                        </a:rPr>
                        <a:t>זכוכית</a:t>
                      </a:r>
                    </a:p>
                    <a:p>
                      <a:pPr algn="r" rtl="1"/>
                      <a:r>
                        <a:rPr lang="he-IL" sz="2400" b="1" baseline="0" dirty="0" smtClean="0">
                          <a:latin typeface="FrankRuehl" pitchFamily="34" charset="-79"/>
                          <a:cs typeface="FrankRuehl" pitchFamily="34" charset="-79"/>
                        </a:rPr>
                        <a:t>יצקת,פלדה </a:t>
                      </a:r>
                      <a:endParaRPr lang="he-IL" sz="1800" b="1" dirty="0">
                        <a:latin typeface="FrankRuehl" pitchFamily="34" charset="-79"/>
                        <a:cs typeface="FrankRuehl" pitchFamily="34" charset="-79"/>
                      </a:endParaRPr>
                    </a:p>
                  </a:txBody>
                  <a:tcPr marL="91442" marR="91442" marT="45722" marB="45722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dirty="0" smtClean="0">
                          <a:latin typeface="FrankRuehl" pitchFamily="34" charset="-79"/>
                          <a:cs typeface="FrankRuehl" pitchFamily="34" charset="-79"/>
                        </a:rPr>
                        <a:t>2700</a:t>
                      </a:r>
                    </a:p>
                    <a:p>
                      <a:pPr algn="r" rtl="1"/>
                      <a:r>
                        <a:rPr lang="he-IL" sz="2400" dirty="0" smtClean="0">
                          <a:latin typeface="FrankRuehl" pitchFamily="34" charset="-79"/>
                          <a:cs typeface="FrankRuehl" pitchFamily="34" charset="-79"/>
                        </a:rPr>
                        <a:t>19300</a:t>
                      </a:r>
                    </a:p>
                    <a:p>
                      <a:pPr algn="r" rtl="1"/>
                      <a:r>
                        <a:rPr lang="he-IL" sz="2400" dirty="0" smtClean="0">
                          <a:latin typeface="FrankRuehl" pitchFamily="34" charset="-79"/>
                          <a:cs typeface="FrankRuehl" pitchFamily="34" charset="-79"/>
                        </a:rPr>
                        <a:t>8900</a:t>
                      </a:r>
                    </a:p>
                    <a:p>
                      <a:pPr algn="r" rtl="1"/>
                      <a:r>
                        <a:rPr lang="he-IL" sz="2400" dirty="0" smtClean="0">
                          <a:latin typeface="FrankRuehl" pitchFamily="34" charset="-79"/>
                          <a:cs typeface="FrankRuehl" pitchFamily="34" charset="-79"/>
                        </a:rPr>
                        <a:t>11400</a:t>
                      </a:r>
                    </a:p>
                    <a:p>
                      <a:pPr algn="r" rtl="1"/>
                      <a:r>
                        <a:rPr lang="he-IL" sz="2400" dirty="0" smtClean="0">
                          <a:latin typeface="FrankRuehl" pitchFamily="34" charset="-79"/>
                          <a:cs typeface="FrankRuehl" pitchFamily="34" charset="-79"/>
                        </a:rPr>
                        <a:t>2500</a:t>
                      </a:r>
                    </a:p>
                    <a:p>
                      <a:pPr algn="r" rtl="1"/>
                      <a:r>
                        <a:rPr lang="he-IL" sz="2400" dirty="0" smtClean="0">
                          <a:latin typeface="FrankRuehl" pitchFamily="34" charset="-79"/>
                          <a:cs typeface="FrankRuehl" pitchFamily="34" charset="-79"/>
                        </a:rPr>
                        <a:t>7800</a:t>
                      </a:r>
                      <a:endParaRPr lang="he-IL" sz="2400" dirty="0">
                        <a:latin typeface="FrankRuehl" pitchFamily="34" charset="-79"/>
                        <a:cs typeface="FrankRuehl" pitchFamily="34" charset="-79"/>
                      </a:endParaRPr>
                    </a:p>
                  </a:txBody>
                  <a:tcPr marL="91442" marR="91442" marT="45722" marB="45722"/>
                </a:tc>
              </a:tr>
              <a:tr h="762035">
                <a:tc gridSpan="4">
                  <a:txBody>
                    <a:bodyPr/>
                    <a:lstStyle/>
                    <a:p>
                      <a:pPr algn="r" rtl="1"/>
                      <a:endParaRPr lang="he-IL" sz="4000" dirty="0"/>
                    </a:p>
                  </a:txBody>
                  <a:tcPr marL="91442" marR="91442" marT="45722" marB="45722"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286105"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מים           </a:t>
                      </a:r>
                      <a:r>
                        <a:rPr lang="en-US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H2O</a:t>
                      </a:r>
                      <a:endParaRPr lang="he-IL" sz="2400" b="1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אצטון,קרוסין,</a:t>
                      </a: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בנזין</a:t>
                      </a: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חומצה</a:t>
                      </a:r>
                      <a:r>
                        <a:rPr lang="he-IL" sz="2400" b="1" baseline="0" dirty="0" smtClean="0">
                          <a:latin typeface="FrankRuehl" pitchFamily="34" charset="-79"/>
                          <a:cs typeface="FrankRuehl" pitchFamily="34" charset="-79"/>
                        </a:rPr>
                        <a:t> גופרית מרוכזת</a:t>
                      </a:r>
                      <a:endParaRPr lang="he-IL" sz="2400" b="1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</a:txBody>
                  <a:tcPr marL="91442" marR="91442" marT="45722" marB="45722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1000</a:t>
                      </a:r>
                    </a:p>
                    <a:p>
                      <a:pPr algn="r" rtl="1"/>
                      <a:endParaRPr lang="he-IL" sz="2400" b="1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800</a:t>
                      </a:r>
                    </a:p>
                    <a:p>
                      <a:pPr algn="r" rtl="1"/>
                      <a:endParaRPr lang="he-IL" sz="2400" b="1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1800</a:t>
                      </a:r>
                      <a:endParaRPr lang="he-IL" sz="2400" b="1" dirty="0">
                        <a:latin typeface="FrankRuehl" pitchFamily="34" charset="-79"/>
                        <a:cs typeface="FrankRuehl" pitchFamily="34" charset="-79"/>
                      </a:endParaRPr>
                    </a:p>
                  </a:txBody>
                  <a:tcPr marL="91442" marR="91442" marT="45722" marB="45722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שמן</a:t>
                      </a:r>
                    </a:p>
                    <a:p>
                      <a:pPr algn="r" rtl="1"/>
                      <a:endParaRPr lang="he-IL" sz="2400" b="1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גליצרין</a:t>
                      </a:r>
                    </a:p>
                    <a:p>
                      <a:pPr algn="r" rtl="1"/>
                      <a:endParaRPr lang="he-IL" sz="2400" b="1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כספית</a:t>
                      </a:r>
                      <a:r>
                        <a:rPr lang="en-US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            Hg         </a:t>
                      </a:r>
                      <a:r>
                        <a:rPr lang="en-US" sz="2400" b="1" baseline="0" dirty="0" smtClean="0">
                          <a:latin typeface="FrankRuehl" pitchFamily="34" charset="-79"/>
                          <a:cs typeface="FrankRuehl" pitchFamily="34" charset="-79"/>
                        </a:rPr>
                        <a:t>  </a:t>
                      </a:r>
                      <a:endParaRPr lang="he-IL" sz="2400" b="1" dirty="0">
                        <a:latin typeface="FrankRuehl" pitchFamily="34" charset="-79"/>
                        <a:cs typeface="FrankRuehl" pitchFamily="34" charset="-79"/>
                      </a:endParaRPr>
                    </a:p>
                  </a:txBody>
                  <a:tcPr marL="91442" marR="91442" marT="45722" marB="45722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800</a:t>
                      </a:r>
                    </a:p>
                    <a:p>
                      <a:pPr algn="r" rtl="1"/>
                      <a:endParaRPr lang="he-IL" sz="2400" b="1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1260</a:t>
                      </a:r>
                    </a:p>
                    <a:p>
                      <a:pPr algn="r" rtl="1"/>
                      <a:endParaRPr lang="he-IL" sz="2400" b="1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  <a:p>
                      <a:pPr algn="r" rtl="1"/>
                      <a:r>
                        <a:rPr lang="he-IL" sz="2400" b="1" dirty="0" smtClean="0">
                          <a:latin typeface="FrankRuehl" pitchFamily="34" charset="-79"/>
                          <a:cs typeface="FrankRuehl" pitchFamily="34" charset="-79"/>
                        </a:rPr>
                        <a:t>13600</a:t>
                      </a:r>
                      <a:endParaRPr lang="en-US" sz="2400" b="1" dirty="0" smtClean="0">
                        <a:latin typeface="FrankRuehl" pitchFamily="34" charset="-79"/>
                        <a:cs typeface="FrankRuehl" pitchFamily="34" charset="-79"/>
                      </a:endParaRPr>
                    </a:p>
                  </a:txBody>
                  <a:tcPr marL="91442" marR="91442" marT="45722" marB="45722">
                    <a:lnB w="12700" cmpd="sng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3347864" y="500831"/>
            <a:ext cx="39485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צפיפות מוצקים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45168" y="3573016"/>
            <a:ext cx="35477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he-IL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צפיפות נוזלים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611560" y="541706"/>
                <a:ext cx="2895536" cy="94205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r>
                  <a:rPr lang="en-US" sz="5400" b="1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sz="5400" b="1" i="1" dirty="0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1" i="1" dirty="0">
                            <a:solidFill>
                              <a:schemeClr val="accent6"/>
                            </a:solidFill>
                            <a:latin typeface="Cambria Math"/>
                          </a:rPr>
                          <m:t>𝒌𝒈</m:t>
                        </m:r>
                      </m:num>
                      <m:den>
                        <m:sSup>
                          <m:sSupPr>
                            <m:ctrlPr>
                              <a:rPr lang="en-US" sz="5400" b="1" i="1" dirty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5400" b="1" i="1" dirty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p>
                            <m:r>
                              <a:rPr lang="en-US" sz="5400" b="1" i="1" dirty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sz="5400" b="1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)</a:t>
                </a:r>
                <a:endParaRPr lang="ru-RU" sz="5400" b="1" cap="none" spc="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541706"/>
                <a:ext cx="2895536" cy="942053"/>
              </a:xfrm>
              <a:prstGeom prst="rect">
                <a:avLst/>
              </a:prstGeom>
              <a:blipFill rotWithShape="1">
                <a:blip r:embed="rId2"/>
                <a:stretch>
                  <a:fillRect l="-11158" t="-15584" r="-10526" b="-39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55576" y="3600800"/>
                <a:ext cx="2895537" cy="942053"/>
              </a:xfrm>
              <a:prstGeom prst="rect">
                <a:avLst/>
              </a:prstGeom>
              <a:noFill/>
            </p:spPr>
            <p:txBody>
              <a:bodyPr wrap="none" lIns="91440" tIns="45720" rIns="91440" bIns="45720">
                <a:spAutoFit/>
              </a:bodyPr>
              <a:lstStyle/>
              <a:p>
                <a:pPr algn="ctr"/>
                <a:r>
                  <a:rPr lang="en-US" sz="5400" b="1" cap="none" spc="0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sz="5400" b="1" i="1" dirty="0" smtClean="0">
                            <a:solidFill>
                              <a:schemeClr val="accent6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5400" b="1" i="1" dirty="0">
                            <a:solidFill>
                              <a:schemeClr val="accent6"/>
                            </a:solidFill>
                            <a:latin typeface="Cambria Math"/>
                          </a:rPr>
                          <m:t>𝒌𝒈</m:t>
                        </m:r>
                      </m:num>
                      <m:den>
                        <m:sSup>
                          <m:sSupPr>
                            <m:ctrlPr>
                              <a:rPr lang="en-US" sz="5400" b="1" i="1" dirty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5400" b="1" i="1" dirty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𝒎</m:t>
                            </m:r>
                          </m:e>
                          <m:sup>
                            <m:r>
                              <a:rPr lang="en-US" sz="5400" b="1" i="1" dirty="0">
                                <a:solidFill>
                                  <a:schemeClr val="accent6"/>
                                </a:solidFill>
                                <a:latin typeface="Cambria Math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5400" b="1" cap="none" spc="0" dirty="0" smtClean="0">
                    <a:ln w="1905"/>
                    <a:gradFill>
                      <a:gsLst>
                        <a:gs pos="0">
                          <a:schemeClr val="accent6">
                            <a:shade val="20000"/>
                            <a:satMod val="200000"/>
                          </a:schemeClr>
                        </a:gs>
                        <a:gs pos="78000">
                          <a:schemeClr val="accent6">
                            <a:tint val="90000"/>
                            <a:shade val="89000"/>
                            <a:satMod val="220000"/>
                          </a:schemeClr>
                        </a:gs>
                        <a:gs pos="100000">
                          <a:schemeClr val="accent6">
                            <a:tint val="12000"/>
                            <a:satMod val="255000"/>
                          </a:schemeClr>
                        </a:gs>
                      </a:gsLst>
                      <a:lin ang="5400000"/>
                    </a:gradFill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)</a:t>
                </a:r>
                <a:endParaRPr lang="ru-RU" sz="5400" b="1" cap="none" spc="0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3600800"/>
                <a:ext cx="2895537" cy="942053"/>
              </a:xfrm>
              <a:prstGeom prst="rect">
                <a:avLst/>
              </a:prstGeom>
              <a:blipFill rotWithShape="1">
                <a:blip r:embed="rId3"/>
                <a:stretch>
                  <a:fillRect l="-10737" t="-15584" r="-10947" b="-396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45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399794" y="3429000"/>
            <a:ext cx="37800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l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m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1</a:t>
            </a: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 = m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2</a:t>
            </a: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 &gt; m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91880" y="4005064"/>
            <a:ext cx="21600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l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v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1</a:t>
            </a: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 = v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2</a:t>
            </a: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 = v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491880" y="4581128"/>
            <a:ext cx="720000" cy="49284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l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p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671880" y="4595285"/>
            <a:ext cx="540000" cy="4899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r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11044" y="4579969"/>
            <a:ext cx="7200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l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p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22366" y="4579969"/>
            <a:ext cx="360000" cy="495157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l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he-IL" sz="2600" b="0" i="0" u="none" strike="noStrike" kern="1200" dirty="0" smtClean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&lt;</a:t>
            </a:r>
            <a:endParaRPr lang="en-US" sz="2600" b="0" i="0" u="none" strike="noStrike" kern="1200" dirty="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46652" y="4581128"/>
            <a:ext cx="7200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l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p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07704" y="447054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1044" y="447055"/>
            <a:ext cx="36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123591" y="493220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Цилиндр 3"/>
          <p:cNvSpPr/>
          <p:nvPr/>
        </p:nvSpPr>
        <p:spPr>
          <a:xfrm>
            <a:off x="1475656" y="1052736"/>
            <a:ext cx="1296144" cy="1728192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Цилиндр 19"/>
          <p:cNvSpPr/>
          <p:nvPr/>
        </p:nvSpPr>
        <p:spPr>
          <a:xfrm>
            <a:off x="3612015" y="1052736"/>
            <a:ext cx="1296144" cy="1728192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Цилиндр 20"/>
          <p:cNvSpPr/>
          <p:nvPr/>
        </p:nvSpPr>
        <p:spPr>
          <a:xfrm>
            <a:off x="5691543" y="1061991"/>
            <a:ext cx="1296144" cy="1728192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Минус 24"/>
          <p:cNvSpPr/>
          <p:nvPr/>
        </p:nvSpPr>
        <p:spPr>
          <a:xfrm>
            <a:off x="1259632" y="1916832"/>
            <a:ext cx="1728192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Минус 28"/>
          <p:cNvSpPr/>
          <p:nvPr/>
        </p:nvSpPr>
        <p:spPr>
          <a:xfrm>
            <a:off x="3395991" y="1916831"/>
            <a:ext cx="1728192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Минус 29"/>
          <p:cNvSpPr/>
          <p:nvPr/>
        </p:nvSpPr>
        <p:spPr>
          <a:xfrm>
            <a:off x="5475519" y="1916830"/>
            <a:ext cx="1728192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>
            <a:stCxn id="25" idx="2"/>
            <a:endCxn id="4" idx="3"/>
          </p:cNvCxnSpPr>
          <p:nvPr/>
        </p:nvCxnSpPr>
        <p:spPr>
          <a:xfrm>
            <a:off x="1488704" y="1939692"/>
            <a:ext cx="635024" cy="841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3612015" y="1948947"/>
            <a:ext cx="635024" cy="841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704591" y="1962551"/>
            <a:ext cx="635024" cy="8412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5" idx="1"/>
          </p:cNvCxnSpPr>
          <p:nvPr/>
        </p:nvCxnSpPr>
        <p:spPr>
          <a:xfrm>
            <a:off x="2123728" y="1945068"/>
            <a:ext cx="576064" cy="691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411623" y="1978881"/>
            <a:ext cx="576064" cy="691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4314338" y="1948947"/>
            <a:ext cx="576064" cy="691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806216" y="1932496"/>
            <a:ext cx="605544" cy="802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036843" y="1968541"/>
            <a:ext cx="605544" cy="802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988272" y="1939689"/>
            <a:ext cx="605544" cy="802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483768" y="1951605"/>
            <a:ext cx="288032" cy="315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6699655" y="1951055"/>
            <a:ext cx="288032" cy="315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620127" y="1948947"/>
            <a:ext cx="288032" cy="315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1488704" y="2383169"/>
            <a:ext cx="317512" cy="397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691543" y="2372829"/>
            <a:ext cx="317512" cy="397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610453" y="2360310"/>
            <a:ext cx="317512" cy="3977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93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305700" y="3645024"/>
            <a:ext cx="27000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l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m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1</a:t>
            </a: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 = m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2</a:t>
            </a: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 =m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55700" y="4104384"/>
            <a:ext cx="23400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>
            <a:spAutoFit/>
          </a:bodyPr>
          <a:lstStyle/>
          <a:p>
            <a:pPr marL="0" marR="0" lvl="0" indent="0" algn="r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2600"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v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2</a:t>
            </a: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 &gt; v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1</a:t>
            </a: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 &gt; v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390196" y="4556070"/>
            <a:ext cx="491400" cy="47425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algn="r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600" b="0" i="0" u="none" strike="noStrike" kern="1200" dirty="0" smtClean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p</a:t>
            </a: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3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51808" y="4565123"/>
            <a:ext cx="525240" cy="495157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algn="l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 </a:t>
            </a:r>
            <a:r>
              <a:rPr lang="he-IL" sz="2600" b="0" i="0" u="none" strike="noStrike" kern="1200" dirty="0" smtClean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&lt;</a:t>
            </a:r>
            <a:endParaRPr lang="en-US" sz="2600" b="0" i="0" u="none" strike="noStrike" kern="1200" dirty="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31348" y="4556070"/>
            <a:ext cx="491400" cy="45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algn="r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6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p</a:t>
            </a:r>
            <a:r>
              <a:rPr lang="en-US" sz="1800" b="0" i="0" u="none" strike="noStrike" kern="1200" dirty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76302" y="4545500"/>
            <a:ext cx="421560" cy="495157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algn="r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he-IL" sz="2600" b="0" i="0" u="none" strike="noStrike" kern="1200" dirty="0" smtClean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&lt;</a:t>
            </a:r>
            <a:endParaRPr lang="en-US" sz="2600" b="0" i="0" u="none" strike="noStrike" kern="1200" dirty="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19469" y="4546487"/>
            <a:ext cx="491400" cy="474254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Ctr="0" compatLnSpc="0">
            <a:spAutoFit/>
          </a:bodyPr>
          <a:lstStyle/>
          <a:p>
            <a:pPr marL="0" marR="0" lvl="0" indent="0" algn="r" rtl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en-US" sz="2600" b="0" i="0" u="none" strike="noStrike" kern="1200" dirty="0" smtClean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p</a:t>
            </a:r>
            <a:r>
              <a:rPr lang="en-US" sz="1800" b="0" i="0" u="none" strike="noStrike" kern="1200" dirty="0" smtClean="0">
                <a:ln>
                  <a:noFill/>
                </a:ln>
                <a:latin typeface="Arial" pitchFamily="18"/>
                <a:ea typeface="Lucida Sans Unicode" pitchFamily="2"/>
                <a:cs typeface="Tahoma" pitchFamily="2"/>
              </a:rPr>
              <a:t>2</a:t>
            </a:r>
            <a:endParaRPr lang="en-US" sz="1800" b="0" i="0" u="none" strike="noStrike" kern="1200" dirty="0">
              <a:ln>
                <a:noFill/>
              </a:ln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3751" y="1106771"/>
            <a:ext cx="5159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645" y="1119227"/>
            <a:ext cx="442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89827" y="1119227"/>
            <a:ext cx="275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Цилиндр 4"/>
          <p:cNvSpPr/>
          <p:nvPr/>
        </p:nvSpPr>
        <p:spPr>
          <a:xfrm>
            <a:off x="1835696" y="1597755"/>
            <a:ext cx="1181970" cy="1584176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1808" y="1597755"/>
            <a:ext cx="12065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1568436"/>
            <a:ext cx="12065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Минус 15"/>
          <p:cNvSpPr/>
          <p:nvPr/>
        </p:nvSpPr>
        <p:spPr>
          <a:xfrm>
            <a:off x="1649431" y="2249411"/>
            <a:ext cx="1554500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Минус 21"/>
          <p:cNvSpPr/>
          <p:nvPr/>
        </p:nvSpPr>
        <p:spPr>
          <a:xfrm>
            <a:off x="3577808" y="2852936"/>
            <a:ext cx="1554500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Минус 22"/>
          <p:cNvSpPr/>
          <p:nvPr/>
        </p:nvSpPr>
        <p:spPr>
          <a:xfrm>
            <a:off x="5404475" y="2447530"/>
            <a:ext cx="1554500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>
            <a:stCxn id="5" idx="2"/>
          </p:cNvCxnSpPr>
          <p:nvPr/>
        </p:nvCxnSpPr>
        <p:spPr>
          <a:xfrm>
            <a:off x="1835696" y="2389843"/>
            <a:ext cx="672443" cy="7883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286645" y="2295130"/>
            <a:ext cx="731021" cy="773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2729634" y="2295130"/>
            <a:ext cx="288032" cy="2697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835696" y="2852936"/>
            <a:ext cx="216024" cy="325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051720" y="2295130"/>
            <a:ext cx="821930" cy="883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Прямая соединительная линия 2047"/>
          <p:cNvCxnSpPr>
            <a:stCxn id="16" idx="1"/>
          </p:cNvCxnSpPr>
          <p:nvPr/>
        </p:nvCxnSpPr>
        <p:spPr>
          <a:xfrm>
            <a:off x="2426681" y="2277647"/>
            <a:ext cx="590985" cy="575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3" name="Прямая соединительная линия 2052"/>
          <p:cNvCxnSpPr/>
          <p:nvPr/>
        </p:nvCxnSpPr>
        <p:spPr>
          <a:xfrm>
            <a:off x="1835696" y="2682045"/>
            <a:ext cx="450949" cy="525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5" name="Прямая соединительная линия 2054"/>
          <p:cNvCxnSpPr>
            <a:stCxn id="22" idx="2"/>
          </p:cNvCxnSpPr>
          <p:nvPr/>
        </p:nvCxnSpPr>
        <p:spPr>
          <a:xfrm>
            <a:off x="3783857" y="2875796"/>
            <a:ext cx="230571" cy="3023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Прямая соединительная линия 2056"/>
          <p:cNvCxnSpPr/>
          <p:nvPr/>
        </p:nvCxnSpPr>
        <p:spPr>
          <a:xfrm>
            <a:off x="4014428" y="2875796"/>
            <a:ext cx="262620" cy="3316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9" name="Прямая соединительная линия 2058"/>
          <p:cNvCxnSpPr>
            <a:stCxn id="22" idx="1"/>
          </p:cNvCxnSpPr>
          <p:nvPr/>
        </p:nvCxnSpPr>
        <p:spPr>
          <a:xfrm>
            <a:off x="4355058" y="2881172"/>
            <a:ext cx="300642" cy="2969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1" name="Прямая соединительная линия 2060"/>
          <p:cNvCxnSpPr/>
          <p:nvPr/>
        </p:nvCxnSpPr>
        <p:spPr>
          <a:xfrm>
            <a:off x="4189827" y="2898655"/>
            <a:ext cx="275114" cy="283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3" name="Прямая соединительная линия 2062"/>
          <p:cNvCxnSpPr/>
          <p:nvPr/>
        </p:nvCxnSpPr>
        <p:spPr>
          <a:xfrm>
            <a:off x="4655700" y="2898655"/>
            <a:ext cx="204332" cy="1703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5" name="Прямая соединительная линия 2064"/>
          <p:cNvCxnSpPr/>
          <p:nvPr/>
        </p:nvCxnSpPr>
        <p:spPr>
          <a:xfrm>
            <a:off x="4505379" y="2898655"/>
            <a:ext cx="292483" cy="283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7" name="Прямая соединительная линия 2066"/>
          <p:cNvCxnSpPr/>
          <p:nvPr/>
        </p:nvCxnSpPr>
        <p:spPr>
          <a:xfrm>
            <a:off x="4797862" y="2898655"/>
            <a:ext cx="160446" cy="85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9" name="Прямая соединительная линия 2068"/>
          <p:cNvCxnSpPr>
            <a:endCxn id="1027" idx="2"/>
          </p:cNvCxnSpPr>
          <p:nvPr/>
        </p:nvCxnSpPr>
        <p:spPr>
          <a:xfrm>
            <a:off x="5578475" y="2493249"/>
            <a:ext cx="603250" cy="684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1" name="Прямая соединительная линия 2070"/>
          <p:cNvCxnSpPr>
            <a:stCxn id="23" idx="3"/>
          </p:cNvCxnSpPr>
          <p:nvPr/>
        </p:nvCxnSpPr>
        <p:spPr>
          <a:xfrm>
            <a:off x="6181725" y="2465013"/>
            <a:ext cx="603250" cy="6039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3" name="Прямая соединительная линия 2072"/>
          <p:cNvCxnSpPr/>
          <p:nvPr/>
        </p:nvCxnSpPr>
        <p:spPr>
          <a:xfrm>
            <a:off x="5880100" y="2470389"/>
            <a:ext cx="708124" cy="707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5" name="Прямая соединительная линия 2074"/>
          <p:cNvCxnSpPr/>
          <p:nvPr/>
        </p:nvCxnSpPr>
        <p:spPr>
          <a:xfrm>
            <a:off x="6483350" y="2465013"/>
            <a:ext cx="301625" cy="2716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Прямая соединительная линия 2078"/>
          <p:cNvCxnSpPr/>
          <p:nvPr/>
        </p:nvCxnSpPr>
        <p:spPr>
          <a:xfrm>
            <a:off x="5578475" y="2766986"/>
            <a:ext cx="345276" cy="411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4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/>
      <p:bldP spid="7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335699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" lvl="0" algn="ctr" rtl="1">
              <a:buClr>
                <a:srgbClr val="F07F09"/>
              </a:buClr>
              <a:buSzPct val="80000"/>
            </a:pPr>
            <a:r>
              <a:rPr lang="en-US" sz="2000" dirty="0">
                <a:solidFill>
                  <a:srgbClr val="E3DED1">
                    <a:lumMod val="10000"/>
                  </a:srgbClr>
                </a:solidFill>
                <a:latin typeface="Verdana"/>
              </a:rPr>
              <a:t>m1=m2=m3</a:t>
            </a:r>
          </a:p>
          <a:p>
            <a:pPr marL="36576" lvl="0" algn="ctr" rtl="1">
              <a:buClr>
                <a:srgbClr val="F07F09"/>
              </a:buClr>
              <a:buSzPct val="80000"/>
            </a:pPr>
            <a:r>
              <a:rPr lang="en-US" sz="2000" dirty="0" smtClean="0">
                <a:solidFill>
                  <a:srgbClr val="E3DED1">
                    <a:lumMod val="10000"/>
                  </a:srgbClr>
                </a:solidFill>
                <a:latin typeface="Verdana"/>
              </a:rPr>
              <a:t>v2&gt;v1&gt;v3</a:t>
            </a:r>
            <a:endParaRPr lang="en-US" sz="2000" dirty="0">
              <a:solidFill>
                <a:srgbClr val="E3DED1">
                  <a:lumMod val="10000"/>
                </a:srgbClr>
              </a:solidFill>
              <a:latin typeface="Verdan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6227" y="85151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46915" y="85151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37604" y="837624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Цилиндр 9"/>
          <p:cNvSpPr/>
          <p:nvPr/>
        </p:nvSpPr>
        <p:spPr>
          <a:xfrm>
            <a:off x="1835696" y="1451359"/>
            <a:ext cx="1080120" cy="1512168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Цилиндр 12"/>
          <p:cNvSpPr/>
          <p:nvPr/>
        </p:nvSpPr>
        <p:spPr>
          <a:xfrm>
            <a:off x="3779912" y="1451359"/>
            <a:ext cx="1080120" cy="1512168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Цилиндр 13"/>
          <p:cNvSpPr/>
          <p:nvPr/>
        </p:nvSpPr>
        <p:spPr>
          <a:xfrm>
            <a:off x="5777880" y="1451359"/>
            <a:ext cx="1080120" cy="1512168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Минус 10"/>
          <p:cNvSpPr/>
          <p:nvPr/>
        </p:nvSpPr>
        <p:spPr>
          <a:xfrm>
            <a:off x="1655676" y="2403579"/>
            <a:ext cx="1440160" cy="1414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Минус 15"/>
          <p:cNvSpPr/>
          <p:nvPr/>
        </p:nvSpPr>
        <p:spPr>
          <a:xfrm>
            <a:off x="3599892" y="1916832"/>
            <a:ext cx="1440160" cy="1414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инус 16"/>
          <p:cNvSpPr/>
          <p:nvPr/>
        </p:nvSpPr>
        <p:spPr>
          <a:xfrm>
            <a:off x="5597860" y="2150210"/>
            <a:ext cx="1440160" cy="141437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>
            <a:stCxn id="11" idx="2"/>
          </p:cNvCxnSpPr>
          <p:nvPr/>
        </p:nvCxnSpPr>
        <p:spPr>
          <a:xfrm>
            <a:off x="1846569" y="2474298"/>
            <a:ext cx="385171" cy="489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777880" y="2237978"/>
            <a:ext cx="673203" cy="75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769126" y="2223158"/>
            <a:ext cx="673203" cy="75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11" idx="1"/>
          </p:cNvCxnSpPr>
          <p:nvPr/>
        </p:nvCxnSpPr>
        <p:spPr>
          <a:xfrm>
            <a:off x="2375756" y="2490930"/>
            <a:ext cx="396044" cy="437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309067" y="2250274"/>
            <a:ext cx="540060" cy="5568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4105727" y="2045100"/>
            <a:ext cx="736303" cy="762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846569" y="2616020"/>
            <a:ext cx="277159" cy="347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581249"/>
            <a:ext cx="2921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442" y="2586790"/>
            <a:ext cx="2921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9" name="Прямая соединительная линия 28"/>
          <p:cNvCxnSpPr/>
          <p:nvPr/>
        </p:nvCxnSpPr>
        <p:spPr>
          <a:xfrm>
            <a:off x="2627784" y="2490930"/>
            <a:ext cx="288032" cy="2988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473878" y="2058269"/>
            <a:ext cx="368152" cy="345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701153" y="2251395"/>
            <a:ext cx="144016" cy="170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090871" y="2488437"/>
            <a:ext cx="459553" cy="486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967029" y="2223158"/>
            <a:ext cx="684076" cy="713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3834605" y="2045100"/>
            <a:ext cx="808353" cy="882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" name="TextBox 2048"/>
          <p:cNvSpPr txBox="1"/>
          <p:nvPr/>
        </p:nvSpPr>
        <p:spPr>
          <a:xfrm>
            <a:off x="3787466" y="4064750"/>
            <a:ext cx="1710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P   &gt; P   &gt; P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TextBox 2062"/>
          <p:cNvSpPr txBox="1"/>
          <p:nvPr/>
        </p:nvSpPr>
        <p:spPr>
          <a:xfrm>
            <a:off x="3943053" y="4080139"/>
            <a:ext cx="60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2064" name="TextBox 2063"/>
          <p:cNvSpPr txBox="1"/>
          <p:nvPr/>
        </p:nvSpPr>
        <p:spPr>
          <a:xfrm>
            <a:off x="4564267" y="4081800"/>
            <a:ext cx="88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2065" name="TextBox 2064"/>
          <p:cNvSpPr txBox="1"/>
          <p:nvPr/>
        </p:nvSpPr>
        <p:spPr>
          <a:xfrm>
            <a:off x="5162717" y="4063437"/>
            <a:ext cx="102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464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049" grpId="0"/>
      <p:bldP spid="2063" grpId="0"/>
      <p:bldP spid="2064" grpId="0"/>
      <p:bldP spid="20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328498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" lvl="0" algn="ctr" rtl="1">
              <a:buClr>
                <a:srgbClr val="F07F09"/>
              </a:buClr>
              <a:buSzPct val="80000"/>
            </a:pP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Verdana"/>
              </a:rPr>
              <a:t>m2&gt;m3&gt;m1</a:t>
            </a:r>
          </a:p>
          <a:p>
            <a:pPr marL="36576" lvl="0" algn="ctr" rtl="1">
              <a:buClr>
                <a:srgbClr val="F07F09"/>
              </a:buClr>
              <a:buSzPct val="80000"/>
            </a:pPr>
            <a:r>
              <a:rPr lang="en-US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Verdana"/>
              </a:rPr>
              <a:t>v1=v2=v3</a:t>
            </a:r>
            <a:endParaRPr lang="en-US" sz="2000" dirty="0">
              <a:solidFill>
                <a:prstClr val="black">
                  <a:lumMod val="95000"/>
                  <a:lumOff val="5000"/>
                </a:prstClr>
              </a:solidFill>
              <a:latin typeface="Verdan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83768" y="647625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53744" y="620688"/>
            <a:ext cx="354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0232" y="64786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Цилиндр 9"/>
          <p:cNvSpPr/>
          <p:nvPr/>
        </p:nvSpPr>
        <p:spPr>
          <a:xfrm>
            <a:off x="1979712" y="1196752"/>
            <a:ext cx="1440160" cy="1743407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9385" y="1196752"/>
            <a:ext cx="146367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414" y="1196752"/>
            <a:ext cx="1463675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Минус 15"/>
          <p:cNvSpPr/>
          <p:nvPr/>
        </p:nvSpPr>
        <p:spPr>
          <a:xfrm>
            <a:off x="1763688" y="1977017"/>
            <a:ext cx="1872208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Минус 16"/>
          <p:cNvSpPr/>
          <p:nvPr/>
        </p:nvSpPr>
        <p:spPr>
          <a:xfrm>
            <a:off x="3795119" y="1977016"/>
            <a:ext cx="1872208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Минус 17"/>
          <p:cNvSpPr/>
          <p:nvPr/>
        </p:nvSpPr>
        <p:spPr>
          <a:xfrm>
            <a:off x="5903640" y="1977017"/>
            <a:ext cx="1872208" cy="45719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16" idx="2"/>
          </p:cNvCxnSpPr>
          <p:nvPr/>
        </p:nvCxnSpPr>
        <p:spPr>
          <a:xfrm>
            <a:off x="2011849" y="1999877"/>
            <a:ext cx="1047983" cy="940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6136240" y="2014256"/>
            <a:ext cx="1047983" cy="9259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041395" y="2024945"/>
            <a:ext cx="1047983" cy="9152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16" idx="3"/>
          </p:cNvCxnSpPr>
          <p:nvPr/>
        </p:nvCxnSpPr>
        <p:spPr>
          <a:xfrm>
            <a:off x="2699792" y="1994500"/>
            <a:ext cx="720080" cy="642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6824183" y="1977016"/>
            <a:ext cx="720080" cy="642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729338" y="1999877"/>
            <a:ext cx="720080" cy="6424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203848" y="2014256"/>
            <a:ext cx="216024" cy="190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7328239" y="2026567"/>
            <a:ext cx="216024" cy="190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233394" y="2028874"/>
            <a:ext cx="216024" cy="1906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979712" y="2470018"/>
            <a:ext cx="504056" cy="4701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108414" y="2437942"/>
            <a:ext cx="504056" cy="4701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3999385" y="2454807"/>
            <a:ext cx="504056" cy="4701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339752" y="2014256"/>
            <a:ext cx="972108" cy="838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6461805" y="2022735"/>
            <a:ext cx="972108" cy="838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4369298" y="1999877"/>
            <a:ext cx="972108" cy="838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3682494" y="3933056"/>
            <a:ext cx="18271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    &gt; P    &gt; P   </a:t>
            </a:r>
            <a:endParaRPr lang="ru-RU" sz="2000" dirty="0"/>
          </a:p>
        </p:txBody>
      </p:sp>
      <p:sp>
        <p:nvSpPr>
          <p:cNvPr id="37" name="TextBox 36"/>
          <p:cNvSpPr txBox="1"/>
          <p:nvPr/>
        </p:nvSpPr>
        <p:spPr>
          <a:xfrm>
            <a:off x="3877656" y="3957773"/>
            <a:ext cx="351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4441556" y="3957773"/>
            <a:ext cx="591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043211" y="39330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3510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38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67744" y="3650555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576" lvl="0" algn="ctr" rtl="1">
              <a:buClr>
                <a:srgbClr val="F07F09"/>
              </a:buClr>
              <a:buSzPct val="80000"/>
            </a:pP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Verdana"/>
              </a:rPr>
              <a:t>m2=m3=m1</a:t>
            </a:r>
          </a:p>
          <a:p>
            <a:pPr marL="36576" lvl="0" algn="ctr" rtl="1">
              <a:buClr>
                <a:srgbClr val="F07F09"/>
              </a:buClr>
              <a:buSzPct val="80000"/>
            </a:pP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Verdana"/>
              </a:rPr>
              <a:t>v2&gt;v3&gt;v1</a:t>
            </a:r>
          </a:p>
          <a:p>
            <a:pPr marL="36576" lvl="0" algn="ctr" rtl="1">
              <a:buClr>
                <a:srgbClr val="F07F09"/>
              </a:buClr>
              <a:buSzPct val="80000"/>
            </a:pPr>
            <a:r>
              <a:rPr lang="en-US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Verdana"/>
              </a:rPr>
              <a:t>P</a:t>
            </a:r>
            <a:r>
              <a:rPr lang="he-IL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Verdana"/>
              </a:rPr>
              <a:t>&lt;</a:t>
            </a:r>
            <a:r>
              <a:rPr lang="en-US" sz="2000" dirty="0">
                <a:solidFill>
                  <a:prstClr val="black">
                    <a:lumMod val="95000"/>
                    <a:lumOff val="5000"/>
                  </a:prstClr>
                </a:solidFill>
                <a:latin typeface="Verdana"/>
              </a:rPr>
              <a:t>P</a:t>
            </a:r>
            <a:r>
              <a:rPr lang="en-US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Verdana"/>
              </a:rPr>
              <a:t>   </a:t>
            </a:r>
            <a:r>
              <a:rPr lang="he-IL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Verdana"/>
              </a:rPr>
              <a:t>&lt;</a:t>
            </a:r>
            <a:r>
              <a:rPr lang="en-US" sz="2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Verdana"/>
              </a:rPr>
              <a:t>P   </a:t>
            </a:r>
            <a:endParaRPr lang="en-US" sz="2000" dirty="0">
              <a:solidFill>
                <a:prstClr val="black">
                  <a:lumMod val="95000"/>
                  <a:lumOff val="5000"/>
                </a:prstClr>
              </a:solidFill>
              <a:latin typeface="Verdana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1547664" y="1204562"/>
            <a:ext cx="1440160" cy="1440160"/>
          </a:xfrm>
          <a:prstGeom prst="cub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Куб 4"/>
          <p:cNvSpPr/>
          <p:nvPr/>
        </p:nvSpPr>
        <p:spPr>
          <a:xfrm>
            <a:off x="3581636" y="836712"/>
            <a:ext cx="1944216" cy="2016224"/>
          </a:xfrm>
          <a:prstGeom prst="cub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Куб 5"/>
          <p:cNvSpPr/>
          <p:nvPr/>
        </p:nvSpPr>
        <p:spPr>
          <a:xfrm>
            <a:off x="6156176" y="1556792"/>
            <a:ext cx="755576" cy="576064"/>
          </a:xfrm>
          <a:prstGeom prst="cub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4499274" y="369486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3728" y="68717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61956" y="1095127"/>
            <a:ext cx="377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95218" y="42968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571641" y="4296886"/>
            <a:ext cx="35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163233" y="4296886"/>
            <a:ext cx="523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5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2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188640"/>
            <a:ext cx="33843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u="sng" dirty="0" smtClean="0">
                <a:latin typeface="Arial" pitchFamily="34" charset="0"/>
                <a:cs typeface="Arial" pitchFamily="34" charset="0"/>
              </a:rPr>
              <a:t>ועכשיו נראה אם הבנתם </a:t>
            </a:r>
            <a:r>
              <a:rPr lang="he-IL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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375756" y="3717032"/>
            <a:ext cx="4428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dirty="0" smtClean="0"/>
              <a:t>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he-IL" dirty="0" smtClean="0"/>
              <a:t>=</a:t>
            </a:r>
            <a:r>
              <a:rPr lang="en-US" dirty="0" smtClean="0"/>
              <a:t>M1</a:t>
            </a:r>
            <a:r>
              <a:rPr lang="he-IL" dirty="0" smtClean="0"/>
              <a:t>=</a:t>
            </a:r>
            <a:r>
              <a:rPr lang="en-US" dirty="0" smtClean="0"/>
              <a:t>M2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635896" y="40863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V2</a:t>
            </a:r>
            <a:r>
              <a:rPr lang="he-IL" dirty="0" smtClean="0"/>
              <a:t>&lt;</a:t>
            </a:r>
            <a:r>
              <a:rPr lang="en-US" dirty="0" smtClean="0"/>
              <a:t>V1</a:t>
            </a:r>
            <a:r>
              <a:rPr lang="he-IL" dirty="0" smtClean="0"/>
              <a:t>&lt;</a:t>
            </a:r>
            <a:r>
              <a:rPr lang="en-US" dirty="0" smtClean="0"/>
              <a:t>V3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749814" y="4455696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   </a:t>
            </a:r>
            <a:r>
              <a:rPr lang="he-IL" dirty="0" smtClean="0"/>
              <a:t>&lt;</a:t>
            </a:r>
            <a:r>
              <a:rPr lang="en-US" dirty="0" smtClean="0"/>
              <a:t>P   </a:t>
            </a:r>
            <a:r>
              <a:rPr lang="he-IL" dirty="0" smtClean="0"/>
              <a:t>&lt;</a:t>
            </a:r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6" name="Блок-схема: узел 5"/>
          <p:cNvSpPr/>
          <p:nvPr/>
        </p:nvSpPr>
        <p:spPr>
          <a:xfrm>
            <a:off x="1979712" y="2037300"/>
            <a:ext cx="1008112" cy="864096"/>
          </a:xfrm>
          <a:prstGeom prst="flowChartConnector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3239642" y="1628800"/>
            <a:ext cx="1440160" cy="1296144"/>
          </a:xfrm>
          <a:prstGeom prst="flowChartConnector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Блок-схема: узел 7"/>
          <p:cNvSpPr/>
          <p:nvPr/>
        </p:nvSpPr>
        <p:spPr>
          <a:xfrm>
            <a:off x="4932040" y="1412776"/>
            <a:ext cx="1800200" cy="1512168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652120" y="95160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5904" y="1126485"/>
            <a:ext cx="542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1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75756" y="158815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24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97083" y="4455696"/>
            <a:ext cx="401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0" y="4455696"/>
            <a:ext cx="4338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05847" y="44556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125900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1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827584" y="764704"/>
                <a:ext cx="7992888" cy="5290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he-IL" sz="24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1. נתונה </a:t>
                </a:r>
                <a:r>
                  <a:rPr lang="he-IL" sz="24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מסה של גוש זהב </a:t>
                </a:r>
                <a:r>
                  <a:rPr lang="en-US" sz="24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g</a:t>
                </a:r>
                <a:r>
                  <a:rPr lang="he-IL" sz="24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250000.</a:t>
                </a:r>
              </a:p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he-IL" sz="24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מה נפחו של גוש הזהב?</a:t>
                </a:r>
                <a:r>
                  <a:rPr lang="en-US" sz="2400" b="1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</a:t>
                </a:r>
                <a:endParaRPr lang="he-IL" sz="240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he-IL" sz="2400" b="1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לפני שנתחיל לפתור נסדר את יחידות המדידה של מסה וצפיפות</a:t>
                </a:r>
              </a:p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he-IL" sz="2400" b="1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נהפוך מסה מ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gr </a:t>
                </a:r>
                <a:r>
                  <a:rPr lang="he-IL" sz="2400" b="1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ל</a:t>
                </a:r>
                <a:r>
                  <a:rPr lang="en-US" sz="2400" b="1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kg </a:t>
                </a:r>
                <a:r>
                  <a:rPr lang="he-IL" sz="2400" b="1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וניקח מהטבלה צפיפות של זהב ב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e-IL" sz="24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𝒌𝒈</m:t>
                        </m:r>
                      </m:num>
                      <m:den>
                        <m:sSup>
                          <m:sSupPr>
                            <m:ctrlPr>
                              <a:rPr lang="he-IL" sz="2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Arial" charset="0"/>
                              </a:rPr>
                              <m:t>𝟑</m:t>
                            </m:r>
                          </m:sup>
                        </m:sSup>
                      </m:den>
                    </m:f>
                  </m:oMath>
                </a14:m>
                <a:endParaRPr lang="he-IL" sz="2400" b="1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 b="1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</a:t>
                </a:r>
                <a:r>
                  <a:rPr lang="he-IL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2.נתון </a:t>
                </a:r>
                <a:r>
                  <a:rPr lang="he-IL" sz="28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גוש אלומיניום שמסתו </a:t>
                </a:r>
                <a:r>
                  <a:rPr lang="he-IL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162ק"ג. מהו </a:t>
                </a:r>
                <a:r>
                  <a:rPr lang="he-IL" sz="28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ניפחו של גוש האלומיניום?</a:t>
                </a:r>
              </a:p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</a:pPr>
                <a:endParaRPr lang="he-IL" sz="2800" b="1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he-IL" sz="28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3.נתון גוש </a:t>
                </a:r>
                <a:r>
                  <a:rPr lang="he-IL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מת</a:t>
                </a:r>
                <a:r>
                  <a:rPr lang="he-IL" sz="28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כ</a:t>
                </a:r>
                <a:r>
                  <a:rPr lang="he-IL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ת </a:t>
                </a:r>
                <a:r>
                  <a:rPr lang="he-IL" sz="28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בעל מסה 445</a:t>
                </a:r>
                <a:r>
                  <a:rPr lang="en-US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gr </a:t>
                </a:r>
                <a:r>
                  <a:rPr lang="he-IL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 </a:t>
                </a:r>
                <a:r>
                  <a:rPr lang="he-IL" sz="28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ונפח </a:t>
                </a:r>
                <a:r>
                  <a:rPr lang="he-IL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65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sSupPr>
                      <m:e>
                        <m:r>
                          <a:rPr lang="en-US" sz="28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 </m:t>
                        </m:r>
                        <m:r>
                          <a:rPr lang="en-US" sz="28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𝑐𝑚</m:t>
                        </m:r>
                      </m:e>
                      <m:sup>
                        <m:r>
                          <a:rPr lang="en-US" sz="2800" b="0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800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he-IL" sz="28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מה </a:t>
                </a:r>
                <a:r>
                  <a:rPr lang="he-IL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צפיפותו </a:t>
                </a:r>
                <a:r>
                  <a:rPr lang="he-IL" sz="28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של גוש </a:t>
                </a:r>
                <a:r>
                  <a:rPr lang="he-IL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מתכת </a:t>
                </a:r>
                <a:r>
                  <a:rPr lang="he-IL" sz="2800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זה?</a:t>
                </a:r>
              </a:p>
              <a:p>
                <a:pPr lvl="0" algn="r" rtl="1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/>
                </a:r>
                <a:br>
                  <a:rPr lang="en-US" sz="2800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</a:br>
                <a:endParaRPr lang="en-US" sz="2800" b="1" dirty="0">
                  <a:solidFill>
                    <a:prstClr val="black"/>
                  </a:solidFill>
                  <a:latin typeface="Arial" charset="0"/>
                  <a:cs typeface="Arial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764704"/>
                <a:ext cx="7992888" cy="5290487"/>
              </a:xfrm>
              <a:prstGeom prst="rect">
                <a:avLst/>
              </a:prstGeom>
              <a:blipFill rotWithShape="1">
                <a:blip r:embed="rId2"/>
                <a:stretch>
                  <a:fillRect l="-1526" t="-806" r="-16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5940152" y="46321"/>
            <a:ext cx="189026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800" b="1" i="1" u="sng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/>
              </a:rPr>
              <a:t>תירגול!</a:t>
            </a:r>
            <a:endParaRPr kumimoji="0" lang="ru-RU" sz="4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452320" y="2348880"/>
                <a:ext cx="1296144" cy="495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en-US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𝒎</m:t>
                        </m:r>
                        <m:r>
                          <a:rPr lang="en-US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  </m:t>
                        </m:r>
                      </m:num>
                      <m:den>
                        <m:r>
                          <a:rPr lang="en-US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𝒑</m:t>
                        </m:r>
                      </m:den>
                    </m:f>
                  </m:oMath>
                </a14:m>
                <a:r>
                  <a:rPr lang="en-US" dirty="0" smtClean="0"/>
                  <a:t> </a:t>
                </a:r>
                <a:r>
                  <a:rPr lang="he-IL" sz="2400" dirty="0" smtClean="0"/>
                  <a:t>זכרו</a:t>
                </a:r>
                <a:endParaRPr lang="en-US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348880"/>
                <a:ext cx="1296144" cy="495777"/>
              </a:xfrm>
              <a:prstGeom prst="rect">
                <a:avLst/>
              </a:prstGeom>
              <a:blipFill rotWithShape="1">
                <a:blip r:embed="rId3"/>
                <a:stretch>
                  <a:fillRect l="-3756" t="-9756" r="-6103" b="-19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51920" y="2349457"/>
                <a:ext cx="3240360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prstClr val="black"/>
                    </a:solidFill>
                    <a:latin typeface="Arial" charset="0"/>
                    <a:cs typeface="Arial" charset="0"/>
                  </a:rPr>
                  <a:t>V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𝟐𝟓𝟎</m:t>
                        </m:r>
                        <m:r>
                          <a:rPr lang="en-US" b="1" i="1" dirty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 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/>
                            <a:cs typeface="Arial" charset="0"/>
                          </a:rPr>
                          <m:t>𝟏𝟗𝟑𝟎𝟎</m:t>
                        </m:r>
                      </m:den>
                    </m:f>
                  </m:oMath>
                </a14:m>
                <a:r>
                  <a:rPr lang="en-US" sz="2400" dirty="0" smtClean="0"/>
                  <a:t>= 0.013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latin typeface="Cambria Math"/>
                          </a:rPr>
                          <m:t>𝑚</m:t>
                        </m:r>
                      </m:e>
                      <m:sup>
                        <m:r>
                          <a:rPr lang="en-US" sz="2400" b="0" i="1" dirty="0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2349457"/>
                <a:ext cx="3240360" cy="496546"/>
              </a:xfrm>
              <a:prstGeom prst="rect">
                <a:avLst/>
              </a:prstGeom>
              <a:blipFill rotWithShape="1">
                <a:blip r:embed="rId4"/>
                <a:stretch>
                  <a:fillRect l="-1695" t="-10976" b="-18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6825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304</TotalTime>
  <Words>531</Words>
  <Application>Microsoft Office PowerPoint</Application>
  <PresentationFormat>‫הצגה על המסך (4:3)</PresentationFormat>
  <Paragraphs>146</Paragraphs>
  <Slides>13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13</vt:i4>
      </vt:variant>
    </vt:vector>
  </HeadingPairs>
  <TitlesOfParts>
    <vt:vector size="14" baseType="lpstr">
      <vt:lpstr>Трек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  <vt:lpstr>מצגת של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NADIA</dc:creator>
  <cp:lastModifiedBy>LIAT</cp:lastModifiedBy>
  <cp:revision>42</cp:revision>
  <dcterms:created xsi:type="dcterms:W3CDTF">2012-11-25T14:43:23Z</dcterms:created>
  <dcterms:modified xsi:type="dcterms:W3CDTF">2013-02-02T12:07:51Z</dcterms:modified>
</cp:coreProperties>
</file>