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handoutMasterIdLst>
    <p:handoutMasterId r:id="rId24"/>
  </p:handoutMasterIdLst>
  <p:sldIdLst>
    <p:sldId id="256" r:id="rId2"/>
    <p:sldId id="259" r:id="rId3"/>
    <p:sldId id="265" r:id="rId4"/>
    <p:sldId id="275" r:id="rId5"/>
    <p:sldId id="274" r:id="rId6"/>
    <p:sldId id="267" r:id="rId7"/>
    <p:sldId id="260" r:id="rId8"/>
    <p:sldId id="269" r:id="rId9"/>
    <p:sldId id="270" r:id="rId10"/>
    <p:sldId id="271" r:id="rId11"/>
    <p:sldId id="272" r:id="rId12"/>
    <p:sldId id="273" r:id="rId13"/>
    <p:sldId id="277" r:id="rId14"/>
    <p:sldId id="278" r:id="rId15"/>
    <p:sldId id="264" r:id="rId16"/>
    <p:sldId id="276" r:id="rId17"/>
    <p:sldId id="279" r:id="rId18"/>
    <p:sldId id="280" r:id="rId19"/>
    <p:sldId id="281" r:id="rId20"/>
    <p:sldId id="282" r:id="rId21"/>
    <p:sldId id="283" r:id="rId22"/>
    <p:sldId id="284" r:id="rId23"/>
  </p:sldIdLst>
  <p:sldSz cx="9144000" cy="6858000" type="screen4x3"/>
  <p:notesSz cx="6669088" cy="97536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6" d="100"/>
          <a:sy n="106" d="100"/>
        </p:scale>
        <p:origin x="-10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150" y="0"/>
            <a:ext cx="2889938" cy="48768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44" y="0"/>
            <a:ext cx="2889938" cy="487680"/>
          </a:xfrm>
          <a:prstGeom prst="rect">
            <a:avLst/>
          </a:prstGeom>
        </p:spPr>
        <p:txBody>
          <a:bodyPr vert="horz" lIns="91440" tIns="45720" rIns="91440" bIns="45720" rtlCol="1"/>
          <a:lstStyle>
            <a:lvl1pPr algn="l">
              <a:defRPr sz="1200"/>
            </a:lvl1pPr>
          </a:lstStyle>
          <a:p>
            <a:fld id="{9B2B8111-F957-4FB8-A873-4B25465A4D33}" type="datetimeFigureOut">
              <a:rPr lang="he-IL" smtClean="0"/>
              <a:pPr/>
              <a:t>א'/תשרי/תשע"ח</a:t>
            </a:fld>
            <a:endParaRPr lang="he-IL"/>
          </a:p>
        </p:txBody>
      </p:sp>
      <p:sp>
        <p:nvSpPr>
          <p:cNvPr id="4" name="מציין מיקום של כותרת תחתונה 3"/>
          <p:cNvSpPr>
            <a:spLocks noGrp="1"/>
          </p:cNvSpPr>
          <p:nvPr>
            <p:ph type="ftr" sz="quarter" idx="2"/>
          </p:nvPr>
        </p:nvSpPr>
        <p:spPr>
          <a:xfrm>
            <a:off x="3779150" y="9264227"/>
            <a:ext cx="2889938" cy="48768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44" y="9264227"/>
            <a:ext cx="2889938" cy="487680"/>
          </a:xfrm>
          <a:prstGeom prst="rect">
            <a:avLst/>
          </a:prstGeom>
        </p:spPr>
        <p:txBody>
          <a:bodyPr vert="horz" lIns="91440" tIns="45720" rIns="91440" bIns="45720" rtlCol="1" anchor="b"/>
          <a:lstStyle>
            <a:lvl1pPr algn="l">
              <a:defRPr sz="1200"/>
            </a:lvl1pPr>
          </a:lstStyle>
          <a:p>
            <a:fld id="{C8160835-398C-4E4E-BD68-D5B0C96D8DFE}" type="slidenum">
              <a:rPr lang="he-IL" smtClean="0"/>
              <a:pPr/>
              <a:t>‹#›</a:t>
            </a:fld>
            <a:endParaRPr lang="he-IL"/>
          </a:p>
        </p:txBody>
      </p:sp>
    </p:spTree>
    <p:extLst>
      <p:ext uri="{BB962C8B-B14F-4D97-AF65-F5344CB8AC3E}">
        <p14:creationId xmlns:p14="http://schemas.microsoft.com/office/powerpoint/2010/main" xmlns="" val="5548192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א'/תשרי/תשע"ח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א'/תשרי/תשע"ח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א'/תשרי/תשע"ח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א'/תשרי/תשע"ח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א'/תשרי/תשע"ח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א'/תשרי/תשע"ח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pPr/>
              <a:t>א'/תשרי/תשע"ח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pPr/>
              <a:t>א'/תשרי/תשע"ח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pPr/>
              <a:t>א'/תשרי/תשע"ח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א'/תשרי/תשע"ח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א'/תשרי/תשע"ח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pPr/>
              <a:t>א'/תשרי/תשע"ח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7HgAtCn3VU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v2sQF0UFVV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83AsnIjb_6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farm3.staticflickr.com/2478/3793986751_b6f1f26854.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ctrTitle"/>
          </p:nvPr>
        </p:nvSpPr>
        <p:spPr>
          <a:xfrm>
            <a:off x="755576" y="548680"/>
            <a:ext cx="7772400" cy="1470025"/>
          </a:xfrm>
        </p:spPr>
        <p:txBody>
          <a:bodyPr>
            <a:normAutofit/>
          </a:bodyPr>
          <a:lstStyle/>
          <a:p>
            <a:r>
              <a:rPr lang="he-IL" sz="5400" dirty="0" smtClean="0">
                <a:solidFill>
                  <a:schemeClr val="tx2"/>
                </a:solidFill>
              </a:rPr>
              <a:t>יחידות מידה</a:t>
            </a:r>
            <a:endParaRPr lang="he-IL" sz="5400" dirty="0">
              <a:solidFill>
                <a:schemeClr val="tx2"/>
              </a:solidFill>
            </a:endParaRPr>
          </a:p>
        </p:txBody>
      </p:sp>
      <p:sp>
        <p:nvSpPr>
          <p:cNvPr id="5" name="כותרת משנה 2"/>
          <p:cNvSpPr>
            <a:spLocks noGrp="1"/>
          </p:cNvSpPr>
          <p:nvPr>
            <p:ph type="subTitle" idx="1"/>
          </p:nvPr>
        </p:nvSpPr>
        <p:spPr>
          <a:xfrm>
            <a:off x="1331640" y="1772816"/>
            <a:ext cx="6400800" cy="1752600"/>
          </a:xfrm>
        </p:spPr>
        <p:txBody>
          <a:bodyPr/>
          <a:lstStyle/>
          <a:p>
            <a:r>
              <a:rPr lang="he-IL" dirty="0" smtClean="0">
                <a:solidFill>
                  <a:schemeClr val="tx2"/>
                </a:solidFill>
              </a:rPr>
              <a:t>מדידת זמן</a:t>
            </a:r>
            <a:endParaRPr lang="he-IL" dirty="0">
              <a:solidFill>
                <a:schemeClr val="tx2"/>
              </a:solidFill>
            </a:endParaRPr>
          </a:p>
        </p:txBody>
      </p:sp>
      <p:pic>
        <p:nvPicPr>
          <p:cNvPr id="3074" name="Picture 2" descr="https://upload.wikimedia.org/wikipedia/commons/thumb/d/d2/Stopwatch2.jpg/250px-Stopwatch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3068960"/>
            <a:ext cx="2381250" cy="28765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6055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solidFill>
                  <a:schemeClr val="tx2"/>
                </a:solidFill>
              </a:rPr>
              <a:t>שיטות היסטוריות למדידת הזמן</a:t>
            </a:r>
            <a:endParaRPr lang="he-IL" dirty="0">
              <a:solidFill>
                <a:schemeClr val="tx2"/>
              </a:solidFill>
            </a:endParaRPr>
          </a:p>
        </p:txBody>
      </p:sp>
      <p:sp>
        <p:nvSpPr>
          <p:cNvPr id="3" name="מלבן 2"/>
          <p:cNvSpPr/>
          <p:nvPr/>
        </p:nvSpPr>
        <p:spPr>
          <a:xfrm>
            <a:off x="1276569" y="1340768"/>
            <a:ext cx="7056784" cy="4678204"/>
          </a:xfrm>
          <a:prstGeom prst="rect">
            <a:avLst/>
          </a:prstGeom>
        </p:spPr>
        <p:txBody>
          <a:bodyPr wrap="square">
            <a:spAutoFit/>
          </a:bodyPr>
          <a:lstStyle/>
          <a:p>
            <a:r>
              <a:rPr lang="he-IL" sz="2400" b="1" dirty="0" smtClean="0">
                <a:solidFill>
                  <a:schemeClr val="tx2"/>
                </a:solidFill>
              </a:rPr>
              <a:t>שעונים מכניים</a:t>
            </a:r>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sz="2000" dirty="0" smtClean="0"/>
          </a:p>
          <a:p>
            <a:r>
              <a:rPr lang="he-IL" sz="2000" dirty="0" smtClean="0"/>
              <a:t>בשימוש החל מהמאה ה- 14, בעלי סטייה של כרבע שעה ביום</a:t>
            </a:r>
            <a:endParaRPr lang="he-IL" sz="2000" dirty="0"/>
          </a:p>
        </p:txBody>
      </p:sp>
      <p:pic>
        <p:nvPicPr>
          <p:cNvPr id="32770" name="Picture 2" descr="Image result for ‫מגדל השעון ברן‬‎"/>
          <p:cNvPicPr>
            <a:picLocks noChangeAspect="1" noChangeArrowheads="1"/>
          </p:cNvPicPr>
          <p:nvPr/>
        </p:nvPicPr>
        <p:blipFill>
          <a:blip r:embed="rId2" cstate="print"/>
          <a:srcRect/>
          <a:stretch>
            <a:fillRect/>
          </a:stretch>
        </p:blipFill>
        <p:spPr bwMode="auto">
          <a:xfrm>
            <a:off x="2123728" y="2060848"/>
            <a:ext cx="5202439" cy="2924944"/>
          </a:xfrm>
          <a:prstGeom prst="rect">
            <a:avLst/>
          </a:prstGeom>
          <a:noFill/>
        </p:spPr>
      </p:pic>
    </p:spTree>
    <p:extLst>
      <p:ext uri="{BB962C8B-B14F-4D97-AF65-F5344CB8AC3E}">
        <p14:creationId xmlns:p14="http://schemas.microsoft.com/office/powerpoint/2010/main" xmlns="" val="794498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solidFill>
                  <a:schemeClr val="tx2"/>
                </a:solidFill>
              </a:rPr>
              <a:t>שיטות היסטוריות למדידת הזמן</a:t>
            </a:r>
            <a:endParaRPr lang="he-IL" dirty="0">
              <a:solidFill>
                <a:schemeClr val="tx2"/>
              </a:solidFill>
            </a:endParaRPr>
          </a:p>
        </p:txBody>
      </p:sp>
      <p:sp>
        <p:nvSpPr>
          <p:cNvPr id="3" name="מלבן 2"/>
          <p:cNvSpPr/>
          <p:nvPr/>
        </p:nvSpPr>
        <p:spPr>
          <a:xfrm>
            <a:off x="1276569" y="1340768"/>
            <a:ext cx="7056784" cy="4370427"/>
          </a:xfrm>
          <a:prstGeom prst="rect">
            <a:avLst/>
          </a:prstGeom>
        </p:spPr>
        <p:txBody>
          <a:bodyPr wrap="square">
            <a:spAutoFit/>
          </a:bodyPr>
          <a:lstStyle/>
          <a:p>
            <a:r>
              <a:rPr lang="he-IL" sz="2400" b="1" dirty="0" smtClean="0">
                <a:solidFill>
                  <a:schemeClr val="tx2"/>
                </a:solidFill>
              </a:rPr>
              <a:t>שעונים מכניים</a:t>
            </a:r>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sz="2000" dirty="0" smtClean="0"/>
          </a:p>
        </p:txBody>
      </p:sp>
      <p:pic>
        <p:nvPicPr>
          <p:cNvPr id="33794" name="Picture 2">
            <a:hlinkClick r:id="rId2"/>
          </p:cNvPr>
          <p:cNvPicPr>
            <a:picLocks noChangeAspect="1" noChangeArrowheads="1"/>
          </p:cNvPicPr>
          <p:nvPr/>
        </p:nvPicPr>
        <p:blipFill>
          <a:blip r:embed="rId3" cstate="print"/>
          <a:srcRect/>
          <a:stretch>
            <a:fillRect/>
          </a:stretch>
        </p:blipFill>
        <p:spPr bwMode="auto">
          <a:xfrm>
            <a:off x="1763688" y="1916832"/>
            <a:ext cx="5330092" cy="3672408"/>
          </a:xfrm>
          <a:prstGeom prst="rect">
            <a:avLst/>
          </a:prstGeom>
          <a:noFill/>
          <a:ln w="9525">
            <a:noFill/>
            <a:miter lim="800000"/>
            <a:headEnd/>
            <a:tailEnd/>
          </a:ln>
        </p:spPr>
      </p:pic>
      <p:sp>
        <p:nvSpPr>
          <p:cNvPr id="6" name="Rectangle 5"/>
          <p:cNvSpPr/>
          <p:nvPr/>
        </p:nvSpPr>
        <p:spPr>
          <a:xfrm>
            <a:off x="3203848" y="5589240"/>
            <a:ext cx="2534091" cy="307777"/>
          </a:xfrm>
          <a:prstGeom prst="rect">
            <a:avLst/>
          </a:prstGeom>
        </p:spPr>
        <p:txBody>
          <a:bodyPr wrap="none">
            <a:spAutoFit/>
          </a:bodyPr>
          <a:lstStyle/>
          <a:p>
            <a:r>
              <a:rPr lang="en-US" sz="1400" dirty="0" smtClean="0">
                <a:hlinkClick r:id="rId2"/>
              </a:rPr>
              <a:t>https://youtu.be/7HgAtCn3VUU</a:t>
            </a:r>
            <a:endParaRPr lang="en-US" sz="1400" dirty="0"/>
          </a:p>
        </p:txBody>
      </p:sp>
    </p:spTree>
    <p:extLst>
      <p:ext uri="{BB962C8B-B14F-4D97-AF65-F5344CB8AC3E}">
        <p14:creationId xmlns:p14="http://schemas.microsoft.com/office/powerpoint/2010/main" xmlns="" val="794498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solidFill>
                  <a:schemeClr val="tx2"/>
                </a:solidFill>
              </a:rPr>
              <a:t>שיטות היסטוריות למדידת הזמן</a:t>
            </a:r>
            <a:endParaRPr lang="he-IL" dirty="0">
              <a:solidFill>
                <a:schemeClr val="tx2"/>
              </a:solidFill>
            </a:endParaRPr>
          </a:p>
        </p:txBody>
      </p:sp>
      <p:sp>
        <p:nvSpPr>
          <p:cNvPr id="3" name="מלבן 2"/>
          <p:cNvSpPr/>
          <p:nvPr/>
        </p:nvSpPr>
        <p:spPr>
          <a:xfrm>
            <a:off x="1276569" y="1340768"/>
            <a:ext cx="7056784" cy="5755422"/>
          </a:xfrm>
          <a:prstGeom prst="rect">
            <a:avLst/>
          </a:prstGeom>
        </p:spPr>
        <p:txBody>
          <a:bodyPr wrap="square">
            <a:spAutoFit/>
          </a:bodyPr>
          <a:lstStyle/>
          <a:p>
            <a:r>
              <a:rPr lang="he-IL" sz="2400" b="1" dirty="0" smtClean="0">
                <a:solidFill>
                  <a:schemeClr val="tx2"/>
                </a:solidFill>
              </a:rPr>
              <a:t>שעוני מטוטלת</a:t>
            </a:r>
          </a:p>
          <a:p>
            <a:endParaRPr lang="he-IL" sz="2400" b="1" dirty="0" smtClean="0">
              <a:solidFill>
                <a:schemeClr val="tx2"/>
              </a:solidFill>
            </a:endParaRPr>
          </a:p>
          <a:p>
            <a:endParaRPr lang="he-IL" sz="2400" b="1" dirty="0" smtClean="0">
              <a:solidFill>
                <a:schemeClr val="tx2"/>
              </a:solidFill>
            </a:endParaRPr>
          </a:p>
          <a:p>
            <a:endParaRPr lang="he-IL" sz="2400" b="1" dirty="0" smtClean="0">
              <a:solidFill>
                <a:schemeClr val="tx2"/>
              </a:solidFill>
            </a:endParaRPr>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r>
              <a:rPr lang="he-IL" dirty="0" smtClean="0"/>
              <a:t>בעקבות מחקריו של גלילאו בנושא המטוטלת שולבה מטוטלת גם בשעונים המכניים ורמת הדיוק השתפרה לכשנייה ביום.</a:t>
            </a:r>
          </a:p>
          <a:p>
            <a:endParaRPr lang="he-IL" dirty="0" smtClean="0"/>
          </a:p>
          <a:p>
            <a:endParaRPr lang="he-IL" sz="2000" dirty="0" smtClean="0"/>
          </a:p>
        </p:txBody>
      </p:sp>
      <p:pic>
        <p:nvPicPr>
          <p:cNvPr id="34818" name="Picture 2">
            <a:hlinkClick r:id="rId2"/>
          </p:cNvPr>
          <p:cNvPicPr>
            <a:picLocks noChangeAspect="1" noChangeArrowheads="1"/>
          </p:cNvPicPr>
          <p:nvPr/>
        </p:nvPicPr>
        <p:blipFill>
          <a:blip r:embed="rId3" cstate="print"/>
          <a:srcRect/>
          <a:stretch>
            <a:fillRect/>
          </a:stretch>
        </p:blipFill>
        <p:spPr bwMode="auto">
          <a:xfrm>
            <a:off x="2267744" y="1988840"/>
            <a:ext cx="5042321" cy="3326088"/>
          </a:xfrm>
          <a:prstGeom prst="rect">
            <a:avLst/>
          </a:prstGeom>
          <a:noFill/>
          <a:ln w="9525">
            <a:noFill/>
            <a:miter lim="800000"/>
            <a:headEnd/>
            <a:tailEnd/>
          </a:ln>
        </p:spPr>
      </p:pic>
      <p:sp>
        <p:nvSpPr>
          <p:cNvPr id="7" name="Rectangle 6"/>
          <p:cNvSpPr/>
          <p:nvPr/>
        </p:nvSpPr>
        <p:spPr>
          <a:xfrm>
            <a:off x="3563888" y="5445224"/>
            <a:ext cx="2497735" cy="307777"/>
          </a:xfrm>
          <a:prstGeom prst="rect">
            <a:avLst/>
          </a:prstGeom>
        </p:spPr>
        <p:txBody>
          <a:bodyPr wrap="none">
            <a:spAutoFit/>
          </a:bodyPr>
          <a:lstStyle/>
          <a:p>
            <a:r>
              <a:rPr lang="en-US" sz="1400" dirty="0" smtClean="0">
                <a:hlinkClick r:id="rId2"/>
              </a:rPr>
              <a:t>https://youtu.be/v2sQF0UFVVE</a:t>
            </a:r>
            <a:endParaRPr lang="en-US" sz="1400" dirty="0"/>
          </a:p>
        </p:txBody>
      </p:sp>
    </p:spTree>
    <p:extLst>
      <p:ext uri="{BB962C8B-B14F-4D97-AF65-F5344CB8AC3E}">
        <p14:creationId xmlns:p14="http://schemas.microsoft.com/office/powerpoint/2010/main" xmlns="" val="794498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solidFill>
                  <a:schemeClr val="tx2"/>
                </a:solidFill>
              </a:rPr>
              <a:t>שיטות למדידת הזמן</a:t>
            </a:r>
            <a:endParaRPr lang="he-IL" dirty="0">
              <a:solidFill>
                <a:schemeClr val="tx2"/>
              </a:solidFill>
            </a:endParaRPr>
          </a:p>
        </p:txBody>
      </p:sp>
      <p:sp>
        <p:nvSpPr>
          <p:cNvPr id="3" name="מלבן 2"/>
          <p:cNvSpPr/>
          <p:nvPr/>
        </p:nvSpPr>
        <p:spPr>
          <a:xfrm>
            <a:off x="1276569" y="1340768"/>
            <a:ext cx="7056784" cy="5755422"/>
          </a:xfrm>
          <a:prstGeom prst="rect">
            <a:avLst/>
          </a:prstGeom>
        </p:spPr>
        <p:txBody>
          <a:bodyPr wrap="square">
            <a:spAutoFit/>
          </a:bodyPr>
          <a:lstStyle/>
          <a:p>
            <a:r>
              <a:rPr lang="he-IL" sz="2400" b="1" dirty="0" smtClean="0">
                <a:solidFill>
                  <a:schemeClr val="tx2"/>
                </a:solidFill>
              </a:rPr>
              <a:t>שעוני קוורץ</a:t>
            </a:r>
          </a:p>
          <a:p>
            <a:endParaRPr lang="he-IL" sz="2400" b="1" dirty="0" smtClean="0">
              <a:solidFill>
                <a:schemeClr val="tx2"/>
              </a:solidFill>
            </a:endParaRPr>
          </a:p>
          <a:p>
            <a:endParaRPr lang="he-IL" sz="2400" b="1" dirty="0" smtClean="0">
              <a:solidFill>
                <a:schemeClr val="tx2"/>
              </a:solidFill>
            </a:endParaRPr>
          </a:p>
          <a:p>
            <a:endParaRPr lang="he-IL" sz="2400" b="1" dirty="0" smtClean="0">
              <a:solidFill>
                <a:schemeClr val="tx2"/>
              </a:solidFill>
            </a:endParaRPr>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r>
              <a:rPr lang="he-IL" dirty="0" smtClean="0"/>
              <a:t>שעוני קוורץ הם שעונים שמנגנון ויסות הזמן שלהם פועל על פי עקרון של רטט בתדירות קבועה של גביש הקוורץ. שעונים מסוג זה החלו להיות נפוצים ביותר משנות </a:t>
            </a:r>
            <a:r>
              <a:rPr lang="he-IL" dirty="0" smtClean="0"/>
              <a:t>השבעים.</a:t>
            </a:r>
            <a:endParaRPr lang="he-IL" dirty="0" smtClean="0"/>
          </a:p>
          <a:p>
            <a:endParaRPr lang="he-IL" sz="2000" dirty="0" smtClean="0"/>
          </a:p>
        </p:txBody>
      </p:sp>
      <p:pic>
        <p:nvPicPr>
          <p:cNvPr id="36866" name="Picture 2" descr="Image result for ‫שעון יד‬‎"/>
          <p:cNvPicPr>
            <a:picLocks noChangeAspect="1" noChangeArrowheads="1"/>
          </p:cNvPicPr>
          <p:nvPr/>
        </p:nvPicPr>
        <p:blipFill>
          <a:blip r:embed="rId2" cstate="print"/>
          <a:srcRect/>
          <a:stretch>
            <a:fillRect/>
          </a:stretch>
        </p:blipFill>
        <p:spPr bwMode="auto">
          <a:xfrm>
            <a:off x="3635896" y="2204864"/>
            <a:ext cx="2095500" cy="3143250"/>
          </a:xfrm>
          <a:prstGeom prst="rect">
            <a:avLst/>
          </a:prstGeom>
          <a:noFill/>
        </p:spPr>
      </p:pic>
    </p:spTree>
    <p:extLst>
      <p:ext uri="{BB962C8B-B14F-4D97-AF65-F5344CB8AC3E}">
        <p14:creationId xmlns:p14="http://schemas.microsoft.com/office/powerpoint/2010/main" xmlns="" val="794498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solidFill>
                  <a:schemeClr val="tx2"/>
                </a:solidFill>
              </a:rPr>
              <a:t>שיטות למדידת הזמן</a:t>
            </a:r>
            <a:endParaRPr lang="he-IL" dirty="0">
              <a:solidFill>
                <a:schemeClr val="tx2"/>
              </a:solidFill>
            </a:endParaRPr>
          </a:p>
        </p:txBody>
      </p:sp>
      <p:sp>
        <p:nvSpPr>
          <p:cNvPr id="3" name="מלבן 2"/>
          <p:cNvSpPr/>
          <p:nvPr/>
        </p:nvSpPr>
        <p:spPr>
          <a:xfrm>
            <a:off x="1276569" y="1340768"/>
            <a:ext cx="7056784" cy="5170646"/>
          </a:xfrm>
          <a:prstGeom prst="rect">
            <a:avLst/>
          </a:prstGeom>
        </p:spPr>
        <p:txBody>
          <a:bodyPr wrap="square">
            <a:spAutoFit/>
          </a:bodyPr>
          <a:lstStyle/>
          <a:p>
            <a:r>
              <a:rPr lang="he-IL" sz="2400" b="1" dirty="0" smtClean="0">
                <a:solidFill>
                  <a:schemeClr val="tx2"/>
                </a:solidFill>
              </a:rPr>
              <a:t>שעונים אטומיים</a:t>
            </a:r>
          </a:p>
          <a:p>
            <a:endParaRPr lang="he-IL" sz="2400" b="1" dirty="0" smtClean="0">
              <a:solidFill>
                <a:schemeClr val="tx2"/>
              </a:solidFill>
            </a:endParaRPr>
          </a:p>
          <a:p>
            <a:endParaRPr lang="he-IL" sz="2400" b="1" dirty="0" smtClean="0">
              <a:solidFill>
                <a:schemeClr val="tx2"/>
              </a:solidFill>
            </a:endParaRPr>
          </a:p>
          <a:p>
            <a:endParaRPr lang="he-IL" sz="2400" b="1" dirty="0" smtClean="0">
              <a:solidFill>
                <a:schemeClr val="tx2"/>
              </a:solidFill>
            </a:endParaRPr>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r>
              <a:rPr lang="he-IL" dirty="0" smtClean="0"/>
              <a:t>שעון אטומי הוא שעון המבוסס על מעברים בין רמות אנרגיה אטומיות, היוצרים אות מחזורי בעל תדירות </a:t>
            </a:r>
            <a:r>
              <a:rPr lang="he-IL" dirty="0" smtClean="0"/>
              <a:t>קבועה. </a:t>
            </a:r>
            <a:endParaRPr lang="he-IL" sz="2000" dirty="0" smtClean="0"/>
          </a:p>
        </p:txBody>
      </p:sp>
      <p:pic>
        <p:nvPicPr>
          <p:cNvPr id="40962" name="Picture 2">
            <a:hlinkClick r:id="rId2"/>
          </p:cNvPr>
          <p:cNvPicPr>
            <a:picLocks noChangeAspect="1" noChangeArrowheads="1"/>
          </p:cNvPicPr>
          <p:nvPr/>
        </p:nvPicPr>
        <p:blipFill>
          <a:blip r:embed="rId3" cstate="print"/>
          <a:srcRect/>
          <a:stretch>
            <a:fillRect/>
          </a:stretch>
        </p:blipFill>
        <p:spPr bwMode="auto">
          <a:xfrm>
            <a:off x="1907704" y="1916832"/>
            <a:ext cx="5328592" cy="3303556"/>
          </a:xfrm>
          <a:prstGeom prst="rect">
            <a:avLst/>
          </a:prstGeom>
          <a:noFill/>
          <a:ln w="9525">
            <a:noFill/>
            <a:miter lim="800000"/>
            <a:headEnd/>
            <a:tailEnd/>
          </a:ln>
        </p:spPr>
      </p:pic>
      <p:sp>
        <p:nvSpPr>
          <p:cNvPr id="6" name="Rectangle 5"/>
          <p:cNvSpPr/>
          <p:nvPr/>
        </p:nvSpPr>
        <p:spPr>
          <a:xfrm>
            <a:off x="3419872" y="5229200"/>
            <a:ext cx="2360710" cy="307777"/>
          </a:xfrm>
          <a:prstGeom prst="rect">
            <a:avLst/>
          </a:prstGeom>
        </p:spPr>
        <p:txBody>
          <a:bodyPr wrap="none">
            <a:spAutoFit/>
          </a:bodyPr>
          <a:lstStyle/>
          <a:p>
            <a:r>
              <a:rPr lang="en-US" sz="1400" dirty="0" smtClean="0">
                <a:hlinkClick r:id="rId2"/>
              </a:rPr>
              <a:t>https://youtu.be/83AsnIjb_6c</a:t>
            </a:r>
            <a:endParaRPr lang="en-US" sz="1400" dirty="0"/>
          </a:p>
        </p:txBody>
      </p:sp>
    </p:spTree>
    <p:extLst>
      <p:ext uri="{BB962C8B-B14F-4D97-AF65-F5344CB8AC3E}">
        <p14:creationId xmlns:p14="http://schemas.microsoft.com/office/powerpoint/2010/main" xmlns="" val="794498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67014" y="404664"/>
            <a:ext cx="4181450" cy="61216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71636"/>
            <a:ext cx="4486275" cy="5981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207985" y="6021288"/>
            <a:ext cx="3998210" cy="707886"/>
          </a:xfrm>
          <a:prstGeom prst="rect">
            <a:avLst/>
          </a:prstGeom>
          <a:noFill/>
        </p:spPr>
        <p:txBody>
          <a:bodyPr wrap="none" rtlCol="0">
            <a:spAutoFit/>
          </a:bodyPr>
          <a:lstStyle/>
          <a:p>
            <a:r>
              <a:rPr lang="he-IL" sz="2000" b="1" dirty="0" smtClean="0">
                <a:solidFill>
                  <a:schemeClr val="tx2"/>
                </a:solidFill>
              </a:rPr>
              <a:t>זמן התנודה תלוי באורך החוט בלבד, </a:t>
            </a:r>
            <a:r>
              <a:rPr lang="en-US" sz="2000" b="1" dirty="0" smtClean="0">
                <a:solidFill>
                  <a:schemeClr val="tx2"/>
                </a:solidFill>
              </a:rPr>
              <a:t/>
            </a:r>
            <a:br>
              <a:rPr lang="en-US" sz="2000" b="1" dirty="0" smtClean="0">
                <a:solidFill>
                  <a:schemeClr val="tx2"/>
                </a:solidFill>
              </a:rPr>
            </a:br>
            <a:r>
              <a:rPr lang="he-IL" sz="2000" b="1" dirty="0" smtClean="0">
                <a:solidFill>
                  <a:schemeClr val="tx2"/>
                </a:solidFill>
              </a:rPr>
              <a:t>לא במסה ולא בגודל התנודה</a:t>
            </a:r>
            <a:endParaRPr lang="en-US" sz="2000" b="1" dirty="0">
              <a:solidFill>
                <a:schemeClr val="tx2"/>
              </a:solidFill>
            </a:endParaRPr>
          </a:p>
        </p:txBody>
      </p:sp>
    </p:spTree>
    <p:extLst>
      <p:ext uri="{BB962C8B-B14F-4D97-AF65-F5344CB8AC3E}">
        <p14:creationId xmlns:p14="http://schemas.microsoft.com/office/powerpoint/2010/main" xmlns="" val="383039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solidFill>
                  <a:schemeClr val="tx2"/>
                </a:solidFill>
              </a:rPr>
              <a:t>מדידת דופק באמצעות מטוטלת</a:t>
            </a:r>
            <a:endParaRPr lang="he-IL" dirty="0">
              <a:solidFill>
                <a:schemeClr val="tx2"/>
              </a:solidFill>
            </a:endParaRPr>
          </a:p>
        </p:txBody>
      </p:sp>
      <p:sp>
        <p:nvSpPr>
          <p:cNvPr id="6" name="מלבן 2"/>
          <p:cNvSpPr/>
          <p:nvPr/>
        </p:nvSpPr>
        <p:spPr>
          <a:xfrm>
            <a:off x="1276569" y="1340768"/>
            <a:ext cx="7056784" cy="3170099"/>
          </a:xfrm>
          <a:prstGeom prst="rect">
            <a:avLst/>
          </a:prstGeom>
        </p:spPr>
        <p:txBody>
          <a:bodyPr wrap="square">
            <a:spAutoFit/>
          </a:bodyPr>
          <a:lstStyle/>
          <a:p>
            <a:r>
              <a:rPr lang="he-IL" sz="2000" dirty="0" smtClean="0"/>
              <a:t>בתחילת המאה השבע עשרה החל להיכנס לבתי החולים בצפון איטליה "מד דופק", שהפך את מדידת הדופק לכמותית.</a:t>
            </a:r>
            <a:endParaRPr lang="en-US" sz="2000" dirty="0" smtClean="0"/>
          </a:p>
          <a:p>
            <a:endParaRPr lang="he-IL" sz="2000" dirty="0" smtClean="0"/>
          </a:p>
          <a:p>
            <a:r>
              <a:rPr lang="he-IL" sz="2000" dirty="0" smtClean="0"/>
              <a:t>הרעיון </a:t>
            </a:r>
            <a:r>
              <a:rPr lang="he-IL" sz="2000" dirty="0" smtClean="0"/>
              <a:t>צמח ממחקרי המטוטלת של גלילאו גליליי. גלילאו גילה כי למטוטלת המתמטית יש תנועה מחזורית מדויקת, שתלויה באורך החוט. אם מחזיקים את קצהו האחד של החבל ביד אחת בנקודה </a:t>
            </a:r>
            <a:r>
              <a:rPr lang="en-US" sz="2000" dirty="0" smtClean="0"/>
              <a:t>A</a:t>
            </a:r>
            <a:r>
              <a:rPr lang="he-IL" sz="2000" dirty="0" smtClean="0"/>
              <a:t>, ומניחים את החבל על האצבע של היד השנייה, בנקודה </a:t>
            </a:r>
            <a:r>
              <a:rPr lang="en-US" sz="2000" dirty="0" smtClean="0"/>
              <a:t>B</a:t>
            </a:r>
            <a:r>
              <a:rPr lang="he-IL" sz="2000" dirty="0" smtClean="0"/>
              <a:t>, המשקולת שבקצה השני של החבל (</a:t>
            </a:r>
            <a:r>
              <a:rPr lang="en-US" sz="2000" dirty="0" smtClean="0"/>
              <a:t>C</a:t>
            </a:r>
            <a:r>
              <a:rPr lang="he-IL" sz="2000" dirty="0" smtClean="0"/>
              <a:t>) תתנודד בקצב שתלוי במקומה של האצבע. ככל שהחלק המתנודד של החבל (</a:t>
            </a:r>
            <a:r>
              <a:rPr lang="en-US" sz="2000" dirty="0" smtClean="0"/>
              <a:t>BC</a:t>
            </a:r>
            <a:r>
              <a:rPr lang="he-IL" sz="2000" dirty="0" smtClean="0"/>
              <a:t>) קצר יותר, הקצב גדול יותר (ומשך הזמן של כל מחזור קצר יותר).</a:t>
            </a:r>
            <a:endParaRPr lang="he-IL" dirty="0"/>
          </a:p>
        </p:txBody>
      </p:sp>
      <p:pic>
        <p:nvPicPr>
          <p:cNvPr id="35842" name="Picture 2"/>
          <p:cNvPicPr>
            <a:picLocks noChangeAspect="1" noChangeArrowheads="1"/>
          </p:cNvPicPr>
          <p:nvPr/>
        </p:nvPicPr>
        <p:blipFill>
          <a:blip r:embed="rId2" cstate="print"/>
          <a:srcRect/>
          <a:stretch>
            <a:fillRect/>
          </a:stretch>
        </p:blipFill>
        <p:spPr bwMode="auto">
          <a:xfrm>
            <a:off x="5724128" y="4869160"/>
            <a:ext cx="2205174" cy="1584176"/>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2195736" y="4797152"/>
            <a:ext cx="2199506" cy="1865873"/>
          </a:xfrm>
          <a:prstGeom prst="rect">
            <a:avLst/>
          </a:prstGeom>
          <a:noFill/>
          <a:ln w="9525">
            <a:noFill/>
            <a:miter lim="800000"/>
            <a:headEnd/>
            <a:tailEnd/>
          </a:ln>
        </p:spPr>
      </p:pic>
    </p:spTree>
    <p:extLst>
      <p:ext uri="{BB962C8B-B14F-4D97-AF65-F5344CB8AC3E}">
        <p14:creationId xmlns:p14="http://schemas.microsoft.com/office/powerpoint/2010/main" xmlns="" val="794498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2708920"/>
            <a:ext cx="8229600" cy="1143000"/>
          </a:xfrm>
        </p:spPr>
        <p:txBody>
          <a:bodyPr>
            <a:normAutofit/>
          </a:bodyPr>
          <a:lstStyle/>
          <a:p>
            <a:r>
              <a:rPr lang="he-IL" sz="6000" dirty="0" smtClean="0">
                <a:solidFill>
                  <a:schemeClr val="tx2"/>
                </a:solidFill>
              </a:rPr>
              <a:t>תרגילים</a:t>
            </a:r>
            <a:endParaRPr lang="he-IL" sz="6000" dirty="0">
              <a:solidFill>
                <a:schemeClr val="tx2"/>
              </a:solidFill>
            </a:endParaRPr>
          </a:p>
        </p:txBody>
      </p:sp>
    </p:spTree>
    <p:extLst>
      <p:ext uri="{BB962C8B-B14F-4D97-AF65-F5344CB8AC3E}">
        <p14:creationId xmlns="" xmlns:p14="http://schemas.microsoft.com/office/powerpoint/2010/main" val="176481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tx2"/>
                </a:solidFill>
              </a:rPr>
              <a:t>זמנים אופייניים</a:t>
            </a:r>
            <a:endParaRPr lang="he-IL" dirty="0">
              <a:solidFill>
                <a:schemeClr val="tx2"/>
              </a:solidFill>
            </a:endParaRPr>
          </a:p>
        </p:txBody>
      </p:sp>
      <p:sp>
        <p:nvSpPr>
          <p:cNvPr id="3" name="מציין מיקום תוכן 2"/>
          <p:cNvSpPr>
            <a:spLocks noGrp="1"/>
          </p:cNvSpPr>
          <p:nvPr>
            <p:ph idx="1"/>
          </p:nvPr>
        </p:nvSpPr>
        <p:spPr>
          <a:xfrm>
            <a:off x="395536" y="1340768"/>
            <a:ext cx="8291264" cy="4680520"/>
          </a:xfrm>
        </p:spPr>
        <p:txBody>
          <a:bodyPr>
            <a:noAutofit/>
          </a:bodyPr>
          <a:lstStyle/>
          <a:p>
            <a:pPr marL="0" indent="0">
              <a:buNone/>
            </a:pPr>
            <a:r>
              <a:rPr lang="he-IL" sz="2000" dirty="0" smtClean="0"/>
              <a:t>כמה שניות יש ביממה?</a:t>
            </a:r>
            <a:endParaRPr lang="en-US" sz="2000" dirty="0" smtClean="0"/>
          </a:p>
          <a:p>
            <a:pPr marL="0" indent="0">
              <a:buNone/>
            </a:pPr>
            <a:r>
              <a:rPr lang="he-IL" sz="2000" dirty="0" smtClean="0">
                <a:solidFill>
                  <a:schemeClr val="accent1"/>
                </a:solidFill>
              </a:rPr>
              <a:t>ביממה יש 24 שעות. בכל אחת יש 60 דקות. בכל דקה יש 60 שניות. סה"כ 86400 שניות.</a:t>
            </a:r>
            <a:endParaRPr lang="en-US" sz="2000" dirty="0" smtClean="0">
              <a:solidFill>
                <a:schemeClr val="accent1"/>
              </a:solidFill>
            </a:endParaRPr>
          </a:p>
          <a:p>
            <a:pPr marL="0" indent="0">
              <a:buNone/>
            </a:pPr>
            <a:r>
              <a:rPr lang="he-IL" sz="2000" dirty="0" smtClean="0"/>
              <a:t> </a:t>
            </a:r>
            <a:endParaRPr lang="en-US" sz="2000" dirty="0" smtClean="0"/>
          </a:p>
          <a:p>
            <a:pPr marL="0" indent="0">
              <a:buNone/>
            </a:pPr>
            <a:r>
              <a:rPr lang="he-IL" sz="2000" dirty="0" smtClean="0"/>
              <a:t>כמה שניות יש בשיעור שנמשך 45 דקות? כמה שעות יש בשיעור זה?</a:t>
            </a:r>
            <a:endParaRPr lang="en-US" sz="2000" dirty="0" smtClean="0"/>
          </a:p>
          <a:p>
            <a:pPr marL="0" indent="0">
              <a:buNone/>
            </a:pPr>
            <a:r>
              <a:rPr lang="he-IL" sz="2000" dirty="0" smtClean="0">
                <a:solidFill>
                  <a:schemeClr val="accent1"/>
                </a:solidFill>
              </a:rPr>
              <a:t>45 דקות = 2700 שניות (די הרבה!) = 0.75 שעות</a:t>
            </a:r>
            <a:r>
              <a:rPr lang="he-IL" sz="2000" dirty="0" smtClean="0">
                <a:solidFill>
                  <a:schemeClr val="accent1"/>
                </a:solidFill>
              </a:rPr>
              <a:t>.</a:t>
            </a:r>
          </a:p>
          <a:p>
            <a:pPr marL="0" indent="0">
              <a:buNone/>
            </a:pPr>
            <a:endParaRPr lang="he-IL" sz="2000" dirty="0" smtClean="0">
              <a:solidFill>
                <a:schemeClr val="accent1"/>
              </a:solidFill>
            </a:endParaRPr>
          </a:p>
          <a:p>
            <a:pPr marL="0" indent="0">
              <a:buNone/>
            </a:pPr>
            <a:r>
              <a:rPr lang="he-IL" sz="2000" dirty="0" smtClean="0"/>
              <a:t>תלמידים העריכו כמה שניות יש בשנה. הנה מספר תוצאות:</a:t>
            </a:r>
          </a:p>
          <a:p>
            <a:pPr marL="0" indent="0">
              <a:buNone/>
            </a:pPr>
            <a:r>
              <a:rPr lang="he-IL" sz="2000" dirty="0" smtClean="0"/>
              <a:t>א. 106×5	</a:t>
            </a:r>
            <a:r>
              <a:rPr lang="he-IL" sz="2000" dirty="0" smtClean="0"/>
              <a:t>	ב</a:t>
            </a:r>
            <a:r>
              <a:rPr lang="he-IL" sz="2000" dirty="0" smtClean="0"/>
              <a:t>. </a:t>
            </a:r>
            <a:r>
              <a:rPr lang="he-IL" sz="2000" dirty="0" smtClean="0"/>
              <a:t>107×3	</a:t>
            </a:r>
            <a:r>
              <a:rPr lang="he-IL" sz="2000" dirty="0" smtClean="0"/>
              <a:t>	ג. 109×2		ד. 365</a:t>
            </a:r>
          </a:p>
          <a:p>
            <a:pPr marL="0" indent="0">
              <a:buNone/>
            </a:pPr>
            <a:r>
              <a:rPr lang="he-IL" sz="2000" dirty="0" smtClean="0"/>
              <a:t>איזו מהן היא הקרובה ביותר לאמת?</a:t>
            </a:r>
          </a:p>
          <a:p>
            <a:pPr marL="0" indent="0">
              <a:buNone/>
            </a:pPr>
            <a:r>
              <a:rPr lang="he-IL" sz="2000" dirty="0" smtClean="0">
                <a:solidFill>
                  <a:schemeClr val="accent1"/>
                </a:solidFill>
              </a:rPr>
              <a:t>תשובה ב היא קרובה ביותר לאמת.</a:t>
            </a:r>
            <a:endParaRPr lang="he-IL" sz="2000" dirty="0" smtClean="0">
              <a:solidFill>
                <a:schemeClr val="accent1"/>
              </a:solidFill>
            </a:endParaRPr>
          </a:p>
        </p:txBody>
      </p:sp>
    </p:spTree>
    <p:extLst>
      <p:ext uri="{BB962C8B-B14F-4D97-AF65-F5344CB8AC3E}">
        <p14:creationId xmlns="" xmlns:p14="http://schemas.microsoft.com/office/powerpoint/2010/main" val="191842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tx2"/>
                </a:solidFill>
              </a:rPr>
              <a:t>זמנים אופייניים</a:t>
            </a:r>
            <a:endParaRPr lang="he-IL" dirty="0">
              <a:solidFill>
                <a:schemeClr val="tx2"/>
              </a:solidFill>
            </a:endParaRPr>
          </a:p>
        </p:txBody>
      </p:sp>
      <p:sp>
        <p:nvSpPr>
          <p:cNvPr id="3" name="מציין מיקום תוכן 2"/>
          <p:cNvSpPr>
            <a:spLocks noGrp="1"/>
          </p:cNvSpPr>
          <p:nvPr>
            <p:ph idx="1"/>
          </p:nvPr>
        </p:nvSpPr>
        <p:spPr>
          <a:xfrm>
            <a:off x="395536" y="1340768"/>
            <a:ext cx="8291264" cy="4680520"/>
          </a:xfrm>
        </p:spPr>
        <p:txBody>
          <a:bodyPr>
            <a:noAutofit/>
          </a:bodyPr>
          <a:lstStyle/>
          <a:p>
            <a:pPr marL="0" indent="0">
              <a:buNone/>
            </a:pPr>
            <a:r>
              <a:rPr lang="he-IL" sz="2000" dirty="0" smtClean="0"/>
              <a:t>תלמיד ערך מדידת זמן של תהליך. שעון העצר הורה כי התהליך נמשך 6000 שניות. האם מדובר ביותר משעתיים או בפחות משעתיים?</a:t>
            </a:r>
          </a:p>
          <a:p>
            <a:pPr marL="0" indent="0">
              <a:buNone/>
            </a:pPr>
            <a:r>
              <a:rPr lang="he-IL" sz="2000" dirty="0" smtClean="0">
                <a:solidFill>
                  <a:schemeClr val="accent1"/>
                </a:solidFill>
              </a:rPr>
              <a:t>בשעתיים יש 7200 שניות. התהליך נמשך פחות משעתיים (אך למעלה משעה וחצי). </a:t>
            </a:r>
          </a:p>
          <a:p>
            <a:pPr marL="0" indent="0">
              <a:buNone/>
            </a:pPr>
            <a:r>
              <a:rPr lang="he-IL" sz="2000" dirty="0" smtClean="0"/>
              <a:t> </a:t>
            </a:r>
          </a:p>
          <a:p>
            <a:pPr marL="0" indent="0">
              <a:buNone/>
            </a:pPr>
            <a:r>
              <a:rPr lang="he-IL" sz="2000" dirty="0" smtClean="0"/>
              <a:t>כעת יום ראשון בשעה 8 בבוקר. מה יהיו היום והשעה בעוד 200 שעות</a:t>
            </a:r>
            <a:r>
              <a:rPr lang="he-IL" sz="2000" dirty="0" smtClean="0"/>
              <a:t>?</a:t>
            </a:r>
            <a:endParaRPr lang="he-IL" sz="2000" dirty="0" smtClean="0"/>
          </a:p>
          <a:p>
            <a:pPr marL="0" indent="0">
              <a:buNone/>
            </a:pPr>
            <a:r>
              <a:rPr lang="he-IL" sz="2000" dirty="0" smtClean="0">
                <a:solidFill>
                  <a:schemeClr val="accent1"/>
                </a:solidFill>
              </a:rPr>
              <a:t>200 </a:t>
            </a:r>
            <a:r>
              <a:rPr lang="he-IL" sz="2000" dirty="0" smtClean="0">
                <a:solidFill>
                  <a:schemeClr val="accent1"/>
                </a:solidFill>
              </a:rPr>
              <a:t>שעות הן 8 יממות ו-8 </a:t>
            </a:r>
            <a:r>
              <a:rPr lang="he-IL" sz="2000" dirty="0" smtClean="0">
                <a:solidFill>
                  <a:schemeClr val="accent1"/>
                </a:solidFill>
              </a:rPr>
              <a:t>שעות. השעה תהיה 16</a:t>
            </a:r>
            <a:r>
              <a:rPr lang="he-IL" sz="2000" dirty="0" smtClean="0">
                <a:solidFill>
                  <a:schemeClr val="accent1"/>
                </a:solidFill>
                <a:sym typeface="Wingdings" pitchFamily="2" charset="2"/>
              </a:rPr>
              <a:t>:00</a:t>
            </a:r>
            <a:r>
              <a:rPr lang="he-IL" sz="2000" dirty="0" smtClean="0">
                <a:solidFill>
                  <a:schemeClr val="accent1"/>
                </a:solidFill>
              </a:rPr>
              <a:t>.</a:t>
            </a:r>
            <a:endParaRPr lang="he-IL" sz="2000" dirty="0" smtClean="0">
              <a:solidFill>
                <a:schemeClr val="accent1"/>
              </a:solidFill>
            </a:endParaRPr>
          </a:p>
        </p:txBody>
      </p:sp>
    </p:spTree>
    <p:extLst>
      <p:ext uri="{BB962C8B-B14F-4D97-AF65-F5344CB8AC3E}">
        <p14:creationId xmlns="" xmlns:p14="http://schemas.microsoft.com/office/powerpoint/2010/main" val="191842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solidFill>
                  <a:schemeClr val="tx2"/>
                </a:solidFill>
              </a:rPr>
              <a:t>מהו זמן?</a:t>
            </a:r>
            <a:endParaRPr lang="he-IL" dirty="0">
              <a:solidFill>
                <a:schemeClr val="tx2"/>
              </a:solidFill>
            </a:endParaRPr>
          </a:p>
        </p:txBody>
      </p:sp>
      <p:pic>
        <p:nvPicPr>
          <p:cNvPr id="5121" name="Picture 1"/>
          <p:cNvPicPr>
            <a:picLocks noChangeAspect="1" noChangeArrowheads="1"/>
          </p:cNvPicPr>
          <p:nvPr/>
        </p:nvPicPr>
        <p:blipFill>
          <a:blip r:embed="rId2" cstate="print"/>
          <a:srcRect/>
          <a:stretch>
            <a:fillRect/>
          </a:stretch>
        </p:blipFill>
        <p:spPr bwMode="auto">
          <a:xfrm>
            <a:off x="1475656" y="1700809"/>
            <a:ext cx="6552728" cy="3287584"/>
          </a:xfrm>
          <a:prstGeom prst="rect">
            <a:avLst/>
          </a:prstGeom>
          <a:noFill/>
          <a:ln w="9525">
            <a:noFill/>
            <a:miter lim="800000"/>
            <a:headEnd/>
            <a:tailEnd/>
          </a:ln>
        </p:spPr>
      </p:pic>
    </p:spTree>
    <p:extLst>
      <p:ext uri="{BB962C8B-B14F-4D97-AF65-F5344CB8AC3E}">
        <p14:creationId xmlns:p14="http://schemas.microsoft.com/office/powerpoint/2010/main" xmlns="" val="279303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tx2"/>
                </a:solidFill>
              </a:rPr>
              <a:t>דיוק בניסוי</a:t>
            </a:r>
            <a:endParaRPr lang="he-IL" dirty="0">
              <a:solidFill>
                <a:schemeClr val="tx2"/>
              </a:solidFill>
            </a:endParaRPr>
          </a:p>
        </p:txBody>
      </p:sp>
      <p:sp>
        <p:nvSpPr>
          <p:cNvPr id="3" name="מציין מיקום תוכן 2"/>
          <p:cNvSpPr>
            <a:spLocks noGrp="1"/>
          </p:cNvSpPr>
          <p:nvPr>
            <p:ph idx="1"/>
          </p:nvPr>
        </p:nvSpPr>
        <p:spPr>
          <a:xfrm>
            <a:off x="395536" y="1340768"/>
            <a:ext cx="8291264" cy="4680520"/>
          </a:xfrm>
        </p:spPr>
        <p:txBody>
          <a:bodyPr>
            <a:noAutofit/>
          </a:bodyPr>
          <a:lstStyle/>
          <a:p>
            <a:pPr marL="0" indent="0">
              <a:buNone/>
            </a:pPr>
            <a:r>
              <a:rPr lang="he-IL" sz="2000" dirty="0" smtClean="0"/>
              <a:t>תלמיד ערך מדידת זמן באמצעות שעון עצר משוכלל ביותר. מדוע בכל זאת יש חשש לשגיאה משמעותית במדידה (מעבר לשגיאת המדידה הקטנה של השעון עצמו)?</a:t>
            </a:r>
            <a:endParaRPr lang="en-US" sz="2000" dirty="0" smtClean="0"/>
          </a:p>
          <a:p>
            <a:pPr marL="0" indent="0">
              <a:buNone/>
            </a:pPr>
            <a:r>
              <a:rPr lang="he-IL" sz="2000" dirty="0" smtClean="0">
                <a:solidFill>
                  <a:schemeClr val="accent1"/>
                </a:solidFill>
              </a:rPr>
              <a:t>בניסוי זה מעורב הגורם האנושי. בין הרגע שבו מתרחש אירוע לבין הרגע שבו היד מפעילה את שעון העצר חולף זמן (לפחות כרבע שנייה). </a:t>
            </a:r>
            <a:r>
              <a:rPr lang="he-IL" sz="2000" dirty="0" smtClean="0">
                <a:solidFill>
                  <a:schemeClr val="accent1"/>
                </a:solidFill>
              </a:rPr>
              <a:t>יש צורך שחושינו יבחינו באירוע, שהדברים יגיעו לתודעתנו, שהמוח ייתן הוראה ליד, שההוראה תגיע אל היד ושהיד תבצע את הפעולה הנדרשת. </a:t>
            </a:r>
            <a:r>
              <a:rPr lang="he-IL" sz="2000" dirty="0" smtClean="0">
                <a:solidFill>
                  <a:schemeClr val="accent1"/>
                </a:solidFill>
              </a:rPr>
              <a:t>אם </a:t>
            </a:r>
            <a:r>
              <a:rPr lang="he-IL" sz="2000" dirty="0" smtClean="0">
                <a:solidFill>
                  <a:schemeClr val="accent1"/>
                </a:solidFill>
              </a:rPr>
              <a:t>היינו משוכנעים שהפיגור בהפעלת השעון שווה בגודלו לפיגור בהפסקת פעולתו, לא היינו מודאגים, אך איננו בטוחים בכך</a:t>
            </a:r>
            <a:r>
              <a:rPr lang="he-IL" sz="2000" dirty="0" smtClean="0">
                <a:solidFill>
                  <a:schemeClr val="accent1"/>
                </a:solidFill>
              </a:rPr>
              <a:t>.</a:t>
            </a:r>
            <a:endParaRPr lang="he-IL" sz="2000" dirty="0" smtClean="0"/>
          </a:p>
          <a:p>
            <a:pPr marL="0" indent="0">
              <a:buNone/>
            </a:pPr>
            <a:r>
              <a:rPr lang="he-IL" sz="2000" dirty="0" smtClean="0"/>
              <a:t> </a:t>
            </a:r>
            <a:endParaRPr lang="en-US" sz="2000" dirty="0" smtClean="0"/>
          </a:p>
          <a:p>
            <a:pPr marL="0" indent="0">
              <a:buNone/>
            </a:pPr>
            <a:r>
              <a:rPr lang="he-IL" sz="2000" dirty="0" smtClean="0"/>
              <a:t>איך אפשר לצמצם את הבעיה? הציעו דרכי פעולה.</a:t>
            </a:r>
            <a:endParaRPr lang="en-US" sz="2000" dirty="0" smtClean="0"/>
          </a:p>
          <a:p>
            <a:pPr marL="0" indent="0">
              <a:buNone/>
            </a:pPr>
            <a:r>
              <a:rPr lang="he-IL" sz="2000" dirty="0" smtClean="0">
                <a:solidFill>
                  <a:schemeClr val="accent1"/>
                </a:solidFill>
              </a:rPr>
              <a:t>אם מדובר בתהליך מחזורי, </a:t>
            </a:r>
            <a:r>
              <a:rPr lang="he-IL" sz="2000" dirty="0" smtClean="0">
                <a:solidFill>
                  <a:schemeClr val="accent1"/>
                </a:solidFill>
              </a:rPr>
              <a:t>ניתן לבצע מדידה ע"פ מספר מחזורים ולהקטין את השגיאה היחסית. </a:t>
            </a:r>
          </a:p>
          <a:p>
            <a:pPr marL="0" indent="0">
              <a:buNone/>
            </a:pPr>
            <a:r>
              <a:rPr lang="he-IL" sz="2000" dirty="0" smtClean="0">
                <a:solidFill>
                  <a:schemeClr val="accent1"/>
                </a:solidFill>
              </a:rPr>
              <a:t>אם </a:t>
            </a:r>
            <a:r>
              <a:rPr lang="he-IL" sz="2000" dirty="0" smtClean="0">
                <a:solidFill>
                  <a:schemeClr val="accent1"/>
                </a:solidFill>
              </a:rPr>
              <a:t>לא, נצטרך לצמצם את מעורבות הגורם האנושי. </a:t>
            </a:r>
            <a:r>
              <a:rPr lang="he-IL" sz="2000" dirty="0" smtClean="0">
                <a:solidFill>
                  <a:schemeClr val="accent1"/>
                </a:solidFill>
              </a:rPr>
              <a:t>למשל ניתן לצלם </a:t>
            </a:r>
            <a:r>
              <a:rPr lang="he-IL" sz="2000" dirty="0" smtClean="0">
                <a:solidFill>
                  <a:schemeClr val="accent1"/>
                </a:solidFill>
              </a:rPr>
              <a:t>סרט וידאו </a:t>
            </a:r>
            <a:r>
              <a:rPr lang="he-IL" sz="2000" dirty="0" smtClean="0">
                <a:solidFill>
                  <a:schemeClr val="accent1"/>
                </a:solidFill>
              </a:rPr>
              <a:t>באמצעות הטלפון ולהריצו </a:t>
            </a:r>
            <a:r>
              <a:rPr lang="he-IL" sz="2000" dirty="0" smtClean="0">
                <a:solidFill>
                  <a:schemeClr val="accent1"/>
                </a:solidFill>
              </a:rPr>
              <a:t>בהילוך איטי</a:t>
            </a:r>
            <a:r>
              <a:rPr lang="he-IL" sz="2000" dirty="0" smtClean="0">
                <a:solidFill>
                  <a:schemeClr val="accent1"/>
                </a:solidFill>
              </a:rPr>
              <a:t>.</a:t>
            </a:r>
            <a:endParaRPr lang="he-IL" sz="2000" dirty="0" smtClean="0">
              <a:solidFill>
                <a:schemeClr val="accent1"/>
              </a:solidFill>
            </a:endParaRPr>
          </a:p>
        </p:txBody>
      </p:sp>
    </p:spTree>
    <p:extLst>
      <p:ext uri="{BB962C8B-B14F-4D97-AF65-F5344CB8AC3E}">
        <p14:creationId xmlns="" xmlns:p14="http://schemas.microsoft.com/office/powerpoint/2010/main" val="191842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tx2"/>
                </a:solidFill>
              </a:rPr>
              <a:t>תפקיד המשקולת בשעון המטוטלת</a:t>
            </a:r>
            <a:endParaRPr lang="he-IL" dirty="0">
              <a:solidFill>
                <a:schemeClr val="tx2"/>
              </a:solidFill>
            </a:endParaRPr>
          </a:p>
        </p:txBody>
      </p:sp>
      <p:sp>
        <p:nvSpPr>
          <p:cNvPr id="3" name="מציין מיקום תוכן 2"/>
          <p:cNvSpPr>
            <a:spLocks noGrp="1"/>
          </p:cNvSpPr>
          <p:nvPr>
            <p:ph idx="1"/>
          </p:nvPr>
        </p:nvSpPr>
        <p:spPr>
          <a:xfrm>
            <a:off x="395536" y="1340768"/>
            <a:ext cx="8291264" cy="4680520"/>
          </a:xfrm>
        </p:spPr>
        <p:txBody>
          <a:bodyPr>
            <a:noAutofit/>
          </a:bodyPr>
          <a:lstStyle/>
          <a:p>
            <a:pPr marL="0" indent="0">
              <a:buNone/>
            </a:pPr>
            <a:r>
              <a:rPr lang="he-IL" sz="2000" dirty="0" smtClean="0"/>
              <a:t>מה תפקידה של המשקולת בשעון המטוטלת? מי ממלא את התפקיד הזה בשעון הקוורץ?</a:t>
            </a:r>
            <a:endParaRPr lang="en-US" sz="2000" dirty="0" smtClean="0"/>
          </a:p>
          <a:p>
            <a:pPr marL="0" indent="0">
              <a:buNone/>
            </a:pPr>
            <a:r>
              <a:rPr lang="he-IL" sz="2000" dirty="0" smtClean="0">
                <a:solidFill>
                  <a:schemeClr val="accent1"/>
                </a:solidFill>
              </a:rPr>
              <a:t>המשקולת נמשכת אל הארץ. היא מסוגלת לספק אנרגיה לתנועת הגלגלים. ללא המשקולת התנועה הייתה פוחתת ופוסקת. בעת ירידת המשקולת מומרת אנרגית כובד (המכוּנה בבית הספר גם "אנרגיית גובה") באנרגית תנועה. גם שעון הקוורץ זקוק לאנרגיה. הוא מקבל אותה מסוללה חשמלית (מתכלה או נטענת).</a:t>
            </a:r>
            <a:endParaRPr lang="en-US" sz="2000" dirty="0">
              <a:solidFill>
                <a:schemeClr val="accent1"/>
              </a:solidFill>
            </a:endParaRPr>
          </a:p>
        </p:txBody>
      </p:sp>
      <p:pic>
        <p:nvPicPr>
          <p:cNvPr id="46082" name="Picture 2" descr="Related image"/>
          <p:cNvPicPr>
            <a:picLocks noChangeAspect="1" noChangeArrowheads="1"/>
          </p:cNvPicPr>
          <p:nvPr/>
        </p:nvPicPr>
        <p:blipFill>
          <a:blip r:embed="rId2" cstate="print"/>
          <a:srcRect/>
          <a:stretch>
            <a:fillRect/>
          </a:stretch>
        </p:blipFill>
        <p:spPr bwMode="auto">
          <a:xfrm>
            <a:off x="3203848" y="3558480"/>
            <a:ext cx="3299520" cy="3299520"/>
          </a:xfrm>
          <a:prstGeom prst="rect">
            <a:avLst/>
          </a:prstGeom>
          <a:noFill/>
        </p:spPr>
      </p:pic>
    </p:spTree>
    <p:extLst>
      <p:ext uri="{BB962C8B-B14F-4D97-AF65-F5344CB8AC3E}">
        <p14:creationId xmlns="" xmlns:p14="http://schemas.microsoft.com/office/powerpoint/2010/main" val="191842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tx2"/>
                </a:solidFill>
              </a:rPr>
              <a:t>שעונים על הירח</a:t>
            </a:r>
            <a:endParaRPr lang="he-IL" dirty="0">
              <a:solidFill>
                <a:schemeClr val="tx2"/>
              </a:solidFill>
            </a:endParaRPr>
          </a:p>
        </p:txBody>
      </p:sp>
      <p:sp>
        <p:nvSpPr>
          <p:cNvPr id="3" name="מציין מיקום תוכן 2"/>
          <p:cNvSpPr>
            <a:spLocks noGrp="1"/>
          </p:cNvSpPr>
          <p:nvPr>
            <p:ph idx="1"/>
          </p:nvPr>
        </p:nvSpPr>
        <p:spPr>
          <a:xfrm>
            <a:off x="323528" y="1268760"/>
            <a:ext cx="8291264" cy="3600400"/>
          </a:xfrm>
        </p:spPr>
        <p:txBody>
          <a:bodyPr>
            <a:noAutofit/>
          </a:bodyPr>
          <a:lstStyle/>
          <a:p>
            <a:pPr marL="0" indent="0">
              <a:buNone/>
            </a:pPr>
            <a:r>
              <a:rPr lang="he-IL" sz="2000" dirty="0" smtClean="0"/>
              <a:t>מה תלמידים מתכוננים לטיול מדעי אל הירח. הם מכינים שני שעונים. באחד מהם קציבת הזמן נעשית על ידי מטוטלת. בשני קציבת הזמן נעשית על ידי קפיץ מתנודד. הם מכוונים את השעונים היטב על הארץ. בהגיעם לירח מתברר כי השעונים אינם נותנים מדידות זמן זהות. מדוע?</a:t>
            </a:r>
          </a:p>
          <a:p>
            <a:pPr marL="0" indent="0">
              <a:buNone/>
            </a:pPr>
            <a:r>
              <a:rPr lang="he-IL" sz="2000" dirty="0" smtClean="0">
                <a:solidFill>
                  <a:schemeClr val="accent1"/>
                </a:solidFill>
              </a:rPr>
              <a:t>תנועת המטוטלת נובעת ממשיכת הארץ. אם הארץ לא הייתה מושכת את המטוטלת, היא לא הייתה מתחילה לנוע, גם אם היינו מסיטים אותה מן הנקודה התחתונה ומשאירים אותה תלויה באוויר (במנוחה) במקום גבוה יותר. </a:t>
            </a:r>
            <a:r>
              <a:rPr lang="en-US" sz="2000" dirty="0" smtClean="0">
                <a:solidFill>
                  <a:schemeClr val="accent1"/>
                </a:solidFill>
              </a:rPr>
              <a:t/>
            </a:r>
            <a:br>
              <a:rPr lang="en-US" sz="2000" dirty="0" smtClean="0">
                <a:solidFill>
                  <a:schemeClr val="accent1"/>
                </a:solidFill>
              </a:rPr>
            </a:br>
            <a:r>
              <a:rPr lang="he-IL" sz="2000" dirty="0" smtClean="0">
                <a:solidFill>
                  <a:schemeClr val="accent1"/>
                </a:solidFill>
              </a:rPr>
              <a:t>גם </a:t>
            </a:r>
            <a:r>
              <a:rPr lang="he-IL" sz="2000" dirty="0" smtClean="0">
                <a:solidFill>
                  <a:schemeClr val="accent1"/>
                </a:solidFill>
              </a:rPr>
              <a:t>על הירח יש משיכה כלפי מטה, אך היא חלשה יותר. </a:t>
            </a:r>
            <a:r>
              <a:rPr lang="en-US" sz="2000" dirty="0" smtClean="0">
                <a:solidFill>
                  <a:schemeClr val="accent1"/>
                </a:solidFill>
              </a:rPr>
              <a:t/>
            </a:r>
            <a:br>
              <a:rPr lang="en-US" sz="2000" dirty="0" smtClean="0">
                <a:solidFill>
                  <a:schemeClr val="accent1"/>
                </a:solidFill>
              </a:rPr>
            </a:br>
            <a:r>
              <a:rPr lang="he-IL" sz="2000" dirty="0" smtClean="0">
                <a:solidFill>
                  <a:schemeClr val="accent1"/>
                </a:solidFill>
              </a:rPr>
              <a:t>המטוטלת </a:t>
            </a:r>
            <a:r>
              <a:rPr lang="he-IL" sz="2000" dirty="0" smtClean="0">
                <a:solidFill>
                  <a:schemeClr val="accent1"/>
                </a:solidFill>
              </a:rPr>
              <a:t>תתחיל לנוע, אך בקצב איטי יותר. </a:t>
            </a:r>
            <a:r>
              <a:rPr lang="en-US" sz="2000" dirty="0" smtClean="0">
                <a:solidFill>
                  <a:schemeClr val="accent1"/>
                </a:solidFill>
              </a:rPr>
              <a:t/>
            </a:r>
            <a:br>
              <a:rPr lang="en-US" sz="2000" dirty="0" smtClean="0">
                <a:solidFill>
                  <a:schemeClr val="accent1"/>
                </a:solidFill>
              </a:rPr>
            </a:br>
            <a:r>
              <a:rPr lang="he-IL" sz="2000" dirty="0" smtClean="0">
                <a:solidFill>
                  <a:schemeClr val="accent1"/>
                </a:solidFill>
              </a:rPr>
              <a:t>הכיול </a:t>
            </a:r>
            <a:r>
              <a:rPr lang="he-IL" sz="2000" dirty="0" smtClean="0">
                <a:solidFill>
                  <a:schemeClr val="accent1"/>
                </a:solidFill>
              </a:rPr>
              <a:t>של </a:t>
            </a:r>
            <a:r>
              <a:rPr lang="he-IL" sz="2000" dirty="0" smtClean="0">
                <a:solidFill>
                  <a:schemeClr val="accent1"/>
                </a:solidFill>
              </a:rPr>
              <a:t>השעון </a:t>
            </a:r>
            <a:r>
              <a:rPr lang="he-IL" sz="2000" dirty="0" smtClean="0">
                <a:solidFill>
                  <a:schemeClr val="accent1"/>
                </a:solidFill>
              </a:rPr>
              <a:t>הזה על הארץ אינו מתאים </a:t>
            </a:r>
            <a:r>
              <a:rPr lang="en-US" sz="2000" dirty="0" smtClean="0">
                <a:solidFill>
                  <a:schemeClr val="accent1"/>
                </a:solidFill>
              </a:rPr>
              <a:t/>
            </a:r>
            <a:br>
              <a:rPr lang="en-US" sz="2000" dirty="0" smtClean="0">
                <a:solidFill>
                  <a:schemeClr val="accent1"/>
                </a:solidFill>
              </a:rPr>
            </a:br>
            <a:r>
              <a:rPr lang="he-IL" sz="2000" dirty="0" smtClean="0">
                <a:solidFill>
                  <a:schemeClr val="accent1"/>
                </a:solidFill>
              </a:rPr>
              <a:t>לירח.</a:t>
            </a:r>
            <a:r>
              <a:rPr lang="en-US" sz="2000" dirty="0" smtClean="0">
                <a:solidFill>
                  <a:schemeClr val="accent1"/>
                </a:solidFill>
              </a:rPr>
              <a:t> </a:t>
            </a:r>
            <a:r>
              <a:rPr lang="he-IL" sz="2000" dirty="0" smtClean="0">
                <a:solidFill>
                  <a:schemeClr val="accent1"/>
                </a:solidFill>
              </a:rPr>
              <a:t>שעון </a:t>
            </a:r>
            <a:r>
              <a:rPr lang="he-IL" sz="2000" dirty="0" smtClean="0">
                <a:solidFill>
                  <a:schemeClr val="accent1"/>
                </a:solidFill>
              </a:rPr>
              <a:t>הקפיץ אינו סובל מבעיה זו.</a:t>
            </a:r>
          </a:p>
        </p:txBody>
      </p:sp>
      <p:pic>
        <p:nvPicPr>
          <p:cNvPr id="47106" name="Picture 2" descr="Related image"/>
          <p:cNvPicPr>
            <a:picLocks noChangeAspect="1" noChangeArrowheads="1"/>
          </p:cNvPicPr>
          <p:nvPr/>
        </p:nvPicPr>
        <p:blipFill>
          <a:blip r:embed="rId2" cstate="print"/>
          <a:srcRect/>
          <a:stretch>
            <a:fillRect/>
          </a:stretch>
        </p:blipFill>
        <p:spPr bwMode="auto">
          <a:xfrm>
            <a:off x="971600" y="4005064"/>
            <a:ext cx="2592288" cy="2712352"/>
          </a:xfrm>
          <a:prstGeom prst="rect">
            <a:avLst/>
          </a:prstGeom>
          <a:noFill/>
        </p:spPr>
      </p:pic>
    </p:spTree>
    <p:extLst>
      <p:ext uri="{BB962C8B-B14F-4D97-AF65-F5344CB8AC3E}">
        <p14:creationId xmlns="" xmlns:p14="http://schemas.microsoft.com/office/powerpoint/2010/main" val="191842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a:solidFill>
                  <a:schemeClr val="tx2"/>
                </a:solidFill>
              </a:rPr>
              <a:t>יחידות </a:t>
            </a:r>
            <a:r>
              <a:rPr lang="he-IL" b="1" dirty="0" smtClean="0">
                <a:solidFill>
                  <a:schemeClr val="tx2"/>
                </a:solidFill>
              </a:rPr>
              <a:t>הזמן</a:t>
            </a:r>
            <a:endParaRPr lang="he-IL" dirty="0">
              <a:solidFill>
                <a:schemeClr val="tx2"/>
              </a:solidFill>
            </a:endParaRPr>
          </a:p>
        </p:txBody>
      </p:sp>
      <p:sp>
        <p:nvSpPr>
          <p:cNvPr id="4" name="מלבן 3"/>
          <p:cNvSpPr/>
          <p:nvPr/>
        </p:nvSpPr>
        <p:spPr>
          <a:xfrm>
            <a:off x="971600" y="1443841"/>
            <a:ext cx="7272808" cy="3970318"/>
          </a:xfrm>
          <a:prstGeom prst="rect">
            <a:avLst/>
          </a:prstGeom>
        </p:spPr>
        <p:txBody>
          <a:bodyPr wrap="square">
            <a:spAutoFit/>
          </a:bodyPr>
          <a:lstStyle/>
          <a:p>
            <a:r>
              <a:rPr lang="he-IL" b="1" dirty="0">
                <a:solidFill>
                  <a:schemeClr val="tx2"/>
                </a:solidFill>
              </a:rPr>
              <a:t>מדידה כהשוואה </a:t>
            </a:r>
            <a:r>
              <a:rPr lang="he-IL" dirty="0" smtClean="0"/>
              <a:t>- כאשר </a:t>
            </a:r>
            <a:r>
              <a:rPr lang="he-IL" dirty="0"/>
              <a:t>עסקנו במדידת האורך, הזכרנו כי מדידה היא בעצם השוואה. </a:t>
            </a:r>
            <a:r>
              <a:rPr lang="he-IL" dirty="0" smtClean="0"/>
              <a:t>כך </a:t>
            </a:r>
            <a:r>
              <a:rPr lang="he-IL" dirty="0"/>
              <a:t>גם כאשר מדובר במדידת זמן. </a:t>
            </a:r>
            <a:r>
              <a:rPr lang="en-US" dirty="0" smtClean="0"/>
              <a:t/>
            </a:r>
            <a:br>
              <a:rPr lang="en-US" dirty="0" smtClean="0"/>
            </a:br>
            <a:endParaRPr lang="he-IL" dirty="0" smtClean="0"/>
          </a:p>
          <a:p>
            <a:r>
              <a:rPr lang="he-IL" dirty="0" smtClean="0"/>
              <a:t>כאשר </a:t>
            </a:r>
            <a:r>
              <a:rPr lang="he-IL" dirty="0"/>
              <a:t>אדם חוגג את יום הולדתו השבעים, הוא מדווח כי במהלך חייו (עד כה) הארץ סבבה את השמש שבעים </a:t>
            </a:r>
            <a:r>
              <a:rPr lang="he-IL" dirty="0" smtClean="0"/>
              <a:t>פעם. </a:t>
            </a:r>
            <a:r>
              <a:rPr lang="en-US" dirty="0" smtClean="0"/>
              <a:t/>
            </a:r>
            <a:br>
              <a:rPr lang="en-US" dirty="0" smtClean="0"/>
            </a:br>
            <a:endParaRPr lang="he-IL" dirty="0" smtClean="0"/>
          </a:p>
          <a:p>
            <a:r>
              <a:rPr lang="he-IL" dirty="0" smtClean="0"/>
              <a:t>אם </a:t>
            </a:r>
            <a:r>
              <a:rPr lang="he-IL" dirty="0"/>
              <a:t>לימודי התנועה בכיתה ז נמשכים שלושה חודשים, משמעות הדבר היא כי במהלך הלמידה הזאת הירח </a:t>
            </a:r>
            <a:r>
              <a:rPr lang="he-IL" dirty="0" smtClean="0"/>
              <a:t>הקיף </a:t>
            </a:r>
            <a:r>
              <a:rPr lang="he-IL" dirty="0"/>
              <a:t>את הארץ שלוש פעמים. </a:t>
            </a:r>
            <a:r>
              <a:rPr lang="en-US" dirty="0" smtClean="0"/>
              <a:t/>
            </a:r>
            <a:br>
              <a:rPr lang="en-US" dirty="0" smtClean="0"/>
            </a:br>
            <a:endParaRPr lang="he-IL" dirty="0" smtClean="0"/>
          </a:p>
          <a:p>
            <a:r>
              <a:rPr lang="he-IL" dirty="0" smtClean="0"/>
              <a:t>אם </a:t>
            </a:r>
            <a:r>
              <a:rPr lang="he-IL" dirty="0"/>
              <a:t>חג החנוכה נמשך שמונה ימים, הדבר מעיד על כך שבמהלך החג הארץ סבבה על צירה שמונה פעמים. </a:t>
            </a:r>
            <a:r>
              <a:rPr lang="en-US" dirty="0" smtClean="0"/>
              <a:t/>
            </a:r>
            <a:br>
              <a:rPr lang="en-US" dirty="0" smtClean="0"/>
            </a:br>
            <a:endParaRPr lang="he-IL" dirty="0" smtClean="0"/>
          </a:p>
          <a:p>
            <a:r>
              <a:rPr lang="he-IL" dirty="0" smtClean="0"/>
              <a:t>הטבע </a:t>
            </a:r>
            <a:r>
              <a:rPr lang="he-IL" dirty="0"/>
              <a:t>העמיד לרשותנו שלושה קני מידה </a:t>
            </a:r>
            <a:r>
              <a:rPr lang="he-IL" dirty="0" smtClean="0"/>
              <a:t>של זמן – יום, חודש ושנה. אך אלו פרקי זמן ארוכים למדי ואינם שימושיים כאשר מדובר בפרקי זמן קצרים יותר.</a:t>
            </a:r>
            <a:endParaRPr lang="he-IL" dirty="0"/>
          </a:p>
        </p:txBody>
      </p:sp>
    </p:spTree>
    <p:extLst>
      <p:ext uri="{BB962C8B-B14F-4D97-AF65-F5344CB8AC3E}">
        <p14:creationId xmlns:p14="http://schemas.microsoft.com/office/powerpoint/2010/main" xmlns="" val="27930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a:solidFill>
                  <a:schemeClr val="tx2"/>
                </a:solidFill>
              </a:rPr>
              <a:t>יחידות </a:t>
            </a:r>
            <a:r>
              <a:rPr lang="he-IL" b="1" dirty="0" smtClean="0">
                <a:solidFill>
                  <a:schemeClr val="tx2"/>
                </a:solidFill>
              </a:rPr>
              <a:t>הזמן</a:t>
            </a:r>
            <a:endParaRPr lang="he-IL" dirty="0">
              <a:solidFill>
                <a:schemeClr val="tx2"/>
              </a:solidFill>
            </a:endParaRPr>
          </a:p>
        </p:txBody>
      </p:sp>
      <p:sp>
        <p:nvSpPr>
          <p:cNvPr id="4" name="מלבן 3"/>
          <p:cNvSpPr/>
          <p:nvPr/>
        </p:nvSpPr>
        <p:spPr>
          <a:xfrm>
            <a:off x="251520" y="1196752"/>
            <a:ext cx="8208911" cy="3754874"/>
          </a:xfrm>
          <a:prstGeom prst="rect">
            <a:avLst/>
          </a:prstGeom>
        </p:spPr>
        <p:txBody>
          <a:bodyPr wrap="square">
            <a:spAutoFit/>
          </a:bodyPr>
          <a:lstStyle/>
          <a:p>
            <a:r>
              <a:rPr lang="he-IL" sz="2000" b="1" dirty="0">
                <a:solidFill>
                  <a:schemeClr val="tx2"/>
                </a:solidFill>
              </a:rPr>
              <a:t>היחידה התקנית – השנייה </a:t>
            </a:r>
            <a:endParaRPr lang="en-US" sz="2000" dirty="0">
              <a:solidFill>
                <a:schemeClr val="tx2"/>
              </a:solidFill>
            </a:endParaRPr>
          </a:p>
          <a:p>
            <a:pPr marL="285750" indent="-285750">
              <a:buFont typeface="Arial" panose="020B0604020202020204" pitchFamily="34" charset="0"/>
              <a:buChar char="•"/>
            </a:pPr>
            <a:endParaRPr lang="he-IL" dirty="0" smtClean="0"/>
          </a:p>
          <a:p>
            <a:r>
              <a:rPr lang="he-IL" sz="2000" dirty="0" smtClean="0"/>
              <a:t>סיבוב </a:t>
            </a:r>
            <a:r>
              <a:rPr lang="he-IL" sz="2000" dirty="0"/>
              <a:t>הארץ על צירה מגדיר את </a:t>
            </a:r>
            <a:r>
              <a:rPr lang="he-IL" sz="2000" b="1" dirty="0" smtClean="0">
                <a:solidFill>
                  <a:schemeClr val="tx2"/>
                </a:solidFill>
              </a:rPr>
              <a:t>היממה</a:t>
            </a:r>
            <a:r>
              <a:rPr lang="he-IL" sz="2000" dirty="0" smtClean="0"/>
              <a:t>. חלוקת </a:t>
            </a:r>
            <a:r>
              <a:rPr lang="he-IL" sz="2000" dirty="0"/>
              <a:t>היממה </a:t>
            </a:r>
            <a:r>
              <a:rPr lang="he-IL" sz="2000" dirty="0" smtClean="0"/>
              <a:t>ל – 24 </a:t>
            </a:r>
            <a:r>
              <a:rPr lang="he-IL" sz="2000" b="1" dirty="0" smtClean="0">
                <a:solidFill>
                  <a:schemeClr val="tx2"/>
                </a:solidFill>
              </a:rPr>
              <a:t>שעות</a:t>
            </a:r>
            <a:r>
              <a:rPr lang="he-IL" sz="2000" dirty="0" smtClean="0"/>
              <a:t> </a:t>
            </a:r>
            <a:r>
              <a:rPr lang="he-IL" sz="2000" dirty="0"/>
              <a:t>מסייעת לנו לסדר את </a:t>
            </a:r>
            <a:r>
              <a:rPr lang="he-IL" sz="2000" dirty="0" smtClean="0"/>
              <a:t>היום, אך במקרים </a:t>
            </a:r>
            <a:r>
              <a:rPr lang="he-IL" sz="2000" dirty="0"/>
              <a:t>רבים החלוקה הזו אינה מספיק עדינה (או דקה). </a:t>
            </a:r>
            <a:r>
              <a:rPr lang="en-US" sz="2000" dirty="0" smtClean="0"/>
              <a:t/>
            </a:r>
            <a:br>
              <a:rPr lang="en-US" sz="2000" dirty="0" smtClean="0"/>
            </a:br>
            <a:endParaRPr lang="he-IL" sz="2000" dirty="0" smtClean="0"/>
          </a:p>
          <a:p>
            <a:r>
              <a:rPr lang="he-IL" sz="2000" dirty="0" smtClean="0"/>
              <a:t>כדי </a:t>
            </a:r>
            <a:r>
              <a:rPr lang="he-IL" sz="2000" dirty="0"/>
              <a:t>לקבל חלוקה דקה יותר, הוגדרה </a:t>
            </a:r>
            <a:r>
              <a:rPr lang="he-IL" sz="2000" b="1" dirty="0" smtClean="0">
                <a:solidFill>
                  <a:schemeClr val="tx2"/>
                </a:solidFill>
              </a:rPr>
              <a:t>הדקה</a:t>
            </a:r>
            <a:r>
              <a:rPr lang="he-IL" sz="2000" dirty="0"/>
              <a:t> </a:t>
            </a:r>
            <a:r>
              <a:rPr lang="he-IL" sz="2000" dirty="0" smtClean="0"/>
              <a:t>- </a:t>
            </a:r>
            <a:r>
              <a:rPr lang="he-IL" sz="2000" dirty="0" smtClean="0"/>
              <a:t>החלק </a:t>
            </a:r>
            <a:r>
              <a:rPr lang="he-IL" sz="2000" dirty="0"/>
              <a:t>השישים של השעה (גם </a:t>
            </a:r>
            <a:r>
              <a:rPr lang="he-IL" sz="2000" dirty="0" smtClean="0"/>
              <a:t>באנגלית יש </a:t>
            </a:r>
            <a:r>
              <a:rPr lang="he-IL" sz="2000" dirty="0"/>
              <a:t>למילה </a:t>
            </a:r>
            <a:r>
              <a:rPr lang="en-US" sz="2000" dirty="0"/>
              <a:t>minute</a:t>
            </a:r>
            <a:r>
              <a:rPr lang="he-IL" sz="2000" dirty="0"/>
              <a:t> משמעות כפולה). </a:t>
            </a:r>
            <a:r>
              <a:rPr lang="en-US" sz="2000" dirty="0" smtClean="0"/>
              <a:t/>
            </a:r>
            <a:br>
              <a:rPr lang="en-US" sz="2000" dirty="0" smtClean="0"/>
            </a:br>
            <a:endParaRPr lang="he-IL" sz="2000" dirty="0" smtClean="0"/>
          </a:p>
          <a:p>
            <a:r>
              <a:rPr lang="he-IL" sz="2000" dirty="0" smtClean="0"/>
              <a:t>כאשר </a:t>
            </a:r>
            <a:r>
              <a:rPr lang="he-IL" sz="2000" dirty="0"/>
              <a:t>גם החלוקה הזאת אינה </a:t>
            </a:r>
            <a:r>
              <a:rPr lang="he-IL" sz="2000" dirty="0" smtClean="0"/>
              <a:t>מספקת, </a:t>
            </a:r>
            <a:r>
              <a:rPr lang="he-IL" sz="2000" dirty="0"/>
              <a:t>יש צורך בחלוקה שנייה. חלוקה נוספת בשישים מביאה להגדרת </a:t>
            </a:r>
            <a:r>
              <a:rPr lang="he-IL" sz="2000" b="1" dirty="0">
                <a:solidFill>
                  <a:schemeClr val="tx2"/>
                </a:solidFill>
              </a:rPr>
              <a:t>השנייה</a:t>
            </a:r>
            <a:r>
              <a:rPr lang="he-IL" sz="2000" dirty="0"/>
              <a:t> </a:t>
            </a:r>
            <a:r>
              <a:rPr lang="he-IL" sz="2000" dirty="0" smtClean="0"/>
              <a:t>(ושוב, גם באנגלית יש </a:t>
            </a:r>
            <a:r>
              <a:rPr lang="he-IL" sz="2000" dirty="0"/>
              <a:t>למילה </a:t>
            </a:r>
            <a:r>
              <a:rPr lang="en-US" sz="2000" dirty="0"/>
              <a:t>second</a:t>
            </a:r>
            <a:r>
              <a:rPr lang="he-IL" sz="2000" dirty="0"/>
              <a:t> משמעות כפולה). </a:t>
            </a:r>
            <a:r>
              <a:rPr lang="he-IL" sz="2000" dirty="0" smtClean="0"/>
              <a:t>שנייה היא אם כן </a:t>
            </a:r>
            <a:r>
              <a:rPr lang="en-US" sz="2000" dirty="0" smtClean="0"/>
              <a:t>1/86,400</a:t>
            </a:r>
            <a:r>
              <a:rPr lang="he-IL" sz="2000" dirty="0" smtClean="0"/>
              <a:t> מהיממה.</a:t>
            </a:r>
            <a:r>
              <a:rPr lang="en-US" sz="2000" dirty="0" smtClean="0"/>
              <a:t/>
            </a:r>
            <a:br>
              <a:rPr lang="en-US" sz="2000" dirty="0" smtClean="0"/>
            </a:br>
            <a:endParaRPr lang="he-IL" sz="2000" dirty="0" smtClean="0"/>
          </a:p>
        </p:txBody>
      </p:sp>
    </p:spTree>
    <p:extLst>
      <p:ext uri="{BB962C8B-B14F-4D97-AF65-F5344CB8AC3E}">
        <p14:creationId xmlns:p14="http://schemas.microsoft.com/office/powerpoint/2010/main" xmlns="" val="27641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a:solidFill>
                  <a:schemeClr val="tx2"/>
                </a:solidFill>
              </a:rPr>
              <a:t>יחידות </a:t>
            </a:r>
            <a:r>
              <a:rPr lang="he-IL" b="1" dirty="0" smtClean="0">
                <a:solidFill>
                  <a:schemeClr val="tx2"/>
                </a:solidFill>
              </a:rPr>
              <a:t>הזמן</a:t>
            </a:r>
            <a:endParaRPr lang="he-IL" dirty="0">
              <a:solidFill>
                <a:schemeClr val="tx2"/>
              </a:solidFill>
            </a:endParaRPr>
          </a:p>
        </p:txBody>
      </p:sp>
      <p:sp>
        <p:nvSpPr>
          <p:cNvPr id="4" name="מלבן 3"/>
          <p:cNvSpPr/>
          <p:nvPr/>
        </p:nvSpPr>
        <p:spPr>
          <a:xfrm>
            <a:off x="251520" y="1628800"/>
            <a:ext cx="8208911" cy="1631216"/>
          </a:xfrm>
          <a:prstGeom prst="rect">
            <a:avLst/>
          </a:prstGeom>
        </p:spPr>
        <p:txBody>
          <a:bodyPr wrap="square">
            <a:spAutoFit/>
          </a:bodyPr>
          <a:lstStyle/>
          <a:p>
            <a:r>
              <a:rPr lang="he-IL" sz="2000" b="1" dirty="0" smtClean="0">
                <a:solidFill>
                  <a:schemeClr val="tx2"/>
                </a:solidFill>
              </a:rPr>
              <a:t>השנייה</a:t>
            </a:r>
            <a:r>
              <a:rPr lang="he-IL" sz="2000" dirty="0" smtClean="0"/>
              <a:t> התקנית מוגדרת היום אחרת: שנייה </a:t>
            </a:r>
            <a:r>
              <a:rPr lang="he-IL" sz="2000" dirty="0"/>
              <a:t>אחת </a:t>
            </a:r>
            <a:r>
              <a:rPr lang="he-IL" sz="2000" dirty="0" smtClean="0"/>
              <a:t>היא המשך של 9,192,631,770 </a:t>
            </a:r>
            <a:r>
              <a:rPr lang="he-IL" sz="2000" dirty="0"/>
              <a:t>מחזורים של הקרינה הנפלטת בעת המעבר בין שתי רמות של המבנה העל-דק (</a:t>
            </a:r>
            <a:r>
              <a:rPr lang="en-US" sz="2000" dirty="0"/>
              <a:t>hyperfine</a:t>
            </a:r>
            <a:r>
              <a:rPr lang="he-IL" sz="2000" dirty="0"/>
              <a:t>) של רמת היסוד של </a:t>
            </a:r>
            <a:r>
              <a:rPr lang="he-IL" sz="2000" dirty="0" err="1"/>
              <a:t>צזיום</a:t>
            </a:r>
            <a:r>
              <a:rPr lang="he-IL" sz="2000" dirty="0"/>
              <a:t> </a:t>
            </a:r>
            <a:r>
              <a:rPr lang="he-IL" sz="2000" dirty="0" smtClean="0"/>
              <a:t>133.</a:t>
            </a:r>
            <a:r>
              <a:rPr lang="en-US" sz="2000" dirty="0" smtClean="0"/>
              <a:t/>
            </a:r>
            <a:br>
              <a:rPr lang="en-US" sz="2000" dirty="0" smtClean="0"/>
            </a:br>
            <a:endParaRPr lang="he-IL" sz="2000" dirty="0" smtClean="0"/>
          </a:p>
          <a:p>
            <a:r>
              <a:rPr lang="he-IL" sz="2000" dirty="0" smtClean="0"/>
              <a:t>תקנים </a:t>
            </a:r>
            <a:r>
              <a:rPr lang="he-IL" sz="2000" dirty="0"/>
              <a:t>נקבעים כך שיאפשרו מדידה מדויקת, לשירותם של חוקרים ומכוני תקנים.</a:t>
            </a:r>
          </a:p>
        </p:txBody>
      </p:sp>
    </p:spTree>
    <p:extLst>
      <p:ext uri="{BB962C8B-B14F-4D97-AF65-F5344CB8AC3E}">
        <p14:creationId xmlns:p14="http://schemas.microsoft.com/office/powerpoint/2010/main" xmlns="" val="27641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solidFill>
                  <a:schemeClr val="tx2"/>
                </a:solidFill>
              </a:rPr>
              <a:t>שיטות היסטוריות למדידת הזמן</a:t>
            </a:r>
            <a:endParaRPr lang="he-IL" dirty="0">
              <a:solidFill>
                <a:schemeClr val="tx2"/>
              </a:solidFill>
            </a:endParaRPr>
          </a:p>
        </p:txBody>
      </p:sp>
      <p:sp>
        <p:nvSpPr>
          <p:cNvPr id="3" name="מלבן 2"/>
          <p:cNvSpPr/>
          <p:nvPr/>
        </p:nvSpPr>
        <p:spPr>
          <a:xfrm>
            <a:off x="1276569" y="1340768"/>
            <a:ext cx="7056784" cy="5170646"/>
          </a:xfrm>
          <a:prstGeom prst="rect">
            <a:avLst/>
          </a:prstGeom>
        </p:spPr>
        <p:txBody>
          <a:bodyPr wrap="square">
            <a:spAutoFit/>
          </a:bodyPr>
          <a:lstStyle/>
          <a:p>
            <a:r>
              <a:rPr lang="he-IL" sz="2400" b="1" dirty="0" smtClean="0">
                <a:solidFill>
                  <a:schemeClr val="tx2"/>
                </a:solidFill>
              </a:rPr>
              <a:t>השוואה לקצב הדופק</a:t>
            </a:r>
          </a:p>
          <a:p>
            <a:endParaRPr lang="he-IL" b="1" dirty="0" smtClean="0">
              <a:solidFill>
                <a:schemeClr val="tx2"/>
              </a:solidFill>
            </a:endParaRPr>
          </a:p>
          <a:p>
            <a:endParaRPr lang="he-IL" b="1" dirty="0" smtClean="0">
              <a:solidFill>
                <a:schemeClr val="tx2"/>
              </a:solidFill>
            </a:endParaRPr>
          </a:p>
          <a:p>
            <a:endParaRPr lang="he-IL" b="1" dirty="0" smtClean="0">
              <a:solidFill>
                <a:schemeClr val="tx2"/>
              </a:solidFill>
            </a:endParaRPr>
          </a:p>
          <a:p>
            <a:endParaRPr lang="he-IL" b="1" dirty="0" smtClean="0">
              <a:solidFill>
                <a:schemeClr val="tx2"/>
              </a:solidFill>
            </a:endParaRPr>
          </a:p>
          <a:p>
            <a:endParaRPr lang="he-IL" b="1" dirty="0" smtClean="0">
              <a:solidFill>
                <a:schemeClr val="tx2"/>
              </a:solidFill>
            </a:endParaRPr>
          </a:p>
          <a:p>
            <a:endParaRPr lang="he-IL" b="1" dirty="0" smtClean="0">
              <a:solidFill>
                <a:schemeClr val="tx2"/>
              </a:solidFill>
            </a:endParaRPr>
          </a:p>
          <a:p>
            <a:endParaRPr lang="he-IL" b="1" dirty="0" smtClean="0">
              <a:solidFill>
                <a:schemeClr val="tx2"/>
              </a:solidFill>
            </a:endParaRPr>
          </a:p>
          <a:p>
            <a:endParaRPr lang="he-IL" b="1" dirty="0" smtClean="0">
              <a:solidFill>
                <a:schemeClr val="tx2"/>
              </a:solidFill>
            </a:endParaRPr>
          </a:p>
          <a:p>
            <a:endParaRPr lang="he-IL" b="1" dirty="0" smtClean="0">
              <a:solidFill>
                <a:schemeClr val="tx2"/>
              </a:solidFill>
            </a:endParaRPr>
          </a:p>
          <a:p>
            <a:endParaRPr lang="he-IL" b="1" dirty="0" smtClean="0">
              <a:solidFill>
                <a:schemeClr val="tx2"/>
              </a:solidFill>
            </a:endParaRPr>
          </a:p>
          <a:p>
            <a:endParaRPr lang="he-IL" b="1" dirty="0" smtClean="0">
              <a:solidFill>
                <a:schemeClr val="tx2"/>
              </a:solidFill>
            </a:endParaRPr>
          </a:p>
          <a:p>
            <a:endParaRPr lang="he-IL" dirty="0" smtClean="0"/>
          </a:p>
          <a:p>
            <a:endParaRPr lang="he-IL" dirty="0" smtClean="0"/>
          </a:p>
          <a:p>
            <a:endParaRPr lang="he-IL" dirty="0" smtClean="0"/>
          </a:p>
          <a:p>
            <a:endParaRPr lang="he-IL" dirty="0" smtClean="0"/>
          </a:p>
          <a:p>
            <a:endParaRPr lang="he-IL" dirty="0" smtClean="0"/>
          </a:p>
          <a:p>
            <a:r>
              <a:rPr lang="he-IL" sz="2000" dirty="0" smtClean="0"/>
              <a:t>אלו </a:t>
            </a:r>
            <a:r>
              <a:rPr lang="he-IL" sz="2000" dirty="0" smtClean="0"/>
              <a:t>יחידות אישיות ולמעשה הן גם אינן קבועות אצל אותו אדם. </a:t>
            </a:r>
          </a:p>
        </p:txBody>
      </p:sp>
      <p:pic>
        <p:nvPicPr>
          <p:cNvPr id="4157" name="Picture 61"/>
          <p:cNvPicPr>
            <a:picLocks noChangeAspect="1" noChangeArrowheads="1"/>
          </p:cNvPicPr>
          <p:nvPr/>
        </p:nvPicPr>
        <p:blipFill>
          <a:blip r:embed="rId2" cstate="print"/>
          <a:srcRect/>
          <a:stretch>
            <a:fillRect/>
          </a:stretch>
        </p:blipFill>
        <p:spPr bwMode="auto">
          <a:xfrm>
            <a:off x="3131840" y="1988840"/>
            <a:ext cx="3072358" cy="3779488"/>
          </a:xfrm>
          <a:prstGeom prst="rect">
            <a:avLst/>
          </a:prstGeom>
          <a:noFill/>
          <a:ln w="9525">
            <a:noFill/>
            <a:miter lim="800000"/>
            <a:headEnd/>
            <a:tailEnd/>
          </a:ln>
        </p:spPr>
      </p:pic>
    </p:spTree>
    <p:extLst>
      <p:ext uri="{BB962C8B-B14F-4D97-AF65-F5344CB8AC3E}">
        <p14:creationId xmlns:p14="http://schemas.microsoft.com/office/powerpoint/2010/main" xmlns="" val="7944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solidFill>
                  <a:schemeClr val="tx2"/>
                </a:solidFill>
              </a:rPr>
              <a:t>שיטות היסטוריות למדידת הזמן</a:t>
            </a:r>
            <a:endParaRPr lang="he-IL" dirty="0">
              <a:solidFill>
                <a:schemeClr val="tx2"/>
              </a:solidFill>
            </a:endParaRPr>
          </a:p>
        </p:txBody>
      </p:sp>
      <p:sp>
        <p:nvSpPr>
          <p:cNvPr id="3" name="מלבן 2"/>
          <p:cNvSpPr/>
          <p:nvPr/>
        </p:nvSpPr>
        <p:spPr>
          <a:xfrm>
            <a:off x="1276569" y="1340768"/>
            <a:ext cx="7056784" cy="4985980"/>
          </a:xfrm>
          <a:prstGeom prst="rect">
            <a:avLst/>
          </a:prstGeom>
        </p:spPr>
        <p:txBody>
          <a:bodyPr wrap="square">
            <a:spAutoFit/>
          </a:bodyPr>
          <a:lstStyle/>
          <a:p>
            <a:r>
              <a:rPr lang="he-IL" sz="2400" b="1" dirty="0" smtClean="0">
                <a:solidFill>
                  <a:schemeClr val="tx2"/>
                </a:solidFill>
              </a:rPr>
              <a:t>שעון מים</a:t>
            </a:r>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r>
              <a:rPr lang="he-IL" sz="2000" dirty="0" smtClean="0"/>
              <a:t>מבוססים על קצב זרימת המים במערכת מסוימת. </a:t>
            </a:r>
          </a:p>
          <a:p>
            <a:r>
              <a:rPr lang="he-IL" sz="2000" dirty="0" smtClean="0"/>
              <a:t>דיוקם מוגבל שכן לחץ המים משתנה כתלות בגובה המים במערכות שאינן מתוכנננות היטב וצמיגות המים משתנה עם הטמפרטורה.</a:t>
            </a:r>
            <a:endParaRPr lang="he-IL" sz="2000" dirty="0"/>
          </a:p>
        </p:txBody>
      </p:sp>
      <p:pic>
        <p:nvPicPr>
          <p:cNvPr id="4159" name="Picture 63" descr="Related image"/>
          <p:cNvPicPr>
            <a:picLocks noChangeAspect="1" noChangeArrowheads="1"/>
          </p:cNvPicPr>
          <p:nvPr/>
        </p:nvPicPr>
        <p:blipFill>
          <a:blip r:embed="rId2" cstate="print"/>
          <a:srcRect/>
          <a:stretch>
            <a:fillRect/>
          </a:stretch>
        </p:blipFill>
        <p:spPr bwMode="auto">
          <a:xfrm>
            <a:off x="3419872" y="1700808"/>
            <a:ext cx="2376264" cy="3370587"/>
          </a:xfrm>
          <a:prstGeom prst="rect">
            <a:avLst/>
          </a:prstGeom>
          <a:noFill/>
        </p:spPr>
      </p:pic>
    </p:spTree>
    <p:extLst>
      <p:ext uri="{BB962C8B-B14F-4D97-AF65-F5344CB8AC3E}">
        <p14:creationId xmlns:p14="http://schemas.microsoft.com/office/powerpoint/2010/main" xmlns="" val="7944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solidFill>
                  <a:schemeClr val="tx2"/>
                </a:solidFill>
              </a:rPr>
              <a:t>שיטות היסטוריות למדידת הזמן</a:t>
            </a:r>
            <a:endParaRPr lang="he-IL" dirty="0">
              <a:solidFill>
                <a:schemeClr val="tx2"/>
              </a:solidFill>
            </a:endParaRPr>
          </a:p>
        </p:txBody>
      </p:sp>
      <p:sp>
        <p:nvSpPr>
          <p:cNvPr id="3" name="מלבן 2"/>
          <p:cNvSpPr/>
          <p:nvPr/>
        </p:nvSpPr>
        <p:spPr>
          <a:xfrm>
            <a:off x="1276569" y="1340768"/>
            <a:ext cx="7056784" cy="4985980"/>
          </a:xfrm>
          <a:prstGeom prst="rect">
            <a:avLst/>
          </a:prstGeom>
        </p:spPr>
        <p:txBody>
          <a:bodyPr wrap="square">
            <a:spAutoFit/>
          </a:bodyPr>
          <a:lstStyle/>
          <a:p>
            <a:r>
              <a:rPr lang="he-IL" sz="2400" b="1" dirty="0" smtClean="0">
                <a:solidFill>
                  <a:schemeClr val="tx2"/>
                </a:solidFill>
              </a:rPr>
              <a:t>שעון חול</a:t>
            </a:r>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r>
              <a:rPr lang="he-IL" sz="2000" dirty="0" smtClean="0"/>
              <a:t>הזמן שבו החול עובר מצדו האחד של השעון לצדו השני, יכול לשמש יחידת מידה. כדי לבצע מדידה עם שעון זה, יש צורך להפוך את השעון בכל פעם, ולספור את מספר ההיפוכים.</a:t>
            </a:r>
            <a:endParaRPr lang="he-IL" sz="2000" dirty="0"/>
          </a:p>
        </p:txBody>
      </p:sp>
      <p:pic>
        <p:nvPicPr>
          <p:cNvPr id="30722" name="Picture 2" descr="http://www.giftec.co.il/img28129_38250_27912_14220.jpg"/>
          <p:cNvPicPr>
            <a:picLocks noChangeAspect="1" noChangeArrowheads="1"/>
          </p:cNvPicPr>
          <p:nvPr/>
        </p:nvPicPr>
        <p:blipFill>
          <a:blip r:embed="rId2" cstate="print"/>
          <a:srcRect/>
          <a:stretch>
            <a:fillRect/>
          </a:stretch>
        </p:blipFill>
        <p:spPr bwMode="auto">
          <a:xfrm>
            <a:off x="2771800" y="1196752"/>
            <a:ext cx="4102596" cy="4102597"/>
          </a:xfrm>
          <a:prstGeom prst="rect">
            <a:avLst/>
          </a:prstGeom>
          <a:noFill/>
        </p:spPr>
      </p:pic>
    </p:spTree>
    <p:extLst>
      <p:ext uri="{BB962C8B-B14F-4D97-AF65-F5344CB8AC3E}">
        <p14:creationId xmlns:p14="http://schemas.microsoft.com/office/powerpoint/2010/main" xmlns="" val="7944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solidFill>
                  <a:schemeClr val="tx2"/>
                </a:solidFill>
              </a:rPr>
              <a:t>שיטות היסטוריות למדידת הזמן</a:t>
            </a:r>
            <a:endParaRPr lang="he-IL" dirty="0">
              <a:solidFill>
                <a:schemeClr val="tx2"/>
              </a:solidFill>
            </a:endParaRPr>
          </a:p>
        </p:txBody>
      </p:sp>
      <p:sp>
        <p:nvSpPr>
          <p:cNvPr id="3" name="מלבן 2"/>
          <p:cNvSpPr/>
          <p:nvPr/>
        </p:nvSpPr>
        <p:spPr>
          <a:xfrm>
            <a:off x="1276569" y="1340768"/>
            <a:ext cx="7056784" cy="4985980"/>
          </a:xfrm>
          <a:prstGeom prst="rect">
            <a:avLst/>
          </a:prstGeom>
        </p:spPr>
        <p:txBody>
          <a:bodyPr wrap="square">
            <a:spAutoFit/>
          </a:bodyPr>
          <a:lstStyle/>
          <a:p>
            <a:r>
              <a:rPr lang="he-IL" sz="2400" b="1" dirty="0" smtClean="0">
                <a:solidFill>
                  <a:schemeClr val="tx2"/>
                </a:solidFill>
              </a:rPr>
              <a:t>שעון שמש</a:t>
            </a:r>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sz="2000" dirty="0" smtClean="0"/>
          </a:p>
          <a:p>
            <a:r>
              <a:rPr lang="he-IL" sz="2000" dirty="0" smtClean="0"/>
              <a:t>השעון משתמש </a:t>
            </a:r>
            <a:r>
              <a:rPr lang="he-IL" sz="2000" dirty="0" smtClean="0"/>
              <a:t>בתנועת הצל הנופל מעצם דק המוצב באור השמש כדי להציג את השעה המקורבת</a:t>
            </a:r>
            <a:endParaRPr lang="he-IL" sz="2000" dirty="0"/>
          </a:p>
        </p:txBody>
      </p:sp>
      <p:pic>
        <p:nvPicPr>
          <p:cNvPr id="31746" name="Picture 2" descr="http://farm3.staticflickr.com/2478/3793986751_b6f1f26854.jpg"/>
          <p:cNvPicPr>
            <a:picLocks noChangeAspect="1" noChangeArrowheads="1"/>
          </p:cNvPicPr>
          <p:nvPr/>
        </p:nvPicPr>
        <p:blipFill>
          <a:blip r:embed="rId2" r:link="rId3" cstate="print"/>
          <a:srcRect/>
          <a:stretch>
            <a:fillRect/>
          </a:stretch>
        </p:blipFill>
        <p:spPr bwMode="auto">
          <a:xfrm>
            <a:off x="3131840" y="1916832"/>
            <a:ext cx="3305244" cy="3315312"/>
          </a:xfrm>
          <a:prstGeom prst="rect">
            <a:avLst/>
          </a:prstGeom>
          <a:noFill/>
          <a:ln w="9525">
            <a:noFill/>
            <a:miter lim="800000"/>
            <a:headEnd/>
            <a:tailEnd/>
          </a:ln>
        </p:spPr>
      </p:pic>
    </p:spTree>
    <p:extLst>
      <p:ext uri="{BB962C8B-B14F-4D97-AF65-F5344CB8AC3E}">
        <p14:creationId xmlns:p14="http://schemas.microsoft.com/office/powerpoint/2010/main" xmlns="" val="79449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798</Words>
  <Application>Microsoft Office PowerPoint</Application>
  <PresentationFormat>On-screen Show (4:3)</PresentationFormat>
  <Paragraphs>208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ערכת נושא של Office</vt:lpstr>
      <vt:lpstr>יחידות מידה</vt:lpstr>
      <vt:lpstr>מהו זמן?</vt:lpstr>
      <vt:lpstr>יחידות הזמן</vt:lpstr>
      <vt:lpstr>יחידות הזמן</vt:lpstr>
      <vt:lpstr>יחידות הזמן</vt:lpstr>
      <vt:lpstr>שיטות היסטוריות למדידת הזמן</vt:lpstr>
      <vt:lpstr>שיטות היסטוריות למדידת הזמן</vt:lpstr>
      <vt:lpstr>שיטות היסטוריות למדידת הזמן</vt:lpstr>
      <vt:lpstr>שיטות היסטוריות למדידת הזמן</vt:lpstr>
      <vt:lpstr>שיטות היסטוריות למדידת הזמן</vt:lpstr>
      <vt:lpstr>שיטות היסטוריות למדידת הזמן</vt:lpstr>
      <vt:lpstr>שיטות היסטוריות למדידת הזמן</vt:lpstr>
      <vt:lpstr>שיטות למדידת הזמן</vt:lpstr>
      <vt:lpstr>שיטות למדידת הזמן</vt:lpstr>
      <vt:lpstr>Slide 15</vt:lpstr>
      <vt:lpstr>מדידת דופק באמצעות מטוטלת</vt:lpstr>
      <vt:lpstr>תרגילים</vt:lpstr>
      <vt:lpstr>זמנים אופייניים</vt:lpstr>
      <vt:lpstr>זמנים אופייניים</vt:lpstr>
      <vt:lpstr>דיוק בניסוי</vt:lpstr>
      <vt:lpstr>תפקיד המשקולת בשעון המטוטלת</vt:lpstr>
      <vt:lpstr>שעונים על הירח</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ort</dc:creator>
  <cp:lastModifiedBy>Yossi Pinkas</cp:lastModifiedBy>
  <cp:revision>23</cp:revision>
  <cp:lastPrinted>2015-11-04T06:31:47Z</cp:lastPrinted>
  <dcterms:created xsi:type="dcterms:W3CDTF">2015-11-04T06:04:36Z</dcterms:created>
  <dcterms:modified xsi:type="dcterms:W3CDTF">2017-09-21T18:41:01Z</dcterms:modified>
</cp:coreProperties>
</file>