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64" r:id="rId8"/>
    <p:sldId id="270" r:id="rId9"/>
    <p:sldId id="271" r:id="rId10"/>
    <p:sldId id="273" r:id="rId11"/>
    <p:sldId id="274" r:id="rId12"/>
    <p:sldId id="275" r:id="rId13"/>
    <p:sldId id="276" r:id="rId14"/>
    <p:sldId id="277" r:id="rId15"/>
    <p:sldId id="278" r:id="rId1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0" d="100"/>
          <a:sy n="100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א'/תשרי/תשע"ח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א'/תשרי/תשע"ח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א'/תשרי/תשע"ח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א'/תשרי/תשע"ח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א'/תשרי/תשע"ח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א'/תשרי/תשע"ח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א'/תשרי/תשע"ח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א'/תשרי/תשע"ח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א'/תשרי/תשע"ח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א'/תשרי/תשע"ח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א'/תשרי/תשע"ח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438E1-117D-44FB-AC24-B79D899BA877}" type="datetimeFigureOut">
              <a:rPr lang="he-IL" smtClean="0"/>
              <a:pPr/>
              <a:t>א'/תשרי/תשע"ח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ncalc.com/wp-content/uploads/2010/08/calculate-area.pn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http://www.oncalc.com/wp-content/uploads/2010/08/calculate-area-150x150.pn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upload.wikimedia.org/wikipedia/commons/thumb/2/2a/Tadistrict_telaviv_heb.png/200px-Tadistrict_telaviv_heb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>
            <a:normAutofit/>
          </a:bodyPr>
          <a:lstStyle/>
          <a:p>
            <a:r>
              <a:rPr lang="he-IL" sz="5400" dirty="0" smtClean="0">
                <a:solidFill>
                  <a:schemeClr val="tx2"/>
                </a:solidFill>
              </a:rPr>
              <a:t>יחידות מידה</a:t>
            </a:r>
            <a:endParaRPr lang="he-IL" sz="5400" dirty="0">
              <a:solidFill>
                <a:schemeClr val="tx2"/>
              </a:solidFill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403648" y="1772816"/>
            <a:ext cx="6400800" cy="1752600"/>
          </a:xfrm>
        </p:spPr>
        <p:txBody>
          <a:bodyPr/>
          <a:lstStyle/>
          <a:p>
            <a:r>
              <a:rPr lang="he-IL" dirty="0" smtClean="0">
                <a:solidFill>
                  <a:schemeClr val="tx2"/>
                </a:solidFill>
              </a:rPr>
              <a:t>מדידת שטחים</a:t>
            </a:r>
            <a:endParaRPr lang="he-IL" dirty="0">
              <a:solidFill>
                <a:schemeClr val="tx2"/>
              </a:solidFill>
            </a:endParaRPr>
          </a:p>
        </p:txBody>
      </p:sp>
      <p:pic>
        <p:nvPicPr>
          <p:cNvPr id="4" name="Picture 2" descr="Calculate Area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068960"/>
            <a:ext cx="2798490" cy="279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4753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rmAutofit/>
          </a:bodyPr>
          <a:lstStyle/>
          <a:p>
            <a:r>
              <a:rPr lang="he-IL" sz="6000" dirty="0" smtClean="0">
                <a:solidFill>
                  <a:schemeClr val="tx2"/>
                </a:solidFill>
              </a:rPr>
              <a:t>תרגילים</a:t>
            </a:r>
            <a:endParaRPr lang="he-IL" sz="6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48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tx2"/>
                </a:solidFill>
              </a:rPr>
              <a:t>השוואת שטחים (עמ' 18)</a:t>
            </a:r>
            <a:endParaRPr lang="he-IL" dirty="0">
              <a:solidFill>
                <a:schemeClr val="tx2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6480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1800" dirty="0" smtClean="0"/>
              <a:t>התבוננו בשלושת המלבנים שלפנינו וקבעו לאיזה מהם יש השטח הגדול ביותר ולאיזה מהם יש השטח הקטן ביותר (יתכן גם שיש צורות בעלות שטחים שווים). היעזרו בסרגל.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420888"/>
            <a:ext cx="71247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מציין מיקום תוכן 2"/>
          <p:cNvSpPr txBox="1">
            <a:spLocks/>
          </p:cNvSpPr>
          <p:nvPr/>
        </p:nvSpPr>
        <p:spPr>
          <a:xfrm>
            <a:off x="467544" y="5877272"/>
            <a:ext cx="8291264" cy="648072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לכל המלבנים שטח שווה. התשובה לא תשתנה גם אם נגדיל או נקטין את התמונה.</a:t>
            </a:r>
          </a:p>
        </p:txBody>
      </p:sp>
    </p:spTree>
    <p:extLst>
      <p:ext uri="{BB962C8B-B14F-4D97-AF65-F5344CB8AC3E}">
        <p14:creationId xmlns="" xmlns:p14="http://schemas.microsoft.com/office/powerpoint/2010/main" val="191842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tx2"/>
                </a:solidFill>
              </a:rPr>
              <a:t>קציבת שטח (עמ' 18)</a:t>
            </a:r>
            <a:endParaRPr lang="he-IL" dirty="0">
              <a:solidFill>
                <a:schemeClr val="tx2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864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1800" dirty="0" smtClean="0"/>
              <a:t>לפנינו</a:t>
            </a:r>
            <a:r>
              <a:rPr lang="he-IL" sz="1800" b="1" dirty="0" smtClean="0"/>
              <a:t> </a:t>
            </a:r>
            <a:r>
              <a:rPr lang="he-IL" sz="1800" dirty="0" smtClean="0"/>
              <a:t>תמונה של שולחן במבט מלמעלה. אנו רואים את משטח העץ העליון של השולחן. כל ס"מ בתמונה מייצג חצי מטר במציאות. השתמשו בסרגל כדי לקבוע את השטח של משטח העץ</a:t>
            </a:r>
          </a:p>
        </p:txBody>
      </p:sp>
      <p:sp>
        <p:nvSpPr>
          <p:cNvPr id="7" name="מציין מיקום תוכן 2"/>
          <p:cNvSpPr txBox="1">
            <a:spLocks/>
          </p:cNvSpPr>
          <p:nvPr/>
        </p:nvSpPr>
        <p:spPr>
          <a:xfrm>
            <a:off x="467544" y="5877272"/>
            <a:ext cx="8291264" cy="648072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lvl="0">
              <a:spcBef>
                <a:spcPct val="20000"/>
              </a:spcBef>
            </a:pPr>
            <a:r>
              <a:rPr lang="he-IL" dirty="0" smtClean="0"/>
              <a:t>יש לשים לב שהפעם התשובה תשתנה אם הצילום יהיה בהגדלה או בהקטנה</a:t>
            </a:r>
            <a:endParaRPr kumimoji="0" lang="he-IL" sz="1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564904"/>
            <a:ext cx="6394318" cy="263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1842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tx2"/>
                </a:solidFill>
              </a:rPr>
              <a:t>שטח הפנים של קובייה</a:t>
            </a:r>
            <a:endParaRPr lang="he-IL" dirty="0">
              <a:solidFill>
                <a:schemeClr val="tx2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864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1800" dirty="0" smtClean="0"/>
              <a:t>חשבו את שטח הפנים של קוביה שאורך המקצוע שלה הוא 2 ס"מ</a:t>
            </a:r>
          </a:p>
        </p:txBody>
      </p:sp>
      <p:sp>
        <p:nvSpPr>
          <p:cNvPr id="7" name="מציין מיקום תוכן 2"/>
          <p:cNvSpPr txBox="1">
            <a:spLocks/>
          </p:cNvSpPr>
          <p:nvPr/>
        </p:nvSpPr>
        <p:spPr>
          <a:xfrm>
            <a:off x="467544" y="5877272"/>
            <a:ext cx="8291264" cy="648072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lvl="0">
              <a:spcBef>
                <a:spcPct val="20000"/>
              </a:spcBef>
            </a:pPr>
            <a:r>
              <a:rPr lang="he-IL" dirty="0" smtClean="0">
                <a:solidFill>
                  <a:schemeClr val="accent1"/>
                </a:solidFill>
              </a:rPr>
              <a:t>24 סמ"ר </a:t>
            </a:r>
            <a:r>
              <a:rPr lang="he-IL" sz="2000" dirty="0" smtClean="0">
                <a:solidFill>
                  <a:schemeClr val="accent1"/>
                </a:solidFill>
              </a:rPr>
              <a:t>( </a:t>
            </a:r>
            <a:r>
              <a:rPr lang="en-US" sz="2000" dirty="0" smtClean="0">
                <a:solidFill>
                  <a:schemeClr val="accent1"/>
                </a:solidFill>
              </a:rPr>
              <a:t>2 x 2 x 6</a:t>
            </a:r>
            <a:r>
              <a:rPr lang="he-IL" sz="2000" dirty="0" smtClean="0">
                <a:solidFill>
                  <a:schemeClr val="accent1"/>
                </a:solidFill>
              </a:rPr>
              <a:t>)</a:t>
            </a:r>
            <a:endParaRPr kumimoji="0" lang="he-I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604" name="Picture 4" descr="Image result for ‫קוביית משחק‬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708920"/>
            <a:ext cx="2507357" cy="23351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1842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tx2"/>
                </a:solidFill>
              </a:rPr>
              <a:t>שטח הפנים של תיבה</a:t>
            </a:r>
            <a:endParaRPr lang="he-IL" dirty="0">
              <a:solidFill>
                <a:schemeClr val="tx2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864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1800" dirty="0" smtClean="0"/>
              <a:t>לפנינו איור של ארגז בצורת תיבה שלכל אחת משש הפאות שלה יש צורת מלבן. ידוע כי המידות של אחת הפאות הן 6 ס"מ </a:t>
            </a:r>
            <a:r>
              <a:rPr lang="en-US" sz="1800" dirty="0" smtClean="0">
                <a:sym typeface="Symbol"/>
              </a:rPr>
              <a:t></a:t>
            </a:r>
            <a:r>
              <a:rPr lang="he-IL" sz="1800" dirty="0" smtClean="0"/>
              <a:t> 4 ס"מ</a:t>
            </a:r>
            <a:r>
              <a:rPr lang="he-IL" sz="1800" b="1" dirty="0" smtClean="0"/>
              <a:t> </a:t>
            </a:r>
            <a:r>
              <a:rPr lang="he-IL" sz="1800" dirty="0" smtClean="0"/>
              <a:t>המידות של פאה אחרת הן 6 ס"מ </a:t>
            </a:r>
            <a:r>
              <a:rPr lang="en-US" sz="1800" dirty="0" smtClean="0">
                <a:sym typeface="Symbol"/>
              </a:rPr>
              <a:t></a:t>
            </a:r>
            <a:r>
              <a:rPr lang="he-IL" sz="1800" dirty="0" smtClean="0"/>
              <a:t> 3 ס"מ. יש למצוא את השטח של כל אחת מן הפאות, ואת השטח הכולל של פני התיבה. </a:t>
            </a:r>
          </a:p>
        </p:txBody>
      </p:sp>
      <p:sp>
        <p:nvSpPr>
          <p:cNvPr id="7" name="מציין מיקום תוכן 2"/>
          <p:cNvSpPr txBox="1">
            <a:spLocks/>
          </p:cNvSpPr>
          <p:nvPr/>
        </p:nvSpPr>
        <p:spPr>
          <a:xfrm>
            <a:off x="467544" y="5877272"/>
            <a:ext cx="8291264" cy="648072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>
              <a:spcBef>
                <a:spcPct val="20000"/>
              </a:spcBef>
            </a:pPr>
            <a:r>
              <a:rPr lang="en-US" dirty="0" smtClean="0">
                <a:solidFill>
                  <a:schemeClr val="accent1"/>
                </a:solidFill>
              </a:rPr>
              <a:t>108</a:t>
            </a:r>
            <a:r>
              <a:rPr lang="he-IL" dirty="0" smtClean="0">
                <a:solidFill>
                  <a:schemeClr val="accent1"/>
                </a:solidFill>
              </a:rPr>
              <a:t> סמ"ר</a:t>
            </a:r>
            <a:r>
              <a:rPr lang="en-US" dirty="0" smtClean="0">
                <a:solidFill>
                  <a:schemeClr val="accent1"/>
                </a:solidFill>
              </a:rPr>
              <a:t> =  </a:t>
            </a:r>
            <a:r>
              <a:rPr lang="he-IL" dirty="0" smtClean="0">
                <a:solidFill>
                  <a:schemeClr val="accent1"/>
                </a:solidFill>
              </a:rPr>
              <a:t>(</a:t>
            </a:r>
            <a:r>
              <a:rPr lang="en-US" dirty="0" smtClean="0">
                <a:solidFill>
                  <a:schemeClr val="accent1"/>
                </a:solidFill>
              </a:rPr>
              <a:t>4 x 6</a:t>
            </a:r>
            <a:r>
              <a:rPr lang="he-IL" dirty="0" smtClean="0">
                <a:solidFill>
                  <a:schemeClr val="accent1"/>
                </a:solidFill>
              </a:rPr>
              <a:t>)</a:t>
            </a:r>
            <a:r>
              <a:rPr lang="en-US" dirty="0" smtClean="0">
                <a:solidFill>
                  <a:schemeClr val="accent1"/>
                </a:solidFill>
              </a:rPr>
              <a:t>2 x  </a:t>
            </a:r>
            <a:r>
              <a:rPr lang="he-IL" dirty="0" smtClean="0">
                <a:solidFill>
                  <a:schemeClr val="accent1"/>
                </a:solidFill>
              </a:rPr>
              <a:t> + (</a:t>
            </a:r>
            <a:r>
              <a:rPr lang="en-US" dirty="0" smtClean="0">
                <a:solidFill>
                  <a:schemeClr val="accent1"/>
                </a:solidFill>
              </a:rPr>
              <a:t>4 x 3</a:t>
            </a:r>
            <a:r>
              <a:rPr lang="he-IL" dirty="0" smtClean="0">
                <a:solidFill>
                  <a:schemeClr val="accent1"/>
                </a:solidFill>
              </a:rPr>
              <a:t>)</a:t>
            </a:r>
            <a:r>
              <a:rPr lang="en-US" dirty="0" smtClean="0">
                <a:solidFill>
                  <a:schemeClr val="accent1"/>
                </a:solidFill>
              </a:rPr>
              <a:t>2 x </a:t>
            </a:r>
            <a:r>
              <a:rPr lang="he-IL" dirty="0" smtClean="0">
                <a:solidFill>
                  <a:schemeClr val="accent1"/>
                </a:solidFill>
              </a:rPr>
              <a:t> + (</a:t>
            </a:r>
            <a:r>
              <a:rPr lang="en-US" dirty="0" smtClean="0">
                <a:solidFill>
                  <a:schemeClr val="accent1"/>
                </a:solidFill>
              </a:rPr>
              <a:t>3 x 6</a:t>
            </a:r>
            <a:r>
              <a:rPr lang="he-IL" dirty="0" smtClean="0">
                <a:solidFill>
                  <a:schemeClr val="accent1"/>
                </a:solidFill>
              </a:rPr>
              <a:t>)</a:t>
            </a:r>
            <a:r>
              <a:rPr lang="en-US" dirty="0" smtClean="0">
                <a:solidFill>
                  <a:schemeClr val="accent1"/>
                </a:solidFill>
              </a:rPr>
              <a:t>2 x </a:t>
            </a:r>
            <a:endParaRPr lang="he-IL" dirty="0" smtClean="0">
              <a:solidFill>
                <a:schemeClr val="accent1"/>
              </a:solidFill>
            </a:endParaRPr>
          </a:p>
          <a:p>
            <a:pPr lvl="0">
              <a:spcBef>
                <a:spcPct val="20000"/>
              </a:spcBef>
            </a:pPr>
            <a:endParaRPr lang="he-IL" dirty="0" smtClean="0">
              <a:solidFill>
                <a:schemeClr val="accent1"/>
              </a:solidFill>
            </a:endParaRPr>
          </a:p>
          <a:p>
            <a:pPr>
              <a:spcBef>
                <a:spcPct val="20000"/>
              </a:spcBef>
            </a:pPr>
            <a:endParaRPr lang="he-IL" dirty="0" smtClean="0">
              <a:solidFill>
                <a:schemeClr val="accent1"/>
              </a:solidFill>
            </a:endParaRPr>
          </a:p>
          <a:p>
            <a:pPr lvl="0">
              <a:spcBef>
                <a:spcPct val="20000"/>
              </a:spcBef>
            </a:pPr>
            <a:r>
              <a:rPr lang="he-IL" dirty="0" smtClean="0">
                <a:solidFill>
                  <a:schemeClr val="accent1"/>
                </a:solidFill>
              </a:rPr>
              <a:t> </a:t>
            </a:r>
            <a:endParaRPr kumimoji="0" lang="he-I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650" name="AutoShape 2"/>
          <p:cNvSpPr>
            <a:spLocks noChangeArrowheads="1"/>
          </p:cNvSpPr>
          <p:nvPr/>
        </p:nvSpPr>
        <p:spPr bwMode="auto">
          <a:xfrm>
            <a:off x="3275856" y="2636912"/>
            <a:ext cx="2736304" cy="1801986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283968" y="2636912"/>
            <a:ext cx="1525822" cy="1233428"/>
            <a:chOff x="4283968" y="2636912"/>
            <a:chExt cx="1525822" cy="1233428"/>
          </a:xfrm>
        </p:grpSpPr>
        <p:sp>
          <p:nvSpPr>
            <p:cNvPr id="8" name="TextBox 7"/>
            <p:cNvSpPr txBox="1"/>
            <p:nvPr/>
          </p:nvSpPr>
          <p:spPr>
            <a:xfrm>
              <a:off x="4283968" y="299695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92080" y="35010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08104" y="263691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91842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tx2"/>
                </a:solidFill>
              </a:rPr>
              <a:t>שטח של שולחן</a:t>
            </a:r>
            <a:endParaRPr lang="he-IL" dirty="0">
              <a:solidFill>
                <a:schemeClr val="tx2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864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1800" dirty="0" smtClean="0"/>
              <a:t>תלמיד מדד את האורך והרוחב של המשטח העליון של שולחן. הוא רשם כי האורך הוא 1.5 מטר, והרוחב הוא 80 ס"מ. מהו השטח של השטח העליון?</a:t>
            </a:r>
          </a:p>
        </p:txBody>
      </p:sp>
      <p:sp>
        <p:nvSpPr>
          <p:cNvPr id="7" name="מציין מיקום תוכן 2"/>
          <p:cNvSpPr txBox="1">
            <a:spLocks/>
          </p:cNvSpPr>
          <p:nvPr/>
        </p:nvSpPr>
        <p:spPr>
          <a:xfrm>
            <a:off x="467544" y="5877272"/>
            <a:ext cx="8291264" cy="648072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>
              <a:spcBef>
                <a:spcPct val="20000"/>
              </a:spcBef>
            </a:pPr>
            <a:r>
              <a:rPr lang="he-IL" dirty="0" smtClean="0">
                <a:solidFill>
                  <a:schemeClr val="accent1"/>
                </a:solidFill>
              </a:rPr>
              <a:t>1.2 מ"ר = </a:t>
            </a:r>
            <a:r>
              <a:rPr lang="en-US" sz="2000" dirty="0" smtClean="0">
                <a:solidFill>
                  <a:schemeClr val="accent1"/>
                </a:solidFill>
              </a:rPr>
              <a:t>0.8 x 1.5 </a:t>
            </a:r>
            <a:endParaRPr lang="he-IL" dirty="0" smtClean="0">
              <a:solidFill>
                <a:schemeClr val="accent1"/>
              </a:solidFill>
            </a:endParaRPr>
          </a:p>
          <a:p>
            <a:pPr lvl="0">
              <a:spcBef>
                <a:spcPct val="20000"/>
              </a:spcBef>
            </a:pPr>
            <a:endParaRPr lang="he-IL" dirty="0" smtClean="0">
              <a:solidFill>
                <a:schemeClr val="accent1"/>
              </a:solidFill>
            </a:endParaRPr>
          </a:p>
          <a:p>
            <a:pPr>
              <a:spcBef>
                <a:spcPct val="20000"/>
              </a:spcBef>
            </a:pPr>
            <a:endParaRPr lang="he-IL" dirty="0" smtClean="0">
              <a:solidFill>
                <a:schemeClr val="accent1"/>
              </a:solidFill>
            </a:endParaRPr>
          </a:p>
          <a:p>
            <a:pPr lvl="0">
              <a:spcBef>
                <a:spcPct val="20000"/>
              </a:spcBef>
            </a:pPr>
            <a:r>
              <a:rPr lang="he-IL" dirty="0" smtClean="0">
                <a:solidFill>
                  <a:schemeClr val="accent1"/>
                </a:solidFill>
              </a:rPr>
              <a:t> </a:t>
            </a:r>
            <a:endParaRPr kumimoji="0" lang="he-I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674" name="Picture 2" descr="Image result for ‫שולחן כתיבה‬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276872"/>
            <a:ext cx="4608512" cy="30738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1842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solidFill>
                  <a:schemeClr val="tx2"/>
                </a:solidFill>
              </a:rPr>
              <a:t>מדידת שטח כספירה של משבצות</a:t>
            </a:r>
            <a:endParaRPr lang="he-IL" dirty="0">
              <a:solidFill>
                <a:schemeClr val="tx2"/>
              </a:solidFill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995936" y="2348880"/>
            <a:ext cx="4126706" cy="3529607"/>
            <a:chOff x="2020" y="5105"/>
            <a:chExt cx="5019" cy="429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3" y="5105"/>
              <a:ext cx="3266" cy="4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0" y="6595"/>
              <a:ext cx="3227" cy="2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מלבן 4"/>
          <p:cNvSpPr/>
          <p:nvPr/>
        </p:nvSpPr>
        <p:spPr>
          <a:xfrm>
            <a:off x="4788024" y="1700808"/>
            <a:ext cx="3491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לפנינו תמונת הרצפה של שני חדרים. </a:t>
            </a:r>
            <a:endParaRPr lang="en-US" dirty="0"/>
          </a:p>
        </p:txBody>
      </p:sp>
      <p:sp>
        <p:nvSpPr>
          <p:cNvPr id="6" name="מלבן 5"/>
          <p:cNvSpPr/>
          <p:nvPr/>
        </p:nvSpPr>
        <p:spPr>
          <a:xfrm>
            <a:off x="467544" y="3501008"/>
            <a:ext cx="31683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החדרים שונים בצורתם, אך בכל אחד מהם יש 64 מרצפות זהות. </a:t>
            </a:r>
            <a:endParaRPr lang="en-US" dirty="0"/>
          </a:p>
          <a:p>
            <a:r>
              <a:rPr lang="he-IL" dirty="0"/>
              <a:t>מספר המרצפות בשני החדרים זהה. </a:t>
            </a:r>
            <a:endParaRPr lang="en-US" dirty="0"/>
          </a:p>
          <a:p>
            <a:r>
              <a:rPr lang="he-IL" dirty="0"/>
              <a:t>במקרה כזה, אנו אומרים ששטח הרצפה של שני החדרים זהה. </a:t>
            </a:r>
            <a:endParaRPr lang="en-US" dirty="0"/>
          </a:p>
          <a:p>
            <a:r>
              <a:rPr lang="he-IL" b="1" dirty="0"/>
              <a:t>מדידת שטח היא ביסודו של דבר, ספירה של משבצות. 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41481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2843808" y="1340768"/>
            <a:ext cx="5436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נתבונן עתה בתמונת המרצפות של שני חדרים אחרים: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16832"/>
            <a:ext cx="4608512" cy="262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מלבן 4"/>
          <p:cNvSpPr/>
          <p:nvPr/>
        </p:nvSpPr>
        <p:spPr>
          <a:xfrm>
            <a:off x="1043608" y="4797152"/>
            <a:ext cx="72362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/>
            <a:r>
              <a:rPr lang="he-IL" dirty="0"/>
              <a:t>הפעם הרצפה של אחד החדרים כוללת 36 מרצפות, בעוד רצפת החדר השני כוללת 18 מרצפות. </a:t>
            </a:r>
            <a:endParaRPr lang="he-IL" dirty="0" smtClean="0"/>
          </a:p>
          <a:p>
            <a:pPr indent="-285750"/>
            <a:r>
              <a:rPr lang="he-IL" dirty="0" smtClean="0"/>
              <a:t>מספר </a:t>
            </a:r>
            <a:r>
              <a:rPr lang="he-IL" dirty="0"/>
              <a:t>המרצפות בחדר האחד כפול מזה שיש בחדר השני. </a:t>
            </a:r>
            <a:endParaRPr lang="en-US" dirty="0"/>
          </a:p>
          <a:p>
            <a:pPr indent="-285750"/>
            <a:r>
              <a:rPr lang="he-IL" dirty="0"/>
              <a:t>אנו אומרים ששטחו של החדר האחד כפול מזה של השני. </a:t>
            </a:r>
            <a:endParaRPr lang="en-US" dirty="0"/>
          </a:p>
          <a:p>
            <a:pPr indent="-285750"/>
            <a:r>
              <a:rPr lang="he-IL" dirty="0"/>
              <a:t>גם הפעם אנו תופשים את </a:t>
            </a:r>
            <a:r>
              <a:rPr lang="he-IL" dirty="0" err="1"/>
              <a:t>קציבת</a:t>
            </a:r>
            <a:r>
              <a:rPr lang="he-IL" dirty="0"/>
              <a:t> השטח כספירה של משבצות בסיסיות, כפי שהאורך נקצב כספירה של אמות מידה בסיסיות של אורך.</a:t>
            </a:r>
          </a:p>
        </p:txBody>
      </p:sp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e-IL" b="1" dirty="0">
                <a:solidFill>
                  <a:schemeClr val="tx2"/>
                </a:solidFill>
              </a:rPr>
              <a:t>מדידת שטח כספירה של משבצות</a:t>
            </a:r>
            <a:endParaRPr lang="he-I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052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b="1" dirty="0">
                <a:solidFill>
                  <a:schemeClr val="tx2"/>
                </a:solidFill>
              </a:rPr>
              <a:t>יחידות השטח </a:t>
            </a:r>
            <a:endParaRPr lang="he-IL" dirty="0">
              <a:solidFill>
                <a:schemeClr val="tx2"/>
              </a:solidFill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39552" y="908720"/>
            <a:ext cx="2021866" cy="1872208"/>
            <a:chOff x="3465" y="11523"/>
            <a:chExt cx="2286" cy="1954"/>
          </a:xfrm>
        </p:grpSpPr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0" y="11523"/>
              <a:ext cx="261" cy="1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5" y="11544"/>
              <a:ext cx="2042" cy="1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23528" y="1231007"/>
            <a:ext cx="8692334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e-IL" altLang="he-I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David" pitchFamily="34" charset="-79"/>
              </a:rPr>
              <a:t>אנו מעוניינים ביחידת מידה אוניברסאלית. </a:t>
            </a:r>
            <a:endParaRPr kumimoji="0" lang="en-US" altLang="he-I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e-IL" altLang="he-I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David" pitchFamily="34" charset="-79"/>
              </a:rPr>
              <a:t>נוח לסמוך את יחידת השטח על יחידת האורך. </a:t>
            </a:r>
            <a:endParaRPr kumimoji="0" lang="en-US" altLang="he-I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he-IL" altLang="he-I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David" pitchFamily="34" charset="-79"/>
            </a:endParaRPr>
          </a:p>
          <a:p>
            <a:pPr marR="0" lvl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e-IL" altLang="he-I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David" pitchFamily="34" charset="-79"/>
              </a:rPr>
              <a:t>לדוגמה: </a:t>
            </a:r>
            <a:endParaRPr kumimoji="0" lang="en-US" altLang="he-I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e-IL" altLang="he-I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David" pitchFamily="34" charset="-79"/>
              </a:rPr>
              <a:t>נניח כי אנו מעוניינים למדוד את שטחו של מגרש. </a:t>
            </a:r>
            <a:endParaRPr kumimoji="0" lang="en-US" altLang="he-I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e-IL" altLang="he-I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David" pitchFamily="34" charset="-79"/>
              </a:rPr>
              <a:t>נחלק את המגרש למשבצות של </a:t>
            </a:r>
            <a:r>
              <a:rPr kumimoji="0" lang="he-IL" altLang="he-IL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David" pitchFamily="34" charset="-79"/>
              </a:rPr>
              <a:t>מטר על מטר</a:t>
            </a:r>
            <a:r>
              <a:rPr kumimoji="0" lang="he-IL" altLang="he-I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David" pitchFamily="34" charset="-79"/>
              </a:rPr>
              <a:t>.</a:t>
            </a:r>
            <a:endParaRPr kumimoji="0" lang="en-US" altLang="he-I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e-IL" altLang="he-I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David" pitchFamily="34" charset="-79"/>
              </a:rPr>
              <a:t>נכנה את השטח של כל משבצת כזאת בשם המקובל </a:t>
            </a:r>
            <a:r>
              <a:rPr kumimoji="0" lang="he-IL" altLang="he-IL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David" pitchFamily="34" charset="-79"/>
              </a:rPr>
              <a:t>"מטר רבוע" (מ"ר)</a:t>
            </a:r>
            <a:r>
              <a:rPr kumimoji="0" lang="he-IL" altLang="he-I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David" pitchFamily="34" charset="-79"/>
              </a:rPr>
              <a:t>.</a:t>
            </a:r>
            <a:r>
              <a:rPr kumimoji="0" lang="he-IL" altLang="he-I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David" pitchFamily="34" charset="-79"/>
              </a:rPr>
              <a:t> </a:t>
            </a:r>
            <a:endParaRPr kumimoji="0" lang="en-US" altLang="he-I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e-IL" altLang="he-I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David" pitchFamily="34" charset="-79"/>
              </a:rPr>
              <a:t>אם מתברר כי כדי לכסות את כל המגרש יש צורך לכסותו ב-7000 משבצות, נאמר כי שטח המגרש הוא 7000 מטרים רבועים (מ"ר).</a:t>
            </a:r>
          </a:p>
          <a:p>
            <a:pPr marR="0" lvl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he-I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e-IL" altLang="he-I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David" pitchFamily="34" charset="-79"/>
              </a:rPr>
              <a:t>מטר רבוע הוא יחידת שטח נוחה לתיאור מגרשים, אך לא עבור מדידת שטחים קטנים יותר כמו של בולי דואר, שאורכם ורוחבם נמדדים בס"מ. </a:t>
            </a:r>
            <a:endParaRPr kumimoji="0" lang="he-IL" altLang="he-I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David" pitchFamily="34" charset="-79"/>
            </a:endParaRPr>
          </a:p>
          <a:p>
            <a:pPr marR="0" lvl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e-IL" altLang="he-I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David" pitchFamily="34" charset="-79"/>
              </a:rPr>
              <a:t>במקרה כזה נוח להשתמש במשבצת שאורכה </a:t>
            </a:r>
            <a:r>
              <a:rPr kumimoji="0" lang="he-IL" altLang="he-IL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David" pitchFamily="34" charset="-79"/>
              </a:rPr>
              <a:t>סנטימטר</a:t>
            </a:r>
            <a:r>
              <a:rPr kumimoji="0" lang="he-IL" altLang="he-I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David" pitchFamily="34" charset="-79"/>
              </a:rPr>
              <a:t> ורוחבה ס"מ. </a:t>
            </a:r>
            <a:r>
              <a:rPr kumimoji="0" lang="he-IL" altLang="he-I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David" pitchFamily="34" charset="-79"/>
              </a:rPr>
              <a:t>זהו </a:t>
            </a:r>
            <a:r>
              <a:rPr kumimoji="0" lang="he-IL" altLang="he-IL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David" pitchFamily="34" charset="-79"/>
              </a:rPr>
              <a:t>ס"מ רבוע (סמ"ר)</a:t>
            </a:r>
            <a:r>
              <a:rPr kumimoji="0" lang="he-IL" altLang="he-I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David" pitchFamily="34" charset="-79"/>
              </a:rPr>
              <a:t>.</a:t>
            </a:r>
            <a:r>
              <a:rPr kumimoji="0" lang="en-US" altLang="he-I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34386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b="1" i="1" dirty="0" smtClean="0">
                <a:solidFill>
                  <a:schemeClr val="tx2"/>
                </a:solidFill>
              </a:rPr>
              <a:t>כמה סמ"ר יש במ"ר? </a:t>
            </a:r>
            <a:endParaRPr lang="he-IL" dirty="0">
              <a:solidFill>
                <a:schemeClr val="tx2"/>
              </a:solidFill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2051720" y="5157192"/>
            <a:ext cx="5195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400" b="1" dirty="0" smtClean="0"/>
              <a:t>במ"ר </a:t>
            </a:r>
            <a:r>
              <a:rPr lang="he-IL" sz="2400" b="1" dirty="0"/>
              <a:t>יש </a:t>
            </a:r>
            <a:r>
              <a:rPr lang="he-IL" sz="2400" b="1" dirty="0" smtClean="0"/>
              <a:t>10,000 </a:t>
            </a:r>
            <a:r>
              <a:rPr lang="he-IL" sz="2400" b="1" dirty="0"/>
              <a:t>סמ"ר</a:t>
            </a:r>
          </a:p>
        </p:txBody>
      </p:sp>
      <p:pic>
        <p:nvPicPr>
          <p:cNvPr id="6146" name="Picture 2" descr="http://www.math-mate.com/chapter8_4_files/image0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556792"/>
            <a:ext cx="3562350" cy="3543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3792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b="1" dirty="0">
                <a:solidFill>
                  <a:schemeClr val="tx2"/>
                </a:solidFill>
              </a:rPr>
              <a:t>מדידת שטח באמצעות סרגל </a:t>
            </a:r>
            <a:endParaRPr lang="he-IL" dirty="0">
              <a:solidFill>
                <a:schemeClr val="tx2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67544" y="1556792"/>
            <a:ext cx="79928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dirty="0" smtClean="0"/>
              <a:t>ידוע ששטח </a:t>
            </a:r>
            <a:r>
              <a:rPr lang="he-IL" sz="2000" dirty="0"/>
              <a:t>של מלבן </a:t>
            </a:r>
            <a:r>
              <a:rPr lang="he-IL" sz="2000" dirty="0" smtClean="0"/>
              <a:t>הוא </a:t>
            </a:r>
            <a:r>
              <a:rPr lang="he-IL" sz="2000" dirty="0"/>
              <a:t>מכפלת אורכו ברוחבו. </a:t>
            </a:r>
            <a:endParaRPr lang="he-IL" sz="2000" dirty="0" smtClean="0"/>
          </a:p>
          <a:p>
            <a:r>
              <a:rPr lang="he-IL" sz="2000" dirty="0" smtClean="0"/>
              <a:t>כלומר</a:t>
            </a:r>
            <a:r>
              <a:rPr lang="he-IL" sz="2000" dirty="0"/>
              <a:t>, במקום לספור משבצות, אפשר למדוד אורכים ולכפול את התוצאות. </a:t>
            </a:r>
            <a:endParaRPr lang="he-IL" sz="2000" dirty="0" smtClean="0"/>
          </a:p>
          <a:p>
            <a:endParaRPr lang="en-US" sz="2000" dirty="0"/>
          </a:p>
          <a:p>
            <a:r>
              <a:rPr lang="he-IL" sz="2000" dirty="0" smtClean="0"/>
              <a:t>קיימות גם נוסחאות למשל לשטח </a:t>
            </a:r>
            <a:r>
              <a:rPr lang="he-IL" sz="2000" dirty="0"/>
              <a:t>המשולש והעיגול. </a:t>
            </a:r>
            <a:endParaRPr lang="en-US" sz="2000" dirty="0"/>
          </a:p>
          <a:p>
            <a:endParaRPr lang="he-IL" sz="2000" dirty="0" smtClean="0"/>
          </a:p>
          <a:p>
            <a:endParaRPr lang="he-IL" sz="2000" dirty="0" smtClean="0"/>
          </a:p>
          <a:p>
            <a:endParaRPr lang="he-IL" sz="2000" dirty="0" smtClean="0"/>
          </a:p>
          <a:p>
            <a:endParaRPr lang="he-IL" sz="2000" dirty="0" smtClean="0"/>
          </a:p>
          <a:p>
            <a:endParaRPr lang="he-IL" sz="2000" dirty="0" smtClean="0"/>
          </a:p>
          <a:p>
            <a:endParaRPr lang="he-IL" sz="2000" dirty="0" smtClean="0"/>
          </a:p>
          <a:p>
            <a:endParaRPr lang="he-IL" sz="2000" dirty="0" smtClean="0"/>
          </a:p>
          <a:p>
            <a:r>
              <a:rPr lang="he-IL" sz="2000" dirty="0" smtClean="0"/>
              <a:t>בכל </a:t>
            </a:r>
            <a:r>
              <a:rPr lang="he-IL" sz="2000" dirty="0"/>
              <a:t>המקרים האלה, מדידת השטח נעשית על ידי מדידת מרחקים ושימוש בנוסחה מתמטית. </a:t>
            </a:r>
            <a:endParaRPr lang="he-IL" sz="2000" dirty="0" smtClean="0"/>
          </a:p>
          <a:p>
            <a:endParaRPr lang="he-IL" sz="2000" dirty="0" smtClean="0"/>
          </a:p>
          <a:p>
            <a:r>
              <a:rPr lang="he-IL" sz="2000" dirty="0" smtClean="0"/>
              <a:t>כאשר </a:t>
            </a:r>
            <a:r>
              <a:rPr lang="he-IL" sz="2000" dirty="0"/>
              <a:t>איננו מכירים נוסחה מתאימה, יהיה עלינו לחזור </a:t>
            </a:r>
            <a:r>
              <a:rPr lang="he-IL" sz="2000" dirty="0" smtClean="0"/>
              <a:t>לשיטה הבסיסית </a:t>
            </a:r>
            <a:r>
              <a:rPr lang="he-IL" sz="2000" dirty="0"/>
              <a:t>של ספירת משבצות.</a:t>
            </a:r>
          </a:p>
        </p:txBody>
      </p:sp>
      <p:pic>
        <p:nvPicPr>
          <p:cNvPr id="3" name="Picture 2" descr="Image result for ‫שטח משולש‬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429000"/>
            <a:ext cx="3686332" cy="1238647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212976"/>
            <a:ext cx="2737296" cy="156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4881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sz="3600" b="1" dirty="0" smtClean="0">
                <a:solidFill>
                  <a:schemeClr val="tx2"/>
                </a:solidFill>
              </a:rPr>
              <a:t>דף חקר 1 – קביעת שטח </a:t>
            </a:r>
            <a:r>
              <a:rPr lang="he-IL" sz="3600" b="1" dirty="0">
                <a:solidFill>
                  <a:schemeClr val="tx2"/>
                </a:solidFill>
              </a:rPr>
              <a:t>של צורה </a:t>
            </a:r>
            <a:r>
              <a:rPr lang="he-IL" sz="3600" b="1" dirty="0" smtClean="0">
                <a:solidFill>
                  <a:schemeClr val="tx2"/>
                </a:solidFill>
              </a:rPr>
              <a:t>פחוסה (עמ' 15)</a:t>
            </a:r>
            <a:endParaRPr lang="he-IL" sz="3600" b="1" dirty="0">
              <a:solidFill>
                <a:schemeClr val="tx2"/>
              </a:solidFill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059832" y="1700808"/>
            <a:ext cx="3240360" cy="4320480"/>
            <a:chOff x="2900" y="1533"/>
            <a:chExt cx="6803" cy="9659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900" y="1533"/>
              <a:ext cx="6803" cy="9659"/>
              <a:chOff x="2900" y="1533"/>
              <a:chExt cx="6803" cy="9659"/>
            </a:xfrm>
          </p:grpSpPr>
          <p:grpSp>
            <p:nvGrpSpPr>
              <p:cNvPr id="7" name="Group 4"/>
              <p:cNvGrpSpPr>
                <a:grpSpLocks/>
              </p:cNvGrpSpPr>
              <p:nvPr/>
            </p:nvGrpSpPr>
            <p:grpSpPr bwMode="auto">
              <a:xfrm>
                <a:off x="2900" y="1533"/>
                <a:ext cx="6803" cy="9659"/>
                <a:chOff x="2900" y="1533"/>
                <a:chExt cx="6803" cy="9659"/>
              </a:xfrm>
            </p:grpSpPr>
            <p:grpSp>
              <p:nvGrpSpPr>
                <p:cNvPr id="9" name="Group 5"/>
                <p:cNvGrpSpPr>
                  <a:grpSpLocks/>
                </p:cNvGrpSpPr>
                <p:nvPr/>
              </p:nvGrpSpPr>
              <p:grpSpPr bwMode="auto">
                <a:xfrm>
                  <a:off x="2900" y="1533"/>
                  <a:ext cx="6803" cy="9659"/>
                  <a:chOff x="2900" y="1533"/>
                  <a:chExt cx="6803" cy="9659"/>
                </a:xfrm>
              </p:grpSpPr>
              <p:sp>
                <p:nvSpPr>
                  <p:cNvPr id="27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3482" y="2113"/>
                    <a:ext cx="5669" cy="8504"/>
                  </a:xfrm>
                  <a:prstGeom prst="ellipse">
                    <a:avLst/>
                  </a:prstGeom>
                  <a:noFill/>
                  <a:ln w="19050">
                    <a:solidFill>
                      <a:srgbClr val="3333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28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2900" y="1540"/>
                    <a:ext cx="6803" cy="9638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29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3475" y="1540"/>
                    <a:ext cx="5669" cy="9638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30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4034" y="1540"/>
                    <a:ext cx="4535" cy="9638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31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4600" y="1538"/>
                    <a:ext cx="3402" cy="9638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32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5736" y="1533"/>
                    <a:ext cx="567" cy="9659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</p:grpSp>
            <p:grpSp>
              <p:nvGrpSpPr>
                <p:cNvPr id="10" name="Group 12"/>
                <p:cNvGrpSpPr>
                  <a:grpSpLocks/>
                </p:cNvGrpSpPr>
                <p:nvPr/>
              </p:nvGrpSpPr>
              <p:grpSpPr bwMode="auto">
                <a:xfrm>
                  <a:off x="2900" y="1542"/>
                  <a:ext cx="6803" cy="9650"/>
                  <a:chOff x="2900" y="1529"/>
                  <a:chExt cx="6803" cy="9650"/>
                </a:xfrm>
              </p:grpSpPr>
              <p:sp>
                <p:nvSpPr>
                  <p:cNvPr id="11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2900" y="1529"/>
                    <a:ext cx="6803" cy="56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12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2900" y="2095"/>
                    <a:ext cx="6803" cy="56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13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900" y="2662"/>
                    <a:ext cx="6803" cy="56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14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900" y="3231"/>
                    <a:ext cx="6803" cy="56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15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900" y="3800"/>
                    <a:ext cx="6803" cy="56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16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2900" y="4367"/>
                    <a:ext cx="6803" cy="56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17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2900" y="4936"/>
                    <a:ext cx="6803" cy="56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18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900" y="5504"/>
                    <a:ext cx="6803" cy="56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19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2900" y="6068"/>
                    <a:ext cx="6803" cy="56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20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2900" y="6632"/>
                    <a:ext cx="6803" cy="56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21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2900" y="7200"/>
                    <a:ext cx="6803" cy="56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22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2900" y="7772"/>
                    <a:ext cx="6803" cy="56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23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2900" y="8340"/>
                    <a:ext cx="6803" cy="56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24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2900" y="9476"/>
                    <a:ext cx="6803" cy="56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25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2900" y="10044"/>
                    <a:ext cx="6803" cy="56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26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2900" y="10612"/>
                    <a:ext cx="6803" cy="56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8" name="Rectangle 29"/>
              <p:cNvSpPr>
                <a:spLocks noChangeArrowheads="1"/>
              </p:cNvSpPr>
              <p:nvPr/>
            </p:nvSpPr>
            <p:spPr bwMode="auto">
              <a:xfrm>
                <a:off x="5167" y="1539"/>
                <a:ext cx="2268" cy="9638"/>
              </a:xfrm>
              <a:prstGeom prst="rect">
                <a:avLst/>
              </a:prstGeom>
              <a:noFill/>
              <a:ln w="9525">
                <a:solidFill>
                  <a:srgbClr val="808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sp>
          <p:nvSpPr>
            <p:cNvPr id="6" name="Rectangle 30"/>
            <p:cNvSpPr>
              <a:spLocks noChangeArrowheads="1"/>
            </p:cNvSpPr>
            <p:nvPr/>
          </p:nvSpPr>
          <p:spPr bwMode="auto">
            <a:xfrm>
              <a:off x="5734" y="1539"/>
              <a:ext cx="1134" cy="9638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2035134" cy="1667298"/>
          </a:xfrm>
          <a:prstGeom prst="rect">
            <a:avLst/>
          </a:prstGeom>
          <a:noFill/>
        </p:spPr>
      </p:pic>
      <p:pic>
        <p:nvPicPr>
          <p:cNvPr id="4102" name="Picture 6" descr="Image result for ‫מד זווית‬‎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628800"/>
            <a:ext cx="2005916" cy="1261220"/>
          </a:xfrm>
          <a:prstGeom prst="rect">
            <a:avLst/>
          </a:prstGeom>
          <a:noFill/>
        </p:spPr>
      </p:pic>
      <p:pic>
        <p:nvPicPr>
          <p:cNvPr id="4104" name="Picture 8" descr="Image result for ‫סרט מדידה‬‎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573016"/>
            <a:ext cx="2781928" cy="1157978"/>
          </a:xfrm>
          <a:prstGeom prst="rect">
            <a:avLst/>
          </a:prstGeom>
          <a:noFill/>
        </p:spPr>
      </p:pic>
      <p:pic>
        <p:nvPicPr>
          <p:cNvPr id="4106" name="Picture 10" descr="Image result for ‫מצלמה‬‎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797152"/>
            <a:ext cx="2037719" cy="1772816"/>
          </a:xfrm>
          <a:prstGeom prst="rect">
            <a:avLst/>
          </a:prstGeom>
          <a:noFill/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2996952"/>
            <a:ext cx="1054200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2585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b="1" dirty="0">
                <a:solidFill>
                  <a:schemeClr val="tx2"/>
                </a:solidFill>
              </a:rPr>
              <a:t>מדידת שטח במאזניים </a:t>
            </a:r>
            <a:endParaRPr lang="he-IL" dirty="0">
              <a:solidFill>
                <a:schemeClr val="tx2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3347864" y="1628800"/>
            <a:ext cx="51663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dirty="0"/>
              <a:t>ספירת משבצות עלולה להיות עניין מייגע, במיוחד כאשר שולי השטח הנמדד הם קו עקום. </a:t>
            </a:r>
            <a:endParaRPr lang="he-IL" sz="2000" dirty="0" smtClean="0"/>
          </a:p>
          <a:p>
            <a:endParaRPr lang="en-US" sz="2000" dirty="0"/>
          </a:p>
          <a:p>
            <a:r>
              <a:rPr lang="he-IL" sz="2000" dirty="0" smtClean="0"/>
              <a:t>הדבר מחייב </a:t>
            </a:r>
            <a:r>
              <a:rPr lang="he-IL" sz="2000" dirty="0"/>
              <a:t>חלוקה למשבצות זעירות, אם רוצים להגיע לרמת דיוק נאותה. </a:t>
            </a:r>
            <a:endParaRPr lang="he-IL" sz="2000" dirty="0" smtClean="0"/>
          </a:p>
          <a:p>
            <a:endParaRPr lang="en-US" sz="2000" dirty="0"/>
          </a:p>
          <a:p>
            <a:r>
              <a:rPr lang="he-IL" sz="2000" dirty="0"/>
              <a:t>אם יש לנו תמונה של השטח המדובר על דף נייר, נוכל לקצוב אותו באמצעות שקילה. </a:t>
            </a:r>
            <a:endParaRPr lang="he-IL" sz="2000" dirty="0" smtClean="0"/>
          </a:p>
          <a:p>
            <a:endParaRPr lang="en-US" sz="2000" dirty="0"/>
          </a:p>
          <a:p>
            <a:r>
              <a:rPr lang="he-IL" sz="2000" dirty="0"/>
              <a:t>לשם כך יש לשקול תחילה את דף הנייר. </a:t>
            </a:r>
            <a:endParaRPr lang="he-IL" sz="2000" dirty="0" smtClean="0"/>
          </a:p>
          <a:p>
            <a:endParaRPr lang="en-US" sz="2000" dirty="0"/>
          </a:p>
          <a:p>
            <a:r>
              <a:rPr lang="he-IL" sz="2000" dirty="0"/>
              <a:t>אחר כך יש לגזור את השטח המדובר, על פי שוליו, ולשקול את חלק הנייר שמתקבל. </a:t>
            </a:r>
          </a:p>
        </p:txBody>
      </p:sp>
      <p:pic>
        <p:nvPicPr>
          <p:cNvPr id="6146" name="Picture 2" descr="http://media3.picsearch.com/is?TNk3Yl7ZU3mbqNYiH3nNAhOPSu9YC8WzE0SpvViLcic&amp;height=2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7"/>
            <a:ext cx="3312368" cy="20495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8162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tx2"/>
                </a:solidFill>
              </a:rPr>
              <a:t>דף חקר 2 - </a:t>
            </a:r>
            <a:r>
              <a:rPr lang="he-IL" dirty="0">
                <a:solidFill>
                  <a:schemeClr val="tx2"/>
                </a:solidFill>
              </a:rPr>
              <a:t>השוואת </a:t>
            </a:r>
            <a:r>
              <a:rPr lang="he-IL" dirty="0" smtClean="0">
                <a:solidFill>
                  <a:schemeClr val="tx2"/>
                </a:solidFill>
              </a:rPr>
              <a:t>שטחים (עמ' 16) </a:t>
            </a:r>
            <a:endParaRPr lang="he-IL" dirty="0">
              <a:solidFill>
                <a:schemeClr val="tx2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55776" y="1340768"/>
            <a:ext cx="6131024" cy="3672408"/>
          </a:xfrm>
        </p:spPr>
        <p:txBody>
          <a:bodyPr>
            <a:noAutofit/>
          </a:bodyPr>
          <a:lstStyle/>
          <a:p>
            <a:r>
              <a:rPr lang="he-IL" sz="1800" dirty="0" smtClean="0"/>
              <a:t>יש להשוות </a:t>
            </a:r>
            <a:r>
              <a:rPr lang="he-IL" sz="1800" dirty="0"/>
              <a:t>בין שטחים ולקבוע פי כמה גדול האחד מן השני. </a:t>
            </a:r>
            <a:endParaRPr lang="he-IL" sz="1800" dirty="0" smtClean="0"/>
          </a:p>
          <a:p>
            <a:r>
              <a:rPr lang="he-IL" sz="1800" dirty="0" smtClean="0"/>
              <a:t>השאלה </a:t>
            </a:r>
            <a:r>
              <a:rPr lang="he-IL" sz="1800" dirty="0"/>
              <a:t>היא פי כמה גדול שטחה של תל</a:t>
            </a:r>
            <a:r>
              <a:rPr lang="he-IL" sz="1800" b="1" baseline="30000" dirty="0"/>
              <a:t>-</a:t>
            </a:r>
            <a:r>
              <a:rPr lang="he-IL" sz="1800" dirty="0"/>
              <a:t>אביב-יפו מן השטח של חולון ובת</a:t>
            </a:r>
            <a:r>
              <a:rPr lang="he-IL" sz="1800" baseline="30000" dirty="0"/>
              <a:t>-</a:t>
            </a:r>
            <a:r>
              <a:rPr lang="he-IL" sz="1800" dirty="0"/>
              <a:t>ים כאחד. </a:t>
            </a:r>
            <a:endParaRPr lang="he-IL" sz="1800" dirty="0" smtClean="0"/>
          </a:p>
          <a:p>
            <a:r>
              <a:rPr lang="he-IL" sz="1800" dirty="0" smtClean="0"/>
              <a:t>הפעם </a:t>
            </a:r>
            <a:r>
              <a:rPr lang="he-IL" sz="1800" dirty="0"/>
              <a:t>אין צורך לדעת מהו השטח של כל אחת מן הערים, אלא את יחס השטחים ולכן קנה המידה אינו חשוב. </a:t>
            </a:r>
            <a:endParaRPr lang="he-IL" sz="1800" dirty="0" smtClean="0"/>
          </a:p>
          <a:p>
            <a:r>
              <a:rPr lang="he-IL" sz="1800" dirty="0" smtClean="0"/>
              <a:t>עם </a:t>
            </a:r>
            <a:r>
              <a:rPr lang="he-IL" sz="1800" dirty="0"/>
              <a:t>זאת, קל יותר לגזור במדויק תמונה מוגדלת (עמוד 6), וקל יותר לדייק בשקילה. </a:t>
            </a:r>
            <a:endParaRPr lang="he-IL" sz="1800" dirty="0" smtClean="0"/>
          </a:p>
          <a:p>
            <a:r>
              <a:rPr lang="he-IL" sz="1800" dirty="0" smtClean="0"/>
              <a:t>לאחר שתגיעו אל </a:t>
            </a:r>
            <a:r>
              <a:rPr lang="he-IL" sz="1800" dirty="0"/>
              <a:t>התוצאה, </a:t>
            </a:r>
            <a:r>
              <a:rPr lang="he-IL" sz="1800" dirty="0" smtClean="0"/>
              <a:t>אתם מתבקשים </a:t>
            </a:r>
            <a:r>
              <a:rPr lang="he-IL" sz="1800" dirty="0"/>
              <a:t>לחפש באינטרנט מידע על שטחי השיפוט (תל אבי </a:t>
            </a:r>
            <a:r>
              <a:rPr lang="he-IL" sz="1800" dirty="0" smtClean="0"/>
              <a:t>יפו, חולון, בת ים), </a:t>
            </a:r>
            <a:r>
              <a:rPr lang="he-IL" sz="1800" dirty="0"/>
              <a:t>כדי לבדוק את מידת הדיוק </a:t>
            </a:r>
            <a:r>
              <a:rPr lang="he-IL" sz="1800" dirty="0" smtClean="0"/>
              <a:t>בחקירתכם. </a:t>
            </a:r>
          </a:p>
          <a:p>
            <a:r>
              <a:rPr lang="he-IL" sz="1800" dirty="0" smtClean="0"/>
              <a:t>האם </a:t>
            </a:r>
            <a:r>
              <a:rPr lang="he-IL" sz="1800" dirty="0"/>
              <a:t>התשובה לשאלה (יחס השטחים) תלויה בידיעה מהו </a:t>
            </a:r>
            <a:r>
              <a:rPr lang="he-IL" sz="1800" dirty="0" smtClean="0"/>
              <a:t>דונם? </a:t>
            </a:r>
            <a:endParaRPr lang="he-IL" sz="1800" dirty="0"/>
          </a:p>
        </p:txBody>
      </p:sp>
      <p:sp>
        <p:nvSpPr>
          <p:cNvPr id="4" name="מלבן 3"/>
          <p:cNvSpPr/>
          <p:nvPr/>
        </p:nvSpPr>
        <p:spPr>
          <a:xfrm>
            <a:off x="827584" y="5348347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 smtClean="0"/>
              <a:t>שטחי השיפוט: תל </a:t>
            </a:r>
            <a:r>
              <a:rPr lang="he-IL" b="1" dirty="0"/>
              <a:t>אבי יפו – 51778 דונם; חולון – 18927 דונם; בת ים – 8167 </a:t>
            </a:r>
            <a:r>
              <a:rPr lang="he-IL" b="1" dirty="0" smtClean="0"/>
              <a:t>דונם</a:t>
            </a:r>
          </a:p>
          <a:p>
            <a:endParaRPr lang="he-IL" b="1" dirty="0" smtClean="0"/>
          </a:p>
          <a:p>
            <a:r>
              <a:rPr lang="he-IL" b="1" dirty="0" smtClean="0"/>
              <a:t>מן </a:t>
            </a:r>
            <a:r>
              <a:rPr lang="he-IL" b="1" dirty="0"/>
              <a:t>הנתונים האלה עולה כי שטחה של תל אביב יפו גדול פי 1.78 מן השטח הכולל של חולון ובת ים.</a:t>
            </a:r>
          </a:p>
        </p:txBody>
      </p:sp>
      <p:pic>
        <p:nvPicPr>
          <p:cNvPr id="8194" name="Picture 2" descr="http://upload.wikimedia.org/wikipedia/commons/thumb/2/2a/Tadistrict_telaviv_heb.png/200px-Tadistrict_telaviv_heb.pn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2140524" cy="372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1842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837</Words>
  <Application>Microsoft Office PowerPoint</Application>
  <PresentationFormat>On-screen Show (4:3)</PresentationFormat>
  <Paragraphs>89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ערכת נושא של Office</vt:lpstr>
      <vt:lpstr>יחידות מידה</vt:lpstr>
      <vt:lpstr>מדידת שטח כספירה של משבצות</vt:lpstr>
      <vt:lpstr>מדידת שטח כספירה של משבצות</vt:lpstr>
      <vt:lpstr>יחידות השטח </vt:lpstr>
      <vt:lpstr>כמה סמ"ר יש במ"ר? </vt:lpstr>
      <vt:lpstr>מדידת שטח באמצעות סרגל </vt:lpstr>
      <vt:lpstr>דף חקר 1 – קביעת שטח של צורה פחוסה (עמ' 15)</vt:lpstr>
      <vt:lpstr>מדידת שטח במאזניים </vt:lpstr>
      <vt:lpstr>דף חקר 2 - השוואת שטחים (עמ' 16) </vt:lpstr>
      <vt:lpstr>תרגילים</vt:lpstr>
      <vt:lpstr>השוואת שטחים (עמ' 18)</vt:lpstr>
      <vt:lpstr>קציבת שטח (עמ' 18)</vt:lpstr>
      <vt:lpstr>שטח הפנים של קובייה</vt:lpstr>
      <vt:lpstr>שטח הפנים של תיבה</vt:lpstr>
      <vt:lpstr>שטח של שולחן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יחידות מידה</dc:title>
  <dc:creator>ort</dc:creator>
  <cp:lastModifiedBy>Yossi Pinkas</cp:lastModifiedBy>
  <cp:revision>46</cp:revision>
  <dcterms:created xsi:type="dcterms:W3CDTF">2015-08-31T12:17:22Z</dcterms:created>
  <dcterms:modified xsi:type="dcterms:W3CDTF">2017-09-21T18:15:34Z</dcterms:modified>
</cp:coreProperties>
</file>