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7"/>
  </p:notesMasterIdLst>
  <p:handoutMasterIdLst>
    <p:handoutMasterId r:id="rId18"/>
  </p:handoutMasterIdLst>
  <p:sldIdLst>
    <p:sldId id="256" r:id="rId2"/>
    <p:sldId id="257" r:id="rId3"/>
    <p:sldId id="258" r:id="rId4"/>
    <p:sldId id="260" r:id="rId5"/>
    <p:sldId id="261" r:id="rId6"/>
    <p:sldId id="262" r:id="rId7"/>
    <p:sldId id="265" r:id="rId8"/>
    <p:sldId id="274" r:id="rId9"/>
    <p:sldId id="267" r:id="rId10"/>
    <p:sldId id="275" r:id="rId11"/>
    <p:sldId id="269" r:id="rId12"/>
    <p:sldId id="270" r:id="rId13"/>
    <p:sldId id="271" r:id="rId14"/>
    <p:sldId id="276" r:id="rId15"/>
    <p:sldId id="277" r:id="rId16"/>
  </p:sldIdLst>
  <p:sldSz cx="9144000" cy="6858000" type="screen4x3"/>
  <p:notesSz cx="6669088" cy="97536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56" autoAdjust="0"/>
    <p:restoredTop sz="94643" autoAdjust="0"/>
  </p:normalViewPr>
  <p:slideViewPr>
    <p:cSldViewPr>
      <p:cViewPr varScale="1">
        <p:scale>
          <a:sx n="106" d="100"/>
          <a:sy n="106" d="100"/>
        </p:scale>
        <p:origin x="-109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150" y="0"/>
            <a:ext cx="2889938" cy="48768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44" y="0"/>
            <a:ext cx="2889938" cy="487680"/>
          </a:xfrm>
          <a:prstGeom prst="rect">
            <a:avLst/>
          </a:prstGeom>
        </p:spPr>
        <p:txBody>
          <a:bodyPr vert="horz" lIns="91440" tIns="45720" rIns="91440" bIns="45720" rtlCol="1"/>
          <a:lstStyle>
            <a:lvl1pPr algn="l">
              <a:defRPr sz="1200"/>
            </a:lvl1pPr>
          </a:lstStyle>
          <a:p>
            <a:fld id="{9B2B8111-F957-4FB8-A873-4B25465A4D33}" type="datetimeFigureOut">
              <a:rPr lang="he-IL" smtClean="0"/>
              <a:pPr/>
              <a:t>ז'/שבט/תשע"ז</a:t>
            </a:fld>
            <a:endParaRPr lang="he-IL"/>
          </a:p>
        </p:txBody>
      </p:sp>
      <p:sp>
        <p:nvSpPr>
          <p:cNvPr id="4" name="מציין מיקום של כותרת תחתונה 3"/>
          <p:cNvSpPr>
            <a:spLocks noGrp="1"/>
          </p:cNvSpPr>
          <p:nvPr>
            <p:ph type="ftr" sz="quarter" idx="2"/>
          </p:nvPr>
        </p:nvSpPr>
        <p:spPr>
          <a:xfrm>
            <a:off x="3779150" y="9264227"/>
            <a:ext cx="2889938" cy="48768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44" y="9264227"/>
            <a:ext cx="2889938" cy="487680"/>
          </a:xfrm>
          <a:prstGeom prst="rect">
            <a:avLst/>
          </a:prstGeom>
        </p:spPr>
        <p:txBody>
          <a:bodyPr vert="horz" lIns="91440" tIns="45720" rIns="91440" bIns="45720" rtlCol="1" anchor="b"/>
          <a:lstStyle>
            <a:lvl1pPr algn="l">
              <a:defRPr sz="1200"/>
            </a:lvl1pPr>
          </a:lstStyle>
          <a:p>
            <a:fld id="{C8160835-398C-4E4E-BD68-D5B0C96D8DFE}" type="slidenum">
              <a:rPr lang="he-IL" smtClean="0"/>
              <a:pPr/>
              <a:t>‹#›</a:t>
            </a:fld>
            <a:endParaRPr lang="he-IL"/>
          </a:p>
        </p:txBody>
      </p:sp>
    </p:spTree>
    <p:extLst>
      <p:ext uri="{BB962C8B-B14F-4D97-AF65-F5344CB8AC3E}">
        <p14:creationId xmlns="" xmlns:p14="http://schemas.microsoft.com/office/powerpoint/2010/main" val="554819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779838" y="0"/>
            <a:ext cx="2889250" cy="487363"/>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889250" cy="487363"/>
          </a:xfrm>
          <a:prstGeom prst="rect">
            <a:avLst/>
          </a:prstGeom>
        </p:spPr>
        <p:txBody>
          <a:bodyPr vert="horz" lIns="91440" tIns="45720" rIns="91440" bIns="45720" rtlCol="1"/>
          <a:lstStyle>
            <a:lvl1pPr algn="l">
              <a:defRPr sz="1200"/>
            </a:lvl1pPr>
          </a:lstStyle>
          <a:p>
            <a:fld id="{4B94FF7E-11B5-430C-895C-E8E669F0956A}" type="datetimeFigureOut">
              <a:rPr lang="he-IL" smtClean="0"/>
              <a:pPr/>
              <a:t>ז'/שבט/תשע"ז</a:t>
            </a:fld>
            <a:endParaRPr lang="he-IL"/>
          </a:p>
        </p:txBody>
      </p:sp>
      <p:sp>
        <p:nvSpPr>
          <p:cNvPr id="4" name="מציין מיקום של תמונת שקופית 3"/>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66750" y="4632325"/>
            <a:ext cx="5335588" cy="4389438"/>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779838" y="9264650"/>
            <a:ext cx="2889250" cy="487363"/>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9264650"/>
            <a:ext cx="2889250" cy="487363"/>
          </a:xfrm>
          <a:prstGeom prst="rect">
            <a:avLst/>
          </a:prstGeom>
        </p:spPr>
        <p:txBody>
          <a:bodyPr vert="horz" lIns="91440" tIns="45720" rIns="91440" bIns="45720" rtlCol="1" anchor="b"/>
          <a:lstStyle>
            <a:lvl1pPr algn="l">
              <a:defRPr sz="1200"/>
            </a:lvl1pPr>
          </a:lstStyle>
          <a:p>
            <a:fld id="{344DF5FA-93C7-464F-B8FA-1D3B392D0101}" type="slidenum">
              <a:rPr lang="he-IL" smtClean="0"/>
              <a:pPr/>
              <a:t>‹#›</a:t>
            </a:fld>
            <a:endParaRPr lang="he-IL"/>
          </a:p>
        </p:txBody>
      </p:sp>
    </p:spTree>
    <p:extLst>
      <p:ext uri="{BB962C8B-B14F-4D97-AF65-F5344CB8AC3E}">
        <p14:creationId xmlns="" xmlns:p14="http://schemas.microsoft.com/office/powerpoint/2010/main" val="226156697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44DF5FA-93C7-464F-B8FA-1D3B392D0101}" type="slidenum">
              <a:rPr lang="he-IL" smtClean="0"/>
              <a:pPr/>
              <a:t>11</a:t>
            </a:fld>
            <a:endParaRPr lang="he-IL"/>
          </a:p>
        </p:txBody>
      </p:sp>
    </p:spTree>
    <p:extLst>
      <p:ext uri="{BB962C8B-B14F-4D97-AF65-F5344CB8AC3E}">
        <p14:creationId xmlns="" xmlns:p14="http://schemas.microsoft.com/office/powerpoint/2010/main" val="1377578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ציור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E7438E1-117D-44FB-AC24-B79D899BA877}" type="datetimeFigureOut">
              <a:rPr lang="he-IL" smtClean="0"/>
              <a:pPr/>
              <a:t>ז'/שבט/תשע"ז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DAF22AC9-109E-4E4D-92F9-530E51D9A3A2}"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4E7438E1-117D-44FB-AC24-B79D899BA877}" type="datetimeFigureOut">
              <a:rPr lang="he-IL" smtClean="0"/>
              <a:pPr/>
              <a:t>ז'/שבט/תשע"ז</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AF22AC9-109E-4E4D-92F9-530E51D9A3A2}"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1z0EM2Hl4_Q&amp;feature=related"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ctrTitle"/>
          </p:nvPr>
        </p:nvSpPr>
        <p:spPr>
          <a:xfrm>
            <a:off x="755576" y="548680"/>
            <a:ext cx="7772400" cy="1470025"/>
          </a:xfrm>
        </p:spPr>
        <p:txBody>
          <a:bodyPr/>
          <a:lstStyle/>
          <a:p>
            <a:r>
              <a:rPr lang="he-IL" dirty="0" smtClean="0"/>
              <a:t>  תנועה</a:t>
            </a:r>
            <a:endParaRPr lang="he-IL" dirty="0"/>
          </a:p>
        </p:txBody>
      </p:sp>
      <p:sp>
        <p:nvSpPr>
          <p:cNvPr id="5" name="כותרת משנה 2"/>
          <p:cNvSpPr>
            <a:spLocks noGrp="1"/>
          </p:cNvSpPr>
          <p:nvPr>
            <p:ph type="subTitle" idx="1"/>
          </p:nvPr>
        </p:nvSpPr>
        <p:spPr>
          <a:xfrm>
            <a:off x="1331640" y="1772816"/>
            <a:ext cx="6400800" cy="1752600"/>
          </a:xfrm>
        </p:spPr>
        <p:txBody>
          <a:bodyPr/>
          <a:lstStyle/>
          <a:p>
            <a:r>
              <a:rPr lang="he-IL" dirty="0"/>
              <a:t>מבוא לגרפים קוויים</a:t>
            </a:r>
          </a:p>
        </p:txBody>
      </p:sp>
      <p:pic>
        <p:nvPicPr>
          <p:cNvPr id="13314" name="Picture 2" descr="http://www.nadlanavon.co.il/images/10-6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979712" y="3068960"/>
            <a:ext cx="5369462" cy="307161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26055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אובייקט 3"/>
          <p:cNvGraphicFramePr>
            <a:graphicFrameLocks noChangeAspect="1"/>
          </p:cNvGraphicFramePr>
          <p:nvPr>
            <p:extLst>
              <p:ext uri="{D42A27DB-BD31-4B8C-83A1-F6EECF244321}">
                <p14:modId xmlns="" xmlns:p14="http://schemas.microsoft.com/office/powerpoint/2010/main" val="2706865189"/>
              </p:ext>
            </p:extLst>
          </p:nvPr>
        </p:nvGraphicFramePr>
        <p:xfrm>
          <a:off x="7596336" y="404664"/>
          <a:ext cx="1019175" cy="6162675"/>
        </p:xfrm>
        <a:graphic>
          <a:graphicData uri="http://schemas.openxmlformats.org/presentationml/2006/ole">
            <p:oleObj spid="_x0000_s48130" name="תמונת מפת סיביות" r:id="rId3" imgW="1019048" imgH="6163535" progId="PBrush">
              <p:embed/>
            </p:oleObj>
          </a:graphicData>
        </a:graphic>
      </p:graphicFrame>
      <p:sp>
        <p:nvSpPr>
          <p:cNvPr id="6" name="מציין מיקום תוכן 2"/>
          <p:cNvSpPr>
            <a:spLocks noGrp="1"/>
          </p:cNvSpPr>
          <p:nvPr>
            <p:ph idx="1"/>
          </p:nvPr>
        </p:nvSpPr>
        <p:spPr>
          <a:xfrm>
            <a:off x="395536" y="404664"/>
            <a:ext cx="6336704" cy="6192688"/>
          </a:xfrm>
        </p:spPr>
        <p:txBody>
          <a:bodyPr>
            <a:noAutofit/>
          </a:bodyPr>
          <a:lstStyle/>
          <a:p>
            <a:pPr marL="0" lvl="0" indent="0">
              <a:buNone/>
            </a:pPr>
            <a:r>
              <a:rPr lang="he-IL" sz="1600" dirty="0" smtClean="0"/>
              <a:t>הטבלה </a:t>
            </a:r>
            <a:r>
              <a:rPr lang="he-IL" sz="1600" dirty="0"/>
              <a:t>מכילה מידע מדויק, עד כדי עשירית המעלה ועשר דקות:</a:t>
            </a:r>
            <a:endParaRPr lang="en-US" sz="1600" dirty="0"/>
          </a:p>
          <a:p>
            <a:pPr marL="0" indent="0">
              <a:buNone/>
            </a:pPr>
            <a:r>
              <a:rPr lang="he-IL" sz="1600" dirty="0"/>
              <a:t>הטמפרטורה הגבוהה ביותר בשבוע הייתה </a:t>
            </a:r>
            <a:r>
              <a:rPr lang="he-IL" sz="1600" u="sng" dirty="0"/>
              <a:t>     15.4   </a:t>
            </a:r>
            <a:r>
              <a:rPr lang="he-IL" sz="1600" dirty="0"/>
              <a:t> מעלות. זהו מידע משולב מן הגרף ומן הטבלה.        </a:t>
            </a:r>
            <a:r>
              <a:rPr lang="he-IL" sz="1600" dirty="0" smtClean="0"/>
              <a:t>היא </a:t>
            </a:r>
            <a:r>
              <a:rPr lang="he-IL" sz="1600" dirty="0"/>
              <a:t>נמדדה ביום</a:t>
            </a:r>
            <a:r>
              <a:rPr lang="he-IL" sz="1600" u="sng" dirty="0"/>
              <a:t>     חמישי    </a:t>
            </a:r>
            <a:r>
              <a:rPr lang="he-IL" sz="1600" dirty="0"/>
              <a:t>  בשעה </a:t>
            </a:r>
            <a:r>
              <a:rPr lang="he-IL" sz="1600" u="sng" dirty="0"/>
              <a:t>    11:10   </a:t>
            </a:r>
            <a:r>
              <a:rPr lang="he-IL" sz="1600" dirty="0"/>
              <a:t> </a:t>
            </a:r>
            <a:r>
              <a:rPr lang="he-IL" sz="1600" dirty="0" smtClean="0"/>
              <a:t>.</a:t>
            </a:r>
          </a:p>
          <a:p>
            <a:pPr marL="0" indent="0">
              <a:buNone/>
            </a:pPr>
            <a:endParaRPr lang="en-US" sz="1600" dirty="0"/>
          </a:p>
          <a:p>
            <a:pPr marL="0" lvl="0" indent="0">
              <a:buNone/>
            </a:pPr>
            <a:r>
              <a:rPr lang="he-IL" sz="1600" dirty="0" smtClean="0"/>
              <a:t>הפערים </a:t>
            </a:r>
            <a:r>
              <a:rPr lang="he-IL" sz="1600" dirty="0"/>
              <a:t>אמורים להיות מתונים, אך הם מעידים עדיפות לטבלה המפורטת כשעוסקים בשאלה מן הסוג הזה</a:t>
            </a:r>
            <a:r>
              <a:rPr lang="he-IL" sz="1600" dirty="0" smtClean="0"/>
              <a:t>.</a:t>
            </a:r>
          </a:p>
          <a:p>
            <a:pPr marL="0" lvl="0" indent="0">
              <a:buNone/>
            </a:pPr>
            <a:endParaRPr lang="en-US" sz="1600" dirty="0"/>
          </a:p>
          <a:p>
            <a:pPr marL="0" lvl="0" indent="0">
              <a:buNone/>
            </a:pPr>
            <a:r>
              <a:rPr lang="he-IL" sz="1600" dirty="0" smtClean="0"/>
              <a:t>במקרה </a:t>
            </a:r>
            <a:r>
              <a:rPr lang="he-IL" sz="1600" dirty="0"/>
              <a:t>זה ההערכה שקיבלנו מן הטבלה טובה יותר, מפני שביקשנו </a:t>
            </a:r>
            <a:r>
              <a:rPr lang="he-IL" sz="1600" dirty="0" smtClean="0"/>
              <a:t>מידע כמותי נקודתי, </a:t>
            </a:r>
            <a:r>
              <a:rPr lang="he-IL" sz="1600" dirty="0"/>
              <a:t>ולטבלה יש פירוט גדול יותר. </a:t>
            </a:r>
            <a:r>
              <a:rPr lang="he-IL" sz="1600" dirty="0" smtClean="0"/>
              <a:t>(רזולוציה או הפרדה).</a:t>
            </a:r>
          </a:p>
          <a:p>
            <a:pPr marL="0" lvl="0" indent="0">
              <a:buNone/>
            </a:pPr>
            <a:endParaRPr lang="en-US" sz="1600" dirty="0"/>
          </a:p>
          <a:p>
            <a:pPr marL="0" lvl="0" indent="0">
              <a:buNone/>
            </a:pPr>
            <a:r>
              <a:rPr lang="he-IL" sz="1600" b="1" dirty="0" smtClean="0">
                <a:solidFill>
                  <a:schemeClr val="accent1"/>
                </a:solidFill>
              </a:rPr>
              <a:t>התצוגה </a:t>
            </a:r>
            <a:r>
              <a:rPr lang="he-IL" sz="1600" b="1" dirty="0">
                <a:solidFill>
                  <a:schemeClr val="accent1"/>
                </a:solidFill>
              </a:rPr>
              <a:t>הגרפית נותנת תמונה כוללת במבט אחד. היא מאפשרת להבחין במגמות של שינוי ובשינויים במגמות. היא מסוגלת לתת תוצאות מספריות, אך לא ברזולוציה גבוהה</a:t>
            </a:r>
            <a:r>
              <a:rPr lang="he-IL" sz="1600" b="1" dirty="0" smtClean="0">
                <a:solidFill>
                  <a:schemeClr val="accent1"/>
                </a:solidFill>
              </a:rPr>
              <a:t>.</a:t>
            </a:r>
          </a:p>
          <a:p>
            <a:pPr marL="0" lvl="0" indent="0">
              <a:buNone/>
            </a:pPr>
            <a:endParaRPr lang="en-US" sz="1600" dirty="0"/>
          </a:p>
          <a:p>
            <a:pPr marL="0" lvl="0" indent="0">
              <a:buNone/>
            </a:pPr>
            <a:r>
              <a:rPr lang="he-IL" sz="1600" b="1" dirty="0" smtClean="0">
                <a:solidFill>
                  <a:schemeClr val="accent1"/>
                </a:solidFill>
              </a:rPr>
              <a:t>הטבלה </a:t>
            </a:r>
            <a:r>
              <a:rPr lang="he-IL" sz="1600" b="1" dirty="0">
                <a:solidFill>
                  <a:schemeClr val="accent1"/>
                </a:solidFill>
              </a:rPr>
              <a:t>נותנת רמת פירוט מספרית גבוהה, שקשה לעתים להשיגה בגרף בגלל בעיות של כושר הפרדה. היא יעילה בחיפוש אחר תוצאות מספריות מדויקות. היא מקשה על קבלת תמונה כוללת במבט אחד</a:t>
            </a:r>
            <a:r>
              <a:rPr lang="he-IL" sz="1600" b="1" dirty="0" smtClean="0">
                <a:solidFill>
                  <a:schemeClr val="accent1"/>
                </a:solidFill>
              </a:rPr>
              <a:t>.</a:t>
            </a:r>
          </a:p>
          <a:p>
            <a:pPr marL="0" lvl="0" indent="0">
              <a:buNone/>
            </a:pPr>
            <a:endParaRPr lang="he-IL" sz="1600" dirty="0" smtClean="0"/>
          </a:p>
          <a:p>
            <a:pPr marL="0" lvl="0" indent="0">
              <a:buNone/>
            </a:pPr>
            <a:r>
              <a:rPr lang="he-IL" sz="1600" dirty="0" smtClean="0"/>
              <a:t>מהמידע מהגרף והטבלה אפשר להסיק שתי מסקנות חשובות:</a:t>
            </a:r>
          </a:p>
          <a:p>
            <a:pPr lvl="0">
              <a:buFont typeface="+mj-lt"/>
              <a:buAutoNum type="arabicPeriod"/>
            </a:pPr>
            <a:r>
              <a:rPr lang="he-IL" sz="1600" dirty="0" smtClean="0"/>
              <a:t>הטמפרטורה מתנהגת בצורה מחזורית</a:t>
            </a:r>
          </a:p>
          <a:p>
            <a:pPr lvl="0">
              <a:buFont typeface="+mj-lt"/>
              <a:buAutoNum type="arabicPeriod"/>
            </a:pPr>
            <a:r>
              <a:rPr lang="he-IL" sz="1600" dirty="0" smtClean="0"/>
              <a:t>הטמפרטורה היתה במגמת ירידה במחצית הראשונה של השבוע ובמגמת עליה במחצית השניה .</a:t>
            </a:r>
          </a:p>
          <a:p>
            <a:pPr marL="0" lvl="0" indent="0">
              <a:buNone/>
            </a:pPr>
            <a:endParaRPr lang="en-US" sz="1800" dirty="0"/>
          </a:p>
          <a:p>
            <a:pPr marL="0" lvl="0" indent="0">
              <a:buNone/>
            </a:pPr>
            <a:endParaRPr lang="en-US" sz="1800" dirty="0"/>
          </a:p>
          <a:p>
            <a:pPr marL="0" indent="0">
              <a:buNone/>
            </a:pPr>
            <a:endParaRPr lang="he-IL" sz="1800" dirty="0"/>
          </a:p>
        </p:txBody>
      </p:sp>
    </p:spTree>
    <p:extLst>
      <p:ext uri="{BB962C8B-B14F-4D97-AF65-F5344CB8AC3E}">
        <p14:creationId xmlns="" xmlns:p14="http://schemas.microsoft.com/office/powerpoint/2010/main" val="3462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fade">
                                      <p:cBhvr>
                                        <p:cTn id="21" dur="1000"/>
                                        <p:tgtEl>
                                          <p:spTgt spid="6">
                                            <p:txEl>
                                              <p:pRg st="3" end="3"/>
                                            </p:txEl>
                                          </p:spTgt>
                                        </p:tgtEl>
                                      </p:cBhvr>
                                    </p:animEffect>
                                    <p:anim calcmode="lin" valueType="num">
                                      <p:cBhvr>
                                        <p:cTn id="22"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fade">
                                      <p:cBhvr>
                                        <p:cTn id="28" dur="1000"/>
                                        <p:tgtEl>
                                          <p:spTgt spid="6">
                                            <p:txEl>
                                              <p:pRg st="5" end="5"/>
                                            </p:txEl>
                                          </p:spTgt>
                                        </p:tgtEl>
                                      </p:cBhvr>
                                    </p:animEffect>
                                    <p:anim calcmode="lin" valueType="num">
                                      <p:cBhvr>
                                        <p:cTn id="29"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animEffect transition="in" filter="fade">
                                      <p:cBhvr>
                                        <p:cTn id="35" dur="1000"/>
                                        <p:tgtEl>
                                          <p:spTgt spid="6">
                                            <p:txEl>
                                              <p:pRg st="7" end="7"/>
                                            </p:txEl>
                                          </p:spTgt>
                                        </p:tgtEl>
                                      </p:cBhvr>
                                    </p:animEffect>
                                    <p:anim calcmode="lin" valueType="num">
                                      <p:cBhvr>
                                        <p:cTn id="36"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fade">
                                      <p:cBhvr>
                                        <p:cTn id="42" dur="1000"/>
                                        <p:tgtEl>
                                          <p:spTgt spid="6">
                                            <p:txEl>
                                              <p:pRg st="9" end="9"/>
                                            </p:txEl>
                                          </p:spTgt>
                                        </p:tgtEl>
                                      </p:cBhvr>
                                    </p:animEffect>
                                    <p:anim calcmode="lin" valueType="num">
                                      <p:cBhvr>
                                        <p:cTn id="4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11" end="11"/>
                                            </p:txEl>
                                          </p:spTgt>
                                        </p:tgtEl>
                                        <p:attrNameLst>
                                          <p:attrName>style.visibility</p:attrName>
                                        </p:attrNameLst>
                                      </p:cBhvr>
                                      <p:to>
                                        <p:strVal val="visible"/>
                                      </p:to>
                                    </p:set>
                                    <p:animEffect transition="in" filter="fade">
                                      <p:cBhvr>
                                        <p:cTn id="49" dur="1000"/>
                                        <p:tgtEl>
                                          <p:spTgt spid="6">
                                            <p:txEl>
                                              <p:pRg st="11" end="11"/>
                                            </p:txEl>
                                          </p:spTgt>
                                        </p:tgtEl>
                                      </p:cBhvr>
                                    </p:animEffect>
                                    <p:anim calcmode="lin" valueType="num">
                                      <p:cBhvr>
                                        <p:cTn id="50"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12" end="12"/>
                                            </p:txEl>
                                          </p:spTgt>
                                        </p:tgtEl>
                                        <p:attrNameLst>
                                          <p:attrName>style.visibility</p:attrName>
                                        </p:attrNameLst>
                                      </p:cBhvr>
                                      <p:to>
                                        <p:strVal val="visible"/>
                                      </p:to>
                                    </p:set>
                                    <p:animEffect transition="in" filter="fade">
                                      <p:cBhvr>
                                        <p:cTn id="56" dur="1000"/>
                                        <p:tgtEl>
                                          <p:spTgt spid="6">
                                            <p:txEl>
                                              <p:pRg st="12" end="12"/>
                                            </p:txEl>
                                          </p:spTgt>
                                        </p:tgtEl>
                                      </p:cBhvr>
                                    </p:animEffect>
                                    <p:anim calcmode="lin" valueType="num">
                                      <p:cBhvr>
                                        <p:cTn id="57"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13" end="13"/>
                                            </p:txEl>
                                          </p:spTgt>
                                        </p:tgtEl>
                                        <p:attrNameLst>
                                          <p:attrName>style.visibility</p:attrName>
                                        </p:attrNameLst>
                                      </p:cBhvr>
                                      <p:to>
                                        <p:strVal val="visible"/>
                                      </p:to>
                                    </p:set>
                                    <p:animEffect transition="in" filter="fade">
                                      <p:cBhvr>
                                        <p:cTn id="63" dur="1000"/>
                                        <p:tgtEl>
                                          <p:spTgt spid="6">
                                            <p:txEl>
                                              <p:pRg st="13" end="13"/>
                                            </p:txEl>
                                          </p:spTgt>
                                        </p:tgtEl>
                                      </p:cBhvr>
                                    </p:animEffect>
                                    <p:anim calcmode="lin" valueType="num">
                                      <p:cBhvr>
                                        <p:cTn id="64"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solidFill>
                  <a:schemeClr val="accent1"/>
                </a:solidFill>
              </a:rPr>
              <a:t>תאוצה של מכונית</a:t>
            </a:r>
            <a:endParaRPr lang="he-IL" sz="3600" dirty="0">
              <a:solidFill>
                <a:schemeClr val="accent1"/>
              </a:solidFill>
            </a:endParaRPr>
          </a:p>
        </p:txBody>
      </p:sp>
      <p:sp>
        <p:nvSpPr>
          <p:cNvPr id="4" name="מלבן 3"/>
          <p:cNvSpPr/>
          <p:nvPr/>
        </p:nvSpPr>
        <p:spPr>
          <a:xfrm>
            <a:off x="4067944" y="1628800"/>
            <a:ext cx="4572000" cy="3139321"/>
          </a:xfrm>
          <a:prstGeom prst="rect">
            <a:avLst/>
          </a:prstGeom>
        </p:spPr>
        <p:txBody>
          <a:bodyPr wrap="square">
            <a:spAutoFit/>
          </a:bodyPr>
          <a:lstStyle/>
          <a:p>
            <a:r>
              <a:rPr lang="he-IL" dirty="0"/>
              <a:t>נתבונן בתמונה מתוך סרט וידאו, שמציג האצה מטורפת ומסוכנת של מכונית, שאינה רצויה אפילו למטרות של מחקר מדעי. </a:t>
            </a:r>
            <a:endParaRPr lang="he-IL" dirty="0" smtClean="0"/>
          </a:p>
          <a:p>
            <a:r>
              <a:rPr lang="he-IL" dirty="0" smtClean="0"/>
              <a:t>הסרט </a:t>
            </a:r>
            <a:r>
              <a:rPr lang="he-IL" dirty="0"/>
              <a:t>מצולם בתוך המכונית. רואים את מד המהירות ואת מד הקילומטרים. </a:t>
            </a:r>
            <a:endParaRPr lang="he-IL" dirty="0" smtClean="0"/>
          </a:p>
          <a:p>
            <a:endParaRPr lang="he-IL" dirty="0"/>
          </a:p>
          <a:p>
            <a:r>
              <a:rPr lang="he-IL" dirty="0" smtClean="0"/>
              <a:t>התבוננות </a:t>
            </a:r>
            <a:r>
              <a:rPr lang="he-IL" dirty="0"/>
              <a:t>בסרט זה מסוגלת לתת לנו מידע כמותי על התפתחות הדרך והמהירות במהלך הזמן</a:t>
            </a:r>
            <a:r>
              <a:rPr lang="he-IL" dirty="0" smtClean="0"/>
              <a:t>.</a:t>
            </a:r>
          </a:p>
          <a:p>
            <a:endParaRPr lang="he-IL" dirty="0" smtClean="0"/>
          </a:p>
          <a:p>
            <a:r>
              <a:rPr lang="he-IL" dirty="0" smtClean="0"/>
              <a:t>נבנה טבלה המתארת את המהירות בנקודות זמן שונות.</a:t>
            </a:r>
            <a:endParaRPr lang="en-US" dirty="0"/>
          </a:p>
        </p:txBody>
      </p:sp>
      <p:pic>
        <p:nvPicPr>
          <p:cNvPr id="19458" name="תמונה 102">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1628800"/>
            <a:ext cx="3127375" cy="2544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מלבן 4"/>
          <p:cNvSpPr/>
          <p:nvPr/>
        </p:nvSpPr>
        <p:spPr>
          <a:xfrm>
            <a:off x="827584" y="4221088"/>
            <a:ext cx="2520280" cy="646331"/>
          </a:xfrm>
          <a:prstGeom prst="rect">
            <a:avLst/>
          </a:prstGeom>
        </p:spPr>
        <p:txBody>
          <a:bodyPr wrap="square">
            <a:spAutoFit/>
          </a:bodyPr>
          <a:lstStyle/>
          <a:p>
            <a:r>
              <a:rPr lang="he-IL" sz="1200" dirty="0"/>
              <a:t>את הסרט אפשר למצוא בכתובת הבאה:</a:t>
            </a:r>
            <a:endParaRPr lang="en-US" sz="1200" dirty="0"/>
          </a:p>
          <a:p>
            <a:r>
              <a:rPr lang="en-US" sz="1200" u="sng" dirty="0">
                <a:hlinkClick r:id="rId3"/>
              </a:rPr>
              <a:t>http://www.youtube.com/watch?v=1z0EM2Hl4_Q&amp;feature=related</a:t>
            </a:r>
            <a:endParaRPr lang="he-IL" sz="1200" dirty="0"/>
          </a:p>
        </p:txBody>
      </p:sp>
    </p:spTree>
    <p:extLst>
      <p:ext uri="{BB962C8B-B14F-4D97-AF65-F5344CB8AC3E}">
        <p14:creationId xmlns="" xmlns:p14="http://schemas.microsoft.com/office/powerpoint/2010/main" val="33565969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2051720" y="332656"/>
            <a:ext cx="6516216" cy="2031325"/>
          </a:xfrm>
          <a:prstGeom prst="rect">
            <a:avLst/>
          </a:prstGeom>
        </p:spPr>
        <p:txBody>
          <a:bodyPr wrap="square">
            <a:spAutoFit/>
          </a:bodyPr>
          <a:lstStyle/>
          <a:p>
            <a:pPr lvl="0"/>
            <a:r>
              <a:rPr lang="he-IL" dirty="0" smtClean="0"/>
              <a:t>מה ניתן ללמוד על המהירות מתוך סרט הצילום? מה צורת הגרף הצפויה?</a:t>
            </a:r>
          </a:p>
          <a:p>
            <a:pPr lvl="0"/>
            <a:r>
              <a:rPr lang="he-IL" dirty="0" smtClean="0"/>
              <a:t>התבוננות </a:t>
            </a:r>
            <a:r>
              <a:rPr lang="he-IL" dirty="0"/>
              <a:t>בסרט הצילום מלמדת אותנו שהמהירות גדלה מאוד בהתחלה, אך הגידול הולך </a:t>
            </a:r>
            <a:r>
              <a:rPr lang="he-IL" dirty="0" smtClean="0"/>
              <a:t>ומתמתן </a:t>
            </a:r>
            <a:r>
              <a:rPr lang="he-IL" dirty="0"/>
              <a:t>ובסופו של דבר כמעט אין שינוי במהירות</a:t>
            </a:r>
            <a:r>
              <a:rPr lang="he-IL" dirty="0" smtClean="0"/>
              <a:t>.</a:t>
            </a:r>
          </a:p>
          <a:p>
            <a:endParaRPr lang="he-IL" dirty="0" smtClean="0"/>
          </a:p>
          <a:p>
            <a:r>
              <a:rPr lang="he-IL" dirty="0" smtClean="0"/>
              <a:t>ניתן לשער שצורת הגרף תהיה קו עולה </a:t>
            </a:r>
            <a:r>
              <a:rPr lang="he-IL" dirty="0"/>
              <a:t>ששיפועו מתמתן והולך, עד שנהיה מקביל לציר </a:t>
            </a:r>
            <a:r>
              <a:rPr lang="he-IL" dirty="0" smtClean="0"/>
              <a:t>הזמן. </a:t>
            </a:r>
            <a:endParaRPr lang="en-US" dirty="0"/>
          </a:p>
        </p:txBody>
      </p:sp>
      <p:pic>
        <p:nvPicPr>
          <p:cNvPr id="20489" name="Picture 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11560" y="404664"/>
            <a:ext cx="960664" cy="598090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490" name="Picture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563888" y="2329026"/>
            <a:ext cx="3510867" cy="318820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מלבן 3"/>
          <p:cNvSpPr/>
          <p:nvPr/>
        </p:nvSpPr>
        <p:spPr>
          <a:xfrm>
            <a:off x="2051720" y="5517232"/>
            <a:ext cx="6516216" cy="1200329"/>
          </a:xfrm>
          <a:prstGeom prst="rect">
            <a:avLst/>
          </a:prstGeom>
        </p:spPr>
        <p:txBody>
          <a:bodyPr wrap="square">
            <a:spAutoFit/>
          </a:bodyPr>
          <a:lstStyle/>
          <a:p>
            <a:r>
              <a:rPr lang="he-IL" dirty="0" smtClean="0"/>
              <a:t>הערה: כאשר בונים גרף מטבלה, הציר האופקי מייצג את </a:t>
            </a:r>
            <a:r>
              <a:rPr lang="he-IL" b="1" dirty="0" smtClean="0">
                <a:solidFill>
                  <a:schemeClr val="accent1"/>
                </a:solidFill>
              </a:rPr>
              <a:t>המשתנה הבלתי תלוי</a:t>
            </a:r>
            <a:r>
              <a:rPr lang="he-IL" dirty="0" smtClean="0"/>
              <a:t> (זה שאנו שולטים בו, במקרה הזה הזמן בו ביצענו את המדידה) והציר האנכי את </a:t>
            </a:r>
            <a:r>
              <a:rPr lang="he-IL" b="1" dirty="0" smtClean="0">
                <a:solidFill>
                  <a:schemeClr val="accent1"/>
                </a:solidFill>
              </a:rPr>
              <a:t>המשתנה התלוי </a:t>
            </a:r>
            <a:r>
              <a:rPr lang="he-IL" dirty="0" smtClean="0"/>
              <a:t>(התוצאה שהתקבלה במדידה, במקרה הזה המהירות)</a:t>
            </a:r>
            <a:endParaRPr lang="en-US" dirty="0"/>
          </a:p>
        </p:txBody>
      </p:sp>
    </p:spTree>
    <p:extLst>
      <p:ext uri="{BB962C8B-B14F-4D97-AF65-F5344CB8AC3E}">
        <p14:creationId xmlns="" xmlns:p14="http://schemas.microsoft.com/office/powerpoint/2010/main" val="690864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4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490"/>
                                        </p:tgtEl>
                                        <p:attrNameLst>
                                          <p:attrName>style.visibility</p:attrName>
                                        </p:attrNameLst>
                                      </p:cBhvr>
                                      <p:to>
                                        <p:strVal val="visible"/>
                                      </p:to>
                                    </p:set>
                                    <p:anim calcmode="lin" valueType="num">
                                      <p:cBhvr additive="base">
                                        <p:cTn id="17" dur="500" fill="hold"/>
                                        <p:tgtEl>
                                          <p:spTgt spid="20490"/>
                                        </p:tgtEl>
                                        <p:attrNameLst>
                                          <p:attrName>ppt_x</p:attrName>
                                        </p:attrNameLst>
                                      </p:cBhvr>
                                      <p:tavLst>
                                        <p:tav tm="0">
                                          <p:val>
                                            <p:strVal val="#ppt_x"/>
                                          </p:val>
                                        </p:tav>
                                        <p:tav tm="100000">
                                          <p:val>
                                            <p:strVal val="#ppt_x"/>
                                          </p:val>
                                        </p:tav>
                                      </p:tavLst>
                                    </p:anim>
                                    <p:anim calcmode="lin" valueType="num">
                                      <p:cBhvr additive="base">
                                        <p:cTn id="18" dur="500" fill="hold"/>
                                        <p:tgtEl>
                                          <p:spTgt spid="204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4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normAutofit/>
          </a:bodyPr>
          <a:lstStyle/>
          <a:p>
            <a:r>
              <a:rPr lang="he-IL" sz="3600" dirty="0" smtClean="0">
                <a:solidFill>
                  <a:schemeClr val="accent1"/>
                </a:solidFill>
              </a:rPr>
              <a:t>תרגיל </a:t>
            </a:r>
            <a:r>
              <a:rPr lang="en-US" sz="3600" dirty="0" smtClean="0">
                <a:solidFill>
                  <a:schemeClr val="accent1"/>
                </a:solidFill>
              </a:rPr>
              <a:t> </a:t>
            </a:r>
            <a:r>
              <a:rPr lang="he-IL" sz="3600" dirty="0" smtClean="0">
                <a:solidFill>
                  <a:schemeClr val="accent1"/>
                </a:solidFill>
              </a:rPr>
              <a:t>1 – רכבת מהירה</a:t>
            </a:r>
            <a:endParaRPr lang="he-IL" sz="3600" dirty="0">
              <a:solidFill>
                <a:schemeClr val="accent1"/>
              </a:solidFill>
            </a:endParaRPr>
          </a:p>
        </p:txBody>
      </p:sp>
      <p:grpSp>
        <p:nvGrpSpPr>
          <p:cNvPr id="4" name="Group 232"/>
          <p:cNvGrpSpPr>
            <a:grpSpLocks/>
          </p:cNvGrpSpPr>
          <p:nvPr/>
        </p:nvGrpSpPr>
        <p:grpSpPr bwMode="auto">
          <a:xfrm>
            <a:off x="2483768" y="1196752"/>
            <a:ext cx="4248472" cy="2985120"/>
            <a:chOff x="1665" y="2160"/>
            <a:chExt cx="4860" cy="3739"/>
          </a:xfrm>
        </p:grpSpPr>
        <p:pic>
          <p:nvPicPr>
            <p:cNvPr id="5" name="Picture 191" descr="96_ValeroSpeed_9"/>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65" y="2160"/>
              <a:ext cx="4860" cy="3739"/>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231"/>
            <p:cNvSpPr>
              <a:spLocks noChangeArrowheads="1"/>
            </p:cNvSpPr>
            <p:nvPr/>
          </p:nvSpPr>
          <p:spPr bwMode="auto">
            <a:xfrm>
              <a:off x="5340" y="2565"/>
              <a:ext cx="540" cy="180"/>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37889" name="Rectangle 1"/>
          <p:cNvSpPr>
            <a:spLocks noChangeArrowheads="1"/>
          </p:cNvSpPr>
          <p:nvPr/>
        </p:nvSpPr>
        <p:spPr bwMode="auto">
          <a:xfrm>
            <a:off x="0" y="4210972"/>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הגרפים שלפנינו מתארים את התנועה של רכבת שמבוססת על "רחיפה מגנטית" (</a:t>
            </a:r>
            <a:r>
              <a:rPr kumimoji="0" lang="en-US" sz="1600" b="0" i="0" u="none" strike="noStrike" cap="none" normalizeH="0" baseline="0" dirty="0" smtClean="0">
                <a:ln>
                  <a:noFill/>
                </a:ln>
                <a:solidFill>
                  <a:schemeClr val="tx1"/>
                </a:solidFill>
                <a:effectLst/>
                <a:latin typeface="Arial" pitchFamily="34" charset="0"/>
                <a:ea typeface="Times New Roman" pitchFamily="18" charset="0"/>
                <a:cs typeface="David" pitchFamily="34" charset="-79"/>
              </a:rPr>
              <a:t>Maglev</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הגרף התחתון מתאר את המרחק מנקודת המוצא. הציר האורכי הימני כולל את קנה המידה המתאים. יחידת הדרך היא ק"מ.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הגרף העליון מתאר את המהירות. הציר האורכי השמאלי כולל את קנה המידה המתאים. יחידת המהירות היא ק"מ/שעה.</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מתי המהירות היא 200 ק"מ/שעה?</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היכן הרכבת נמצאת באותו זמן?</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מתי המהירות היא 300 ק"מ/שעה?</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היכן נמצאת הרכבת כאשר היא בקצה המסלול המתועד?</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האם המהירות גדלה או קטנה במהלך התנועה? הסבירו את תשובתכם על סמך כל אחד משני הגרפים.</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2646371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778098"/>
          </a:xfrm>
        </p:spPr>
        <p:txBody>
          <a:bodyPr>
            <a:normAutofit/>
          </a:bodyPr>
          <a:lstStyle/>
          <a:p>
            <a:r>
              <a:rPr lang="he-IL" sz="3600" dirty="0" smtClean="0">
                <a:solidFill>
                  <a:schemeClr val="accent1"/>
                </a:solidFill>
              </a:rPr>
              <a:t>תרגיל 2 - אוכלוסיית העולם</a:t>
            </a:r>
            <a:endParaRPr lang="he-IL" sz="3600" dirty="0">
              <a:solidFill>
                <a:schemeClr val="accent1"/>
              </a:solidFill>
            </a:endParaRPr>
          </a:p>
        </p:txBody>
      </p:sp>
      <p:sp>
        <p:nvSpPr>
          <p:cNvPr id="37889" name="Rectangle 1"/>
          <p:cNvSpPr>
            <a:spLocks noChangeArrowheads="1"/>
          </p:cNvSpPr>
          <p:nvPr/>
        </p:nvSpPr>
        <p:spPr bwMode="auto">
          <a:xfrm>
            <a:off x="2123728" y="1916832"/>
            <a:ext cx="651621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he-IL" sz="1600" dirty="0" smtClean="0"/>
              <a:t>בטבלה שלפנינו מוצגת אוכלוסיית העולם מתחילת המאה העשרים.</a:t>
            </a:r>
            <a:endParaRPr lang="en-US" sz="1600" dirty="0" smtClean="0"/>
          </a:p>
          <a:p>
            <a:endParaRPr lang="en-US" sz="1600" dirty="0" smtClean="0"/>
          </a:p>
          <a:p>
            <a:pPr marL="342900" lvl="0" indent="-342900">
              <a:buFont typeface="+mj-lt"/>
              <a:buAutoNum type="arabicPeriod"/>
            </a:pPr>
            <a:r>
              <a:rPr lang="he-IL" sz="1600" dirty="0" smtClean="0"/>
              <a:t>הכינו מערכת צירים לגרף שיתאר את אוכלוסיית העולם בתקופה המתוארת בטבלה. תכננו מראש את קנה המידה המתאים וסרטטו את מערכת הצירים.</a:t>
            </a:r>
            <a:endParaRPr lang="en-US" sz="1600" dirty="0" smtClean="0"/>
          </a:p>
          <a:p>
            <a:pPr marL="342900" lvl="0" indent="-342900">
              <a:buFont typeface="+mj-lt"/>
              <a:buAutoNum type="arabicPeriod"/>
            </a:pPr>
            <a:endParaRPr lang="en-US" sz="1600" dirty="0" smtClean="0"/>
          </a:p>
          <a:p>
            <a:pPr marL="342900" lvl="0" indent="-342900">
              <a:buFont typeface="+mj-lt"/>
              <a:buAutoNum type="arabicPeriod"/>
            </a:pPr>
            <a:r>
              <a:rPr lang="he-IL" sz="1600" dirty="0" smtClean="0"/>
              <a:t>סמנו את הנקודות המתאימות.</a:t>
            </a:r>
            <a:endParaRPr lang="en-US" sz="1600" dirty="0" smtClean="0"/>
          </a:p>
          <a:p>
            <a:pPr marL="342900" lvl="0" indent="-342900">
              <a:buFont typeface="+mj-lt"/>
              <a:buAutoNum type="arabicPeriod"/>
            </a:pPr>
            <a:endParaRPr lang="en-US" sz="1600" dirty="0" smtClean="0"/>
          </a:p>
          <a:p>
            <a:pPr marL="342900" lvl="0" indent="-342900">
              <a:buFont typeface="+mj-lt"/>
              <a:buAutoNum type="arabicPeriod"/>
            </a:pPr>
            <a:r>
              <a:rPr lang="he-IL" sz="1600" dirty="0" smtClean="0"/>
              <a:t>תארו מילולית את הגידול באוכלוסיית העולם מתחילת המאה העשרים על סמך הגרף בלבד.</a:t>
            </a:r>
            <a:endParaRPr lang="en-US" sz="1600" dirty="0" smtClean="0"/>
          </a:p>
          <a:p>
            <a:pPr marL="342900" lvl="0" indent="-342900">
              <a:buFont typeface="+mj-lt"/>
              <a:buAutoNum type="arabicPeriod"/>
            </a:pPr>
            <a:endParaRPr lang="en-US" sz="1600" dirty="0" smtClean="0"/>
          </a:p>
          <a:p>
            <a:pPr marL="342900" lvl="0" indent="-342900">
              <a:buFont typeface="+mj-lt"/>
              <a:buAutoNum type="arabicPeriod"/>
            </a:pPr>
            <a:r>
              <a:rPr lang="he-IL" sz="1600" dirty="0" smtClean="0"/>
              <a:t>השלימו את הטבלה.</a:t>
            </a:r>
            <a:endParaRPr lang="en-US" sz="1600" dirty="0" smtClean="0"/>
          </a:p>
          <a:p>
            <a:pPr marL="342900" lvl="0" indent="-342900">
              <a:buFont typeface="+mj-lt"/>
              <a:buAutoNum type="arabicPeriod"/>
            </a:pPr>
            <a:endParaRPr lang="en-US" sz="1600" dirty="0" smtClean="0"/>
          </a:p>
          <a:p>
            <a:pPr marL="342900" lvl="0" indent="-342900">
              <a:buFont typeface="+mj-lt"/>
              <a:buAutoNum type="arabicPeriod"/>
            </a:pPr>
            <a:r>
              <a:rPr lang="he-IL" sz="1600" dirty="0" smtClean="0"/>
              <a:t>האם הטבלה מחדדת את המגמות שהסקתם מן הגרף? אם כן, הסבירו.</a:t>
            </a:r>
            <a:endParaRPr lang="en-US" sz="1600" dirty="0"/>
          </a:p>
        </p:txBody>
      </p:sp>
      <p:pic>
        <p:nvPicPr>
          <p:cNvPr id="7" name="Picture 2"/>
          <p:cNvPicPr>
            <a:picLocks noChangeAspect="1" noChangeArrowheads="1"/>
          </p:cNvPicPr>
          <p:nvPr/>
        </p:nvPicPr>
        <p:blipFill>
          <a:blip r:embed="rId2" cstate="print"/>
          <a:srcRect/>
          <a:stretch>
            <a:fillRect/>
          </a:stretch>
        </p:blipFill>
        <p:spPr bwMode="auto">
          <a:xfrm>
            <a:off x="323528" y="1628800"/>
            <a:ext cx="1733550" cy="3676650"/>
          </a:xfrm>
          <a:prstGeom prst="rect">
            <a:avLst/>
          </a:prstGeom>
          <a:noFill/>
          <a:ln w="9525">
            <a:noFill/>
            <a:miter lim="800000"/>
            <a:headEnd/>
            <a:tailEnd/>
          </a:ln>
        </p:spPr>
      </p:pic>
    </p:spTree>
    <p:extLst>
      <p:ext uri="{BB962C8B-B14F-4D97-AF65-F5344CB8AC3E}">
        <p14:creationId xmlns="" xmlns:p14="http://schemas.microsoft.com/office/powerpoint/2010/main" val="26463711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11"/>
          <p:cNvSpPr/>
          <p:nvPr/>
        </p:nvSpPr>
        <p:spPr>
          <a:xfrm>
            <a:off x="899592" y="1052736"/>
            <a:ext cx="7632848" cy="3293209"/>
          </a:xfrm>
          <a:prstGeom prst="rect">
            <a:avLst/>
          </a:prstGeom>
        </p:spPr>
        <p:txBody>
          <a:bodyPr wrap="square">
            <a:spAutoFit/>
          </a:bodyPr>
          <a:lstStyle/>
          <a:p>
            <a:endParaRPr lang="he-IL" sz="1600" dirty="0" smtClean="0"/>
          </a:p>
          <a:p>
            <a:endParaRPr lang="he-IL" sz="1600" dirty="0" smtClean="0"/>
          </a:p>
          <a:p>
            <a:pPr>
              <a:spcBef>
                <a:spcPct val="20000"/>
              </a:spcBef>
              <a:buFont typeface="Arial" pitchFamily="34" charset="0"/>
              <a:buChar char="•"/>
            </a:pPr>
            <a:r>
              <a:rPr lang="he-IL" sz="1600" dirty="0" smtClean="0"/>
              <a:t>התצוגה הגרפית נותנת תמונה כוללת במבט אחד. היא מאפשרת להבחין במגמות של שינוי ובשינויים במגמות. היא מסוגלת לתת תוצאות מספריות, אך לא ברזולוציה גבוהה.</a:t>
            </a:r>
          </a:p>
          <a:p>
            <a:pPr>
              <a:spcBef>
                <a:spcPct val="20000"/>
              </a:spcBef>
              <a:buFont typeface="Arial" pitchFamily="34" charset="0"/>
              <a:buChar char="•"/>
            </a:pPr>
            <a:endParaRPr lang="en-US" sz="1600" dirty="0" smtClean="0"/>
          </a:p>
          <a:p>
            <a:pPr>
              <a:spcBef>
                <a:spcPct val="20000"/>
              </a:spcBef>
              <a:buFont typeface="Arial" pitchFamily="34" charset="0"/>
              <a:buChar char="•"/>
            </a:pPr>
            <a:r>
              <a:rPr lang="he-IL" sz="1600" dirty="0" smtClean="0"/>
              <a:t>הטבלה נותנת רמת פירוט מספרית גבוהה, שקשה לעתים להשיגה בגרף בגלל בעיות של כושר הפרדה. היא יעילה בחיפוש אחר תוצאות מספריות מדויקות אך היא מקשה על קבלת תמונה כוללת במבט אחד ועל זיהוי מגמות.</a:t>
            </a:r>
          </a:p>
          <a:p>
            <a:pPr>
              <a:spcBef>
                <a:spcPct val="20000"/>
              </a:spcBef>
              <a:buFont typeface="Arial" pitchFamily="34" charset="0"/>
              <a:buChar char="•"/>
            </a:pPr>
            <a:endParaRPr lang="he-IL" sz="1600" dirty="0" smtClean="0"/>
          </a:p>
          <a:p>
            <a:pPr>
              <a:spcBef>
                <a:spcPct val="20000"/>
              </a:spcBef>
              <a:buFont typeface="Arial" pitchFamily="34" charset="0"/>
              <a:buChar char="•"/>
            </a:pPr>
            <a:r>
              <a:rPr lang="he-IL" sz="1600" dirty="0" smtClean="0"/>
              <a:t>כאשר בונים גרף מטבלה, הציר האופקי מייצג את </a:t>
            </a:r>
            <a:r>
              <a:rPr lang="he-IL" sz="1600" b="1" dirty="0" smtClean="0">
                <a:solidFill>
                  <a:schemeClr val="accent1"/>
                </a:solidFill>
              </a:rPr>
              <a:t>המשתנה הבלתי תלוי </a:t>
            </a:r>
            <a:r>
              <a:rPr lang="he-IL" sz="1600" dirty="0" smtClean="0"/>
              <a:t>(זה שאנו שולטים בו, במקרה הזה הזמן בו ביצענו את המדידה) והציר האנכי את </a:t>
            </a:r>
            <a:r>
              <a:rPr lang="he-IL" sz="1600" b="1" dirty="0" smtClean="0">
                <a:solidFill>
                  <a:schemeClr val="accent1"/>
                </a:solidFill>
              </a:rPr>
              <a:t>המשתנה התלוי </a:t>
            </a:r>
            <a:r>
              <a:rPr lang="he-IL" sz="1600" dirty="0" smtClean="0"/>
              <a:t>(התוצאה שהתקבלה במדידה, במקרה הזה המהירות)</a:t>
            </a:r>
          </a:p>
        </p:txBody>
      </p:sp>
      <p:sp>
        <p:nvSpPr>
          <p:cNvPr id="13" name="Title 4"/>
          <p:cNvSpPr>
            <a:spLocks noGrp="1"/>
          </p:cNvSpPr>
          <p:nvPr>
            <p:ph type="title"/>
          </p:nvPr>
        </p:nvSpPr>
        <p:spPr>
          <a:xfrm>
            <a:off x="457200" y="274638"/>
            <a:ext cx="8229600" cy="850106"/>
          </a:xfrm>
        </p:spPr>
        <p:txBody>
          <a:bodyPr>
            <a:normAutofit/>
          </a:bodyPr>
          <a:lstStyle/>
          <a:p>
            <a:r>
              <a:rPr lang="he-IL" sz="3600" dirty="0" smtClean="0">
                <a:solidFill>
                  <a:schemeClr val="accent1"/>
                </a:solidFill>
              </a:rPr>
              <a:t>סיכום</a:t>
            </a:r>
            <a:endParaRPr lang="en-US" sz="3600" dirty="0">
              <a:solidFill>
                <a:schemeClr val="accent1"/>
              </a:solidFill>
            </a:endParaRPr>
          </a:p>
        </p:txBody>
      </p:sp>
    </p:spTree>
    <p:extLst>
      <p:ext uri="{BB962C8B-B14F-4D97-AF65-F5344CB8AC3E}">
        <p14:creationId xmlns="" xmlns:p14="http://schemas.microsoft.com/office/powerpoint/2010/main" val="3725127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15616" y="1268760"/>
            <a:ext cx="7452320" cy="2031325"/>
          </a:xfrm>
          <a:prstGeom prst="rect">
            <a:avLst/>
          </a:prstGeom>
        </p:spPr>
        <p:txBody>
          <a:bodyPr wrap="square">
            <a:spAutoFit/>
          </a:bodyPr>
          <a:lstStyle/>
          <a:p>
            <a:r>
              <a:rPr lang="he-IL" dirty="0" smtClean="0"/>
              <a:t>הגרף הוצג כבר ביחידת המהירות – התפתחות המהירות הממוצעת בשיא העולם בריצת 100 מטרים במהלך הזמן. </a:t>
            </a:r>
          </a:p>
          <a:p>
            <a:endParaRPr lang="he-IL" dirty="0" smtClean="0"/>
          </a:p>
          <a:p>
            <a:r>
              <a:rPr lang="he-IL" b="1" dirty="0" smtClean="0"/>
              <a:t>חשוב </a:t>
            </a:r>
            <a:r>
              <a:rPr lang="he-IL" b="1" dirty="0"/>
              <a:t>להדגיש </a:t>
            </a:r>
            <a:r>
              <a:rPr lang="he-IL" dirty="0"/>
              <a:t>כי הנקודות הן העובדות. </a:t>
            </a:r>
            <a:endParaRPr lang="he-IL" dirty="0" smtClean="0"/>
          </a:p>
          <a:p>
            <a:r>
              <a:rPr lang="he-IL" dirty="0" smtClean="0"/>
              <a:t>הקו </a:t>
            </a:r>
            <a:r>
              <a:rPr lang="he-IL" dirty="0"/>
              <a:t>עצמו איננו מבוסס על נתונים, וייתכן שהוא שגוי פה ושם, אך הוא מדגיש </a:t>
            </a:r>
            <a:r>
              <a:rPr lang="he-IL" dirty="0" smtClean="0"/>
              <a:t>מגמות.</a:t>
            </a:r>
          </a:p>
          <a:p>
            <a:endParaRPr lang="he-IL" dirty="0" smtClean="0"/>
          </a:p>
          <a:p>
            <a:r>
              <a:rPr lang="he-IL" dirty="0" smtClean="0"/>
              <a:t>האם נוכל להסיק מהגרף על קצב השינוי? </a:t>
            </a:r>
          </a:p>
        </p:txBody>
      </p:sp>
      <p:graphicFrame>
        <p:nvGraphicFramePr>
          <p:cNvPr id="16" name="אובייקט 15"/>
          <p:cNvGraphicFramePr>
            <a:graphicFrameLocks noChangeAspect="1"/>
          </p:cNvGraphicFramePr>
          <p:nvPr>
            <p:extLst>
              <p:ext uri="{D42A27DB-BD31-4B8C-83A1-F6EECF244321}">
                <p14:modId xmlns="" xmlns:p14="http://schemas.microsoft.com/office/powerpoint/2010/main" val="2348797670"/>
              </p:ext>
            </p:extLst>
          </p:nvPr>
        </p:nvGraphicFramePr>
        <p:xfrm>
          <a:off x="1907704" y="3284984"/>
          <a:ext cx="5525458" cy="3175317"/>
        </p:xfrm>
        <a:graphic>
          <a:graphicData uri="http://schemas.openxmlformats.org/presentationml/2006/ole">
            <p:oleObj spid="_x0000_s11300" name="גליון עבודה" r:id="rId3" imgW="2533785" imgH="1533615" progId="Excel.Sheet.8">
              <p:embed/>
            </p:oleObj>
          </a:graphicData>
        </a:graphic>
      </p:graphicFrame>
      <p:sp>
        <p:nvSpPr>
          <p:cNvPr id="5" name="Title 4"/>
          <p:cNvSpPr>
            <a:spLocks noGrp="1"/>
          </p:cNvSpPr>
          <p:nvPr>
            <p:ph type="title"/>
          </p:nvPr>
        </p:nvSpPr>
        <p:spPr/>
        <p:txBody>
          <a:bodyPr>
            <a:normAutofit/>
          </a:bodyPr>
          <a:lstStyle/>
          <a:p>
            <a:r>
              <a:rPr lang="he-IL" sz="3600" dirty="0" smtClean="0">
                <a:solidFill>
                  <a:schemeClr val="accent1"/>
                </a:solidFill>
              </a:rPr>
              <a:t>שיא העולם בריצת 100 מ'</a:t>
            </a:r>
            <a:endParaRPr lang="en-US" sz="3600" dirty="0">
              <a:solidFill>
                <a:schemeClr val="accent1"/>
              </a:solidFill>
            </a:endParaRPr>
          </a:p>
        </p:txBody>
      </p:sp>
    </p:spTree>
    <p:extLst>
      <p:ext uri="{BB962C8B-B14F-4D97-AF65-F5344CB8AC3E}">
        <p14:creationId xmlns="" xmlns:p14="http://schemas.microsoft.com/office/powerpoint/2010/main" val="139320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a:grpSpLocks/>
          </p:cNvGrpSpPr>
          <p:nvPr/>
        </p:nvGrpSpPr>
        <p:grpSpPr bwMode="auto">
          <a:xfrm>
            <a:off x="1835696" y="3429000"/>
            <a:ext cx="5392471" cy="3312368"/>
            <a:chOff x="1635" y="-7536"/>
            <a:chExt cx="20295" cy="13210"/>
          </a:xfrm>
        </p:grpSpPr>
        <p:grpSp>
          <p:nvGrpSpPr>
            <p:cNvPr id="5" name="Group 5"/>
            <p:cNvGrpSpPr>
              <a:grpSpLocks/>
            </p:cNvGrpSpPr>
            <p:nvPr/>
          </p:nvGrpSpPr>
          <p:grpSpPr bwMode="auto">
            <a:xfrm>
              <a:off x="1635" y="-7536"/>
              <a:ext cx="20295" cy="13210"/>
              <a:chOff x="1635" y="-7536"/>
              <a:chExt cx="20295" cy="13210"/>
            </a:xfrm>
          </p:grpSpPr>
          <p:grpSp>
            <p:nvGrpSpPr>
              <p:cNvPr id="7" name="Group 6"/>
              <p:cNvGrpSpPr>
                <a:grpSpLocks/>
              </p:cNvGrpSpPr>
              <p:nvPr/>
            </p:nvGrpSpPr>
            <p:grpSpPr bwMode="auto">
              <a:xfrm>
                <a:off x="1635" y="-7536"/>
                <a:ext cx="20295" cy="13210"/>
                <a:chOff x="1650" y="-7536"/>
                <a:chExt cx="20295" cy="13210"/>
              </a:xfrm>
            </p:grpSpPr>
            <p:graphicFrame>
              <p:nvGraphicFramePr>
                <p:cNvPr id="10" name="אובייקט 9"/>
                <p:cNvGraphicFramePr>
                  <a:graphicFrameLocks noChangeAspect="1"/>
                </p:cNvGraphicFramePr>
                <p:nvPr>
                  <p:extLst>
                    <p:ext uri="{D42A27DB-BD31-4B8C-83A1-F6EECF244321}">
                      <p14:modId xmlns="" xmlns:p14="http://schemas.microsoft.com/office/powerpoint/2010/main" val="3857154557"/>
                    </p:ext>
                  </p:extLst>
                </p:nvPr>
              </p:nvGraphicFramePr>
              <p:xfrm>
                <a:off x="3276" y="-7536"/>
                <a:ext cx="18669" cy="13210"/>
              </p:xfrm>
              <a:graphic>
                <a:graphicData uri="http://schemas.openxmlformats.org/presentationml/2006/ole">
                  <p:oleObj spid="_x0000_s12312" name="תמונת מפת סיביות" r:id="rId3" imgW="7457143" imgH="5285714" progId="PBrush">
                    <p:embed/>
                  </p:oleObj>
                </a:graphicData>
              </a:graphic>
            </p:graphicFrame>
            <p:sp>
              <p:nvSpPr>
                <p:cNvPr id="11" name="Rectangle 8"/>
                <p:cNvSpPr>
                  <a:spLocks noChangeArrowheads="1"/>
                </p:cNvSpPr>
                <p:nvPr/>
              </p:nvSpPr>
              <p:spPr bwMode="auto">
                <a:xfrm>
                  <a:off x="1650" y="4275"/>
                  <a:ext cx="225" cy="14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8" name="Rectangle 9"/>
              <p:cNvSpPr>
                <a:spLocks noChangeArrowheads="1"/>
              </p:cNvSpPr>
              <p:nvPr/>
            </p:nvSpPr>
            <p:spPr bwMode="auto">
              <a:xfrm>
                <a:off x="9125" y="1820"/>
                <a:ext cx="71" cy="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 name="Rectangle 10"/>
              <p:cNvSpPr>
                <a:spLocks noChangeArrowheads="1"/>
              </p:cNvSpPr>
              <p:nvPr/>
            </p:nvSpPr>
            <p:spPr bwMode="auto">
              <a:xfrm>
                <a:off x="9245" y="1820"/>
                <a:ext cx="71" cy="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6" name="Text Box 11"/>
            <p:cNvSpPr txBox="1">
              <a:spLocks noChangeArrowheads="1"/>
            </p:cNvSpPr>
            <p:nvPr/>
          </p:nvSpPr>
          <p:spPr bwMode="auto">
            <a:xfrm>
              <a:off x="9115" y="1640"/>
              <a:ext cx="521"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he-IL" sz="800" b="0" i="0" u="none" strike="noStrike" cap="none" normalizeH="0" baseline="0" smtClean="0">
                  <a:ln>
                    <a:noFill/>
                  </a:ln>
                  <a:solidFill>
                    <a:srgbClr val="FF0000"/>
                  </a:solidFill>
                  <a:effectLst/>
                  <a:latin typeface="Arial" pitchFamily="34" charset="0"/>
                  <a:ea typeface="Arial" pitchFamily="34" charset="0"/>
                  <a:cs typeface="Arial" pitchFamily="34" charset="0"/>
                </a:rPr>
                <a:t>"</a:t>
              </a: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2" name="מלבן 11"/>
          <p:cNvSpPr/>
          <p:nvPr/>
        </p:nvSpPr>
        <p:spPr>
          <a:xfrm>
            <a:off x="899592" y="1052736"/>
            <a:ext cx="7632848" cy="2585323"/>
          </a:xfrm>
          <a:prstGeom prst="rect">
            <a:avLst/>
          </a:prstGeom>
        </p:spPr>
        <p:txBody>
          <a:bodyPr wrap="square">
            <a:spAutoFit/>
          </a:bodyPr>
          <a:lstStyle/>
          <a:p>
            <a:r>
              <a:rPr lang="he-IL" sz="1600" dirty="0" smtClean="0"/>
              <a:t>את</a:t>
            </a:r>
            <a:r>
              <a:rPr lang="he-IL" sz="1600" b="1" dirty="0" smtClean="0"/>
              <a:t> </a:t>
            </a:r>
            <a:r>
              <a:rPr lang="he-IL" sz="1600" dirty="0" smtClean="0"/>
              <a:t>עקומות הגדילה מפרסם משרד </a:t>
            </a:r>
            <a:r>
              <a:rPr lang="he-IL" sz="1600" dirty="0"/>
              <a:t>הבריאות. </a:t>
            </a:r>
            <a:endParaRPr lang="he-IL" sz="1600" dirty="0" smtClean="0"/>
          </a:p>
          <a:p>
            <a:endParaRPr lang="he-IL" sz="1600" dirty="0" smtClean="0"/>
          </a:p>
          <a:p>
            <a:r>
              <a:rPr lang="he-IL" sz="1600" dirty="0" smtClean="0"/>
              <a:t>מה ניתן ללמוד מהעקומות?</a:t>
            </a:r>
          </a:p>
          <a:p>
            <a:pPr marL="285750" indent="-285750">
              <a:buFont typeface="Arial" panose="020B0604020202020204" pitchFamily="34" charset="0"/>
              <a:buChar char="•"/>
            </a:pPr>
            <a:r>
              <a:rPr lang="he-IL" sz="1600" dirty="0" smtClean="0"/>
              <a:t>אפשר להוציא נתונים מספריים – גובה עבור גיל מסוים או גיל עבור גובה מסוים.</a:t>
            </a:r>
          </a:p>
          <a:p>
            <a:pPr marL="285750" indent="-285750">
              <a:buFont typeface="Arial" panose="020B0604020202020204" pitchFamily="34" charset="0"/>
              <a:buChar char="•"/>
            </a:pPr>
            <a:r>
              <a:rPr lang="he-IL" sz="1600" dirty="0" smtClean="0"/>
              <a:t>אפשר לזהות מגמות וגם שינויים במגמות, כגון תקופות </a:t>
            </a:r>
            <a:r>
              <a:rPr lang="he-IL" sz="1600" dirty="0"/>
              <a:t>של שינויים מהירים בגובה ובמשקל לעומת תקופות של שינויים אטיים </a:t>
            </a:r>
            <a:r>
              <a:rPr lang="he-IL" sz="1600" dirty="0" smtClean="0"/>
              <a:t>יותר.</a:t>
            </a:r>
          </a:p>
          <a:p>
            <a:pPr marL="285750" indent="-285750">
              <a:buFont typeface="Arial" panose="020B0604020202020204" pitchFamily="34" charset="0"/>
              <a:buChar char="•"/>
            </a:pPr>
            <a:endParaRPr lang="he-IL" sz="1600" dirty="0" smtClean="0"/>
          </a:p>
          <a:p>
            <a:pPr marL="285750" indent="-285750">
              <a:buFont typeface="Arial" panose="020B0604020202020204" pitchFamily="34" charset="0"/>
              <a:buChar char="•"/>
            </a:pPr>
            <a:r>
              <a:rPr lang="he-IL" sz="1600" dirty="0" smtClean="0"/>
              <a:t>עקומות הגדילה הן דוגמא לגרף קווי, בו התצוגה רציפה, להבדיל למשל מהגרף של שיאי ריצה שבנוי מחיבור של נקודות בדידות.</a:t>
            </a:r>
          </a:p>
          <a:p>
            <a:pPr marL="285750" indent="-285750">
              <a:buFont typeface="Arial" panose="020B0604020202020204" pitchFamily="34" charset="0"/>
              <a:buChar char="•"/>
            </a:pPr>
            <a:endParaRPr lang="he-IL" dirty="0" smtClean="0"/>
          </a:p>
        </p:txBody>
      </p:sp>
      <p:sp>
        <p:nvSpPr>
          <p:cNvPr id="13" name="Title 4"/>
          <p:cNvSpPr>
            <a:spLocks noGrp="1"/>
          </p:cNvSpPr>
          <p:nvPr>
            <p:ph type="title"/>
          </p:nvPr>
        </p:nvSpPr>
        <p:spPr>
          <a:xfrm>
            <a:off x="457200" y="274638"/>
            <a:ext cx="8229600" cy="850106"/>
          </a:xfrm>
        </p:spPr>
        <p:txBody>
          <a:bodyPr>
            <a:normAutofit/>
          </a:bodyPr>
          <a:lstStyle/>
          <a:p>
            <a:r>
              <a:rPr lang="he-IL" sz="3600" dirty="0" smtClean="0">
                <a:solidFill>
                  <a:schemeClr val="accent1"/>
                </a:solidFill>
              </a:rPr>
              <a:t>עקומות גדילה</a:t>
            </a:r>
            <a:endParaRPr lang="en-US" sz="3600" dirty="0">
              <a:solidFill>
                <a:schemeClr val="accent1"/>
              </a:solidFill>
            </a:endParaRPr>
          </a:p>
        </p:txBody>
      </p:sp>
    </p:spTree>
    <p:extLst>
      <p:ext uri="{BB962C8B-B14F-4D97-AF65-F5344CB8AC3E}">
        <p14:creationId xmlns="" xmlns:p14="http://schemas.microsoft.com/office/powerpoint/2010/main" val="372512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1115616" y="-171400"/>
            <a:ext cx="7128735" cy="5435100"/>
            <a:chOff x="613" y="1640"/>
            <a:chExt cx="11340" cy="8717"/>
          </a:xfrm>
        </p:grpSpPr>
        <p:grpSp>
          <p:nvGrpSpPr>
            <p:cNvPr id="5" name="Group 3"/>
            <p:cNvGrpSpPr>
              <a:grpSpLocks/>
            </p:cNvGrpSpPr>
            <p:nvPr/>
          </p:nvGrpSpPr>
          <p:grpSpPr bwMode="auto">
            <a:xfrm>
              <a:off x="613" y="1820"/>
              <a:ext cx="11340" cy="8537"/>
              <a:chOff x="613" y="1820"/>
              <a:chExt cx="11340" cy="8537"/>
            </a:xfrm>
          </p:grpSpPr>
          <p:grpSp>
            <p:nvGrpSpPr>
              <p:cNvPr id="7" name="Group 4"/>
              <p:cNvGrpSpPr>
                <a:grpSpLocks/>
              </p:cNvGrpSpPr>
              <p:nvPr/>
            </p:nvGrpSpPr>
            <p:grpSpPr bwMode="auto">
              <a:xfrm>
                <a:off x="613" y="2333"/>
                <a:ext cx="11340" cy="8024"/>
                <a:chOff x="628" y="2333"/>
                <a:chExt cx="11340" cy="8024"/>
              </a:xfrm>
            </p:grpSpPr>
            <p:graphicFrame>
              <p:nvGraphicFramePr>
                <p:cNvPr id="10" name="אובייקט 9"/>
                <p:cNvGraphicFramePr>
                  <a:graphicFrameLocks noChangeAspect="1"/>
                </p:cNvGraphicFramePr>
                <p:nvPr>
                  <p:extLst>
                    <p:ext uri="{D42A27DB-BD31-4B8C-83A1-F6EECF244321}">
                      <p14:modId xmlns="" xmlns:p14="http://schemas.microsoft.com/office/powerpoint/2010/main" val="1619578854"/>
                    </p:ext>
                  </p:extLst>
                </p:nvPr>
              </p:nvGraphicFramePr>
              <p:xfrm>
                <a:off x="628" y="2333"/>
                <a:ext cx="11340" cy="8024"/>
              </p:xfrm>
              <a:graphic>
                <a:graphicData uri="http://schemas.openxmlformats.org/presentationml/2006/ole">
                  <p:oleObj spid="_x0000_s15389" name="תמונת מפת סיביות" r:id="rId3" imgW="7457143" imgH="5285714" progId="PBrush">
                    <p:embed/>
                  </p:oleObj>
                </a:graphicData>
              </a:graphic>
            </p:graphicFrame>
            <p:sp>
              <p:nvSpPr>
                <p:cNvPr id="11" name="Rectangle 6"/>
                <p:cNvSpPr>
                  <a:spLocks noChangeArrowheads="1"/>
                </p:cNvSpPr>
                <p:nvPr/>
              </p:nvSpPr>
              <p:spPr bwMode="auto">
                <a:xfrm>
                  <a:off x="1650" y="4275"/>
                  <a:ext cx="225" cy="143"/>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8" name="Rectangle 7"/>
              <p:cNvSpPr>
                <a:spLocks noChangeArrowheads="1"/>
              </p:cNvSpPr>
              <p:nvPr/>
            </p:nvSpPr>
            <p:spPr bwMode="auto">
              <a:xfrm>
                <a:off x="9125" y="1820"/>
                <a:ext cx="71" cy="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 name="Rectangle 8"/>
              <p:cNvSpPr>
                <a:spLocks noChangeArrowheads="1"/>
              </p:cNvSpPr>
              <p:nvPr/>
            </p:nvSpPr>
            <p:spPr bwMode="auto">
              <a:xfrm>
                <a:off x="9245" y="1820"/>
                <a:ext cx="71" cy="71"/>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
          <p:nvSpPr>
            <p:cNvPr id="6" name="Text Box 9"/>
            <p:cNvSpPr txBox="1">
              <a:spLocks noChangeArrowheads="1"/>
            </p:cNvSpPr>
            <p:nvPr/>
          </p:nvSpPr>
          <p:spPr bwMode="auto">
            <a:xfrm>
              <a:off x="9115" y="1640"/>
              <a:ext cx="521" cy="3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he-IL" sz="800" b="0" i="0" u="none" strike="noStrike" cap="none" normalizeH="0" baseline="0" smtClean="0">
                  <a:ln>
                    <a:noFill/>
                  </a:ln>
                  <a:solidFill>
                    <a:srgbClr val="FF0000"/>
                  </a:solidFill>
                  <a:effectLst/>
                  <a:latin typeface="Arial" pitchFamily="34" charset="0"/>
                  <a:ea typeface="Arial" pitchFamily="34" charset="0"/>
                  <a:cs typeface="Arial" pitchFamily="34" charset="0"/>
                </a:rPr>
                <a:t>"</a:t>
              </a:r>
              <a:endParaRPr kumimoji="0" lang="he-IL" altLang="he-IL" sz="1800" b="0" i="0" u="none" strike="noStrike" cap="none" normalizeH="0" baseline="0" smtClean="0">
                <a:ln>
                  <a:noFill/>
                </a:ln>
                <a:solidFill>
                  <a:schemeClr val="tx1"/>
                </a:solidFill>
                <a:effectLst/>
                <a:latin typeface="Arial" pitchFamily="34" charset="0"/>
                <a:cs typeface="Arial" pitchFamily="34" charset="0"/>
              </a:endParaRPr>
            </a:p>
          </p:txBody>
        </p:sp>
      </p:grpSp>
      <p:sp>
        <p:nvSpPr>
          <p:cNvPr id="15390" name="Rectangle 30"/>
          <p:cNvSpPr>
            <a:spLocks noChangeArrowheads="1"/>
          </p:cNvSpPr>
          <p:nvPr/>
        </p:nvSpPr>
        <p:spPr bwMode="auto">
          <a:xfrm>
            <a:off x="0" y="5085184"/>
            <a:ext cx="9144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נעקוב אחר התפתחות הגובה של בת שגובהה ממוצע. הגרף שמתאר את גובהה הוא הגרף האמצעי.</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רשמו את הגובה של הבת בגיל 5 ובגיל 19:</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רשמו באיזה גיל גובה הבת הוא 150 ס"מ:</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הגרף העליון מציג את הגובה המינימלי של בנות "האלפיון העליון". רשמו לאיזה גובה הן מגיעות בגיל 19:</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Char char="•"/>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נבחין עתה בין שלוש תקופות. בכל תקופה אופי הגדילה שונה. תארו מילולית מהו אופי הגדילה בכל תקופה (עשו זאת רק בעבור הגרף האמצעי המייצג ממוצע):</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תקופה א (5-12):</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תקופה ב (12-16):</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1" eaLnBrk="0" fontAlgn="base" latinLnBrk="0" hangingPunct="0">
              <a:lnSpc>
                <a:spcPct val="100000"/>
              </a:lnSpc>
              <a:spcBef>
                <a:spcPct val="0"/>
              </a:spcBef>
              <a:spcAft>
                <a:spcPct val="0"/>
              </a:spcAft>
              <a:buClrTx/>
              <a:buSzTx/>
              <a:buFontTx/>
              <a:buNone/>
              <a:tabLst>
                <a:tab pos="233363" algn="l"/>
              </a:tabLst>
            </a:pPr>
            <a:r>
              <a:rPr kumimoji="0" lang="he-IL" sz="12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תקופה ג (16-19):</a:t>
            </a:r>
            <a:endParaRPr kumimoji="0" lang="he-IL"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8191198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אובייקט 9"/>
          <p:cNvGraphicFramePr>
            <a:graphicFrameLocks noChangeAspect="1"/>
          </p:cNvGraphicFramePr>
          <p:nvPr>
            <p:extLst>
              <p:ext uri="{D42A27DB-BD31-4B8C-83A1-F6EECF244321}">
                <p14:modId xmlns="" xmlns:p14="http://schemas.microsoft.com/office/powerpoint/2010/main" val="1619578854"/>
              </p:ext>
            </p:extLst>
          </p:nvPr>
        </p:nvGraphicFramePr>
        <p:xfrm>
          <a:off x="251520" y="188639"/>
          <a:ext cx="5832648" cy="4093405"/>
        </p:xfrm>
        <a:graphic>
          <a:graphicData uri="http://schemas.openxmlformats.org/presentationml/2006/ole">
            <p:oleObj spid="_x0000_s33793" name="תמונת מפת סיביות" r:id="rId3" imgW="7457143" imgH="5285714" progId="PBrush">
              <p:embed/>
            </p:oleObj>
          </a:graphicData>
        </a:graphic>
      </p:graphicFrame>
      <p:sp>
        <p:nvSpPr>
          <p:cNvPr id="4" name="מלבן 3"/>
          <p:cNvSpPr/>
          <p:nvPr/>
        </p:nvSpPr>
        <p:spPr>
          <a:xfrm>
            <a:off x="683568" y="3429000"/>
            <a:ext cx="7920880" cy="3323987"/>
          </a:xfrm>
          <a:prstGeom prst="rect">
            <a:avLst/>
          </a:prstGeom>
        </p:spPr>
        <p:txBody>
          <a:bodyPr wrap="square">
            <a:spAutoFit/>
          </a:bodyPr>
          <a:lstStyle/>
          <a:p>
            <a:r>
              <a:rPr lang="he-IL" sz="1400" dirty="0" smtClean="0"/>
              <a:t>הגובה בתחילת המדידה וסיומה:</a:t>
            </a:r>
          </a:p>
          <a:p>
            <a:r>
              <a:rPr lang="he-IL" sz="1400" dirty="0" smtClean="0"/>
              <a:t>בגיל </a:t>
            </a:r>
            <a:r>
              <a:rPr lang="he-IL" sz="1400" dirty="0"/>
              <a:t>5   </a:t>
            </a:r>
            <a:r>
              <a:rPr lang="he-IL" sz="1400" u="sng" dirty="0"/>
              <a:t>    110    </a:t>
            </a:r>
            <a:r>
              <a:rPr lang="he-IL" sz="1400" dirty="0"/>
              <a:t> ס"מ</a:t>
            </a:r>
            <a:endParaRPr lang="en-US" sz="1400" dirty="0"/>
          </a:p>
          <a:p>
            <a:r>
              <a:rPr lang="he-IL" sz="1400" dirty="0"/>
              <a:t>בגיל 19 </a:t>
            </a:r>
            <a:r>
              <a:rPr lang="he-IL" sz="1400" u="sng" dirty="0"/>
              <a:t>    163   </a:t>
            </a:r>
            <a:r>
              <a:rPr lang="he-IL" sz="1400" dirty="0"/>
              <a:t>  ס"מ</a:t>
            </a:r>
            <a:endParaRPr lang="en-US" sz="1400" dirty="0"/>
          </a:p>
          <a:p>
            <a:pPr lvl="0"/>
            <a:endParaRPr lang="he-IL" sz="1400" dirty="0" smtClean="0"/>
          </a:p>
          <a:p>
            <a:pPr lvl="0"/>
            <a:r>
              <a:rPr lang="he-IL" sz="1400" dirty="0" smtClean="0"/>
              <a:t>הבת </a:t>
            </a:r>
            <a:r>
              <a:rPr lang="he-IL" sz="1400" dirty="0"/>
              <a:t>מגיעה לגובה 150 ס"מ בגיל 11 שנים </a:t>
            </a:r>
            <a:r>
              <a:rPr lang="he-IL" sz="1400" dirty="0" smtClean="0"/>
              <a:t>ו- 9 </a:t>
            </a:r>
            <a:r>
              <a:rPr lang="he-IL" sz="1400" dirty="0"/>
              <a:t>חודשים.</a:t>
            </a:r>
            <a:endParaRPr lang="en-US" sz="1400" dirty="0"/>
          </a:p>
          <a:p>
            <a:pPr lvl="0"/>
            <a:endParaRPr lang="he-IL" sz="1400" dirty="0" smtClean="0"/>
          </a:p>
          <a:p>
            <a:pPr lvl="0"/>
            <a:r>
              <a:rPr lang="he-IL" sz="1400" dirty="0" smtClean="0"/>
              <a:t>גובהן </a:t>
            </a:r>
            <a:r>
              <a:rPr lang="he-IL" sz="1400" dirty="0"/>
              <a:t>של בנות האלפיון העליון הוא </a:t>
            </a:r>
            <a:r>
              <a:rPr lang="he-IL" sz="1400" dirty="0" smtClean="0"/>
              <a:t>מ- 183 </a:t>
            </a:r>
            <a:r>
              <a:rPr lang="he-IL" sz="1400" dirty="0"/>
              <a:t>ס"מ ומעלה. </a:t>
            </a:r>
            <a:endParaRPr lang="he-IL" sz="1400" dirty="0" smtClean="0"/>
          </a:p>
          <a:p>
            <a:pPr lvl="0"/>
            <a:endParaRPr lang="he-IL" sz="1400" dirty="0" smtClean="0"/>
          </a:p>
          <a:p>
            <a:pPr lvl="0"/>
            <a:r>
              <a:rPr lang="he-IL" sz="1400" dirty="0" smtClean="0"/>
              <a:t>אופי הגדילה בכל תקופה:</a:t>
            </a:r>
            <a:endParaRPr lang="en-US" sz="1400" dirty="0"/>
          </a:p>
          <a:p>
            <a:endParaRPr lang="he-IL" sz="1400" b="1" dirty="0" smtClean="0"/>
          </a:p>
          <a:p>
            <a:r>
              <a:rPr lang="he-IL" sz="1400" b="1" dirty="0" smtClean="0"/>
              <a:t>תקופה </a:t>
            </a:r>
            <a:r>
              <a:rPr lang="he-IL" sz="1400" b="1" dirty="0"/>
              <a:t>א (5-12): </a:t>
            </a:r>
            <a:r>
              <a:rPr lang="he-IL" sz="1400" dirty="0"/>
              <a:t>הגובה גדל בקצב קבוע למדי. זאת אנו לומדים מכך שהגרף הוא כמעט ישר.</a:t>
            </a:r>
            <a:r>
              <a:rPr lang="he-IL" sz="1400" b="1" dirty="0"/>
              <a:t>		</a:t>
            </a:r>
            <a:endParaRPr lang="he-IL" sz="1400" b="1" dirty="0" smtClean="0"/>
          </a:p>
          <a:p>
            <a:r>
              <a:rPr lang="he-IL" sz="1400" b="1" dirty="0" smtClean="0"/>
              <a:t>תקופה </a:t>
            </a:r>
            <a:r>
              <a:rPr lang="he-IL" sz="1400" b="1" dirty="0"/>
              <a:t>ב (12-16):</a:t>
            </a:r>
            <a:r>
              <a:rPr lang="he-IL" sz="1400" dirty="0"/>
              <a:t> הגובה גדל, אך קצב הגידול הולך ומתמתן. זאת אנו לומדים מכך שהתלילות של הגרף הולכת וקטנה, הגרף נעשה פחות ופחות משופע</a:t>
            </a:r>
            <a:r>
              <a:rPr lang="he-IL" sz="1400" dirty="0" smtClean="0"/>
              <a:t>.</a:t>
            </a:r>
            <a:endParaRPr lang="he-IL" sz="1400" dirty="0"/>
          </a:p>
          <a:p>
            <a:r>
              <a:rPr lang="he-IL" sz="1400" b="1" dirty="0" smtClean="0"/>
              <a:t>תקופה </a:t>
            </a:r>
            <a:r>
              <a:rPr lang="he-IL" sz="1400" b="1" dirty="0"/>
              <a:t>ג (16-19):</a:t>
            </a:r>
            <a:r>
              <a:rPr lang="he-IL" sz="1400" dirty="0"/>
              <a:t> הגובה כמעט אינו גדל. הגרף אינו נראה משופע, והוא מקביל לציר הזמן (אגב, בגרפים של האחוזונים הנמוכים יש גידול מתון ביותר).</a:t>
            </a:r>
            <a:endParaRPr lang="en-US" sz="1400" dirty="0"/>
          </a:p>
        </p:txBody>
      </p:sp>
    </p:spTree>
    <p:extLst>
      <p:ext uri="{BB962C8B-B14F-4D97-AF65-F5344CB8AC3E}">
        <p14:creationId xmlns="" xmlns:p14="http://schemas.microsoft.com/office/powerpoint/2010/main" val="349637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44008" y="620688"/>
            <a:ext cx="4098776" cy="6015231"/>
          </a:xfrm>
          <a:prstGeom prst="rect">
            <a:avLst/>
          </a:prstGeom>
          <a:noFill/>
          <a:extLst>
            <a:ext uri="{909E8E84-426E-40DD-AFC4-6F175D3DCCD1}">
              <a14:hiddenFill xmlns="" xmlns:a14="http://schemas.microsoft.com/office/drawing/2010/main">
                <a:solidFill>
                  <a:srgbClr val="FFFFFF"/>
                </a:solidFill>
              </a14:hiddenFill>
            </a:ext>
          </a:extLst>
        </p:spPr>
      </p:pic>
      <p:sp>
        <p:nvSpPr>
          <p:cNvPr id="4" name="מלבן 3"/>
          <p:cNvSpPr/>
          <p:nvPr/>
        </p:nvSpPr>
        <p:spPr>
          <a:xfrm>
            <a:off x="4590145" y="107966"/>
            <a:ext cx="4342856" cy="369332"/>
          </a:xfrm>
          <a:prstGeom prst="rect">
            <a:avLst/>
          </a:prstGeom>
        </p:spPr>
        <p:txBody>
          <a:bodyPr wrap="none">
            <a:spAutoFit/>
          </a:bodyPr>
          <a:lstStyle/>
          <a:p>
            <a:r>
              <a:rPr lang="he-IL" dirty="0"/>
              <a:t>נתבונן בעקומות גדילה נוספות, הפעם של בנים:</a:t>
            </a:r>
          </a:p>
        </p:txBody>
      </p:sp>
      <p:sp>
        <p:nvSpPr>
          <p:cNvPr id="5" name="מלבן 3"/>
          <p:cNvSpPr/>
          <p:nvPr/>
        </p:nvSpPr>
        <p:spPr>
          <a:xfrm>
            <a:off x="683568" y="692696"/>
            <a:ext cx="3672408" cy="4401205"/>
          </a:xfrm>
          <a:prstGeom prst="rect">
            <a:avLst/>
          </a:prstGeom>
        </p:spPr>
        <p:txBody>
          <a:bodyPr wrap="square">
            <a:spAutoFit/>
          </a:bodyPr>
          <a:lstStyle/>
          <a:p>
            <a:r>
              <a:rPr lang="he-IL" sz="1400" dirty="0" smtClean="0"/>
              <a:t>מהי המסה של בן ממוצע בגיל 17?</a:t>
            </a:r>
          </a:p>
          <a:p>
            <a:endParaRPr lang="he-IL" sz="1400" dirty="0" smtClean="0"/>
          </a:p>
          <a:p>
            <a:r>
              <a:rPr lang="he-IL" sz="1400" dirty="0" smtClean="0"/>
              <a:t>65 ק"ג</a:t>
            </a:r>
          </a:p>
          <a:p>
            <a:endParaRPr lang="he-IL" sz="1400" dirty="0" smtClean="0"/>
          </a:p>
          <a:p>
            <a:r>
              <a:rPr lang="he-IL" sz="1400" dirty="0" smtClean="0"/>
              <a:t>מתוך התבוננות בשתי קבוצות הגרפים, העריכו אם צפוי שהבנים ימשיכו לגבוה אחרי גיל 20, ואם המסה שלהם צפויה להמשיך לגדול אחרי גיל 20. הסבירו את הדברים תוך הסתמכות על הגרפים:</a:t>
            </a:r>
          </a:p>
          <a:p>
            <a:endParaRPr lang="he-IL" sz="1400" dirty="0" smtClean="0"/>
          </a:p>
          <a:p>
            <a:pPr marL="0" lvl="1"/>
            <a:r>
              <a:rPr lang="he-IL" sz="1400" dirty="0" smtClean="0"/>
              <a:t>גרפי הגובה מעידים על ירידה משמעותית בשיפוע גרף הגובה לקראת גיל 20. הדבר מעיד על מגמה של שמירה על גובה. הגרף האמצעי נהיה כמעט אופקי. </a:t>
            </a:r>
          </a:p>
          <a:p>
            <a:endParaRPr lang="en-US" sz="1400" dirty="0" smtClean="0"/>
          </a:p>
          <a:p>
            <a:pPr marL="0" lvl="1"/>
            <a:r>
              <a:rPr lang="he-IL" sz="1400" dirty="0" smtClean="0"/>
              <a:t>גרפי המסה מעידים על מגמה של גידול בכל השנים שמתוארות בגרף. הדבר מעיד שבגיל 20 הבנים נמצאים במגמה של גידול במסה.</a:t>
            </a:r>
          </a:p>
          <a:p>
            <a:endParaRPr lang="he-IL" sz="1400" dirty="0" smtClean="0"/>
          </a:p>
          <a:p>
            <a:pPr marL="0" lvl="1"/>
            <a:r>
              <a:rPr lang="he-IL" sz="1400" dirty="0" smtClean="0"/>
              <a:t>השאלה הזאת מלמדת אותנו ש</a:t>
            </a:r>
            <a:r>
              <a:rPr lang="he-IL" sz="1400" b="1" dirty="0" smtClean="0"/>
              <a:t>שיפוע הגרף מצביע על מגמה ברגע מסוים</a:t>
            </a:r>
            <a:endParaRPr lang="en-US" sz="1400" b="1" dirty="0"/>
          </a:p>
        </p:txBody>
      </p:sp>
    </p:spTree>
    <p:extLst>
      <p:ext uri="{BB962C8B-B14F-4D97-AF65-F5344CB8AC3E}">
        <p14:creationId xmlns="" xmlns:p14="http://schemas.microsoft.com/office/powerpoint/2010/main" val="37429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solidFill>
                  <a:schemeClr val="accent1"/>
                </a:solidFill>
              </a:rPr>
              <a:t>מזג האוויר</a:t>
            </a:r>
            <a:endParaRPr lang="he-IL" sz="3600" dirty="0">
              <a:solidFill>
                <a:schemeClr val="accent1"/>
              </a:solidFill>
            </a:endParaRPr>
          </a:p>
        </p:txBody>
      </p:sp>
      <p:graphicFrame>
        <p:nvGraphicFramePr>
          <p:cNvPr id="4" name="אובייקט 3"/>
          <p:cNvGraphicFramePr>
            <a:graphicFrameLocks noChangeAspect="1"/>
          </p:cNvGraphicFramePr>
          <p:nvPr>
            <p:extLst>
              <p:ext uri="{D42A27DB-BD31-4B8C-83A1-F6EECF244321}">
                <p14:modId xmlns="" xmlns:p14="http://schemas.microsoft.com/office/powerpoint/2010/main" val="3913822073"/>
              </p:ext>
            </p:extLst>
          </p:nvPr>
        </p:nvGraphicFramePr>
        <p:xfrm>
          <a:off x="4644008" y="2204864"/>
          <a:ext cx="4311456" cy="2643298"/>
        </p:xfrm>
        <a:graphic>
          <a:graphicData uri="http://schemas.openxmlformats.org/presentationml/2006/ole">
            <p:oleObj spid="_x0000_s17423" name="תמונת מפת סיביות" r:id="rId3" imgW="3371429" imgH="2066667" progId="PBrush">
              <p:embed/>
            </p:oleObj>
          </a:graphicData>
        </a:graphic>
      </p:graphicFrame>
      <p:sp>
        <p:nvSpPr>
          <p:cNvPr id="5" name="מלבן 4"/>
          <p:cNvSpPr/>
          <p:nvPr/>
        </p:nvSpPr>
        <p:spPr>
          <a:xfrm>
            <a:off x="611560" y="1268760"/>
            <a:ext cx="7956376" cy="646331"/>
          </a:xfrm>
          <a:prstGeom prst="rect">
            <a:avLst/>
          </a:prstGeom>
        </p:spPr>
        <p:txBody>
          <a:bodyPr wrap="square">
            <a:spAutoFit/>
          </a:bodyPr>
          <a:lstStyle/>
          <a:p>
            <a:r>
              <a:rPr lang="he-IL" dirty="0"/>
              <a:t>לפנינו גרף קווי שמתאר את הטמפרטורה במהלך שבוע אחד בתחנה המטאורולוגית </a:t>
            </a:r>
            <a:r>
              <a:rPr lang="he-IL" b="1" dirty="0"/>
              <a:t>ירושמיים</a:t>
            </a:r>
            <a:r>
              <a:rPr lang="he-IL" dirty="0"/>
              <a:t>, בשכונת </a:t>
            </a:r>
            <a:r>
              <a:rPr lang="he-IL" dirty="0" smtClean="0"/>
              <a:t>ניות שבירושלים.</a:t>
            </a:r>
            <a:endParaRPr lang="he-IL" dirty="0"/>
          </a:p>
        </p:txBody>
      </p:sp>
      <p:sp>
        <p:nvSpPr>
          <p:cNvPr id="17427" name="Rectangle 19"/>
          <p:cNvSpPr>
            <a:spLocks noChangeArrowheads="1"/>
          </p:cNvSpPr>
          <p:nvPr/>
        </p:nvSpPr>
        <p:spPr bwMode="auto">
          <a:xfrm>
            <a:off x="0" y="1844824"/>
            <a:ext cx="4499992"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00000"/>
              </a:lnSpc>
              <a:spcBef>
                <a:spcPct val="0"/>
              </a:spcBef>
              <a:spcAft>
                <a:spcPct val="0"/>
              </a:spcAft>
              <a:buClrTx/>
              <a:buSzTx/>
              <a:buFontTx/>
              <a:buChar char="•"/>
              <a:tabLst>
                <a:tab pos="2663825" algn="l"/>
              </a:tabLst>
            </a:pPr>
            <a:r>
              <a:rPr lang="he-IL" sz="1600" b="1" dirty="0" smtClean="0">
                <a:latin typeface="Times New Roman" pitchFamily="18" charset="0"/>
                <a:ea typeface="Times New Roman" pitchFamily="18" charset="0"/>
                <a:cs typeface="David" pitchFamily="34" charset="-79"/>
              </a:rPr>
              <a:t>הטמפרטורה הנמוכה ביותר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a:t>
            </a:r>
            <a:r>
              <a:rPr kumimoji="0" lang="he-IL" sz="1600" b="1"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התבוננו בגרף והשלימו את המשפט הבא:</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eaLnBrk="0" fontAlgn="base" hangingPunct="0">
              <a:spcBef>
                <a:spcPct val="0"/>
              </a:spcBef>
              <a:spcAft>
                <a:spcPct val="0"/>
              </a:spcAft>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הטמפרטורה הנמוכה ביותר </a:t>
            </a:r>
            <a:r>
              <a:rPr lang="he-IL" sz="1600" dirty="0" smtClean="0">
                <a:latin typeface="Times New Roman" pitchFamily="18" charset="0"/>
                <a:ea typeface="Times New Roman" pitchFamily="18" charset="0"/>
                <a:cs typeface="David" pitchFamily="34" charset="-79"/>
              </a:rPr>
              <a:t>בשבוע הייתה ____</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מעלות.</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היא נמדדה ביום	</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בשעה </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בערך.</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2663825" algn="l"/>
              </a:tabLst>
            </a:pPr>
            <a:r>
              <a:rPr kumimoji="0" lang="he-IL" sz="1600" b="1"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הטמפרטורה הגבוהה ביותר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a:t>
            </a:r>
            <a:r>
              <a:rPr kumimoji="0" lang="he-IL" sz="1600" b="1"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התבוננו בגרף והשלימו את המשפט הבא:</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הטמפרטורה הגבוהה ביותר בשבוע הייתה כ-</a:t>
            </a:r>
            <a:r>
              <a:rPr lang="he-IL" sz="1600" dirty="0" smtClean="0">
                <a:latin typeface="Times New Roman" pitchFamily="18" charset="0"/>
                <a:ea typeface="Times New Roman" pitchFamily="18" charset="0"/>
                <a:cs typeface="David" pitchFamily="34" charset="-79"/>
              </a:rPr>
              <a:t>____</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מעלות.</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היא נמדדה ביום	</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בשעה </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בערך.</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הטמפרטורה ביום שלישי (29/11) בשעה 1200 בצהריים הייתה כ-</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מעלות.</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השלימו את המשפט:</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עד כמה שהגרף מאפשר לברר, הטמפרטורה הייתה 12 מעלות </a:t>
            </a:r>
            <a:r>
              <a:rPr kumimoji="0" lang="he-IL" sz="1600" b="0" i="0" u="sng"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a:t>
            </a: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 פעמים בשבוע.</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רשמו את הטמפרטורה בחצות הלילה בכל אחד מן הלילות (מעוגלת למספר שלם):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Char char="•"/>
              <a:tabLst>
                <a:tab pos="2663825" algn="l"/>
              </a:tabLst>
            </a:pPr>
            <a:r>
              <a:rPr kumimoji="0" lang="he-IL" sz="1600" b="0" i="0" u="none" strike="noStrike" cap="none" normalizeH="0" baseline="0" dirty="0" smtClean="0">
                <a:ln>
                  <a:noFill/>
                </a:ln>
                <a:solidFill>
                  <a:schemeClr val="tx1"/>
                </a:solidFill>
                <a:effectLst/>
                <a:latin typeface="Times New Roman" pitchFamily="18" charset="0"/>
                <a:ea typeface="Times New Roman" pitchFamily="18" charset="0"/>
                <a:cs typeface="David" pitchFamily="34" charset="-79"/>
              </a:rPr>
              <a:t>ציינו ארבעה פרקי זמן במהלך השבוע שבהם השינוי בטמפרטורה היה חד במיוחד.</a:t>
            </a:r>
            <a:endParaRPr kumimoji="0" lang="he-IL" sz="2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3204951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600" dirty="0" smtClean="0">
                <a:solidFill>
                  <a:schemeClr val="accent1"/>
                </a:solidFill>
              </a:rPr>
              <a:t>מזג האוויר</a:t>
            </a:r>
            <a:endParaRPr lang="he-IL" sz="3600" dirty="0">
              <a:solidFill>
                <a:schemeClr val="accent1"/>
              </a:solidFill>
            </a:endParaRPr>
          </a:p>
        </p:txBody>
      </p:sp>
      <p:graphicFrame>
        <p:nvGraphicFramePr>
          <p:cNvPr id="4" name="אובייקט 3"/>
          <p:cNvGraphicFramePr>
            <a:graphicFrameLocks noChangeAspect="1"/>
          </p:cNvGraphicFramePr>
          <p:nvPr>
            <p:extLst>
              <p:ext uri="{D42A27DB-BD31-4B8C-83A1-F6EECF244321}">
                <p14:modId xmlns="" xmlns:p14="http://schemas.microsoft.com/office/powerpoint/2010/main" val="3913822073"/>
              </p:ext>
            </p:extLst>
          </p:nvPr>
        </p:nvGraphicFramePr>
        <p:xfrm>
          <a:off x="4644008" y="2204864"/>
          <a:ext cx="4311456" cy="2643298"/>
        </p:xfrm>
        <a:graphic>
          <a:graphicData uri="http://schemas.openxmlformats.org/presentationml/2006/ole">
            <p:oleObj spid="_x0000_s47106" name="תמונת מפת סיביות" r:id="rId3" imgW="3371429" imgH="2066667" progId="PBrush">
              <p:embed/>
            </p:oleObj>
          </a:graphicData>
        </a:graphic>
      </p:graphicFrame>
      <p:sp>
        <p:nvSpPr>
          <p:cNvPr id="5" name="מלבן 4"/>
          <p:cNvSpPr/>
          <p:nvPr/>
        </p:nvSpPr>
        <p:spPr>
          <a:xfrm>
            <a:off x="611560" y="1268760"/>
            <a:ext cx="7956376" cy="646331"/>
          </a:xfrm>
          <a:prstGeom prst="rect">
            <a:avLst/>
          </a:prstGeom>
        </p:spPr>
        <p:txBody>
          <a:bodyPr wrap="square">
            <a:spAutoFit/>
          </a:bodyPr>
          <a:lstStyle/>
          <a:p>
            <a:r>
              <a:rPr lang="he-IL" dirty="0"/>
              <a:t>לפנינו גרף קווי שמתאר את הטמפרטורה במהלך שבוע אחד בתחנה המטאורולוגית </a:t>
            </a:r>
            <a:r>
              <a:rPr lang="he-IL" b="1" dirty="0"/>
              <a:t>ירושמיים</a:t>
            </a:r>
            <a:r>
              <a:rPr lang="he-IL" dirty="0"/>
              <a:t>, בשכונת </a:t>
            </a:r>
            <a:r>
              <a:rPr lang="he-IL" dirty="0" smtClean="0"/>
              <a:t>ניות שבירושלים.</a:t>
            </a:r>
            <a:endParaRPr lang="he-IL" dirty="0"/>
          </a:p>
        </p:txBody>
      </p:sp>
      <p:sp>
        <p:nvSpPr>
          <p:cNvPr id="17427" name="Rectangle 19"/>
          <p:cNvSpPr>
            <a:spLocks noChangeArrowheads="1"/>
          </p:cNvSpPr>
          <p:nvPr/>
        </p:nvSpPr>
        <p:spPr bwMode="auto">
          <a:xfrm>
            <a:off x="0" y="2132856"/>
            <a:ext cx="449999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he-IL" sz="1400" dirty="0" smtClean="0"/>
              <a:t>הטמפרטורה הנמוכה ביותר בשבוע הייתה </a:t>
            </a:r>
            <a:r>
              <a:rPr lang="he-IL" sz="1400" u="sng" dirty="0" smtClean="0"/>
              <a:t>       4        </a:t>
            </a:r>
            <a:r>
              <a:rPr lang="he-IL" sz="1400" dirty="0" smtClean="0"/>
              <a:t>  מעלות.</a:t>
            </a:r>
            <a:endParaRPr lang="en-US" sz="1400" dirty="0" smtClean="0"/>
          </a:p>
          <a:p>
            <a:r>
              <a:rPr lang="he-IL" sz="1400" dirty="0" smtClean="0"/>
              <a:t>היא נמדדה ביום</a:t>
            </a:r>
            <a:r>
              <a:rPr lang="he-IL" sz="1400" u="sng" dirty="0" smtClean="0"/>
              <a:t>      שני      </a:t>
            </a:r>
            <a:r>
              <a:rPr lang="he-IL" sz="1400" dirty="0" smtClean="0"/>
              <a:t>  בשעה </a:t>
            </a:r>
            <a:r>
              <a:rPr lang="he-IL" sz="1400" u="sng" dirty="0" smtClean="0"/>
              <a:t>      05:00     </a:t>
            </a:r>
            <a:r>
              <a:rPr lang="he-IL" sz="1400" dirty="0" smtClean="0"/>
              <a:t>  לערך.</a:t>
            </a:r>
            <a:endParaRPr lang="en-US" sz="1400" dirty="0" smtClean="0"/>
          </a:p>
          <a:p>
            <a:r>
              <a:rPr lang="he-IL" sz="1400" dirty="0" smtClean="0"/>
              <a:t>	</a:t>
            </a:r>
          </a:p>
          <a:p>
            <a:pPr lvl="0"/>
            <a:r>
              <a:rPr lang="he-IL" sz="1400" dirty="0" smtClean="0"/>
              <a:t>ב. הטמפרטורה הגבוהה ביותר בשבוע הייתה מעט יותר מ-</a:t>
            </a:r>
            <a:r>
              <a:rPr lang="he-IL" sz="1400" u="sng" dirty="0" smtClean="0"/>
              <a:t>      15      </a:t>
            </a:r>
            <a:r>
              <a:rPr lang="he-IL" sz="1400" dirty="0" smtClean="0"/>
              <a:t>  מעלות.</a:t>
            </a:r>
            <a:endParaRPr lang="en-US" sz="1400" dirty="0" smtClean="0"/>
          </a:p>
          <a:p>
            <a:r>
              <a:rPr lang="he-IL" sz="1400" dirty="0" smtClean="0"/>
              <a:t>היא נמדדה ביום</a:t>
            </a:r>
            <a:r>
              <a:rPr lang="he-IL" sz="1400" u="sng" dirty="0" smtClean="0"/>
              <a:t>     חמישי    </a:t>
            </a:r>
            <a:r>
              <a:rPr lang="he-IL" sz="1400" dirty="0" smtClean="0"/>
              <a:t>  בשעה </a:t>
            </a:r>
            <a:r>
              <a:rPr lang="he-IL" sz="1400" u="sng" dirty="0" smtClean="0"/>
              <a:t>    11:00      </a:t>
            </a:r>
            <a:r>
              <a:rPr lang="he-IL" sz="1400" dirty="0" smtClean="0"/>
              <a:t>  לערך.</a:t>
            </a:r>
            <a:endParaRPr lang="en-US" sz="1400" dirty="0" smtClean="0"/>
          </a:p>
          <a:p>
            <a:pPr lvl="0"/>
            <a:endParaRPr lang="he-IL" sz="1400" dirty="0" smtClean="0"/>
          </a:p>
          <a:p>
            <a:pPr lvl="0"/>
            <a:r>
              <a:rPr lang="he-IL" sz="1400" dirty="0" smtClean="0"/>
              <a:t>ג. הטמפרטורה ביום שלישי (29/11) בשעה 12:00 הייתה כ-</a:t>
            </a:r>
            <a:r>
              <a:rPr lang="he-IL" sz="1400" u="sng" dirty="0" smtClean="0"/>
              <a:t>      13     </a:t>
            </a:r>
            <a:r>
              <a:rPr lang="he-IL" sz="1400" dirty="0" smtClean="0"/>
              <a:t> מעלות.</a:t>
            </a:r>
            <a:endParaRPr lang="en-US" sz="1400" dirty="0" smtClean="0"/>
          </a:p>
          <a:p>
            <a:pPr lvl="0"/>
            <a:endParaRPr lang="he-IL" sz="1400" dirty="0" smtClean="0"/>
          </a:p>
          <a:p>
            <a:pPr lvl="0"/>
            <a:r>
              <a:rPr lang="he-IL" sz="1400" dirty="0" smtClean="0"/>
              <a:t>ד. עד כמה שהגרף מאפשר לברר, הטמפרטורה הייתה 12 מעלות </a:t>
            </a:r>
            <a:r>
              <a:rPr lang="he-IL" sz="1400" u="sng" dirty="0" smtClean="0"/>
              <a:t>      14       </a:t>
            </a:r>
            <a:r>
              <a:rPr lang="he-IL" sz="1400" dirty="0" smtClean="0"/>
              <a:t> פעמים בשבוע. בכל יממה, הגרף חתך הגרף את קו ה-12 מעלות פעמיים – פעם בעלייה ופעם בירידה.</a:t>
            </a:r>
          </a:p>
          <a:p>
            <a:endParaRPr lang="en-US" sz="1400" dirty="0" smtClean="0"/>
          </a:p>
          <a:p>
            <a:pPr lvl="0"/>
            <a:r>
              <a:rPr lang="he-IL" sz="1400" dirty="0" smtClean="0"/>
              <a:t>ה. הטמפרטורות היו בסביבות 9, 9, 7, 6, 6, 6 ו-7 מעלות</a:t>
            </a:r>
          </a:p>
          <a:p>
            <a:pPr lvl="0"/>
            <a:endParaRPr lang="en-US" sz="1400" dirty="0" smtClean="0"/>
          </a:p>
          <a:p>
            <a:pPr lvl="0"/>
            <a:r>
              <a:rPr lang="he-IL" sz="1400" dirty="0" smtClean="0"/>
              <a:t>ו. לקראת עלות השחר של שבת, ראשון, שני ושלישי, הגרף נראה אנכי למדי. זה מעיד על עלייה מהירה בטמפרטורה</a:t>
            </a:r>
            <a:r>
              <a:rPr lang="he-IL" dirty="0" smtClean="0"/>
              <a:t>.</a:t>
            </a:r>
            <a:endParaRPr lang="en-US" dirty="0"/>
          </a:p>
        </p:txBody>
      </p:sp>
    </p:spTree>
    <p:extLst>
      <p:ext uri="{BB962C8B-B14F-4D97-AF65-F5344CB8AC3E}">
        <p14:creationId xmlns="" xmlns:p14="http://schemas.microsoft.com/office/powerpoint/2010/main" val="3204951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אובייקט 3"/>
          <p:cNvGraphicFramePr>
            <a:graphicFrameLocks noChangeAspect="1"/>
          </p:cNvGraphicFramePr>
          <p:nvPr>
            <p:extLst>
              <p:ext uri="{D42A27DB-BD31-4B8C-83A1-F6EECF244321}">
                <p14:modId xmlns="" xmlns:p14="http://schemas.microsoft.com/office/powerpoint/2010/main" val="2706865189"/>
              </p:ext>
            </p:extLst>
          </p:nvPr>
        </p:nvGraphicFramePr>
        <p:xfrm>
          <a:off x="7596336" y="404664"/>
          <a:ext cx="1019175" cy="6162675"/>
        </p:xfrm>
        <a:graphic>
          <a:graphicData uri="http://schemas.openxmlformats.org/presentationml/2006/ole">
            <p:oleObj spid="_x0000_s18445" name="תמונת מפת סיביות" r:id="rId3" imgW="1019048" imgH="6163535" progId="PBrush">
              <p:embed/>
            </p:oleObj>
          </a:graphicData>
        </a:graphic>
      </p:graphicFrame>
      <p:sp>
        <p:nvSpPr>
          <p:cNvPr id="6" name="מציין מיקום תוכן 2"/>
          <p:cNvSpPr>
            <a:spLocks noGrp="1"/>
          </p:cNvSpPr>
          <p:nvPr>
            <p:ph idx="1"/>
          </p:nvPr>
        </p:nvSpPr>
        <p:spPr>
          <a:xfrm>
            <a:off x="395536" y="404664"/>
            <a:ext cx="6336704" cy="6192688"/>
          </a:xfrm>
        </p:spPr>
        <p:txBody>
          <a:bodyPr>
            <a:noAutofit/>
          </a:bodyPr>
          <a:lstStyle/>
          <a:p>
            <a:pPr marL="0" lvl="0" indent="0">
              <a:buNone/>
            </a:pPr>
            <a:r>
              <a:rPr lang="he-IL" sz="1600" dirty="0" smtClean="0"/>
              <a:t>נחזור לשאלת הטמפטורה הגבוהה ביותר במהלך השבוע. התבוננו בטבלה, שמציגה מדידות שנעשו בכל עשר דקות. ממדידות כאלה נוצר הגרף. המדידות מתארות את הטמפרטורה ביום חמישי (24/11), בין השעות 08:50 ל-15:50. היעזרו בטבלה כדי להשלים את המשפטים הבאים:</a:t>
            </a:r>
            <a:endParaRPr lang="en-US" sz="1600" dirty="0" smtClean="0"/>
          </a:p>
          <a:p>
            <a:r>
              <a:rPr lang="he-IL" sz="1600" dirty="0" smtClean="0"/>
              <a:t>הטמפרטורה הגבוהה ביותר ביום זה הייתה </a:t>
            </a:r>
            <a:r>
              <a:rPr lang="he-IL" sz="1600" u="sng" dirty="0" smtClean="0"/>
              <a:t>               </a:t>
            </a:r>
            <a:r>
              <a:rPr lang="he-IL" sz="1600" dirty="0" smtClean="0"/>
              <a:t> מעלות</a:t>
            </a:r>
          </a:p>
          <a:p>
            <a:r>
              <a:rPr lang="he-IL" sz="1600" dirty="0" smtClean="0"/>
              <a:t>היא נמדדה בשעה </a:t>
            </a:r>
            <a:r>
              <a:rPr lang="he-IL" sz="1600" u="sng" dirty="0" smtClean="0"/>
              <a:t>                </a:t>
            </a:r>
            <a:r>
              <a:rPr lang="he-IL" sz="1600" dirty="0" smtClean="0"/>
              <a:t> .</a:t>
            </a:r>
            <a:r>
              <a:rPr lang="en-US" sz="1600" dirty="0" smtClean="0"/>
              <a:t/>
            </a:r>
            <a:br>
              <a:rPr lang="en-US" sz="1600" dirty="0" smtClean="0"/>
            </a:br>
            <a:endParaRPr lang="en-US" sz="1600" dirty="0" smtClean="0"/>
          </a:p>
          <a:p>
            <a:pPr marL="0" indent="0">
              <a:buNone/>
            </a:pPr>
            <a:r>
              <a:rPr lang="he-IL" sz="1600" dirty="0" smtClean="0"/>
              <a:t>האם התשובה בסעיף שהתקבלה מעיון בטבלה זהה לזו שהתקבלה מהתבוננות בגרף? אם לא, בכמה התשובות נבדלות זו מזו? השלימו את המשפטים הבאים:</a:t>
            </a:r>
            <a:endParaRPr lang="en-US" sz="1600" dirty="0" smtClean="0"/>
          </a:p>
          <a:p>
            <a:r>
              <a:rPr lang="he-IL" sz="1600" dirty="0" smtClean="0"/>
              <a:t>הפער בין שתי הערכות הטמפרטורה היה </a:t>
            </a:r>
            <a:r>
              <a:rPr lang="he-IL" sz="1600" u="sng" dirty="0" smtClean="0"/>
              <a:t>            </a:t>
            </a:r>
            <a:r>
              <a:rPr lang="he-IL" sz="1600" dirty="0" smtClean="0"/>
              <a:t> מעלות.</a:t>
            </a:r>
            <a:endParaRPr lang="en-US" sz="1600" dirty="0" smtClean="0"/>
          </a:p>
          <a:p>
            <a:r>
              <a:rPr lang="he-IL" sz="1600" dirty="0" smtClean="0"/>
              <a:t>הפער בהערכות הזמנים שבהן התקבלה הטמפרטורה המרבית בשתי הדרכים היה </a:t>
            </a:r>
            <a:r>
              <a:rPr lang="he-IL" sz="1600" u="sng" dirty="0" smtClean="0"/>
              <a:t>             </a:t>
            </a:r>
            <a:r>
              <a:rPr lang="he-IL" sz="1600" dirty="0" smtClean="0"/>
              <a:t> מעלות.</a:t>
            </a:r>
            <a:endParaRPr lang="en-US" sz="1600" dirty="0" smtClean="0"/>
          </a:p>
          <a:p>
            <a:pPr lvl="0"/>
            <a:endParaRPr lang="he-IL" sz="1600" dirty="0" smtClean="0"/>
          </a:p>
          <a:p>
            <a:pPr lvl="0"/>
            <a:r>
              <a:rPr lang="he-IL" sz="1600" dirty="0" smtClean="0"/>
              <a:t>איזו משתי ההערכות נראית בעיניכם עדיפה? מדוע? רשמו תשובה:</a:t>
            </a:r>
            <a:endParaRPr lang="en-US" sz="1600" dirty="0" smtClean="0"/>
          </a:p>
          <a:p>
            <a:pPr>
              <a:buNone/>
            </a:pPr>
            <a:r>
              <a:rPr lang="he-IL" sz="1600" dirty="0" smtClean="0"/>
              <a:t> </a:t>
            </a:r>
          </a:p>
          <a:p>
            <a:r>
              <a:rPr lang="he-IL" sz="1600" dirty="0" smtClean="0"/>
              <a:t>סכמו בכתב את היתרונות של התצוגה הגרפית:</a:t>
            </a:r>
          </a:p>
          <a:p>
            <a:endParaRPr lang="en-US" sz="1600" dirty="0" smtClean="0"/>
          </a:p>
          <a:p>
            <a:r>
              <a:rPr lang="he-IL" sz="1600" dirty="0" smtClean="0"/>
              <a:t> סכמו בכתב את היתרונות של התצוגה באמצעות טבלה:</a:t>
            </a:r>
          </a:p>
          <a:p>
            <a:endParaRPr lang="he-IL" sz="1600" dirty="0" smtClean="0"/>
          </a:p>
          <a:p>
            <a:pPr lvl="0"/>
            <a:r>
              <a:rPr lang="he-IL" sz="1600" dirty="0" smtClean="0"/>
              <a:t>בהודעת טוויטר אפשר לרשום עד 140 סימנים (אותיות, ספרות או רווחים). נסחו בכתב הודעת טוויטר שתכלול את המסר המשמעותי ביותר שמתקבל מן המידע הכלול בגרף ובטבלה:</a:t>
            </a:r>
            <a:endParaRPr lang="en-US" sz="1600" dirty="0" smtClean="0"/>
          </a:p>
          <a:p>
            <a:pPr marL="0" lvl="0" indent="0">
              <a:buNone/>
            </a:pPr>
            <a:endParaRPr lang="en-US" sz="1800" dirty="0"/>
          </a:p>
          <a:p>
            <a:pPr marL="0" indent="0">
              <a:buNone/>
            </a:pPr>
            <a:endParaRPr lang="he-IL" sz="1800" dirty="0"/>
          </a:p>
        </p:txBody>
      </p:sp>
    </p:spTree>
    <p:extLst>
      <p:ext uri="{BB962C8B-B14F-4D97-AF65-F5344CB8AC3E}">
        <p14:creationId xmlns="" xmlns:p14="http://schemas.microsoft.com/office/powerpoint/2010/main" val="34628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Effect transition="in" filter="fade">
                                      <p:cBhvr>
                                        <p:cTn id="49" dur="1000"/>
                                        <p:tgtEl>
                                          <p:spTgt spid="6">
                                            <p:txEl>
                                              <p:pRg st="7" end="7"/>
                                            </p:txEl>
                                          </p:spTgt>
                                        </p:tgtEl>
                                      </p:cBhvr>
                                    </p:animEffect>
                                    <p:anim calcmode="lin" valueType="num">
                                      <p:cBhvr>
                                        <p:cTn id="50"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txEl>
                                              <p:pRg st="8" end="8"/>
                                            </p:txEl>
                                          </p:spTgt>
                                        </p:tgtEl>
                                        <p:attrNameLst>
                                          <p:attrName>style.visibility</p:attrName>
                                        </p:attrNameLst>
                                      </p:cBhvr>
                                      <p:to>
                                        <p:strVal val="visible"/>
                                      </p:to>
                                    </p:set>
                                    <p:animEffect transition="in" filter="fade">
                                      <p:cBhvr>
                                        <p:cTn id="56" dur="1000"/>
                                        <p:tgtEl>
                                          <p:spTgt spid="6">
                                            <p:txEl>
                                              <p:pRg st="8" end="8"/>
                                            </p:txEl>
                                          </p:spTgt>
                                        </p:tgtEl>
                                      </p:cBhvr>
                                    </p:animEffect>
                                    <p:anim calcmode="lin" valueType="num">
                                      <p:cBhvr>
                                        <p:cTn id="57"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xEl>
                                              <p:pRg st="9" end="9"/>
                                            </p:txEl>
                                          </p:spTgt>
                                        </p:tgtEl>
                                        <p:attrNameLst>
                                          <p:attrName>style.visibility</p:attrName>
                                        </p:attrNameLst>
                                      </p:cBhvr>
                                      <p:to>
                                        <p:strVal val="visible"/>
                                      </p:to>
                                    </p:set>
                                    <p:animEffect transition="in" filter="fade">
                                      <p:cBhvr>
                                        <p:cTn id="63" dur="1000"/>
                                        <p:tgtEl>
                                          <p:spTgt spid="6">
                                            <p:txEl>
                                              <p:pRg st="9" end="9"/>
                                            </p:txEl>
                                          </p:spTgt>
                                        </p:tgtEl>
                                      </p:cBhvr>
                                    </p:animEffect>
                                    <p:anim calcmode="lin" valueType="num">
                                      <p:cBhvr>
                                        <p:cTn id="64"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txEl>
                                              <p:pRg st="11" end="11"/>
                                            </p:txEl>
                                          </p:spTgt>
                                        </p:tgtEl>
                                        <p:attrNameLst>
                                          <p:attrName>style.visibility</p:attrName>
                                        </p:attrNameLst>
                                      </p:cBhvr>
                                      <p:to>
                                        <p:strVal val="visible"/>
                                      </p:to>
                                    </p:set>
                                    <p:animEffect transition="in" filter="fade">
                                      <p:cBhvr>
                                        <p:cTn id="70" dur="1000"/>
                                        <p:tgtEl>
                                          <p:spTgt spid="6">
                                            <p:txEl>
                                              <p:pRg st="11" end="11"/>
                                            </p:txEl>
                                          </p:spTgt>
                                        </p:tgtEl>
                                      </p:cBhvr>
                                    </p:animEffect>
                                    <p:anim calcmode="lin" valueType="num">
                                      <p:cBhvr>
                                        <p:cTn id="71"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72"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txEl>
                                              <p:pRg st="13" end="13"/>
                                            </p:txEl>
                                          </p:spTgt>
                                        </p:tgtEl>
                                        <p:attrNameLst>
                                          <p:attrName>style.visibility</p:attrName>
                                        </p:attrNameLst>
                                      </p:cBhvr>
                                      <p:to>
                                        <p:strVal val="visible"/>
                                      </p:to>
                                    </p:set>
                                    <p:animEffect transition="in" filter="fade">
                                      <p:cBhvr>
                                        <p:cTn id="77" dur="1000"/>
                                        <p:tgtEl>
                                          <p:spTgt spid="6">
                                            <p:txEl>
                                              <p:pRg st="13" end="13"/>
                                            </p:txEl>
                                          </p:spTgt>
                                        </p:tgtEl>
                                      </p:cBhvr>
                                    </p:animEffect>
                                    <p:anim calcmode="lin" valueType="num">
                                      <p:cBhvr>
                                        <p:cTn id="78"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79"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theme/theme1.xml><?xml version="1.0" encoding="utf-8"?>
<a:theme xmlns:a="http://schemas.openxmlformats.org/drawingml/2006/main" name="ערכת נושא של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1889</TotalTime>
  <Words>1077</Words>
  <Application>Microsoft Office PowerPoint</Application>
  <PresentationFormat>On-screen Show (4:3)</PresentationFormat>
  <Paragraphs>153</Paragraphs>
  <Slides>15</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18" baseType="lpstr">
      <vt:lpstr>ערכת נושא של Office</vt:lpstr>
      <vt:lpstr>גליון עבודה</vt:lpstr>
      <vt:lpstr>תמונת מפת סיביות</vt:lpstr>
      <vt:lpstr>  תנועה</vt:lpstr>
      <vt:lpstr>שיא העולם בריצת 100 מ'</vt:lpstr>
      <vt:lpstr>עקומות גדילה</vt:lpstr>
      <vt:lpstr>Slide 4</vt:lpstr>
      <vt:lpstr>Slide 5</vt:lpstr>
      <vt:lpstr>Slide 6</vt:lpstr>
      <vt:lpstr>מזג האוויר</vt:lpstr>
      <vt:lpstr>מזג האוויר</vt:lpstr>
      <vt:lpstr>Slide 9</vt:lpstr>
      <vt:lpstr>Slide 10</vt:lpstr>
      <vt:lpstr>תאוצה של מכונית</vt:lpstr>
      <vt:lpstr>Slide 12</vt:lpstr>
      <vt:lpstr>תרגיל  1 – רכבת מהירה</vt:lpstr>
      <vt:lpstr>תרגיל 2 - אוכלוסיית העולם</vt:lpstr>
      <vt:lpstr>סיכום</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ort</dc:creator>
  <cp:lastModifiedBy>Yossi Pinkas</cp:lastModifiedBy>
  <cp:revision>78</cp:revision>
  <cp:lastPrinted>2015-12-06T14:20:52Z</cp:lastPrinted>
  <dcterms:created xsi:type="dcterms:W3CDTF">2015-11-04T06:04:36Z</dcterms:created>
  <dcterms:modified xsi:type="dcterms:W3CDTF">2017-02-03T19:23:34Z</dcterms:modified>
</cp:coreProperties>
</file>