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72" r:id="rId6"/>
    <p:sldId id="259" r:id="rId7"/>
    <p:sldId id="273" r:id="rId8"/>
    <p:sldId id="260" r:id="rId9"/>
    <p:sldId id="274" r:id="rId10"/>
    <p:sldId id="261" r:id="rId11"/>
    <p:sldId id="275" r:id="rId12"/>
    <p:sldId id="262" r:id="rId13"/>
    <p:sldId id="263" r:id="rId14"/>
    <p:sldId id="264" r:id="rId15"/>
    <p:sldId id="265" r:id="rId16"/>
    <p:sldId id="266" r:id="rId17"/>
    <p:sldId id="267" r:id="rId18"/>
    <p:sldId id="268"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1C583-1D4C-460E-B575-5C274983AD7E}" type="datetimeFigureOut">
              <a:rPr lang="en-US" smtClean="0"/>
              <a:pPr/>
              <a:t>18-Mar-17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1C583-1D4C-460E-B575-5C274983AD7E}" type="datetimeFigureOut">
              <a:rPr lang="en-US" smtClean="0"/>
              <a:pPr/>
              <a:t>18-Mar-17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1C583-1D4C-460E-B575-5C274983AD7E}" type="datetimeFigureOut">
              <a:rPr lang="en-US" smtClean="0"/>
              <a:pPr/>
              <a:t>18-Mar-17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1C583-1D4C-460E-B575-5C274983AD7E}" type="datetimeFigureOut">
              <a:rPr lang="en-US" smtClean="0"/>
              <a:pPr/>
              <a:t>18-Mar-17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1C583-1D4C-460E-B575-5C274983AD7E}" type="datetimeFigureOut">
              <a:rPr lang="en-US" smtClean="0"/>
              <a:pPr/>
              <a:t>18-Mar-17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1C583-1D4C-460E-B575-5C274983AD7E}" type="datetimeFigureOut">
              <a:rPr lang="en-US" smtClean="0"/>
              <a:pPr/>
              <a:t>18-Mar-17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1C583-1D4C-460E-B575-5C274983AD7E}" type="datetimeFigureOut">
              <a:rPr lang="en-US" smtClean="0"/>
              <a:pPr/>
              <a:t>18-Mar-17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1C583-1D4C-460E-B575-5C274983AD7E}" type="datetimeFigureOut">
              <a:rPr lang="en-US" smtClean="0"/>
              <a:pPr/>
              <a:t>18-Mar-17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1C583-1D4C-460E-B575-5C274983AD7E}" type="datetimeFigureOut">
              <a:rPr lang="en-US" smtClean="0"/>
              <a:pPr/>
              <a:t>18-Mar-17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1C583-1D4C-460E-B575-5C274983AD7E}" type="datetimeFigureOut">
              <a:rPr lang="en-US" smtClean="0"/>
              <a:pPr/>
              <a:t>18-Mar-17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1C583-1D4C-460E-B575-5C274983AD7E}" type="datetimeFigureOut">
              <a:rPr lang="en-US" smtClean="0"/>
              <a:pPr/>
              <a:t>18-Mar-17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5F59E-6D24-4BBB-A0E7-100CE6F189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1C583-1D4C-460E-B575-5C274983AD7E}" type="datetimeFigureOut">
              <a:rPr lang="en-US" smtClean="0"/>
              <a:pPr/>
              <a:t>18-Mar-17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5F59E-6D24-4BBB-A0E7-100CE6F189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he-IL" dirty="0" smtClean="0">
                <a:solidFill>
                  <a:schemeClr val="accent1"/>
                </a:solidFill>
              </a:rPr>
              <a:t>תרגילים בנושא תנועה</a:t>
            </a:r>
            <a:endParaRPr lang="en-US" dirty="0">
              <a:solidFill>
                <a:schemeClr val="accent1"/>
              </a:solidFill>
            </a:endParaRPr>
          </a:p>
        </p:txBody>
      </p:sp>
      <p:pic>
        <p:nvPicPr>
          <p:cNvPr id="11266" name="Picture 2" descr="https://images1.calcalist.co.il/PicServer2/20122005/17767/YE0690907_l.jpg"/>
          <p:cNvPicPr>
            <a:picLocks noChangeAspect="1" noChangeArrowheads="1"/>
          </p:cNvPicPr>
          <p:nvPr/>
        </p:nvPicPr>
        <p:blipFill>
          <a:blip r:embed="rId2" cstate="print"/>
          <a:srcRect/>
          <a:stretch>
            <a:fillRect/>
          </a:stretch>
        </p:blipFill>
        <p:spPr bwMode="auto">
          <a:xfrm>
            <a:off x="2286000" y="3124200"/>
            <a:ext cx="4362450" cy="253365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5</a:t>
            </a:r>
            <a:endParaRPr lang="en-US" sz="3600" dirty="0">
              <a:solidFill>
                <a:schemeClr val="accent1"/>
              </a:solidFill>
            </a:endParaRPr>
          </a:p>
        </p:txBody>
      </p:sp>
      <p:sp>
        <p:nvSpPr>
          <p:cNvPr id="3" name="Content Placeholder 2"/>
          <p:cNvSpPr>
            <a:spLocks noGrp="1"/>
          </p:cNvSpPr>
          <p:nvPr>
            <p:ph idx="1"/>
          </p:nvPr>
        </p:nvSpPr>
        <p:spPr>
          <a:xfrm>
            <a:off x="457200" y="1219200"/>
            <a:ext cx="8229600" cy="2133600"/>
          </a:xfrm>
        </p:spPr>
        <p:txBody>
          <a:bodyPr>
            <a:normAutofit/>
          </a:bodyPr>
          <a:lstStyle/>
          <a:p>
            <a:pPr marL="0" indent="0" algn="r" rtl="1">
              <a:buNone/>
            </a:pPr>
            <a:r>
              <a:rPr lang="he-IL" sz="1800" dirty="0" smtClean="0"/>
              <a:t>רכבת אקספרס נסעה במהירות קבועה מתל-אביב לחיפה - מרחק של 90 קילומטר. הרכבת יצאה בשעה 14:00 והגיעה לחיפה בשעה 15:30, שם חנתה במשך שעתיים. בשעה 17:30 עזבה את חיפה בכיוון תל-אביב ונסעה במהירות קבועה שגודלה 90 קילומטר לשעה. </a:t>
            </a:r>
          </a:p>
          <a:p>
            <a:pPr algn="r" rtl="1">
              <a:buFont typeface="+mj-lt"/>
              <a:buAutoNum type="arabicPeriod"/>
            </a:pPr>
            <a:r>
              <a:rPr lang="he-IL" sz="1800" dirty="0" smtClean="0"/>
              <a:t>תארו בגרף את מקום הרכבת כפונקציה של הזמן משעה 14:00.</a:t>
            </a:r>
          </a:p>
          <a:p>
            <a:pPr algn="r" rtl="1">
              <a:buFont typeface="+mj-lt"/>
              <a:buAutoNum type="arabicPeriod"/>
            </a:pPr>
            <a:r>
              <a:rPr lang="he-IL" sz="1800" dirty="0" smtClean="0"/>
              <a:t>באיזו שעה חזרה הרכבת לתל-אביב?</a:t>
            </a: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5</a:t>
            </a:r>
            <a:endParaRPr lang="en-US" sz="3600" dirty="0">
              <a:solidFill>
                <a:schemeClr val="accent1"/>
              </a:solidFill>
            </a:endParaRPr>
          </a:p>
        </p:txBody>
      </p:sp>
      <p:sp>
        <p:nvSpPr>
          <p:cNvPr id="3" name="Content Placeholder 2"/>
          <p:cNvSpPr>
            <a:spLocks noGrp="1"/>
          </p:cNvSpPr>
          <p:nvPr>
            <p:ph idx="1"/>
          </p:nvPr>
        </p:nvSpPr>
        <p:spPr>
          <a:xfrm>
            <a:off x="457200" y="1219200"/>
            <a:ext cx="8229600" cy="5334000"/>
          </a:xfrm>
        </p:spPr>
        <p:txBody>
          <a:bodyPr>
            <a:normAutofit/>
          </a:bodyPr>
          <a:lstStyle/>
          <a:p>
            <a:pPr marL="0" indent="0" algn="r" rtl="1">
              <a:buNone/>
            </a:pPr>
            <a:r>
              <a:rPr lang="he-IL" sz="1800" dirty="0" smtClean="0"/>
              <a:t>רכבת אקספרס נסעה במהירות קבועה מתל-אביב לחיפה - מרחק של 90 קילומטר. הרכבת יצאה בשעה 14:00 והגיעה לחיפה בשעה 15:30, שם חנתה במשך שעתיים. בשעה 17:30 עזבה את חיפה בכיוון תל-אביב ונסעה במהירות קבועה שגודלה 90 קילומטר לשעה. </a:t>
            </a:r>
          </a:p>
          <a:p>
            <a:pPr algn="r" rtl="1">
              <a:buFont typeface="+mj-lt"/>
              <a:buAutoNum type="arabicPeriod"/>
            </a:pPr>
            <a:r>
              <a:rPr lang="he-IL" sz="1800" dirty="0" smtClean="0"/>
              <a:t>תארו בגרף את מקום הרכבת כפונקציה של הזמן משעה 14:00</a:t>
            </a:r>
            <a:r>
              <a:rPr lang="he-IL" sz="1800" dirty="0" smtClean="0"/>
              <a:t>.</a:t>
            </a: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endParaRPr lang="he-IL" sz="1800" dirty="0" smtClean="0"/>
          </a:p>
          <a:p>
            <a:pPr algn="r" rtl="1">
              <a:buFont typeface="+mj-lt"/>
              <a:buAutoNum type="arabicPeriod"/>
            </a:pPr>
            <a:r>
              <a:rPr lang="he-IL" sz="1800" dirty="0" smtClean="0"/>
              <a:t>באיזו שעה חזרה הרכבת לתל-אביב</a:t>
            </a:r>
            <a:r>
              <a:rPr lang="he-IL" sz="1800" dirty="0" smtClean="0"/>
              <a:t>?</a:t>
            </a:r>
            <a:r>
              <a:rPr lang="en-US" sz="1800" dirty="0" smtClean="0"/>
              <a:t/>
            </a:r>
            <a:br>
              <a:rPr lang="en-US" sz="1800" dirty="0" smtClean="0"/>
            </a:br>
            <a:r>
              <a:rPr lang="he-IL" sz="1800" dirty="0" smtClean="0">
                <a:solidFill>
                  <a:schemeClr val="tx2"/>
                </a:solidFill>
              </a:rPr>
              <a:t>18:30</a:t>
            </a:r>
            <a:endParaRPr lang="en-US" sz="1800" dirty="0">
              <a:solidFill>
                <a:schemeClr val="tx2"/>
              </a:solidFill>
            </a:endParaRPr>
          </a:p>
        </p:txBody>
      </p:sp>
      <p:pic>
        <p:nvPicPr>
          <p:cNvPr id="4" name="Picture 3" descr="ChartGo (2).png"/>
          <p:cNvPicPr>
            <a:picLocks noChangeAspect="1"/>
          </p:cNvPicPr>
          <p:nvPr/>
        </p:nvPicPr>
        <p:blipFill>
          <a:blip r:embed="rId2" cstate="print"/>
          <a:stretch>
            <a:fillRect/>
          </a:stretch>
        </p:blipFill>
        <p:spPr>
          <a:xfrm>
            <a:off x="2819400" y="2514600"/>
            <a:ext cx="3657600" cy="3048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6</a:t>
            </a:r>
            <a:endParaRPr lang="en-US" sz="3600" dirty="0">
              <a:solidFill>
                <a:schemeClr val="accent1"/>
              </a:solidFill>
            </a:endParaRPr>
          </a:p>
        </p:txBody>
      </p:sp>
      <p:sp>
        <p:nvSpPr>
          <p:cNvPr id="3" name="Content Placeholder 2"/>
          <p:cNvSpPr>
            <a:spLocks noGrp="1"/>
          </p:cNvSpPr>
          <p:nvPr>
            <p:ph idx="1"/>
          </p:nvPr>
        </p:nvSpPr>
        <p:spPr>
          <a:xfrm>
            <a:off x="457200" y="1219200"/>
            <a:ext cx="8229600" cy="838200"/>
          </a:xfrm>
        </p:spPr>
        <p:txBody>
          <a:bodyPr>
            <a:normAutofit/>
          </a:bodyPr>
          <a:lstStyle/>
          <a:p>
            <a:pPr marL="0" indent="0" algn="r" rtl="1">
              <a:buNone/>
            </a:pPr>
            <a:r>
              <a:rPr lang="he-IL" sz="1800" dirty="0" smtClean="0"/>
              <a:t>רכב נוסע במהירות 70 קמ"ש. זמן התגובה הממוצע של נהג הוא כ- ¾ שניה. איזה מרחק תעבור המכונית מרגע זיהוי מכשול ועד לרגע שהנהג יתחיל ללחוץ על הבלמים?</a:t>
            </a:r>
          </a:p>
        </p:txBody>
      </p:sp>
      <p:pic>
        <p:nvPicPr>
          <p:cNvPr id="18434" name="Picture 2"/>
          <p:cNvPicPr>
            <a:picLocks noChangeAspect="1" noChangeArrowheads="1"/>
          </p:cNvPicPr>
          <p:nvPr/>
        </p:nvPicPr>
        <p:blipFill>
          <a:blip r:embed="rId2" cstate="print"/>
          <a:srcRect/>
          <a:stretch>
            <a:fillRect/>
          </a:stretch>
        </p:blipFill>
        <p:spPr bwMode="auto">
          <a:xfrm>
            <a:off x="2514600" y="2286000"/>
            <a:ext cx="4210050" cy="2266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7</a:t>
            </a:r>
            <a:endParaRPr lang="en-US" sz="3600" dirty="0">
              <a:solidFill>
                <a:schemeClr val="accent1"/>
              </a:solidFill>
            </a:endParaRPr>
          </a:p>
        </p:txBody>
      </p:sp>
      <p:sp>
        <p:nvSpPr>
          <p:cNvPr id="3" name="Content Placeholder 2"/>
          <p:cNvSpPr>
            <a:spLocks noGrp="1"/>
          </p:cNvSpPr>
          <p:nvPr>
            <p:ph idx="1"/>
          </p:nvPr>
        </p:nvSpPr>
        <p:spPr>
          <a:xfrm>
            <a:off x="457200" y="990600"/>
            <a:ext cx="8229600" cy="838200"/>
          </a:xfrm>
        </p:spPr>
        <p:txBody>
          <a:bodyPr>
            <a:noAutofit/>
          </a:bodyPr>
          <a:lstStyle/>
          <a:p>
            <a:pPr marL="0" indent="0" algn="r" rtl="1">
              <a:buNone/>
            </a:pPr>
            <a:r>
              <a:rPr lang="he-IL" sz="1600" dirty="0"/>
              <a:t>המרחק מאשדוד לאשקלון שווה לכ- 20 ק"מ בקו החוף. </a:t>
            </a:r>
            <a:r>
              <a:rPr lang="he-IL" sz="1600" dirty="0" smtClean="0"/>
              <a:t>ממדידות קודמות דניאלה יודעת שבקצב הליכה נוח היא יכולה לעבור 10מטרים ב-7 שניות. חשבו </a:t>
            </a:r>
            <a:r>
              <a:rPr lang="he-IL" sz="1600" dirty="0"/>
              <a:t>כמה זמן יארך לדניאלה לעבור את המרחק מאשדוד לאשקלון, בהנחה שבמשך כל הדרך היא תשמור על קצב תנועה קבוע.</a:t>
            </a:r>
          </a:p>
        </p:txBody>
      </p:sp>
      <p:pic>
        <p:nvPicPr>
          <p:cNvPr id="19458" name="Picture 2"/>
          <p:cNvPicPr>
            <a:picLocks noChangeAspect="1" noChangeArrowheads="1"/>
          </p:cNvPicPr>
          <p:nvPr/>
        </p:nvPicPr>
        <p:blipFill>
          <a:blip r:embed="rId2" cstate="print"/>
          <a:srcRect/>
          <a:stretch>
            <a:fillRect/>
          </a:stretch>
        </p:blipFill>
        <p:spPr bwMode="auto">
          <a:xfrm>
            <a:off x="2895600" y="1828800"/>
            <a:ext cx="3505200" cy="4889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8</a:t>
            </a:r>
            <a:endParaRPr lang="en-US" sz="3600" dirty="0">
              <a:solidFill>
                <a:schemeClr val="accent1"/>
              </a:solidFill>
            </a:endParaRPr>
          </a:p>
        </p:txBody>
      </p:sp>
      <p:sp>
        <p:nvSpPr>
          <p:cNvPr id="3" name="Content Placeholder 2"/>
          <p:cNvSpPr>
            <a:spLocks noGrp="1"/>
          </p:cNvSpPr>
          <p:nvPr>
            <p:ph idx="1"/>
          </p:nvPr>
        </p:nvSpPr>
        <p:spPr>
          <a:xfrm>
            <a:off x="457200" y="990600"/>
            <a:ext cx="8229600" cy="3505200"/>
          </a:xfrm>
        </p:spPr>
        <p:txBody>
          <a:bodyPr>
            <a:noAutofit/>
          </a:bodyPr>
          <a:lstStyle/>
          <a:p>
            <a:pPr marL="0" indent="0" algn="r" rtl="1">
              <a:buNone/>
            </a:pPr>
            <a:r>
              <a:rPr lang="he-IL" sz="1800" dirty="0" smtClean="0"/>
              <a:t>ילנה גרה במרחק 5 קילומטרים מחברתה</a:t>
            </a:r>
            <a:r>
              <a:rPr lang="en-US" sz="1800" dirty="0" smtClean="0"/>
              <a:t>.</a:t>
            </a:r>
            <a:r>
              <a:rPr lang="he-IL" sz="1800" dirty="0" smtClean="0"/>
              <a:t> היא החליטה לנסוע אל החברה באופניים. ב- 2 הק"מ הראשונים נסעה ילנה במהירות של 12 קמ"ש. לאחר מכן – הקטינה את מהירותה פי 2.</a:t>
            </a:r>
            <a:endParaRPr lang="he-IL" sz="1600" dirty="0" smtClean="0"/>
          </a:p>
          <a:p>
            <a:pPr algn="r" rtl="1">
              <a:buFont typeface="+mj-lt"/>
              <a:buAutoNum type="arabicPeriod"/>
            </a:pPr>
            <a:r>
              <a:rPr lang="he-IL" sz="1800" dirty="0" smtClean="0"/>
              <a:t>כמה זמן ארך לילנה לעבור את 2 הק"מ ראשונים של תנועתה? </a:t>
            </a:r>
            <a:endParaRPr lang="he-IL" sz="1800" dirty="0"/>
          </a:p>
          <a:p>
            <a:pPr algn="r" rtl="1">
              <a:buFont typeface="+mj-lt"/>
              <a:buAutoNum type="arabicPeriod"/>
            </a:pPr>
            <a:r>
              <a:rPr lang="he-IL" sz="1800" dirty="0" smtClean="0"/>
              <a:t>כמה זמן ארכה הנסיעה עד הבית של החברה?</a:t>
            </a:r>
          </a:p>
          <a:p>
            <a:pPr algn="r" rtl="1">
              <a:buFont typeface="+mj-lt"/>
              <a:buAutoNum type="arabicPeriod"/>
            </a:pPr>
            <a:r>
              <a:rPr lang="he-IL" sz="1800" dirty="0" smtClean="0"/>
              <a:t>מה הייתה המהירות הממוצעת של ילנה?</a:t>
            </a:r>
          </a:p>
          <a:p>
            <a:pPr algn="r" rtl="1">
              <a:buFont typeface="+mj-lt"/>
              <a:buAutoNum type="arabicPeriod"/>
            </a:pPr>
            <a:endParaRPr lang="he-IL" sz="1800" dirty="0" smtClean="0"/>
          </a:p>
          <a:p>
            <a:pPr algn="r" rtl="1">
              <a:buNone/>
            </a:pPr>
            <a:r>
              <a:rPr lang="he-IL" sz="1800" dirty="0" smtClean="0">
                <a:solidFill>
                  <a:schemeClr val="accent1"/>
                </a:solidFill>
              </a:rPr>
              <a:t>פתרון:</a:t>
            </a:r>
          </a:p>
          <a:p>
            <a:pPr algn="r" rtl="1">
              <a:buAutoNum type="arabicPeriod"/>
            </a:pPr>
            <a:r>
              <a:rPr lang="he-IL" sz="1800" dirty="0" smtClean="0">
                <a:solidFill>
                  <a:schemeClr val="accent1"/>
                </a:solidFill>
              </a:rPr>
              <a:t>מרחק של 2 ק"מ במהירות 12 קמ"ש</a:t>
            </a:r>
            <a:r>
              <a:rPr lang="en-US" sz="1800" dirty="0" smtClean="0">
                <a:solidFill>
                  <a:schemeClr val="accent1"/>
                </a:solidFill>
              </a:rPr>
              <a:t/>
            </a:r>
            <a:br>
              <a:rPr lang="en-US" sz="1800" dirty="0" smtClean="0">
                <a:solidFill>
                  <a:schemeClr val="accent1"/>
                </a:solidFill>
              </a:rPr>
            </a:br>
            <a:r>
              <a:rPr lang="en-US" sz="1800" dirty="0" smtClean="0">
                <a:solidFill>
                  <a:schemeClr val="accent1"/>
                </a:solidFill>
              </a:rPr>
              <a:t>T = X / V = 2 / 12 = 1 / 6</a:t>
            </a:r>
          </a:p>
          <a:p>
            <a:pPr algn="r" rtl="1">
              <a:buNone/>
            </a:pPr>
            <a:r>
              <a:rPr lang="he-IL" sz="1800" dirty="0" smtClean="0">
                <a:solidFill>
                  <a:schemeClr val="accent1"/>
                </a:solidFill>
              </a:rPr>
              <a:t>	שישית שעה כלומר 10 דקות</a:t>
            </a:r>
          </a:p>
          <a:p>
            <a:pPr algn="r" rtl="1">
              <a:buNone/>
            </a:pPr>
            <a:r>
              <a:rPr lang="he-IL" sz="1800" dirty="0" smtClean="0">
                <a:solidFill>
                  <a:schemeClr val="accent1"/>
                </a:solidFill>
              </a:rPr>
              <a:t>2. נותרו לה לעבור 3 ק"מ במהירות של 6 קמ"ש.</a:t>
            </a:r>
            <a:r>
              <a:rPr lang="en-US" sz="1800" dirty="0" smtClean="0">
                <a:solidFill>
                  <a:schemeClr val="accent1"/>
                </a:solidFill>
              </a:rPr>
              <a:t/>
            </a:r>
            <a:br>
              <a:rPr lang="en-US" sz="1800" dirty="0" smtClean="0">
                <a:solidFill>
                  <a:schemeClr val="accent1"/>
                </a:solidFill>
              </a:rPr>
            </a:br>
            <a:r>
              <a:rPr lang="en-US" sz="1800" dirty="0" smtClean="0">
                <a:solidFill>
                  <a:schemeClr val="accent1"/>
                </a:solidFill>
              </a:rPr>
              <a:t>T = X / V = 3/ 6 = 1 / 2</a:t>
            </a:r>
            <a:br>
              <a:rPr lang="en-US" sz="1800" dirty="0" smtClean="0">
                <a:solidFill>
                  <a:schemeClr val="accent1"/>
                </a:solidFill>
              </a:rPr>
            </a:br>
            <a:r>
              <a:rPr lang="he-IL" sz="1800" dirty="0" smtClean="0">
                <a:solidFill>
                  <a:schemeClr val="accent1"/>
                </a:solidFill>
              </a:rPr>
              <a:t>חצי שעה לעבור את המרחק הנותר, סה"כ 40 דקות.</a:t>
            </a:r>
          </a:p>
          <a:p>
            <a:pPr algn="r" rtl="1">
              <a:buNone/>
            </a:pPr>
            <a:r>
              <a:rPr lang="he-IL" sz="1800" dirty="0" smtClean="0">
                <a:solidFill>
                  <a:schemeClr val="accent1"/>
                </a:solidFill>
              </a:rPr>
              <a:t>3.</a:t>
            </a:r>
            <a:r>
              <a:rPr lang="en-US" sz="1800" dirty="0" smtClean="0">
                <a:solidFill>
                  <a:schemeClr val="accent1"/>
                </a:solidFill>
              </a:rPr>
              <a:t> </a:t>
            </a:r>
            <a:r>
              <a:rPr lang="he-IL" sz="1800" dirty="0" smtClean="0">
                <a:solidFill>
                  <a:schemeClr val="accent1"/>
                </a:solidFill>
              </a:rPr>
              <a:t>  סה"כ מרחק של 5 ק"מ ב- 40 דקות שהם 2/3 שעה:</a:t>
            </a:r>
            <a:r>
              <a:rPr lang="en-US" sz="1800" dirty="0" smtClean="0">
                <a:solidFill>
                  <a:schemeClr val="accent1"/>
                </a:solidFill>
              </a:rPr>
              <a:t> = 7.5   </a:t>
            </a:r>
            <a:r>
              <a:rPr lang="he-IL" sz="1800" dirty="0" smtClean="0">
                <a:solidFill>
                  <a:schemeClr val="accent1"/>
                </a:solidFill>
              </a:rPr>
              <a:t> </a:t>
            </a:r>
            <a:r>
              <a:rPr lang="en-US" sz="1800" dirty="0" smtClean="0">
                <a:solidFill>
                  <a:schemeClr val="accent1"/>
                </a:solidFill>
              </a:rPr>
              <a:t>V = X / T = 5 / </a:t>
            </a:r>
            <a:r>
              <a:rPr lang="en-US" sz="1600" dirty="0">
                <a:solidFill>
                  <a:schemeClr val="accent1"/>
                </a:solidFill>
              </a:rPr>
              <a:t>2/3</a:t>
            </a:r>
            <a:r>
              <a:rPr lang="en-US" sz="1800" dirty="0" smtClean="0">
                <a:solidFill>
                  <a:schemeClr val="accent1"/>
                </a:solidFill>
              </a:rPr>
              <a:t/>
            </a:r>
            <a:br>
              <a:rPr lang="en-US" sz="1800" dirty="0" smtClean="0">
                <a:solidFill>
                  <a:schemeClr val="accent1"/>
                </a:solidFill>
              </a:rPr>
            </a:br>
            <a:r>
              <a:rPr lang="he-IL" sz="1800" dirty="0" smtClean="0">
                <a:solidFill>
                  <a:schemeClr val="accent1"/>
                </a:solidFill>
              </a:rPr>
              <a:t>המהירות הממוצעת היא 7.5 קמ"ש</a:t>
            </a:r>
            <a:endParaRPr lang="en-US" sz="1800" dirty="0" smtClean="0">
              <a:solidFill>
                <a:schemeClr val="accent1"/>
              </a:solidFill>
            </a:endParaRPr>
          </a:p>
          <a:p>
            <a:pPr algn="r" rtl="1">
              <a:buNone/>
            </a:pPr>
            <a:endParaRPr lang="he-IL" sz="1800" dirty="0"/>
          </a:p>
          <a:p>
            <a:pPr algn="r" rtl="1">
              <a:buFont typeface="+mj-lt"/>
              <a:buAutoNum type="arabicPeriod"/>
            </a:pPr>
            <a:endParaRPr lang="he-IL"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9</a:t>
            </a:r>
            <a:endParaRPr lang="en-US" sz="3600" dirty="0">
              <a:solidFill>
                <a:schemeClr val="accent1"/>
              </a:solidFill>
            </a:endParaRPr>
          </a:p>
        </p:txBody>
      </p:sp>
      <p:sp>
        <p:nvSpPr>
          <p:cNvPr id="3" name="Content Placeholder 2"/>
          <p:cNvSpPr>
            <a:spLocks noGrp="1"/>
          </p:cNvSpPr>
          <p:nvPr>
            <p:ph idx="1"/>
          </p:nvPr>
        </p:nvSpPr>
        <p:spPr>
          <a:xfrm>
            <a:off x="457200" y="990600"/>
            <a:ext cx="8229600" cy="838200"/>
          </a:xfrm>
        </p:spPr>
        <p:txBody>
          <a:bodyPr>
            <a:noAutofit/>
          </a:bodyPr>
          <a:lstStyle/>
          <a:p>
            <a:pPr marL="0" indent="0" algn="r" rtl="1">
              <a:buNone/>
            </a:pPr>
            <a:r>
              <a:rPr lang="he-IL" sz="1800" dirty="0" smtClean="0"/>
              <a:t>יוסי גר במרחק 300 מטרים מבית הספר. בהמשך הדרך במרחק 200 מטרים נוספים יש מכולת. בוקר אחד יצא יוסי מהבית, הלך תחילה למכולת ומשם לבית הספר. יוסי אמור להגיע לבית הספר בשעה 08:10. הוא יצא מהבית בשעה 08:00. נדרשו לו 6 דקות להגיע למכולת ודקה אחת – לערוך את קניותיו. יוסי הספיק להגיע לבית הספר בדיוק בזמן.</a:t>
            </a:r>
          </a:p>
          <a:p>
            <a:pPr algn="r" rtl="1">
              <a:buFont typeface="+mj-lt"/>
              <a:buAutoNum type="arabicPeriod"/>
            </a:pPr>
            <a:r>
              <a:rPr lang="he-IL" sz="1800" dirty="0" smtClean="0"/>
              <a:t>מתי הלך יוסי מהר יותר – מהבית למכולת או מהמכולת לבית הספר?  </a:t>
            </a:r>
          </a:p>
          <a:p>
            <a:pPr algn="r" rtl="1">
              <a:buFont typeface="+mj-lt"/>
              <a:buAutoNum type="arabicPeriod"/>
            </a:pPr>
            <a:r>
              <a:rPr lang="he-IL" sz="1800" dirty="0" smtClean="0"/>
              <a:t>חשבו את המהירות הממוצעת של יוסי בדרכו מהבית לבית הספר באותו בוקר.</a:t>
            </a:r>
          </a:p>
          <a:p>
            <a:pPr algn="r" rtl="1">
              <a:buFont typeface="+mj-lt"/>
              <a:buAutoNum type="arabicPeriod"/>
            </a:pPr>
            <a:endParaRPr lang="he-IL" sz="1800" dirty="0"/>
          </a:p>
          <a:p>
            <a:pPr algn="r" rtl="1">
              <a:buNone/>
            </a:pPr>
            <a:r>
              <a:rPr lang="he-IL" sz="1800" dirty="0" smtClean="0">
                <a:solidFill>
                  <a:schemeClr val="accent1"/>
                </a:solidFill>
              </a:rPr>
              <a:t>פתרון:</a:t>
            </a:r>
          </a:p>
          <a:p>
            <a:pPr algn="r" rtl="1">
              <a:buFont typeface="+mj-lt"/>
              <a:buAutoNum type="arabicPeriod"/>
            </a:pPr>
            <a:r>
              <a:rPr lang="he-IL" sz="1800" dirty="0" smtClean="0">
                <a:solidFill>
                  <a:schemeClr val="accent1"/>
                </a:solidFill>
              </a:rPr>
              <a:t>יוסי הלך מהר יותר בדרך למכולת (500 מטר ב- 6 דקות לעומת 200 מטר ב- 3 דקות)</a:t>
            </a:r>
          </a:p>
          <a:p>
            <a:pPr algn="r" rtl="1">
              <a:buFont typeface="+mj-lt"/>
              <a:buAutoNum type="arabicPeriod"/>
            </a:pPr>
            <a:r>
              <a:rPr lang="he-IL" sz="1800" dirty="0" smtClean="0">
                <a:solidFill>
                  <a:schemeClr val="accent1"/>
                </a:solidFill>
              </a:rPr>
              <a:t>סה"כ הדרך שעבר היא 700 מטר וסה"כ הזמן (כולל העצירה במכולת) 10 דקות</a:t>
            </a:r>
            <a:r>
              <a:rPr lang="en-US" sz="1800" dirty="0">
                <a:solidFill>
                  <a:schemeClr val="accent1"/>
                </a:solidFill>
              </a:rPr>
              <a:t/>
            </a:r>
            <a:br>
              <a:rPr lang="en-US" sz="1800" dirty="0">
                <a:solidFill>
                  <a:schemeClr val="accent1"/>
                </a:solidFill>
              </a:rPr>
            </a:br>
            <a:r>
              <a:rPr lang="en-US" sz="1800" dirty="0" smtClean="0">
                <a:solidFill>
                  <a:schemeClr val="accent1"/>
                </a:solidFill>
              </a:rPr>
              <a:t> V = X/T = 0.7/0.167 = 4.2 </a:t>
            </a:r>
            <a:br>
              <a:rPr lang="en-US" sz="1800" dirty="0" smtClean="0">
                <a:solidFill>
                  <a:schemeClr val="accent1"/>
                </a:solidFill>
              </a:rPr>
            </a:br>
            <a:r>
              <a:rPr lang="he-IL" sz="1800" dirty="0" smtClean="0">
                <a:solidFill>
                  <a:schemeClr val="accent1"/>
                </a:solidFill>
              </a:rPr>
              <a:t>המהירות הממוצעת 4.2 קמ"ש</a:t>
            </a:r>
          </a:p>
          <a:p>
            <a:pPr algn="r" rtl="1">
              <a:buNone/>
            </a:pPr>
            <a:endParaRPr lang="he-IL" sz="1800" dirty="0" smtClean="0"/>
          </a:p>
          <a:p>
            <a:pPr algn="r" rtl="1">
              <a:buFont typeface="+mj-lt"/>
              <a:buAutoNum type="arabicPeriod"/>
            </a:pPr>
            <a:endParaRPr lang="he-IL"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10</a:t>
            </a:r>
            <a:endParaRPr lang="en-US" sz="3600" dirty="0">
              <a:solidFill>
                <a:schemeClr val="accent1"/>
              </a:solidFill>
            </a:endParaRPr>
          </a:p>
        </p:txBody>
      </p:sp>
      <p:sp>
        <p:nvSpPr>
          <p:cNvPr id="3" name="Content Placeholder 2"/>
          <p:cNvSpPr>
            <a:spLocks noGrp="1"/>
          </p:cNvSpPr>
          <p:nvPr>
            <p:ph idx="1"/>
          </p:nvPr>
        </p:nvSpPr>
        <p:spPr>
          <a:xfrm>
            <a:off x="457200" y="990600"/>
            <a:ext cx="8229600" cy="838200"/>
          </a:xfrm>
        </p:spPr>
        <p:txBody>
          <a:bodyPr>
            <a:noAutofit/>
          </a:bodyPr>
          <a:lstStyle/>
          <a:p>
            <a:pPr marL="0" indent="0" algn="r" rtl="1">
              <a:buNone/>
            </a:pPr>
            <a:r>
              <a:rPr lang="he-IL" sz="1800" dirty="0" smtClean="0"/>
              <a:t>המרחק בין אשדוד לבאר שבע – 85 קילומטרים. מתוכם כ- 60 קילומטרים – בכביש ארצי, שבו מותרת נסיעה במהירות 100 קמ"ש, והשאר – בכבישים אזוריים. משך הנסיעה – כשעה ועשרים דקות.</a:t>
            </a:r>
          </a:p>
          <a:p>
            <a:pPr algn="r" rtl="1">
              <a:buFont typeface="+mj-lt"/>
              <a:buAutoNum type="arabicPeriod"/>
            </a:pPr>
            <a:r>
              <a:rPr lang="he-IL" sz="1800" dirty="0" smtClean="0"/>
              <a:t>מהי המהירות הממוצעת של הנסיעה? </a:t>
            </a:r>
            <a:endParaRPr lang="he-IL" sz="1800" dirty="0"/>
          </a:p>
          <a:p>
            <a:pPr algn="r" rtl="1">
              <a:buFont typeface="+mj-lt"/>
              <a:buAutoNum type="arabicPeriod"/>
            </a:pPr>
            <a:r>
              <a:rPr lang="he-IL" sz="1800" dirty="0" smtClean="0"/>
              <a:t>כמה דקות נמשכת הנסיעה בכביש ארצי?</a:t>
            </a:r>
          </a:p>
          <a:p>
            <a:pPr algn="r" rtl="1">
              <a:buFont typeface="+mj-lt"/>
              <a:buAutoNum type="arabicPeriod"/>
            </a:pPr>
            <a:r>
              <a:rPr lang="he-IL" sz="1800" dirty="0" smtClean="0"/>
              <a:t>מהי המהירות הממוצעת של הנסיעה בכבישים אזוריים? </a:t>
            </a:r>
          </a:p>
          <a:p>
            <a:pPr algn="r" rtl="1">
              <a:buFont typeface="+mj-lt"/>
              <a:buAutoNum type="arabicPeriod"/>
            </a:pPr>
            <a:endParaRPr lang="he-IL" sz="1800" dirty="0"/>
          </a:p>
          <a:p>
            <a:pPr algn="r" rtl="1">
              <a:buNone/>
            </a:pPr>
            <a:r>
              <a:rPr lang="he-IL" sz="1800" dirty="0" smtClean="0">
                <a:solidFill>
                  <a:schemeClr val="accent1"/>
                </a:solidFill>
              </a:rPr>
              <a:t>פתרון:</a:t>
            </a:r>
          </a:p>
          <a:p>
            <a:pPr algn="r" rtl="1">
              <a:buFont typeface="+mj-lt"/>
              <a:buAutoNum type="arabicPeriod"/>
            </a:pPr>
            <a:r>
              <a:rPr lang="he-IL" sz="1800" dirty="0" smtClean="0">
                <a:solidFill>
                  <a:schemeClr val="accent1"/>
                </a:solidFill>
              </a:rPr>
              <a:t>85 ק"מ בשעה ו- 20 דקות </a:t>
            </a:r>
            <a:r>
              <a:rPr lang="en-US" sz="1800" dirty="0" smtClean="0">
                <a:solidFill>
                  <a:schemeClr val="accent1"/>
                </a:solidFill>
              </a:rPr>
              <a:t/>
            </a:r>
            <a:br>
              <a:rPr lang="en-US" sz="1800" dirty="0" smtClean="0">
                <a:solidFill>
                  <a:schemeClr val="accent1"/>
                </a:solidFill>
              </a:rPr>
            </a:br>
            <a:r>
              <a:rPr lang="en-US" sz="1800" dirty="0" smtClean="0">
                <a:solidFill>
                  <a:schemeClr val="accent1"/>
                </a:solidFill>
              </a:rPr>
              <a:t>V = X/T = 85/1.33 = 63.75</a:t>
            </a:r>
            <a:br>
              <a:rPr lang="en-US" sz="1800" dirty="0" smtClean="0">
                <a:solidFill>
                  <a:schemeClr val="accent1"/>
                </a:solidFill>
              </a:rPr>
            </a:br>
            <a:r>
              <a:rPr lang="he-IL" sz="1800" dirty="0" smtClean="0">
                <a:solidFill>
                  <a:schemeClr val="accent1"/>
                </a:solidFill>
              </a:rPr>
              <a:t>המהירות הממוצעת 63.75 קמ"ש</a:t>
            </a:r>
          </a:p>
          <a:p>
            <a:pPr algn="r" rtl="1">
              <a:buFont typeface="+mj-lt"/>
              <a:buAutoNum type="arabicPeriod"/>
            </a:pPr>
            <a:r>
              <a:rPr lang="he-IL" sz="1800" dirty="0" smtClean="0">
                <a:solidFill>
                  <a:schemeClr val="accent1"/>
                </a:solidFill>
              </a:rPr>
              <a:t>60 ק"מ במהירות 100 קמ"ש</a:t>
            </a:r>
            <a:r>
              <a:rPr lang="en-US" sz="1800" dirty="0" smtClean="0">
                <a:solidFill>
                  <a:schemeClr val="accent1"/>
                </a:solidFill>
              </a:rPr>
              <a:t/>
            </a:r>
            <a:br>
              <a:rPr lang="en-US" sz="1800" dirty="0" smtClean="0">
                <a:solidFill>
                  <a:schemeClr val="accent1"/>
                </a:solidFill>
              </a:rPr>
            </a:br>
            <a:r>
              <a:rPr lang="en-US" sz="1800" dirty="0" smtClean="0">
                <a:solidFill>
                  <a:schemeClr val="accent1"/>
                </a:solidFill>
              </a:rPr>
              <a:t> T= X/V = 60/100 = 0.6 </a:t>
            </a:r>
            <a:br>
              <a:rPr lang="en-US" sz="1800" dirty="0" smtClean="0">
                <a:solidFill>
                  <a:schemeClr val="accent1"/>
                </a:solidFill>
              </a:rPr>
            </a:br>
            <a:r>
              <a:rPr lang="en-US" sz="1800" dirty="0" smtClean="0">
                <a:solidFill>
                  <a:schemeClr val="accent1"/>
                </a:solidFill>
              </a:rPr>
              <a:t>0.6</a:t>
            </a:r>
            <a:r>
              <a:rPr lang="he-IL" sz="1800" dirty="0" smtClean="0">
                <a:solidFill>
                  <a:schemeClr val="accent1"/>
                </a:solidFill>
              </a:rPr>
              <a:t> שעות כלומר 36 דקות</a:t>
            </a:r>
          </a:p>
          <a:p>
            <a:pPr algn="r" rtl="1">
              <a:buFont typeface="+mj-lt"/>
              <a:buAutoNum type="arabicPeriod"/>
            </a:pPr>
            <a:r>
              <a:rPr lang="he-IL" sz="1800" dirty="0" smtClean="0">
                <a:solidFill>
                  <a:schemeClr val="accent1"/>
                </a:solidFill>
              </a:rPr>
              <a:t>25 ק"מ ב- 44 דקות</a:t>
            </a:r>
            <a:r>
              <a:rPr lang="en-US" sz="1800" dirty="0" smtClean="0">
                <a:solidFill>
                  <a:schemeClr val="accent1"/>
                </a:solidFill>
              </a:rPr>
              <a:t/>
            </a:r>
            <a:br>
              <a:rPr lang="en-US" sz="1800" dirty="0" smtClean="0">
                <a:solidFill>
                  <a:schemeClr val="accent1"/>
                </a:solidFill>
              </a:rPr>
            </a:br>
            <a:r>
              <a:rPr lang="en-US" sz="1800" dirty="0" smtClean="0">
                <a:solidFill>
                  <a:schemeClr val="accent1"/>
                </a:solidFill>
              </a:rPr>
              <a:t> V = X/T = 25/0.73 = 34 </a:t>
            </a:r>
            <a:br>
              <a:rPr lang="en-US" sz="1800" dirty="0" smtClean="0">
                <a:solidFill>
                  <a:schemeClr val="accent1"/>
                </a:solidFill>
              </a:rPr>
            </a:br>
            <a:r>
              <a:rPr lang="he-IL" sz="1800" dirty="0" smtClean="0">
                <a:solidFill>
                  <a:schemeClr val="accent1"/>
                </a:solidFill>
              </a:rPr>
              <a:t>המהירות הממוצעת </a:t>
            </a:r>
            <a:r>
              <a:rPr lang="en-US" sz="1800" dirty="0" smtClean="0">
                <a:solidFill>
                  <a:schemeClr val="accent1"/>
                </a:solidFill>
              </a:rPr>
              <a:t>34</a:t>
            </a:r>
            <a:r>
              <a:rPr lang="he-IL" sz="1800" dirty="0" smtClean="0">
                <a:solidFill>
                  <a:schemeClr val="accent1"/>
                </a:solidFill>
              </a:rPr>
              <a:t> קמ"ש</a:t>
            </a:r>
          </a:p>
          <a:p>
            <a:pPr algn="r" rtl="1">
              <a:buFont typeface="+mj-lt"/>
              <a:buAutoNum type="arabicPeriod"/>
            </a:pPr>
            <a:endParaRPr lang="he-IL"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11</a:t>
            </a:r>
            <a:endParaRPr lang="en-US" sz="3600" dirty="0">
              <a:solidFill>
                <a:schemeClr val="accent1"/>
              </a:solidFill>
            </a:endParaRPr>
          </a:p>
        </p:txBody>
      </p:sp>
      <p:sp>
        <p:nvSpPr>
          <p:cNvPr id="3" name="Content Placeholder 2"/>
          <p:cNvSpPr>
            <a:spLocks noGrp="1"/>
          </p:cNvSpPr>
          <p:nvPr>
            <p:ph idx="1"/>
          </p:nvPr>
        </p:nvSpPr>
        <p:spPr>
          <a:xfrm>
            <a:off x="457200" y="990600"/>
            <a:ext cx="8229600" cy="838200"/>
          </a:xfrm>
        </p:spPr>
        <p:txBody>
          <a:bodyPr>
            <a:noAutofit/>
          </a:bodyPr>
          <a:lstStyle/>
          <a:p>
            <a:pPr marL="0" indent="0" algn="r" rtl="1">
              <a:buNone/>
            </a:pPr>
            <a:r>
              <a:rPr lang="he-IL" sz="1800" dirty="0" smtClean="0"/>
              <a:t>באיור חמישה תרשימי עקבות. אלו מהתרשימים מתעדים </a:t>
            </a:r>
          </a:p>
          <a:p>
            <a:pPr algn="r" rtl="1">
              <a:buFont typeface="+mj-lt"/>
              <a:buAutoNum type="arabicPeriod"/>
            </a:pPr>
            <a:r>
              <a:rPr lang="he-IL" sz="1800" dirty="0" smtClean="0"/>
              <a:t>תנועה קצובה?  נמקו.</a:t>
            </a:r>
          </a:p>
          <a:p>
            <a:pPr algn="r" rtl="1">
              <a:buFont typeface="+mj-lt"/>
              <a:buAutoNum type="arabicPeriod"/>
            </a:pPr>
            <a:r>
              <a:rPr lang="he-IL" sz="1800" dirty="0" smtClean="0"/>
              <a:t>תנועה בקו ישר? נמקו.  </a:t>
            </a:r>
          </a:p>
          <a:p>
            <a:pPr algn="r" rtl="1">
              <a:buFont typeface="+mj-lt"/>
              <a:buAutoNum type="arabicPeriod"/>
            </a:pPr>
            <a:r>
              <a:rPr lang="he-IL" sz="1800" dirty="0" smtClean="0"/>
              <a:t>תנועה בהתמדה? נמקו.</a:t>
            </a:r>
          </a:p>
          <a:p>
            <a:pPr marL="0" indent="0" algn="r" rtl="1">
              <a:buNone/>
            </a:pPr>
            <a:endParaRPr lang="he-IL" sz="1800" dirty="0"/>
          </a:p>
          <a:p>
            <a:pPr algn="r" rtl="1">
              <a:buNone/>
            </a:pPr>
            <a:r>
              <a:rPr lang="he-IL" sz="1800" dirty="0" smtClean="0">
                <a:solidFill>
                  <a:schemeClr val="accent1"/>
                </a:solidFill>
              </a:rPr>
              <a:t>פתרון:</a:t>
            </a:r>
          </a:p>
          <a:p>
            <a:pPr algn="r" rtl="1">
              <a:buFont typeface="+mj-lt"/>
              <a:buAutoNum type="arabicPeriod"/>
            </a:pPr>
            <a:r>
              <a:rPr lang="he-IL" sz="1800" dirty="0" smtClean="0">
                <a:solidFill>
                  <a:schemeClr val="accent1"/>
                </a:solidFill>
              </a:rPr>
              <a:t>א, ד, ה</a:t>
            </a:r>
          </a:p>
          <a:p>
            <a:pPr algn="r" rtl="1">
              <a:buFont typeface="+mj-lt"/>
              <a:buAutoNum type="arabicPeriod"/>
            </a:pPr>
            <a:r>
              <a:rPr lang="he-IL" sz="1800" dirty="0" smtClean="0">
                <a:solidFill>
                  <a:schemeClr val="accent1"/>
                </a:solidFill>
              </a:rPr>
              <a:t>א, ב, ג, ה</a:t>
            </a:r>
          </a:p>
          <a:p>
            <a:pPr algn="r" rtl="1">
              <a:buFont typeface="+mj-lt"/>
              <a:buAutoNum type="arabicPeriod"/>
            </a:pPr>
            <a:r>
              <a:rPr lang="he-IL" sz="1800" dirty="0" smtClean="0">
                <a:solidFill>
                  <a:schemeClr val="accent1"/>
                </a:solidFill>
              </a:rPr>
              <a:t>א, ה</a:t>
            </a:r>
          </a:p>
          <a:p>
            <a:pPr algn="r" rtl="1">
              <a:buFont typeface="+mj-lt"/>
              <a:buAutoNum type="arabicPeriod"/>
            </a:pPr>
            <a:endParaRPr lang="he-IL" sz="1800" dirty="0"/>
          </a:p>
        </p:txBody>
      </p:sp>
      <p:pic>
        <p:nvPicPr>
          <p:cNvPr id="20482" name="Picture 2"/>
          <p:cNvPicPr>
            <a:picLocks noChangeAspect="1" noChangeArrowheads="1"/>
          </p:cNvPicPr>
          <p:nvPr/>
        </p:nvPicPr>
        <p:blipFill>
          <a:blip r:embed="rId2" cstate="print"/>
          <a:srcRect/>
          <a:stretch>
            <a:fillRect/>
          </a:stretch>
        </p:blipFill>
        <p:spPr bwMode="auto">
          <a:xfrm>
            <a:off x="2057400" y="1752600"/>
            <a:ext cx="2228850" cy="2095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12</a:t>
            </a:r>
            <a:endParaRPr lang="en-US" sz="3600" dirty="0">
              <a:solidFill>
                <a:schemeClr val="accent1"/>
              </a:solidFill>
            </a:endParaRPr>
          </a:p>
        </p:txBody>
      </p:sp>
      <p:sp>
        <p:nvSpPr>
          <p:cNvPr id="3" name="Content Placeholder 2"/>
          <p:cNvSpPr>
            <a:spLocks noGrp="1"/>
          </p:cNvSpPr>
          <p:nvPr>
            <p:ph idx="1"/>
          </p:nvPr>
        </p:nvSpPr>
        <p:spPr>
          <a:xfrm>
            <a:off x="1828800" y="990600"/>
            <a:ext cx="6858000" cy="838200"/>
          </a:xfrm>
        </p:spPr>
        <p:txBody>
          <a:bodyPr>
            <a:noAutofit/>
          </a:bodyPr>
          <a:lstStyle/>
          <a:p>
            <a:pPr marL="0" indent="0" algn="r" rtl="1">
              <a:buNone/>
            </a:pPr>
            <a:r>
              <a:rPr lang="he-IL" sz="1800" dirty="0" smtClean="0"/>
              <a:t>תארו במילים כיצד אמור אדם לנוע כדי שתנועתו תראה כמתואר בגרפים של המרחק כתלות בזמן?</a:t>
            </a:r>
          </a:p>
          <a:p>
            <a:pPr marL="0" indent="0" algn="r" rtl="1">
              <a:buNone/>
            </a:pPr>
            <a:endParaRPr lang="he-IL" sz="1800" dirty="0"/>
          </a:p>
          <a:p>
            <a:pPr algn="r" rtl="1">
              <a:buNone/>
            </a:pPr>
            <a:r>
              <a:rPr lang="he-IL" sz="1800" dirty="0" smtClean="0">
                <a:solidFill>
                  <a:schemeClr val="accent1"/>
                </a:solidFill>
              </a:rPr>
              <a:t>פתרון:</a:t>
            </a:r>
          </a:p>
          <a:p>
            <a:pPr algn="r" rtl="1">
              <a:buNone/>
            </a:pPr>
            <a:r>
              <a:rPr lang="he-IL" sz="1800" dirty="0" smtClean="0">
                <a:solidFill>
                  <a:schemeClr val="accent1"/>
                </a:solidFill>
              </a:rPr>
              <a:t>א. מתרחק ומיד אח"כ מתקרב, באותה מהירות</a:t>
            </a:r>
          </a:p>
          <a:p>
            <a:pPr algn="r" rtl="1">
              <a:buNone/>
            </a:pPr>
            <a:r>
              <a:rPr lang="he-IL" sz="1800" dirty="0" smtClean="0">
                <a:solidFill>
                  <a:schemeClr val="accent1"/>
                </a:solidFill>
              </a:rPr>
              <a:t>ב. מתרחק מהר ומיד אח"כ מתקרב לאט</a:t>
            </a:r>
          </a:p>
          <a:p>
            <a:pPr algn="r" rtl="1">
              <a:buNone/>
            </a:pPr>
            <a:r>
              <a:rPr lang="he-IL" sz="1800" dirty="0" smtClean="0">
                <a:solidFill>
                  <a:schemeClr val="accent1"/>
                </a:solidFill>
              </a:rPr>
              <a:t>ג. מתרחק לאט ומיד אח"כ מתקרב מהר</a:t>
            </a:r>
          </a:p>
          <a:p>
            <a:pPr algn="r" rtl="1">
              <a:buNone/>
            </a:pPr>
            <a:r>
              <a:rPr lang="he-IL" sz="1800" dirty="0" smtClean="0">
                <a:solidFill>
                  <a:schemeClr val="accent1"/>
                </a:solidFill>
              </a:rPr>
              <a:t>ד. מתקרב ומיד אח"כ מתרחק, באותה מהירות</a:t>
            </a:r>
          </a:p>
          <a:p>
            <a:pPr algn="r" rtl="1">
              <a:buNone/>
            </a:pPr>
            <a:r>
              <a:rPr lang="he-IL" sz="1800" dirty="0" smtClean="0">
                <a:solidFill>
                  <a:schemeClr val="accent1"/>
                </a:solidFill>
              </a:rPr>
              <a:t>ה. נמצא במרחק מסוים מאיתנו, קופץ ומתרחק, ממתין ואז קופץ חזרה</a:t>
            </a:r>
          </a:p>
          <a:p>
            <a:pPr algn="r" rtl="1">
              <a:buNone/>
            </a:pPr>
            <a:r>
              <a:rPr lang="he-IL" sz="1800" dirty="0" smtClean="0">
                <a:solidFill>
                  <a:schemeClr val="accent1"/>
                </a:solidFill>
              </a:rPr>
              <a:t>ו. נמצא במרחק מסוים מאיתנו, קופץ ומתרחק, ממתין ואז קופץ ומתרחק שוב</a:t>
            </a:r>
          </a:p>
          <a:p>
            <a:pPr algn="r" rtl="1">
              <a:buNone/>
            </a:pPr>
            <a:endParaRPr lang="he-IL" sz="1800" dirty="0">
              <a:solidFill>
                <a:schemeClr val="accent1"/>
              </a:solidFill>
            </a:endParaRPr>
          </a:p>
        </p:txBody>
      </p:sp>
      <p:pic>
        <p:nvPicPr>
          <p:cNvPr id="21507" name="Picture 3"/>
          <p:cNvPicPr>
            <a:picLocks noChangeAspect="1" noChangeArrowheads="1"/>
          </p:cNvPicPr>
          <p:nvPr/>
        </p:nvPicPr>
        <p:blipFill>
          <a:blip r:embed="rId2" cstate="print"/>
          <a:srcRect/>
          <a:stretch>
            <a:fillRect/>
          </a:stretch>
        </p:blipFill>
        <p:spPr bwMode="auto">
          <a:xfrm>
            <a:off x="304800" y="914400"/>
            <a:ext cx="1390650" cy="575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13</a:t>
            </a:r>
            <a:endParaRPr lang="en-US" sz="3600" dirty="0">
              <a:solidFill>
                <a:schemeClr val="accent1"/>
              </a:solidFill>
            </a:endParaRPr>
          </a:p>
        </p:txBody>
      </p:sp>
      <p:sp>
        <p:nvSpPr>
          <p:cNvPr id="3" name="Content Placeholder 2"/>
          <p:cNvSpPr>
            <a:spLocks noGrp="1"/>
          </p:cNvSpPr>
          <p:nvPr>
            <p:ph idx="1"/>
          </p:nvPr>
        </p:nvSpPr>
        <p:spPr>
          <a:xfrm>
            <a:off x="1828800" y="990600"/>
            <a:ext cx="6858000" cy="838200"/>
          </a:xfrm>
        </p:spPr>
        <p:txBody>
          <a:bodyPr>
            <a:noAutofit/>
          </a:bodyPr>
          <a:lstStyle/>
          <a:p>
            <a:pPr marL="0" indent="0" algn="r" rtl="1">
              <a:buNone/>
            </a:pPr>
            <a:r>
              <a:rPr lang="he-IL" sz="1800" dirty="0" smtClean="0"/>
              <a:t>באיור מופיע גרף מיקום-זמן המתאר ריצה של סוס לאורך קטע ישר של שדה.</a:t>
            </a:r>
          </a:p>
          <a:p>
            <a:pPr algn="r" rtl="1">
              <a:buFont typeface="+mj-lt"/>
              <a:buAutoNum type="arabicPeriod"/>
            </a:pPr>
            <a:r>
              <a:rPr lang="he-IL" sz="1800" dirty="0" smtClean="0"/>
              <a:t>האם הסוס רץ בכיוון אחד או הלוך-חזור? נמקו</a:t>
            </a:r>
          </a:p>
          <a:p>
            <a:pPr algn="r" rtl="1">
              <a:buFont typeface="+mj-lt"/>
              <a:buAutoNum type="arabicPeriod"/>
            </a:pPr>
            <a:r>
              <a:rPr lang="he-IL" sz="1800" dirty="0" smtClean="0"/>
              <a:t>האם במהלך הריצה הסוס עצר? אם כן, מתי</a:t>
            </a:r>
          </a:p>
          <a:p>
            <a:pPr algn="r" rtl="1">
              <a:buFont typeface="+mj-lt"/>
              <a:buAutoNum type="arabicPeriod"/>
            </a:pPr>
            <a:r>
              <a:rPr lang="he-IL" sz="1800" dirty="0" smtClean="0"/>
              <a:t>האם מהירות הסוס בקטע ה קטנה, גולה או זהה</a:t>
            </a:r>
            <a:r>
              <a:rPr lang="en-US" sz="1800" dirty="0" smtClean="0"/>
              <a:t/>
            </a:r>
            <a:br>
              <a:rPr lang="en-US" sz="1800" dirty="0" smtClean="0"/>
            </a:br>
            <a:r>
              <a:rPr lang="he-IL" sz="1800" dirty="0" smtClean="0"/>
              <a:t>לזו שבקטע א? נמקו</a:t>
            </a:r>
          </a:p>
          <a:p>
            <a:pPr algn="r" rtl="1">
              <a:buFont typeface="+mj-lt"/>
              <a:buAutoNum type="arabicPeriod"/>
            </a:pPr>
            <a:r>
              <a:rPr lang="he-IL" sz="1800" dirty="0" smtClean="0"/>
              <a:t>האם מהירות הסוס בקטע ה קטנה, גדולה או זהה</a:t>
            </a:r>
            <a:r>
              <a:rPr lang="en-US" sz="1800" dirty="0" smtClean="0"/>
              <a:t/>
            </a:r>
            <a:br>
              <a:rPr lang="en-US" sz="1800" dirty="0" smtClean="0"/>
            </a:br>
            <a:r>
              <a:rPr lang="he-IL" sz="1800" dirty="0" smtClean="0"/>
              <a:t>לזו שבקטע ג? נמקו</a:t>
            </a:r>
          </a:p>
          <a:p>
            <a:pPr algn="r" rtl="1">
              <a:buFont typeface="+mj-lt"/>
              <a:buAutoNum type="arabicPeriod"/>
            </a:pPr>
            <a:r>
              <a:rPr lang="he-IL" sz="1800" dirty="0" smtClean="0"/>
              <a:t>חשבו את מהירות הסוס בקטע א</a:t>
            </a:r>
          </a:p>
          <a:p>
            <a:pPr algn="r" rtl="1">
              <a:buFont typeface="+mj-lt"/>
              <a:buAutoNum type="arabicPeriod"/>
            </a:pPr>
            <a:r>
              <a:rPr lang="he-IL" sz="1800" dirty="0" smtClean="0"/>
              <a:t>מהי מהירות הסוס בקטע ו?</a:t>
            </a:r>
          </a:p>
          <a:p>
            <a:pPr marL="0" indent="0" algn="r" rtl="1">
              <a:buNone/>
            </a:pPr>
            <a:endParaRPr lang="he-IL" sz="1800" dirty="0" smtClean="0"/>
          </a:p>
          <a:p>
            <a:pPr algn="r" rtl="1">
              <a:buNone/>
            </a:pPr>
            <a:r>
              <a:rPr lang="he-IL" sz="1800" dirty="0" smtClean="0">
                <a:solidFill>
                  <a:schemeClr val="accent1"/>
                </a:solidFill>
              </a:rPr>
              <a:t>פתרון:</a:t>
            </a:r>
          </a:p>
          <a:p>
            <a:pPr algn="r" rtl="1">
              <a:buNone/>
            </a:pPr>
            <a:r>
              <a:rPr lang="he-IL" sz="1800" dirty="0" smtClean="0">
                <a:solidFill>
                  <a:schemeClr val="accent1"/>
                </a:solidFill>
              </a:rPr>
              <a:t>א. הלוך-חזור</a:t>
            </a:r>
          </a:p>
          <a:p>
            <a:pPr algn="r" rtl="1">
              <a:buNone/>
            </a:pPr>
            <a:r>
              <a:rPr lang="he-IL" sz="1800" dirty="0" smtClean="0">
                <a:solidFill>
                  <a:schemeClr val="accent1"/>
                </a:solidFill>
              </a:rPr>
              <a:t>ב. כן. קטעים ב', ד', ו'</a:t>
            </a:r>
          </a:p>
          <a:p>
            <a:pPr algn="r" rtl="1">
              <a:buNone/>
            </a:pPr>
            <a:r>
              <a:rPr lang="he-IL" sz="1800" dirty="0" smtClean="0">
                <a:solidFill>
                  <a:schemeClr val="accent1"/>
                </a:solidFill>
              </a:rPr>
              <a:t>ג. זהה</a:t>
            </a:r>
          </a:p>
          <a:p>
            <a:pPr algn="r" rtl="1">
              <a:buNone/>
            </a:pPr>
            <a:r>
              <a:rPr lang="he-IL" sz="1800" dirty="0" smtClean="0">
                <a:solidFill>
                  <a:schemeClr val="accent1"/>
                </a:solidFill>
              </a:rPr>
              <a:t>ד. גדולה</a:t>
            </a:r>
          </a:p>
          <a:p>
            <a:pPr algn="r" rtl="1">
              <a:buNone/>
            </a:pPr>
            <a:r>
              <a:rPr lang="he-IL" sz="1800" dirty="0" smtClean="0">
                <a:solidFill>
                  <a:schemeClr val="accent1"/>
                </a:solidFill>
              </a:rPr>
              <a:t>ה. 5 מ/ש. </a:t>
            </a:r>
            <a:r>
              <a:rPr lang="en-US" sz="1800" dirty="0" smtClean="0">
                <a:solidFill>
                  <a:schemeClr val="accent1"/>
                </a:solidFill>
              </a:rPr>
              <a:t>V = X/T = 20/4 = 5  </a:t>
            </a:r>
            <a:endParaRPr lang="he-IL" sz="1800" dirty="0" smtClean="0">
              <a:solidFill>
                <a:schemeClr val="accent1"/>
              </a:solidFill>
            </a:endParaRPr>
          </a:p>
          <a:p>
            <a:pPr algn="r" rtl="1">
              <a:buNone/>
            </a:pPr>
            <a:r>
              <a:rPr lang="he-IL" sz="1800" dirty="0" smtClean="0">
                <a:solidFill>
                  <a:schemeClr val="accent1"/>
                </a:solidFill>
              </a:rPr>
              <a:t>ו. </a:t>
            </a:r>
            <a:r>
              <a:rPr lang="en-US" sz="1800" dirty="0" smtClean="0">
                <a:solidFill>
                  <a:schemeClr val="accent1"/>
                </a:solidFill>
              </a:rPr>
              <a:t>0</a:t>
            </a:r>
            <a:endParaRPr lang="he-IL" sz="1800" dirty="0" smtClean="0">
              <a:solidFill>
                <a:schemeClr val="accent1"/>
              </a:solidFill>
            </a:endParaRPr>
          </a:p>
          <a:p>
            <a:pPr algn="r" rtl="1">
              <a:buNone/>
            </a:pPr>
            <a:endParaRPr lang="he-IL" sz="1800" dirty="0">
              <a:solidFill>
                <a:schemeClr val="accent1"/>
              </a:solidFill>
            </a:endParaRPr>
          </a:p>
        </p:txBody>
      </p:sp>
      <p:pic>
        <p:nvPicPr>
          <p:cNvPr id="22530" name="Picture 2"/>
          <p:cNvPicPr>
            <a:picLocks noChangeAspect="1" noChangeArrowheads="1"/>
          </p:cNvPicPr>
          <p:nvPr/>
        </p:nvPicPr>
        <p:blipFill>
          <a:blip r:embed="rId2" cstate="print"/>
          <a:srcRect/>
          <a:stretch>
            <a:fillRect/>
          </a:stretch>
        </p:blipFill>
        <p:spPr bwMode="auto">
          <a:xfrm>
            <a:off x="381000" y="3124200"/>
            <a:ext cx="4267200" cy="335075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a:t>
            </a:r>
            <a:endParaRPr lang="en-US" sz="3600" dirty="0">
              <a:solidFill>
                <a:schemeClr val="accent1"/>
              </a:solidFill>
            </a:endParaRPr>
          </a:p>
        </p:txBody>
      </p:sp>
      <p:sp>
        <p:nvSpPr>
          <p:cNvPr id="3" name="Content Placeholder 2"/>
          <p:cNvSpPr>
            <a:spLocks noGrp="1"/>
          </p:cNvSpPr>
          <p:nvPr>
            <p:ph idx="1"/>
          </p:nvPr>
        </p:nvSpPr>
        <p:spPr>
          <a:xfrm>
            <a:off x="457200" y="1219200"/>
            <a:ext cx="8229600" cy="2819400"/>
          </a:xfrm>
        </p:spPr>
        <p:txBody>
          <a:bodyPr>
            <a:normAutofit fontScale="62500" lnSpcReduction="20000"/>
          </a:bodyPr>
          <a:lstStyle/>
          <a:p>
            <a:pPr marL="0" indent="0" algn="r" rtl="1">
              <a:buNone/>
            </a:pPr>
            <a:r>
              <a:rPr lang="he-IL" dirty="0" smtClean="0"/>
              <a:t>התרשים מתאר את מקומותיהם של ארבעה גופים במרווחי זמן של שניה אחת. ארבעת הגופים נעים בכיוון החיובי של הציר </a:t>
            </a:r>
            <a:r>
              <a:rPr lang="en-US" dirty="0" smtClean="0"/>
              <a:t>X</a:t>
            </a:r>
            <a:r>
              <a:rPr lang="he-IL" dirty="0" smtClean="0"/>
              <a:t> וברגע </a:t>
            </a:r>
            <a:r>
              <a:rPr lang="en-US" dirty="0" smtClean="0"/>
              <a:t>t = 0</a:t>
            </a:r>
            <a:r>
              <a:rPr lang="he-IL" dirty="0" smtClean="0"/>
              <a:t> חלפו כולם בנקודה </a:t>
            </a:r>
            <a:r>
              <a:rPr lang="en-US" dirty="0" smtClean="0"/>
              <a:t>X = 0</a:t>
            </a:r>
            <a:r>
              <a:rPr lang="he-IL" dirty="0" smtClean="0"/>
              <a:t>.</a:t>
            </a:r>
          </a:p>
          <a:p>
            <a:pPr marL="514350" indent="-514350" algn="r" rtl="1">
              <a:buFont typeface="+mj-lt"/>
              <a:buAutoNum type="arabicPeriod"/>
            </a:pPr>
            <a:r>
              <a:rPr lang="he-IL" dirty="0" smtClean="0"/>
              <a:t>אילו גופים נעים בתנועה קצובה? נמקו.</a:t>
            </a:r>
          </a:p>
          <a:p>
            <a:pPr marL="514350" indent="-514350" algn="r" rtl="1">
              <a:buFont typeface="+mj-lt"/>
              <a:buAutoNum type="arabicPeriod"/>
            </a:pPr>
            <a:r>
              <a:rPr lang="he-IL" dirty="0" smtClean="0"/>
              <a:t>מצאו את מהירותו של כל אחד מהגופים הנעים בתנועה קצובה.</a:t>
            </a:r>
          </a:p>
          <a:p>
            <a:pPr marL="514350" indent="-514350" algn="r" rtl="1">
              <a:buFont typeface="+mj-lt"/>
              <a:buAutoNum type="arabicPeriod"/>
            </a:pPr>
            <a:r>
              <a:rPr lang="he-IL" dirty="0" smtClean="0"/>
              <a:t>סרטטו במערכת צירים אחת גרף מקום-זמן של גופים א, ב, ג.</a:t>
            </a:r>
          </a:p>
          <a:p>
            <a:pPr marL="514350" indent="-514350" algn="r" rtl="1">
              <a:buFont typeface="+mj-lt"/>
              <a:buAutoNum type="arabicPeriod"/>
            </a:pPr>
            <a:r>
              <a:rPr lang="he-IL" dirty="0" smtClean="0"/>
              <a:t>האם גופים ג ו- ד נפגשים? אם כן - באיזה רגע (או באילו רגעים)?</a:t>
            </a:r>
          </a:p>
          <a:p>
            <a:pPr marL="514350" indent="-514350" algn="r" rtl="1">
              <a:buFont typeface="+mj-lt"/>
              <a:buAutoNum type="arabicPeriod"/>
            </a:pPr>
            <a:r>
              <a:rPr lang="he-IL" dirty="0" smtClean="0"/>
              <a:t>הוסיפו למערכת הצירים שסרטטתם גרף מקום-זמן של גוף ד, ובדקו את תשובתכם לסעיף 4</a:t>
            </a:r>
          </a:p>
          <a:p>
            <a:pPr marL="0" indent="0" algn="r" rtl="1">
              <a:buNone/>
            </a:pPr>
            <a:endParaRPr lang="en-US" dirty="0"/>
          </a:p>
        </p:txBody>
      </p:sp>
      <p:pic>
        <p:nvPicPr>
          <p:cNvPr id="14338" name="Picture 2"/>
          <p:cNvPicPr>
            <a:picLocks noChangeAspect="1" noChangeArrowheads="1"/>
          </p:cNvPicPr>
          <p:nvPr/>
        </p:nvPicPr>
        <p:blipFill>
          <a:blip r:embed="rId2" cstate="print"/>
          <a:srcRect/>
          <a:stretch>
            <a:fillRect/>
          </a:stretch>
        </p:blipFill>
        <p:spPr bwMode="auto">
          <a:xfrm>
            <a:off x="2743200" y="3657600"/>
            <a:ext cx="4315012" cy="2797444"/>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a:t>
            </a:r>
            <a:r>
              <a:rPr lang="he-IL" sz="3600" dirty="0">
                <a:solidFill>
                  <a:schemeClr val="accent1"/>
                </a:solidFill>
              </a:rPr>
              <a:t>4</a:t>
            </a:r>
            <a:endParaRPr lang="en-US" sz="3600" dirty="0">
              <a:solidFill>
                <a:schemeClr val="accent1"/>
              </a:solidFill>
            </a:endParaRPr>
          </a:p>
        </p:txBody>
      </p:sp>
      <p:sp>
        <p:nvSpPr>
          <p:cNvPr id="3" name="Content Placeholder 2"/>
          <p:cNvSpPr>
            <a:spLocks noGrp="1"/>
          </p:cNvSpPr>
          <p:nvPr>
            <p:ph idx="1"/>
          </p:nvPr>
        </p:nvSpPr>
        <p:spPr>
          <a:xfrm>
            <a:off x="1828800" y="990600"/>
            <a:ext cx="6858000" cy="838200"/>
          </a:xfrm>
        </p:spPr>
        <p:txBody>
          <a:bodyPr>
            <a:noAutofit/>
          </a:bodyPr>
          <a:lstStyle/>
          <a:p>
            <a:pPr marL="0" indent="0" algn="r" rtl="1">
              <a:buNone/>
            </a:pPr>
            <a:r>
              <a:rPr lang="he-IL" sz="1800" dirty="0" smtClean="0"/>
              <a:t>באיור מופיע גרף מהירות-זמן המתאר תנועת מכונית לאורך ים המלח</a:t>
            </a:r>
          </a:p>
          <a:p>
            <a:pPr algn="r" rtl="1">
              <a:buFont typeface="+mj-lt"/>
              <a:buAutoNum type="arabicPeriod"/>
            </a:pPr>
            <a:r>
              <a:rPr lang="he-IL" sz="1800" dirty="0" smtClean="0"/>
              <a:t>האם המכונית נוסעת בכיוון אחד או הלוך-חזור? נמקו</a:t>
            </a:r>
          </a:p>
          <a:p>
            <a:pPr algn="r" rtl="1">
              <a:buFont typeface="+mj-lt"/>
              <a:buAutoNum type="arabicPeriod"/>
            </a:pPr>
            <a:r>
              <a:rPr lang="he-IL" sz="1800" dirty="0" smtClean="0"/>
              <a:t>האם במהלך הנסיעה המכונית עצרה? אם כן, מתי</a:t>
            </a:r>
          </a:p>
          <a:p>
            <a:pPr algn="r" rtl="1">
              <a:buFont typeface="+mj-lt"/>
              <a:buAutoNum type="arabicPeriod"/>
            </a:pPr>
            <a:r>
              <a:rPr lang="he-IL" sz="1800" dirty="0" smtClean="0"/>
              <a:t>באיזה פרק זמן היתה מהירות המכונית הגבוהה ביותר?</a:t>
            </a:r>
          </a:p>
          <a:p>
            <a:pPr algn="r" rtl="1">
              <a:buFont typeface="+mj-lt"/>
              <a:buAutoNum type="arabicPeriod"/>
            </a:pPr>
            <a:r>
              <a:rPr lang="he-IL" sz="1800" dirty="0" smtClean="0"/>
              <a:t>המהירות המותרת בקטע הכביש היא 80 קמ"ש.</a:t>
            </a:r>
            <a:r>
              <a:rPr lang="en-US" sz="1800" dirty="0" smtClean="0"/>
              <a:t/>
            </a:r>
            <a:br>
              <a:rPr lang="en-US" sz="1800" dirty="0" smtClean="0"/>
            </a:br>
            <a:r>
              <a:rPr lang="he-IL" sz="1800" dirty="0" smtClean="0"/>
              <a:t>האם המכונית נסעה כחוק?</a:t>
            </a:r>
          </a:p>
          <a:p>
            <a:pPr algn="r" rtl="1">
              <a:buFont typeface="+mj-lt"/>
              <a:buAutoNum type="arabicPeriod"/>
            </a:pPr>
            <a:r>
              <a:rPr lang="he-IL" sz="1800" dirty="0" smtClean="0"/>
              <a:t>באיזה קטע/קטעים של הנסיעה המכונית בלמה?</a:t>
            </a:r>
          </a:p>
          <a:p>
            <a:pPr marL="0" indent="0" algn="r" rtl="1">
              <a:buNone/>
            </a:pPr>
            <a:endParaRPr lang="he-IL" sz="1800" dirty="0" smtClean="0"/>
          </a:p>
          <a:p>
            <a:pPr algn="r" rtl="1">
              <a:buNone/>
            </a:pPr>
            <a:r>
              <a:rPr lang="he-IL" sz="1800" dirty="0" smtClean="0">
                <a:solidFill>
                  <a:schemeClr val="accent1"/>
                </a:solidFill>
              </a:rPr>
              <a:t>פתרון:</a:t>
            </a:r>
          </a:p>
          <a:p>
            <a:pPr algn="r" rtl="1">
              <a:buNone/>
            </a:pPr>
            <a:r>
              <a:rPr lang="he-IL" sz="1800" dirty="0" smtClean="0">
                <a:solidFill>
                  <a:schemeClr val="accent1"/>
                </a:solidFill>
              </a:rPr>
              <a:t>א. כיוון אחד (אחרת היתה מופיעה גם </a:t>
            </a:r>
            <a:r>
              <a:rPr lang="en-US" sz="1800" dirty="0" smtClean="0">
                <a:solidFill>
                  <a:schemeClr val="accent1"/>
                </a:solidFill>
              </a:rPr>
              <a:t/>
            </a:r>
            <a:br>
              <a:rPr lang="en-US" sz="1800" dirty="0" smtClean="0">
                <a:solidFill>
                  <a:schemeClr val="accent1"/>
                </a:solidFill>
              </a:rPr>
            </a:br>
            <a:r>
              <a:rPr lang="he-IL" sz="1800" dirty="0" smtClean="0">
                <a:solidFill>
                  <a:schemeClr val="accent1"/>
                </a:solidFill>
              </a:rPr>
              <a:t>מהירות</a:t>
            </a:r>
            <a:r>
              <a:rPr lang="he-IL" sz="1800" dirty="0">
                <a:solidFill>
                  <a:schemeClr val="accent1"/>
                </a:solidFill>
              </a:rPr>
              <a:t> </a:t>
            </a:r>
            <a:r>
              <a:rPr lang="he-IL" sz="1800" dirty="0" smtClean="0">
                <a:solidFill>
                  <a:schemeClr val="accent1"/>
                </a:solidFill>
              </a:rPr>
              <a:t>שלילית)</a:t>
            </a:r>
          </a:p>
          <a:p>
            <a:pPr algn="r" rtl="1">
              <a:buNone/>
            </a:pPr>
            <a:r>
              <a:rPr lang="he-IL" sz="1800" dirty="0" smtClean="0">
                <a:solidFill>
                  <a:schemeClr val="accent1"/>
                </a:solidFill>
              </a:rPr>
              <a:t>ב. כן. קטע ד'</a:t>
            </a:r>
          </a:p>
          <a:p>
            <a:pPr algn="r" rtl="1">
              <a:buNone/>
            </a:pPr>
            <a:r>
              <a:rPr lang="he-IL" sz="1800" dirty="0" smtClean="0">
                <a:solidFill>
                  <a:schemeClr val="accent1"/>
                </a:solidFill>
              </a:rPr>
              <a:t>ג. קטע ב'</a:t>
            </a:r>
          </a:p>
          <a:p>
            <a:pPr algn="r" rtl="1">
              <a:buNone/>
            </a:pPr>
            <a:r>
              <a:rPr lang="he-IL" sz="1800" dirty="0" smtClean="0">
                <a:solidFill>
                  <a:schemeClr val="accent1"/>
                </a:solidFill>
              </a:rPr>
              <a:t>ד. כן. מהירותה המקסימלית 20 מ/ש</a:t>
            </a:r>
            <a:r>
              <a:rPr lang="en-US" sz="1800" dirty="0" smtClean="0">
                <a:solidFill>
                  <a:schemeClr val="accent1"/>
                </a:solidFill>
              </a:rPr>
              <a:t/>
            </a:r>
            <a:br>
              <a:rPr lang="en-US" sz="1800" dirty="0" smtClean="0">
                <a:solidFill>
                  <a:schemeClr val="accent1"/>
                </a:solidFill>
              </a:rPr>
            </a:br>
            <a:r>
              <a:rPr lang="he-IL" sz="1800" dirty="0" smtClean="0">
                <a:solidFill>
                  <a:schemeClr val="accent1"/>
                </a:solidFill>
              </a:rPr>
              <a:t>שהם 72 קמ"ש</a:t>
            </a:r>
          </a:p>
          <a:p>
            <a:pPr algn="r" rtl="1">
              <a:buNone/>
            </a:pPr>
            <a:r>
              <a:rPr lang="he-IL" sz="1800" dirty="0" smtClean="0">
                <a:solidFill>
                  <a:schemeClr val="accent1"/>
                </a:solidFill>
              </a:rPr>
              <a:t>ה. קטע ג' כי המהירות קטנה</a:t>
            </a:r>
            <a:endParaRPr lang="he-IL" sz="1800" dirty="0">
              <a:solidFill>
                <a:schemeClr val="accent1"/>
              </a:solidFill>
            </a:endParaRPr>
          </a:p>
        </p:txBody>
      </p:sp>
      <p:pic>
        <p:nvPicPr>
          <p:cNvPr id="23554" name="Picture 2"/>
          <p:cNvPicPr>
            <a:picLocks noChangeAspect="1" noChangeArrowheads="1"/>
          </p:cNvPicPr>
          <p:nvPr/>
        </p:nvPicPr>
        <p:blipFill>
          <a:blip r:embed="rId2" cstate="print"/>
          <a:srcRect/>
          <a:stretch>
            <a:fillRect/>
          </a:stretch>
        </p:blipFill>
        <p:spPr bwMode="auto">
          <a:xfrm>
            <a:off x="228600" y="3200400"/>
            <a:ext cx="4964049" cy="3276600"/>
          </a:xfrm>
          <a:prstGeom prst="rect">
            <a:avLst/>
          </a:prstGeom>
          <a:noFill/>
          <a:ln w="9525">
            <a:noFill/>
            <a:miter lim="800000"/>
            <a:headEnd/>
            <a:tailEnd/>
          </a:ln>
        </p:spPr>
      </p:pic>
      <p:pic>
        <p:nvPicPr>
          <p:cNvPr id="23555" name="Picture 3"/>
          <p:cNvPicPr>
            <a:picLocks noChangeAspect="1" noChangeArrowheads="1"/>
          </p:cNvPicPr>
          <p:nvPr/>
        </p:nvPicPr>
        <p:blipFill>
          <a:blip r:embed="rId3" cstate="print"/>
          <a:srcRect/>
          <a:stretch>
            <a:fillRect/>
          </a:stretch>
        </p:blipFill>
        <p:spPr bwMode="auto">
          <a:xfrm>
            <a:off x="381000" y="1447800"/>
            <a:ext cx="29146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1 - פתרון</a:t>
            </a:r>
            <a:endParaRPr lang="en-US" sz="3600" dirty="0">
              <a:solidFill>
                <a:schemeClr val="accent1"/>
              </a:solidFill>
            </a:endParaRPr>
          </a:p>
        </p:txBody>
      </p:sp>
      <p:sp>
        <p:nvSpPr>
          <p:cNvPr id="3" name="Content Placeholder 2"/>
          <p:cNvSpPr>
            <a:spLocks noGrp="1"/>
          </p:cNvSpPr>
          <p:nvPr>
            <p:ph idx="1"/>
          </p:nvPr>
        </p:nvSpPr>
        <p:spPr>
          <a:xfrm>
            <a:off x="457200" y="1219200"/>
            <a:ext cx="8229600" cy="5486400"/>
          </a:xfrm>
        </p:spPr>
        <p:txBody>
          <a:bodyPr>
            <a:normAutofit fontScale="55000" lnSpcReduction="20000"/>
          </a:bodyPr>
          <a:lstStyle/>
          <a:p>
            <a:pPr marL="514350" indent="-514350" algn="r" rtl="1">
              <a:buFont typeface="+mj-lt"/>
              <a:buAutoNum type="arabicPeriod"/>
            </a:pPr>
            <a:r>
              <a:rPr lang="he-IL" dirty="0" smtClean="0"/>
              <a:t>אילו </a:t>
            </a:r>
            <a:r>
              <a:rPr lang="he-IL" dirty="0" smtClean="0"/>
              <a:t>גופים נעים בתנועה קצובה? </a:t>
            </a:r>
            <a:r>
              <a:rPr lang="he-IL" dirty="0" smtClean="0"/>
              <a:t> - </a:t>
            </a:r>
            <a:r>
              <a:rPr lang="he-IL" dirty="0" smtClean="0">
                <a:solidFill>
                  <a:schemeClr val="tx2"/>
                </a:solidFill>
              </a:rPr>
              <a:t>א ו- ג</a:t>
            </a:r>
            <a:endParaRPr lang="he-IL" dirty="0" smtClean="0">
              <a:solidFill>
                <a:schemeClr val="tx2"/>
              </a:solidFill>
            </a:endParaRPr>
          </a:p>
          <a:p>
            <a:pPr marL="514350" indent="-514350" algn="r" rtl="1">
              <a:buFont typeface="+mj-lt"/>
              <a:buAutoNum type="arabicPeriod"/>
            </a:pPr>
            <a:r>
              <a:rPr lang="he-IL" dirty="0" smtClean="0"/>
              <a:t>מצאו את מהירותו של כל אחד מהגופים הנעים בתנועה </a:t>
            </a:r>
            <a:r>
              <a:rPr lang="he-IL" dirty="0" smtClean="0"/>
              <a:t>קצובה – </a:t>
            </a:r>
            <a:r>
              <a:rPr lang="en-US" dirty="0" smtClean="0"/>
              <a:t/>
            </a:r>
            <a:br>
              <a:rPr lang="en-US" dirty="0" smtClean="0"/>
            </a:br>
            <a:r>
              <a:rPr lang="he-IL" dirty="0" smtClean="0">
                <a:solidFill>
                  <a:schemeClr val="tx2"/>
                </a:solidFill>
              </a:rPr>
              <a:t>א – 2 מ/ש, ג – 1 מ/ש</a:t>
            </a:r>
            <a:endParaRPr lang="he-IL" dirty="0" smtClean="0">
              <a:solidFill>
                <a:schemeClr val="tx2"/>
              </a:solidFill>
            </a:endParaRPr>
          </a:p>
          <a:p>
            <a:pPr marL="514350" indent="-514350" algn="r" rtl="1">
              <a:buFont typeface="+mj-lt"/>
              <a:buAutoNum type="arabicPeriod"/>
            </a:pPr>
            <a:r>
              <a:rPr lang="he-IL" dirty="0" smtClean="0"/>
              <a:t>סרטטו במערכת צירים אחת גרף מקום-זמן של גופים א, ב, ג</a:t>
            </a:r>
            <a:r>
              <a:rPr lang="he-IL" dirty="0" smtClean="0"/>
              <a:t>.</a:t>
            </a:r>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endParaRPr lang="he-IL" dirty="0" smtClean="0"/>
          </a:p>
          <a:p>
            <a:pPr marL="514350" indent="-514350" algn="r" rtl="1">
              <a:buFont typeface="+mj-lt"/>
              <a:buAutoNum type="arabicPeriod"/>
            </a:pPr>
            <a:r>
              <a:rPr lang="he-IL" dirty="0" smtClean="0"/>
              <a:t>האם </a:t>
            </a:r>
            <a:r>
              <a:rPr lang="he-IL" dirty="0" smtClean="0"/>
              <a:t>גופים ג ו- ד נפגשים? אם כן - באיזה רגע (או באילו רגעים</a:t>
            </a:r>
            <a:r>
              <a:rPr lang="he-IL" dirty="0" smtClean="0"/>
              <a:t>)? </a:t>
            </a:r>
            <a:r>
              <a:rPr lang="he-IL" dirty="0" smtClean="0">
                <a:solidFill>
                  <a:schemeClr val="tx2"/>
                </a:solidFill>
              </a:rPr>
              <a:t>כן, </a:t>
            </a:r>
            <a:r>
              <a:rPr lang="he-IL" dirty="0" smtClean="0">
                <a:solidFill>
                  <a:schemeClr val="tx2"/>
                </a:solidFill>
              </a:rPr>
              <a:t>אחרי 6 שניות</a:t>
            </a:r>
            <a:endParaRPr lang="he-IL" dirty="0" smtClean="0">
              <a:solidFill>
                <a:schemeClr val="tx2"/>
              </a:solidFill>
            </a:endParaRPr>
          </a:p>
          <a:p>
            <a:pPr marL="514350" indent="-514350" algn="r" rtl="1">
              <a:buFont typeface="+mj-lt"/>
              <a:buAutoNum type="arabicPeriod"/>
            </a:pPr>
            <a:r>
              <a:rPr lang="he-IL" dirty="0" smtClean="0"/>
              <a:t>הוסיפו למערכת הצירים שסרטטתם גרף מקום-זמן של גוף ד, ובדקו את תשובתכם לסעיף 4 – </a:t>
            </a:r>
            <a:r>
              <a:rPr lang="he-IL" dirty="0" smtClean="0">
                <a:solidFill>
                  <a:schemeClr val="tx2"/>
                </a:solidFill>
              </a:rPr>
              <a:t>לאחר 6 שניות גרפים ג ו – ד נחתכים, שני הגופים באותו מקום באותו זמן</a:t>
            </a:r>
          </a:p>
          <a:p>
            <a:pPr marL="0" indent="0" algn="r" rtl="1">
              <a:buNone/>
            </a:pPr>
            <a:endParaRPr lang="en-US" dirty="0"/>
          </a:p>
        </p:txBody>
      </p:sp>
      <p:pic>
        <p:nvPicPr>
          <p:cNvPr id="5" name="Picture 4" descr="ChartGo.png"/>
          <p:cNvPicPr>
            <a:picLocks noChangeAspect="1"/>
          </p:cNvPicPr>
          <p:nvPr/>
        </p:nvPicPr>
        <p:blipFill>
          <a:blip r:embed="rId2" cstate="print"/>
          <a:stretch>
            <a:fillRect/>
          </a:stretch>
        </p:blipFill>
        <p:spPr>
          <a:xfrm>
            <a:off x="2743200" y="2362200"/>
            <a:ext cx="3939540" cy="32829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2</a:t>
            </a:r>
            <a:endParaRPr lang="en-US" sz="3600" dirty="0">
              <a:solidFill>
                <a:schemeClr val="accent1"/>
              </a:solidFill>
            </a:endParaRPr>
          </a:p>
        </p:txBody>
      </p:sp>
      <p:sp>
        <p:nvSpPr>
          <p:cNvPr id="3" name="Content Placeholder 2"/>
          <p:cNvSpPr>
            <a:spLocks noGrp="1"/>
          </p:cNvSpPr>
          <p:nvPr>
            <p:ph idx="1"/>
          </p:nvPr>
        </p:nvSpPr>
        <p:spPr>
          <a:xfrm>
            <a:off x="457200" y="1219200"/>
            <a:ext cx="8229600" cy="2133600"/>
          </a:xfrm>
        </p:spPr>
        <p:txBody>
          <a:bodyPr>
            <a:normAutofit fontScale="55000" lnSpcReduction="20000"/>
          </a:bodyPr>
          <a:lstStyle/>
          <a:p>
            <a:pPr marL="0" indent="0" algn="r" rtl="1">
              <a:buNone/>
            </a:pPr>
            <a:r>
              <a:rPr lang="he-IL" dirty="0" smtClean="0"/>
              <a:t>נתונים גרפים של מרחק-זמן בעבור שלושה גופים. מתוך עיון בגרפים אלה ענו על השאלות הבאות:</a:t>
            </a:r>
          </a:p>
          <a:p>
            <a:pPr marL="514350" indent="-514350" algn="r" rtl="1">
              <a:buFont typeface="+mj-lt"/>
              <a:buAutoNum type="arabicPeriod"/>
            </a:pPr>
            <a:r>
              <a:rPr lang="he-IL" dirty="0" smtClean="0"/>
              <a:t>על איזה ציר נמצאת הנקודה </a:t>
            </a:r>
            <a:r>
              <a:rPr lang="en-US" dirty="0" smtClean="0"/>
              <a:t>A</a:t>
            </a:r>
            <a:r>
              <a:rPr lang="he-IL" dirty="0" smtClean="0"/>
              <a:t>? מהי המשמעות של הערך המספרי של שיעוריה? </a:t>
            </a:r>
          </a:p>
          <a:p>
            <a:pPr marL="514350" indent="-514350" algn="r" rtl="1">
              <a:buFont typeface="+mj-lt"/>
              <a:buAutoNum type="arabicPeriod"/>
            </a:pPr>
            <a:r>
              <a:rPr lang="he-IL" dirty="0" smtClean="0"/>
              <a:t>על איזה ציר נמצאת הנקודה </a:t>
            </a:r>
            <a:r>
              <a:rPr lang="en-US" dirty="0" smtClean="0"/>
              <a:t>B</a:t>
            </a:r>
            <a:r>
              <a:rPr lang="he-IL" dirty="0" smtClean="0"/>
              <a:t>? מהי המשמעות של הערך המספרי של שיעוריה?</a:t>
            </a:r>
            <a:endParaRPr lang="en-US" dirty="0" smtClean="0"/>
          </a:p>
          <a:p>
            <a:pPr marL="514350" indent="-514350" algn="r" rtl="1">
              <a:buFont typeface="+mj-lt"/>
              <a:buAutoNum type="arabicPeriod"/>
            </a:pPr>
            <a:r>
              <a:rPr lang="he-IL" dirty="0" smtClean="0"/>
              <a:t>לאיזה מן הגופים המהירות הגדולה ביותר? נמקו! </a:t>
            </a:r>
            <a:endParaRPr lang="en-US" dirty="0" smtClean="0"/>
          </a:p>
          <a:p>
            <a:pPr marL="514350" indent="-514350" algn="r" rtl="1">
              <a:buFont typeface="+mj-lt"/>
              <a:buAutoNum type="arabicPeriod"/>
            </a:pPr>
            <a:r>
              <a:rPr lang="he-IL" dirty="0" smtClean="0"/>
              <a:t>תארו את תנועותיהם של שלושת הגופים, לשם כך הסיקו מידע מרבי מן הגרפים</a:t>
            </a:r>
            <a:r>
              <a:rPr lang="he-IL" dirty="0"/>
              <a:t>.</a:t>
            </a:r>
            <a:endParaRPr lang="en-US" dirty="0"/>
          </a:p>
        </p:txBody>
      </p:sp>
      <p:pic>
        <p:nvPicPr>
          <p:cNvPr id="15362" name="Picture 2"/>
          <p:cNvPicPr>
            <a:picLocks noChangeAspect="1" noChangeArrowheads="1"/>
          </p:cNvPicPr>
          <p:nvPr/>
        </p:nvPicPr>
        <p:blipFill>
          <a:blip r:embed="rId2" cstate="print"/>
          <a:srcRect/>
          <a:stretch>
            <a:fillRect/>
          </a:stretch>
        </p:blipFill>
        <p:spPr bwMode="auto">
          <a:xfrm>
            <a:off x="3200400" y="3429000"/>
            <a:ext cx="2971800" cy="23803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 תרגיל 2 - פתרון</a:t>
            </a:r>
            <a:endParaRPr lang="en-US" sz="3600" dirty="0">
              <a:solidFill>
                <a:schemeClr val="accent1"/>
              </a:solidFill>
            </a:endParaRPr>
          </a:p>
        </p:txBody>
      </p:sp>
      <p:sp>
        <p:nvSpPr>
          <p:cNvPr id="3" name="Content Placeholder 2"/>
          <p:cNvSpPr>
            <a:spLocks noGrp="1"/>
          </p:cNvSpPr>
          <p:nvPr>
            <p:ph idx="1"/>
          </p:nvPr>
        </p:nvSpPr>
        <p:spPr>
          <a:xfrm>
            <a:off x="457200" y="1219200"/>
            <a:ext cx="8229600" cy="5410200"/>
          </a:xfrm>
        </p:spPr>
        <p:txBody>
          <a:bodyPr>
            <a:normAutofit fontScale="70000" lnSpcReduction="20000"/>
          </a:bodyPr>
          <a:lstStyle/>
          <a:p>
            <a:pPr marL="0" indent="0" algn="r" rtl="1">
              <a:buNone/>
            </a:pPr>
            <a:r>
              <a:rPr lang="he-IL" dirty="0" smtClean="0"/>
              <a:t>נתונים גרפים של מרחק-זמן בעבור שלושה גופים. מתוך עיון בגרפים אלה ענו על השאלות הבאות:</a:t>
            </a:r>
          </a:p>
          <a:p>
            <a:pPr marL="514350" indent="-514350" algn="r" rtl="1">
              <a:buFont typeface="+mj-lt"/>
              <a:buAutoNum type="arabicPeriod"/>
            </a:pPr>
            <a:r>
              <a:rPr lang="he-IL" dirty="0" smtClean="0"/>
              <a:t>על איזה ציר נמצאת הנקודה </a:t>
            </a:r>
            <a:r>
              <a:rPr lang="en-US" dirty="0" smtClean="0"/>
              <a:t>A</a:t>
            </a:r>
            <a:r>
              <a:rPr lang="he-IL" dirty="0" smtClean="0"/>
              <a:t>? מהי המשמעות של הערך המספרי של שיעוריה</a:t>
            </a:r>
            <a:r>
              <a:rPr lang="he-IL" dirty="0" smtClean="0"/>
              <a:t>?</a:t>
            </a:r>
            <a:r>
              <a:rPr lang="en-US" dirty="0" smtClean="0"/>
              <a:t/>
            </a:r>
            <a:br>
              <a:rPr lang="en-US" dirty="0" smtClean="0"/>
            </a:br>
            <a:r>
              <a:rPr lang="he-IL" dirty="0" smtClean="0">
                <a:solidFill>
                  <a:schemeClr val="tx2"/>
                </a:solidFill>
              </a:rPr>
              <a:t>הנקודה </a:t>
            </a:r>
            <a:r>
              <a:rPr lang="en-US" dirty="0" smtClean="0">
                <a:solidFill>
                  <a:schemeClr val="tx2"/>
                </a:solidFill>
              </a:rPr>
              <a:t>A</a:t>
            </a:r>
            <a:r>
              <a:rPr lang="he-IL" dirty="0" smtClean="0">
                <a:solidFill>
                  <a:schemeClr val="tx2"/>
                </a:solidFill>
              </a:rPr>
              <a:t> נמצאת על ציר המרחק (</a:t>
            </a:r>
            <a:r>
              <a:rPr lang="en-US" dirty="0" smtClean="0">
                <a:solidFill>
                  <a:schemeClr val="tx2"/>
                </a:solidFill>
              </a:rPr>
              <a:t>X</a:t>
            </a:r>
            <a:r>
              <a:rPr lang="he-IL" dirty="0" smtClean="0">
                <a:solidFill>
                  <a:schemeClr val="tx2"/>
                </a:solidFill>
              </a:rPr>
              <a:t>). המשמעות של הערך המספרי של שיעוריה היא שגוף א' נמצא במרחק </a:t>
            </a:r>
            <a:r>
              <a:rPr lang="en-US" dirty="0" smtClean="0">
                <a:solidFill>
                  <a:schemeClr val="tx2"/>
                </a:solidFill>
              </a:rPr>
              <a:t>A</a:t>
            </a:r>
            <a:r>
              <a:rPr lang="he-IL" dirty="0" smtClean="0">
                <a:solidFill>
                  <a:schemeClr val="tx2"/>
                </a:solidFill>
              </a:rPr>
              <a:t> בזמן </a:t>
            </a:r>
            <a:r>
              <a:rPr lang="en-US" dirty="0" smtClean="0">
                <a:solidFill>
                  <a:schemeClr val="tx2"/>
                </a:solidFill>
              </a:rPr>
              <a:t> t = 0</a:t>
            </a:r>
            <a:r>
              <a:rPr lang="he-IL" dirty="0" smtClean="0">
                <a:solidFill>
                  <a:schemeClr val="tx2"/>
                </a:solidFill>
              </a:rPr>
              <a:t>. </a:t>
            </a:r>
            <a:endParaRPr lang="he-IL" dirty="0" smtClean="0">
              <a:solidFill>
                <a:schemeClr val="tx2"/>
              </a:solidFill>
            </a:endParaRPr>
          </a:p>
          <a:p>
            <a:pPr marL="514350" indent="-514350" algn="r" rtl="1">
              <a:buFont typeface="+mj-lt"/>
              <a:buAutoNum type="arabicPeriod"/>
            </a:pPr>
            <a:r>
              <a:rPr lang="he-IL" dirty="0" smtClean="0"/>
              <a:t>על איזה ציר נמצאת הנקודה </a:t>
            </a:r>
            <a:r>
              <a:rPr lang="en-US" dirty="0" smtClean="0"/>
              <a:t>B</a:t>
            </a:r>
            <a:r>
              <a:rPr lang="he-IL" dirty="0" smtClean="0"/>
              <a:t>? מהי המשמעות של הערך המספרי של </a:t>
            </a:r>
            <a:r>
              <a:rPr lang="he-IL" dirty="0" smtClean="0"/>
              <a:t>שיעוריה?</a:t>
            </a:r>
            <a:r>
              <a:rPr lang="en-US" dirty="0" smtClean="0"/>
              <a:t/>
            </a:r>
            <a:br>
              <a:rPr lang="en-US" dirty="0" smtClean="0"/>
            </a:br>
            <a:r>
              <a:rPr lang="he-IL" dirty="0" smtClean="0">
                <a:solidFill>
                  <a:schemeClr val="tx2"/>
                </a:solidFill>
              </a:rPr>
              <a:t>הנקודה </a:t>
            </a:r>
            <a:r>
              <a:rPr lang="en-US" dirty="0" smtClean="0">
                <a:solidFill>
                  <a:schemeClr val="tx2"/>
                </a:solidFill>
              </a:rPr>
              <a:t>B</a:t>
            </a:r>
            <a:r>
              <a:rPr lang="he-IL" dirty="0" smtClean="0">
                <a:solidFill>
                  <a:schemeClr val="tx2"/>
                </a:solidFill>
              </a:rPr>
              <a:t> </a:t>
            </a:r>
            <a:r>
              <a:rPr lang="he-IL" dirty="0" smtClean="0">
                <a:solidFill>
                  <a:schemeClr val="tx2"/>
                </a:solidFill>
              </a:rPr>
              <a:t>נמצאת על ציר </a:t>
            </a:r>
            <a:r>
              <a:rPr lang="he-IL" dirty="0" smtClean="0">
                <a:solidFill>
                  <a:schemeClr val="tx2"/>
                </a:solidFill>
              </a:rPr>
              <a:t>הזמן (</a:t>
            </a:r>
            <a:r>
              <a:rPr lang="en-US" dirty="0" smtClean="0">
                <a:solidFill>
                  <a:schemeClr val="tx2"/>
                </a:solidFill>
              </a:rPr>
              <a:t>t</a:t>
            </a:r>
            <a:r>
              <a:rPr lang="he-IL" dirty="0" smtClean="0">
                <a:solidFill>
                  <a:schemeClr val="tx2"/>
                </a:solidFill>
              </a:rPr>
              <a:t>). </a:t>
            </a:r>
            <a:r>
              <a:rPr lang="he-IL" dirty="0" smtClean="0">
                <a:solidFill>
                  <a:schemeClr val="tx2"/>
                </a:solidFill>
              </a:rPr>
              <a:t>המשמעות של הערך המספרי של שיעוריה היא שגוף ג</a:t>
            </a:r>
            <a:r>
              <a:rPr lang="he-IL" dirty="0" smtClean="0">
                <a:solidFill>
                  <a:schemeClr val="tx2"/>
                </a:solidFill>
              </a:rPr>
              <a:t>' </a:t>
            </a:r>
            <a:r>
              <a:rPr lang="he-IL" dirty="0" smtClean="0">
                <a:solidFill>
                  <a:schemeClr val="tx2"/>
                </a:solidFill>
              </a:rPr>
              <a:t>נמצא במרחק </a:t>
            </a:r>
            <a:r>
              <a:rPr lang="en-US" dirty="0" smtClean="0">
                <a:solidFill>
                  <a:schemeClr val="tx2"/>
                </a:solidFill>
              </a:rPr>
              <a:t>0</a:t>
            </a:r>
            <a:r>
              <a:rPr lang="he-IL" dirty="0" smtClean="0">
                <a:solidFill>
                  <a:schemeClr val="tx2"/>
                </a:solidFill>
              </a:rPr>
              <a:t> </a:t>
            </a:r>
            <a:r>
              <a:rPr lang="he-IL" dirty="0" smtClean="0">
                <a:solidFill>
                  <a:schemeClr val="tx2"/>
                </a:solidFill>
              </a:rPr>
              <a:t>בזמן </a:t>
            </a:r>
            <a:r>
              <a:rPr lang="en-US" dirty="0" smtClean="0">
                <a:solidFill>
                  <a:schemeClr val="tx2"/>
                </a:solidFill>
              </a:rPr>
              <a:t> t = </a:t>
            </a:r>
            <a:r>
              <a:rPr lang="en-US" dirty="0" smtClean="0">
                <a:solidFill>
                  <a:schemeClr val="tx2"/>
                </a:solidFill>
              </a:rPr>
              <a:t>B</a:t>
            </a:r>
            <a:r>
              <a:rPr lang="he-IL" dirty="0" smtClean="0">
                <a:solidFill>
                  <a:schemeClr val="tx2"/>
                </a:solidFill>
              </a:rPr>
              <a:t>.</a:t>
            </a:r>
            <a:endParaRPr lang="en-US" dirty="0" smtClean="0"/>
          </a:p>
          <a:p>
            <a:pPr marL="514350" indent="-514350" algn="r" rtl="1">
              <a:buFont typeface="+mj-lt"/>
              <a:buAutoNum type="arabicPeriod"/>
            </a:pPr>
            <a:r>
              <a:rPr lang="he-IL" dirty="0" smtClean="0"/>
              <a:t>לאיזה מן הגופים המהירות הגדולה ביותר? נמקו! </a:t>
            </a:r>
            <a:r>
              <a:rPr lang="en-US" dirty="0" smtClean="0"/>
              <a:t/>
            </a:r>
            <a:br>
              <a:rPr lang="en-US" dirty="0" smtClean="0"/>
            </a:br>
            <a:r>
              <a:rPr lang="he-IL" dirty="0" smtClean="0">
                <a:solidFill>
                  <a:schemeClr val="tx2"/>
                </a:solidFill>
              </a:rPr>
              <a:t>לגוף ג' המהירות הגבוהה ביותר שכן שיפוע הגרף שלו הגדול ביותר, בכל יחידת זמן הוא עובר מרחק רב יותר</a:t>
            </a:r>
            <a:endParaRPr lang="en-US" dirty="0" smtClean="0">
              <a:solidFill>
                <a:schemeClr val="tx2"/>
              </a:solidFill>
            </a:endParaRPr>
          </a:p>
          <a:p>
            <a:pPr marL="514350" indent="-514350" algn="r" rtl="1">
              <a:buFont typeface="+mj-lt"/>
              <a:buAutoNum type="arabicPeriod"/>
            </a:pPr>
            <a:r>
              <a:rPr lang="he-IL" dirty="0" smtClean="0"/>
              <a:t>תארו את תנועותיהם של שלושת הגופים, לשם כך הסיקו מידע מרבי מן הגרפים</a:t>
            </a:r>
            <a:r>
              <a:rPr lang="he-IL" dirty="0" smtClean="0"/>
              <a:t>.</a:t>
            </a:r>
            <a:r>
              <a:rPr lang="en-US" dirty="0" smtClean="0"/>
              <a:t/>
            </a:r>
            <a:br>
              <a:rPr lang="en-US" dirty="0" smtClean="0"/>
            </a:br>
            <a:r>
              <a:rPr lang="he-IL" dirty="0" smtClean="0">
                <a:solidFill>
                  <a:schemeClr val="tx2"/>
                </a:solidFill>
              </a:rPr>
              <a:t>גוף א' קבוע במקומו (</a:t>
            </a:r>
            <a:r>
              <a:rPr lang="en-US" dirty="0" smtClean="0">
                <a:solidFill>
                  <a:schemeClr val="tx2"/>
                </a:solidFill>
              </a:rPr>
              <a:t>X</a:t>
            </a:r>
            <a:r>
              <a:rPr lang="en-US" dirty="0" smtClean="0">
                <a:solidFill>
                  <a:schemeClr val="tx2"/>
                </a:solidFill>
              </a:rPr>
              <a:t> </a:t>
            </a:r>
            <a:r>
              <a:rPr lang="en-US" dirty="0" smtClean="0">
                <a:solidFill>
                  <a:schemeClr val="tx2"/>
                </a:solidFill>
              </a:rPr>
              <a:t>= A</a:t>
            </a:r>
            <a:r>
              <a:rPr lang="he-IL" dirty="0" smtClean="0">
                <a:solidFill>
                  <a:schemeClr val="tx2"/>
                </a:solidFill>
              </a:rPr>
              <a:t>) ואינו נע</a:t>
            </a:r>
            <a:r>
              <a:rPr lang="en-US" dirty="0" smtClean="0">
                <a:solidFill>
                  <a:schemeClr val="tx2"/>
                </a:solidFill>
              </a:rPr>
              <a:t/>
            </a:r>
            <a:br>
              <a:rPr lang="en-US" dirty="0" smtClean="0">
                <a:solidFill>
                  <a:schemeClr val="tx2"/>
                </a:solidFill>
              </a:rPr>
            </a:br>
            <a:r>
              <a:rPr lang="he-IL" dirty="0" smtClean="0">
                <a:solidFill>
                  <a:schemeClr val="tx2"/>
                </a:solidFill>
              </a:rPr>
              <a:t>גוף ב' מתחיל לנוע במהירות קבועה בזמן </a:t>
            </a:r>
            <a:r>
              <a:rPr lang="en-US" dirty="0" smtClean="0">
                <a:solidFill>
                  <a:schemeClr val="tx2"/>
                </a:solidFill>
              </a:rPr>
              <a:t>t = 0</a:t>
            </a:r>
            <a:r>
              <a:rPr lang="he-IL" dirty="0" smtClean="0">
                <a:solidFill>
                  <a:schemeClr val="tx2"/>
                </a:solidFill>
              </a:rPr>
              <a:t> מנקודה </a:t>
            </a:r>
            <a:r>
              <a:rPr lang="en-US" dirty="0" smtClean="0">
                <a:solidFill>
                  <a:schemeClr val="tx2"/>
                </a:solidFill>
              </a:rPr>
              <a:t>X = 0</a:t>
            </a:r>
            <a:r>
              <a:rPr lang="en-US" dirty="0" smtClean="0">
                <a:solidFill>
                  <a:schemeClr val="tx2"/>
                </a:solidFill>
              </a:rPr>
              <a:t/>
            </a:r>
            <a:br>
              <a:rPr lang="en-US" dirty="0" smtClean="0">
                <a:solidFill>
                  <a:schemeClr val="tx2"/>
                </a:solidFill>
              </a:rPr>
            </a:br>
            <a:r>
              <a:rPr lang="he-IL" dirty="0" smtClean="0">
                <a:solidFill>
                  <a:schemeClr val="tx2"/>
                </a:solidFill>
              </a:rPr>
              <a:t>גוף ג' </a:t>
            </a:r>
            <a:r>
              <a:rPr lang="he-IL" dirty="0" smtClean="0">
                <a:solidFill>
                  <a:schemeClr val="tx2"/>
                </a:solidFill>
              </a:rPr>
              <a:t>מתחיל לנוע במהירות קבועה בזמן </a:t>
            </a:r>
            <a:r>
              <a:rPr lang="en-US" dirty="0" smtClean="0">
                <a:solidFill>
                  <a:schemeClr val="tx2"/>
                </a:solidFill>
              </a:rPr>
              <a:t>t = </a:t>
            </a:r>
            <a:r>
              <a:rPr lang="en-US" dirty="0" smtClean="0">
                <a:solidFill>
                  <a:schemeClr val="tx2"/>
                </a:solidFill>
              </a:rPr>
              <a:t>B</a:t>
            </a:r>
            <a:r>
              <a:rPr lang="he-IL" dirty="0" smtClean="0">
                <a:solidFill>
                  <a:schemeClr val="tx2"/>
                </a:solidFill>
              </a:rPr>
              <a:t> </a:t>
            </a:r>
            <a:r>
              <a:rPr lang="he-IL" dirty="0" smtClean="0">
                <a:solidFill>
                  <a:schemeClr val="tx2"/>
                </a:solidFill>
              </a:rPr>
              <a:t>מנקודה </a:t>
            </a:r>
            <a:r>
              <a:rPr lang="en-US" dirty="0" smtClean="0">
                <a:solidFill>
                  <a:schemeClr val="tx2"/>
                </a:solidFill>
              </a:rPr>
              <a:t>X = 0</a:t>
            </a:r>
            <a:endParaRPr lang="he-IL" dirty="0" smtClean="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3</a:t>
            </a:r>
            <a:endParaRPr lang="en-US" sz="3600" dirty="0">
              <a:solidFill>
                <a:schemeClr val="accent1"/>
              </a:solidFill>
            </a:endParaRPr>
          </a:p>
        </p:txBody>
      </p:sp>
      <p:sp>
        <p:nvSpPr>
          <p:cNvPr id="3" name="Content Placeholder 2"/>
          <p:cNvSpPr>
            <a:spLocks noGrp="1"/>
          </p:cNvSpPr>
          <p:nvPr>
            <p:ph idx="1"/>
          </p:nvPr>
        </p:nvSpPr>
        <p:spPr>
          <a:xfrm>
            <a:off x="457200" y="1219200"/>
            <a:ext cx="8229600" cy="2133600"/>
          </a:xfrm>
        </p:spPr>
        <p:txBody>
          <a:bodyPr>
            <a:normAutofit lnSpcReduction="10000"/>
          </a:bodyPr>
          <a:lstStyle/>
          <a:p>
            <a:pPr marL="0" indent="0" algn="r" rtl="1">
              <a:buNone/>
            </a:pPr>
            <a:r>
              <a:rPr lang="he-IL" sz="1800" dirty="0" smtClean="0"/>
              <a:t>לפניכם שני תרשימי תנועה לשני גופים הנעים זה לקראת זה. שני הגופים מתחילים לנוע באותו רגע (</a:t>
            </a:r>
            <a:r>
              <a:rPr lang="en-US" sz="1800" dirty="0" smtClean="0"/>
              <a:t>t = 0</a:t>
            </a:r>
            <a:r>
              <a:rPr lang="he-IL" sz="1800" dirty="0" smtClean="0"/>
              <a:t>). בתרשים נראה מקומם של הגופים בהפרשי זמן של שנייה אחת.</a:t>
            </a:r>
          </a:p>
          <a:p>
            <a:pPr marL="0" indent="0" algn="r" rtl="1">
              <a:buNone/>
            </a:pPr>
            <a:r>
              <a:rPr lang="he-IL" sz="1800" dirty="0" smtClean="0"/>
              <a:t> </a:t>
            </a:r>
          </a:p>
          <a:p>
            <a:pPr marL="514350" indent="-514350" algn="r" rtl="1">
              <a:buFont typeface="+mj-lt"/>
              <a:buAutoNum type="arabicPeriod"/>
            </a:pPr>
            <a:r>
              <a:rPr lang="he-IL" sz="1800" dirty="0" smtClean="0"/>
              <a:t>תארו במילים את תנועת הגופים. </a:t>
            </a:r>
          </a:p>
          <a:p>
            <a:pPr marL="514350" indent="-514350" algn="r" rtl="1">
              <a:buFont typeface="+mj-lt"/>
              <a:buAutoNum type="arabicPeriod"/>
            </a:pPr>
            <a:r>
              <a:rPr lang="he-IL" sz="1800" dirty="0" smtClean="0"/>
              <a:t>מתי והיכן נפגשים הגופים? </a:t>
            </a:r>
          </a:p>
          <a:p>
            <a:pPr marL="514350" indent="-514350" algn="r" rtl="1">
              <a:buFont typeface="+mj-lt"/>
              <a:buAutoNum type="arabicPeriod"/>
            </a:pPr>
            <a:r>
              <a:rPr lang="he-IL" sz="1800" dirty="0" smtClean="0"/>
              <a:t>סרטטו גרפים מקום-זמן של שני הגופים על אותה מערכת צירים. הסבירו באמצעות הגרף את תשובתכם לסעיף א.</a:t>
            </a:r>
            <a:endParaRPr lang="en-US" sz="1800" dirty="0"/>
          </a:p>
        </p:txBody>
      </p:sp>
      <p:pic>
        <p:nvPicPr>
          <p:cNvPr id="16386" name="Picture 2"/>
          <p:cNvPicPr>
            <a:picLocks noChangeAspect="1" noChangeArrowheads="1"/>
          </p:cNvPicPr>
          <p:nvPr/>
        </p:nvPicPr>
        <p:blipFill>
          <a:blip r:embed="rId2" cstate="print"/>
          <a:srcRect/>
          <a:stretch>
            <a:fillRect/>
          </a:stretch>
        </p:blipFill>
        <p:spPr bwMode="auto">
          <a:xfrm>
            <a:off x="2133600" y="3581400"/>
            <a:ext cx="5387487" cy="1447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a:t>
            </a:r>
            <a:r>
              <a:rPr lang="he-IL" sz="3600" dirty="0" smtClean="0">
                <a:solidFill>
                  <a:schemeClr val="accent1"/>
                </a:solidFill>
              </a:rPr>
              <a:t> 3 - פתרון</a:t>
            </a:r>
            <a:endParaRPr lang="en-US" sz="3600" dirty="0">
              <a:solidFill>
                <a:schemeClr val="accent1"/>
              </a:solidFill>
            </a:endParaRPr>
          </a:p>
        </p:txBody>
      </p:sp>
      <p:sp>
        <p:nvSpPr>
          <p:cNvPr id="3" name="Content Placeholder 2"/>
          <p:cNvSpPr>
            <a:spLocks noGrp="1"/>
          </p:cNvSpPr>
          <p:nvPr>
            <p:ph idx="1"/>
          </p:nvPr>
        </p:nvSpPr>
        <p:spPr>
          <a:xfrm>
            <a:off x="457200" y="1219200"/>
            <a:ext cx="8229600" cy="2133600"/>
          </a:xfrm>
        </p:spPr>
        <p:txBody>
          <a:bodyPr>
            <a:normAutofit fontScale="85000" lnSpcReduction="10000"/>
          </a:bodyPr>
          <a:lstStyle/>
          <a:p>
            <a:pPr marL="0" indent="0" algn="r" rtl="1">
              <a:buNone/>
            </a:pPr>
            <a:r>
              <a:rPr lang="he-IL" sz="1800" dirty="0" smtClean="0"/>
              <a:t>לפניכם שני תרשימי תנועה לשני גופים הנעים זה לקראת זה. שני הגופים מתחילים לנוע באותו רגע (</a:t>
            </a:r>
            <a:r>
              <a:rPr lang="en-US" sz="1800" dirty="0" smtClean="0"/>
              <a:t>t = 0</a:t>
            </a:r>
            <a:r>
              <a:rPr lang="he-IL" sz="1800" dirty="0" smtClean="0"/>
              <a:t>). בתרשים נראה מקומם של הגופים בהפרשי זמן של שנייה אחת</a:t>
            </a:r>
            <a:r>
              <a:rPr lang="he-IL" sz="1800" dirty="0" smtClean="0"/>
              <a:t>. </a:t>
            </a:r>
            <a:r>
              <a:rPr lang="he-IL" sz="1800" dirty="0" smtClean="0">
                <a:solidFill>
                  <a:schemeClr val="tx2"/>
                </a:solidFill>
              </a:rPr>
              <a:t>נניח שיחידות המיקום הן מטרים</a:t>
            </a:r>
            <a:r>
              <a:rPr lang="he-IL" sz="1800" dirty="0" smtClean="0"/>
              <a:t>.</a:t>
            </a:r>
            <a:endParaRPr lang="he-IL" sz="1800" dirty="0" smtClean="0"/>
          </a:p>
          <a:p>
            <a:pPr marL="0" indent="0" algn="r" rtl="1">
              <a:buNone/>
            </a:pPr>
            <a:r>
              <a:rPr lang="he-IL" sz="1800" dirty="0" smtClean="0"/>
              <a:t> </a:t>
            </a:r>
          </a:p>
          <a:p>
            <a:pPr marL="514350" indent="-514350" algn="r" rtl="1">
              <a:buFont typeface="+mj-lt"/>
              <a:buAutoNum type="arabicPeriod"/>
            </a:pPr>
            <a:r>
              <a:rPr lang="he-IL" sz="1800" dirty="0" smtClean="0">
                <a:solidFill>
                  <a:schemeClr val="tx2"/>
                </a:solidFill>
              </a:rPr>
              <a:t>תארו במילים את תנועת הגופים</a:t>
            </a:r>
            <a:r>
              <a:rPr lang="he-IL" sz="1800" dirty="0" smtClean="0">
                <a:solidFill>
                  <a:schemeClr val="tx2"/>
                </a:solidFill>
              </a:rPr>
              <a:t>.</a:t>
            </a:r>
            <a:r>
              <a:rPr lang="en-US" sz="1800" dirty="0" smtClean="0">
                <a:solidFill>
                  <a:schemeClr val="tx2"/>
                </a:solidFill>
              </a:rPr>
              <a:t/>
            </a:r>
            <a:br>
              <a:rPr lang="en-US" sz="1800" dirty="0" smtClean="0">
                <a:solidFill>
                  <a:schemeClr val="tx2"/>
                </a:solidFill>
              </a:rPr>
            </a:br>
            <a:r>
              <a:rPr lang="he-IL" sz="1800" dirty="0" smtClean="0">
                <a:solidFill>
                  <a:schemeClr val="tx2"/>
                </a:solidFill>
              </a:rPr>
              <a:t>גוף </a:t>
            </a:r>
            <a:r>
              <a:rPr lang="en-US" sz="1800" dirty="0" smtClean="0">
                <a:solidFill>
                  <a:schemeClr val="tx2"/>
                </a:solidFill>
              </a:rPr>
              <a:t>A</a:t>
            </a:r>
            <a:r>
              <a:rPr lang="he-IL" sz="1800" dirty="0" smtClean="0">
                <a:solidFill>
                  <a:schemeClr val="tx2"/>
                </a:solidFill>
              </a:rPr>
              <a:t> נע ימינה במהירות קבועה של </a:t>
            </a:r>
            <a:r>
              <a:rPr lang="he-IL" sz="1800" dirty="0" smtClean="0">
                <a:solidFill>
                  <a:schemeClr val="tx2"/>
                </a:solidFill>
              </a:rPr>
              <a:t>1 </a:t>
            </a:r>
            <a:r>
              <a:rPr lang="he-IL" sz="1800" dirty="0" smtClean="0">
                <a:solidFill>
                  <a:schemeClr val="tx2"/>
                </a:solidFill>
              </a:rPr>
              <a:t>מ/ש וגוף </a:t>
            </a:r>
            <a:r>
              <a:rPr lang="en-US" sz="1800" dirty="0" smtClean="0">
                <a:solidFill>
                  <a:schemeClr val="tx2"/>
                </a:solidFill>
              </a:rPr>
              <a:t>B</a:t>
            </a:r>
            <a:r>
              <a:rPr lang="he-IL" sz="1800" dirty="0" smtClean="0">
                <a:solidFill>
                  <a:schemeClr val="tx2"/>
                </a:solidFill>
              </a:rPr>
              <a:t> </a:t>
            </a:r>
            <a:r>
              <a:rPr lang="he-IL" sz="1800" dirty="0" smtClean="0">
                <a:solidFill>
                  <a:schemeClr val="tx2"/>
                </a:solidFill>
              </a:rPr>
              <a:t>נע </a:t>
            </a:r>
            <a:r>
              <a:rPr lang="he-IL" sz="1800" dirty="0" smtClean="0">
                <a:solidFill>
                  <a:schemeClr val="tx2"/>
                </a:solidFill>
              </a:rPr>
              <a:t>שמאלה במהירות </a:t>
            </a:r>
            <a:r>
              <a:rPr lang="he-IL" sz="1800" dirty="0" smtClean="0">
                <a:solidFill>
                  <a:schemeClr val="tx2"/>
                </a:solidFill>
              </a:rPr>
              <a:t>קבועה של  של </a:t>
            </a:r>
            <a:r>
              <a:rPr lang="he-IL" sz="1800" dirty="0" smtClean="0">
                <a:solidFill>
                  <a:schemeClr val="tx2"/>
                </a:solidFill>
              </a:rPr>
              <a:t>2 </a:t>
            </a:r>
            <a:r>
              <a:rPr lang="he-IL" sz="1800" dirty="0" smtClean="0">
                <a:solidFill>
                  <a:schemeClr val="tx2"/>
                </a:solidFill>
              </a:rPr>
              <a:t>מ/ש </a:t>
            </a:r>
            <a:endParaRPr lang="he-IL" sz="1800" dirty="0" smtClean="0">
              <a:solidFill>
                <a:schemeClr val="tx2"/>
              </a:solidFill>
            </a:endParaRPr>
          </a:p>
          <a:p>
            <a:pPr marL="514350" indent="-514350" algn="r" rtl="1">
              <a:buFont typeface="+mj-lt"/>
              <a:buAutoNum type="arabicPeriod"/>
            </a:pPr>
            <a:r>
              <a:rPr lang="he-IL" sz="1800" dirty="0" smtClean="0"/>
              <a:t>מתי והיכן נפגשים הגופים</a:t>
            </a:r>
            <a:r>
              <a:rPr lang="he-IL" sz="1800" dirty="0" smtClean="0"/>
              <a:t>?</a:t>
            </a:r>
            <a:r>
              <a:rPr lang="en-US" sz="1800" dirty="0" smtClean="0"/>
              <a:t/>
            </a:r>
            <a:br>
              <a:rPr lang="en-US" sz="1800" dirty="0" smtClean="0"/>
            </a:br>
            <a:r>
              <a:rPr lang="he-IL" sz="1800" dirty="0" smtClean="0">
                <a:solidFill>
                  <a:schemeClr val="tx2"/>
                </a:solidFill>
              </a:rPr>
              <a:t>הגופים נפגשים אחרי 6 שניות בנקודה </a:t>
            </a:r>
            <a:r>
              <a:rPr lang="en-US" sz="1800" dirty="0" smtClean="0">
                <a:solidFill>
                  <a:schemeClr val="tx2"/>
                </a:solidFill>
              </a:rPr>
              <a:t>X = 7</a:t>
            </a:r>
            <a:endParaRPr lang="he-IL" sz="1800" dirty="0" smtClean="0">
              <a:solidFill>
                <a:schemeClr val="tx2"/>
              </a:solidFill>
            </a:endParaRPr>
          </a:p>
          <a:p>
            <a:pPr marL="514350" indent="-514350" algn="r" rtl="1">
              <a:buFont typeface="+mj-lt"/>
              <a:buAutoNum type="arabicPeriod"/>
            </a:pPr>
            <a:r>
              <a:rPr lang="he-IL" sz="1800" dirty="0" smtClean="0"/>
              <a:t>סרטטו גרפים מקום-זמן של שני הגופים על אותה מערכת צירים. הסבירו באמצעות הגרף את תשובתכם לסעיף א</a:t>
            </a:r>
            <a:r>
              <a:rPr lang="he-IL" sz="1800" dirty="0" smtClean="0"/>
              <a:t>.</a:t>
            </a:r>
          </a:p>
          <a:p>
            <a:pPr marL="514350" indent="-514350" algn="r" rtl="1">
              <a:buFont typeface="+mj-lt"/>
              <a:buAutoNum type="arabicPeriod"/>
            </a:pPr>
            <a:endParaRPr lang="en-US" sz="1800" dirty="0"/>
          </a:p>
        </p:txBody>
      </p:sp>
      <p:pic>
        <p:nvPicPr>
          <p:cNvPr id="5" name="Picture 4" descr="ChartGo (1).png"/>
          <p:cNvPicPr>
            <a:picLocks noChangeAspect="1"/>
          </p:cNvPicPr>
          <p:nvPr/>
        </p:nvPicPr>
        <p:blipFill>
          <a:blip r:embed="rId2" cstate="print"/>
          <a:stretch>
            <a:fillRect/>
          </a:stretch>
        </p:blipFill>
        <p:spPr>
          <a:xfrm>
            <a:off x="2667000" y="3276600"/>
            <a:ext cx="4038600" cy="33655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4</a:t>
            </a:r>
            <a:endParaRPr lang="en-US" sz="3600" dirty="0">
              <a:solidFill>
                <a:schemeClr val="accent1"/>
              </a:solidFill>
            </a:endParaRPr>
          </a:p>
        </p:txBody>
      </p:sp>
      <p:sp>
        <p:nvSpPr>
          <p:cNvPr id="3" name="Content Placeholder 2"/>
          <p:cNvSpPr>
            <a:spLocks noGrp="1"/>
          </p:cNvSpPr>
          <p:nvPr>
            <p:ph idx="1"/>
          </p:nvPr>
        </p:nvSpPr>
        <p:spPr>
          <a:xfrm>
            <a:off x="457200" y="1219200"/>
            <a:ext cx="8229600" cy="2133600"/>
          </a:xfrm>
        </p:spPr>
        <p:txBody>
          <a:bodyPr>
            <a:normAutofit/>
          </a:bodyPr>
          <a:lstStyle/>
          <a:p>
            <a:pPr marL="0" indent="0" algn="r" rtl="1">
              <a:buNone/>
            </a:pPr>
            <a:r>
              <a:rPr lang="he-IL" sz="1800" dirty="0" smtClean="0"/>
              <a:t>הגרף מתאים את מקומה של מכונית כפונקציה של הזמן (מהשעה 08:00). המכונית יצאה מרחובות בשעה 08:00 ונסעה בכיוון חדרה שנמצאת במרחק של 100 קילומטרים.</a:t>
            </a:r>
          </a:p>
          <a:p>
            <a:pPr algn="r" rtl="1">
              <a:buFont typeface="+mj-lt"/>
              <a:buAutoNum type="arabicPeriod"/>
            </a:pPr>
            <a:r>
              <a:rPr lang="he-IL" sz="1800" dirty="0" smtClean="0"/>
              <a:t>תארו במילים את תנועת המכונית</a:t>
            </a:r>
          </a:p>
          <a:p>
            <a:pPr algn="r" rtl="1">
              <a:buFont typeface="+mj-lt"/>
              <a:buAutoNum type="arabicPeriod"/>
            </a:pPr>
            <a:r>
              <a:rPr lang="he-IL" sz="1800" dirty="0" smtClean="0"/>
              <a:t>באיזו שעה הגיעה המכונית לחדרה?</a:t>
            </a:r>
          </a:p>
          <a:p>
            <a:pPr algn="r" rtl="1">
              <a:buFont typeface="+mj-lt"/>
              <a:buAutoNum type="arabicPeriod"/>
            </a:pPr>
            <a:r>
              <a:rPr lang="he-IL" sz="1800" dirty="0" smtClean="0"/>
              <a:t>מהי מהירות המכונית בעת תנועתה מרחובות לחדרה?</a:t>
            </a:r>
          </a:p>
          <a:p>
            <a:pPr algn="r" rtl="1">
              <a:buFont typeface="+mj-lt"/>
              <a:buAutoNum type="arabicPeriod"/>
            </a:pPr>
            <a:r>
              <a:rPr lang="he-IL" sz="1800" dirty="0" smtClean="0"/>
              <a:t>האם המכונית חזרה לרחובות?</a:t>
            </a:r>
            <a:endParaRPr lang="en-US" sz="1800" dirty="0"/>
          </a:p>
        </p:txBody>
      </p:sp>
      <p:pic>
        <p:nvPicPr>
          <p:cNvPr id="17410" name="Picture 2"/>
          <p:cNvPicPr>
            <a:picLocks noChangeAspect="1" noChangeArrowheads="1"/>
          </p:cNvPicPr>
          <p:nvPr/>
        </p:nvPicPr>
        <p:blipFill>
          <a:blip r:embed="rId2" cstate="print"/>
          <a:srcRect/>
          <a:stretch>
            <a:fillRect/>
          </a:stretch>
        </p:blipFill>
        <p:spPr bwMode="auto">
          <a:xfrm>
            <a:off x="3657600" y="3570402"/>
            <a:ext cx="2286000" cy="245096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he-IL" sz="3600" dirty="0" smtClean="0">
                <a:solidFill>
                  <a:schemeClr val="accent1"/>
                </a:solidFill>
              </a:rPr>
              <a:t>תרגיל 4</a:t>
            </a:r>
            <a:endParaRPr lang="en-US" sz="3600" dirty="0">
              <a:solidFill>
                <a:schemeClr val="accent1"/>
              </a:solidFill>
            </a:endParaRPr>
          </a:p>
        </p:txBody>
      </p:sp>
      <p:sp>
        <p:nvSpPr>
          <p:cNvPr id="3" name="Content Placeholder 2"/>
          <p:cNvSpPr>
            <a:spLocks noGrp="1"/>
          </p:cNvSpPr>
          <p:nvPr>
            <p:ph idx="1"/>
          </p:nvPr>
        </p:nvSpPr>
        <p:spPr>
          <a:xfrm>
            <a:off x="457200" y="1219200"/>
            <a:ext cx="8229600" cy="3733800"/>
          </a:xfrm>
        </p:spPr>
        <p:txBody>
          <a:bodyPr>
            <a:normAutofit/>
          </a:bodyPr>
          <a:lstStyle/>
          <a:p>
            <a:pPr marL="0" indent="0" algn="r" rtl="1">
              <a:buNone/>
            </a:pPr>
            <a:r>
              <a:rPr lang="he-IL" sz="1800" dirty="0" smtClean="0"/>
              <a:t>הגרף מתאים את מקומה של מכונית כפונקציה של הזמן (מהשעה 08:00). המכונית יצאה מרחובות בשעה 08:00 ונסעה בכיוון חדרה שנמצאת במרחק של 100 קילומטרים.</a:t>
            </a:r>
          </a:p>
          <a:p>
            <a:pPr algn="r" rtl="1">
              <a:buFont typeface="+mj-lt"/>
              <a:buAutoNum type="arabicPeriod"/>
            </a:pPr>
            <a:r>
              <a:rPr lang="he-IL" sz="1800" dirty="0" smtClean="0"/>
              <a:t>תארו במילים את תנועת </a:t>
            </a:r>
            <a:r>
              <a:rPr lang="he-IL" sz="1800" dirty="0" smtClean="0"/>
              <a:t>המכונית</a:t>
            </a:r>
            <a:r>
              <a:rPr lang="en-US" sz="1800" dirty="0" smtClean="0"/>
              <a:t/>
            </a:r>
            <a:br>
              <a:rPr lang="en-US" sz="1800" dirty="0" smtClean="0"/>
            </a:br>
            <a:r>
              <a:rPr lang="he-IL" sz="1800" dirty="0" smtClean="0">
                <a:solidFill>
                  <a:schemeClr val="tx2"/>
                </a:solidFill>
              </a:rPr>
              <a:t>המכונית יצאה מרחובות בשעה 08:00, נסעה שעה וחצי לחדרה, עצרה לחצי שעה, ונסעה חזרה במשך שעתיים לרחובות.</a:t>
            </a:r>
            <a:endParaRPr lang="he-IL" sz="1800" dirty="0" smtClean="0">
              <a:solidFill>
                <a:schemeClr val="tx2"/>
              </a:solidFill>
            </a:endParaRPr>
          </a:p>
          <a:p>
            <a:pPr algn="r" rtl="1">
              <a:buFont typeface="+mj-lt"/>
              <a:buAutoNum type="arabicPeriod"/>
            </a:pPr>
            <a:r>
              <a:rPr lang="he-IL" sz="1800" dirty="0" smtClean="0"/>
              <a:t>באיזו שעה הגיעה המכונית לחדרה</a:t>
            </a:r>
            <a:r>
              <a:rPr lang="he-IL" sz="1800" dirty="0" smtClean="0"/>
              <a:t>?</a:t>
            </a:r>
          </a:p>
          <a:p>
            <a:pPr algn="r" rtl="1">
              <a:buNone/>
            </a:pPr>
            <a:r>
              <a:rPr lang="he-IL" sz="1800" dirty="0" smtClean="0"/>
              <a:t>	</a:t>
            </a:r>
            <a:r>
              <a:rPr lang="he-IL" sz="1800" dirty="0" smtClean="0">
                <a:solidFill>
                  <a:schemeClr val="tx2"/>
                </a:solidFill>
              </a:rPr>
              <a:t>09:30</a:t>
            </a:r>
            <a:endParaRPr lang="he-IL" sz="1800" dirty="0" smtClean="0">
              <a:solidFill>
                <a:schemeClr val="tx2"/>
              </a:solidFill>
            </a:endParaRPr>
          </a:p>
          <a:p>
            <a:pPr algn="r" rtl="1">
              <a:buFont typeface="+mj-lt"/>
              <a:buAutoNum type="arabicPeriod"/>
            </a:pPr>
            <a:r>
              <a:rPr lang="he-IL" sz="1800" dirty="0" smtClean="0"/>
              <a:t>מהי מהירות המכונית בעת תנועתה מרחובות לחדרה</a:t>
            </a:r>
            <a:r>
              <a:rPr lang="he-IL" sz="1800" dirty="0" smtClean="0"/>
              <a:t>?</a:t>
            </a:r>
          </a:p>
          <a:p>
            <a:pPr algn="r" rtl="1">
              <a:buFont typeface="+mj-lt"/>
              <a:buAutoNum type="arabicPeriod"/>
            </a:pPr>
            <a:r>
              <a:rPr lang="en-US" sz="1800" dirty="0" smtClean="0">
                <a:solidFill>
                  <a:schemeClr val="tx2"/>
                </a:solidFill>
              </a:rPr>
              <a:t> V = X / t = 100/1.5 = 66.67</a:t>
            </a:r>
            <a:r>
              <a:rPr lang="he-IL" sz="1800" dirty="0" smtClean="0">
                <a:solidFill>
                  <a:schemeClr val="tx2"/>
                </a:solidFill>
              </a:rPr>
              <a:t>. מהירותה מרחובות לחדרה היתה 66.67 קמ"ש</a:t>
            </a:r>
            <a:endParaRPr lang="he-IL" sz="1800" dirty="0" smtClean="0">
              <a:solidFill>
                <a:schemeClr val="tx2"/>
              </a:solidFill>
            </a:endParaRPr>
          </a:p>
          <a:p>
            <a:pPr algn="r" rtl="1">
              <a:buFont typeface="+mj-lt"/>
              <a:buAutoNum type="arabicPeriod"/>
            </a:pPr>
            <a:r>
              <a:rPr lang="he-IL" sz="1800" dirty="0" smtClean="0"/>
              <a:t>האם המכונית חזרה לרחובות</a:t>
            </a:r>
            <a:r>
              <a:rPr lang="he-IL" sz="1800" dirty="0" smtClean="0"/>
              <a:t>?</a:t>
            </a:r>
            <a:r>
              <a:rPr lang="en-US" sz="1800" dirty="0" smtClean="0"/>
              <a:t/>
            </a:r>
            <a:br>
              <a:rPr lang="en-US" sz="1800" dirty="0" smtClean="0"/>
            </a:br>
            <a:r>
              <a:rPr lang="he-IL" sz="1800" dirty="0" smtClean="0">
                <a:solidFill>
                  <a:schemeClr val="tx2"/>
                </a:solidFill>
              </a:rPr>
              <a:t>כן. היא יצאה מרחובות, שם </a:t>
            </a:r>
            <a:r>
              <a:rPr lang="en-US" sz="1800" dirty="0" smtClean="0">
                <a:solidFill>
                  <a:schemeClr val="tx2"/>
                </a:solidFill>
              </a:rPr>
              <a:t>X = 0</a:t>
            </a:r>
            <a:r>
              <a:rPr lang="he-IL" sz="1800" dirty="0" smtClean="0">
                <a:solidFill>
                  <a:schemeClr val="tx2"/>
                </a:solidFill>
              </a:rPr>
              <a:t>, ולכן כיוון שבסוף הנסיעה </a:t>
            </a:r>
            <a:r>
              <a:rPr lang="en-US" sz="1800" dirty="0" smtClean="0">
                <a:solidFill>
                  <a:schemeClr val="tx2"/>
                </a:solidFill>
              </a:rPr>
              <a:t>X = 0</a:t>
            </a:r>
            <a:r>
              <a:rPr lang="he-IL" sz="1800" dirty="0" smtClean="0">
                <a:solidFill>
                  <a:schemeClr val="tx2"/>
                </a:solidFill>
              </a:rPr>
              <a:t> שוב, היא חזרה למקום ממנו יצאה.</a:t>
            </a:r>
            <a:endParaRPr lang="en-US" sz="1800" dirty="0">
              <a:solidFill>
                <a:schemeClr val="tx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1125</Words>
  <Application>Microsoft Office PowerPoint</Application>
  <PresentationFormat>On-screen Show (4:3)</PresentationFormat>
  <Paragraphs>156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תרגילים בנושא תנועה</vt:lpstr>
      <vt:lpstr>תרגיל 1</vt:lpstr>
      <vt:lpstr>תרגיל 1 - פתרון</vt:lpstr>
      <vt:lpstr>תרגיל 2</vt:lpstr>
      <vt:lpstr> תרגיל 2 - פתרון</vt:lpstr>
      <vt:lpstr>תרגיל 3</vt:lpstr>
      <vt:lpstr>תרגיל  3 - פתרון</vt:lpstr>
      <vt:lpstr>תרגיל 4</vt:lpstr>
      <vt:lpstr>תרגיל 4</vt:lpstr>
      <vt:lpstr>תרגיל 5</vt:lpstr>
      <vt:lpstr>תרגיל 5</vt:lpstr>
      <vt:lpstr>תרגיל 6</vt:lpstr>
      <vt:lpstr>תרגיל 7</vt:lpstr>
      <vt:lpstr>תרגיל 8</vt:lpstr>
      <vt:lpstr>תרגיל 9</vt:lpstr>
      <vt:lpstr>תרגיל 10</vt:lpstr>
      <vt:lpstr>תרגיל 11</vt:lpstr>
      <vt:lpstr>תרגיל 12</vt:lpstr>
      <vt:lpstr>תרגיל 13</vt:lpstr>
      <vt:lpstr>תרגיל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תרגילים בנושא תנועה</dc:title>
  <dc:creator>Yossi Pinkas</dc:creator>
  <cp:lastModifiedBy>Yossi Pinkas</cp:lastModifiedBy>
  <cp:revision>42</cp:revision>
  <dcterms:created xsi:type="dcterms:W3CDTF">2017-02-22T12:23:17Z</dcterms:created>
  <dcterms:modified xsi:type="dcterms:W3CDTF">2017-03-18T15:12:03Z</dcterms:modified>
</cp:coreProperties>
</file>