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6" r:id="rId2"/>
    <p:sldId id="296" r:id="rId3"/>
    <p:sldId id="295" r:id="rId4"/>
    <p:sldId id="281" r:id="rId5"/>
    <p:sldId id="292" r:id="rId6"/>
    <p:sldId id="291" r:id="rId7"/>
    <p:sldId id="283" r:id="rId8"/>
    <p:sldId id="282" r:id="rId9"/>
    <p:sldId id="294" r:id="rId10"/>
    <p:sldId id="293" r:id="rId11"/>
    <p:sldId id="267" r:id="rId12"/>
    <p:sldId id="289" r:id="rId13"/>
    <p:sldId id="279" r:id="rId14"/>
    <p:sldId id="280" r:id="rId15"/>
    <p:sldId id="268" r:id="rId16"/>
    <p:sldId id="266" r:id="rId17"/>
    <p:sldId id="269" r:id="rId18"/>
    <p:sldId id="265" r:id="rId19"/>
    <p:sldId id="270" r:id="rId20"/>
    <p:sldId id="257" r:id="rId21"/>
    <p:sldId id="271" r:id="rId22"/>
    <p:sldId id="259" r:id="rId23"/>
    <p:sldId id="272" r:id="rId24"/>
    <p:sldId id="258" r:id="rId25"/>
    <p:sldId id="273" r:id="rId26"/>
    <p:sldId id="260" r:id="rId27"/>
    <p:sldId id="274" r:id="rId28"/>
    <p:sldId id="284" r:id="rId29"/>
    <p:sldId id="261" r:id="rId30"/>
    <p:sldId id="275" r:id="rId31"/>
    <p:sldId id="285" r:id="rId32"/>
    <p:sldId id="262" r:id="rId33"/>
    <p:sldId id="276" r:id="rId34"/>
    <p:sldId id="263" r:id="rId35"/>
    <p:sldId id="277" r:id="rId36"/>
    <p:sldId id="290" r:id="rId37"/>
    <p:sldId id="264" r:id="rId38"/>
    <p:sldId id="278" r:id="rId39"/>
    <p:sldId id="286" r:id="rId40"/>
    <p:sldId id="287" r:id="rId41"/>
    <p:sldId id="288" r:id="rId42"/>
  </p:sldIdLst>
  <p:sldSz cx="9144000" cy="6858000" type="screen4x3"/>
  <p:notesSz cx="6858000" cy="9144000"/>
  <p:defaultTextStyle>
    <a:defPPr>
      <a:defRPr lang="he-IL"/>
    </a:defPPr>
    <a:lvl1pPr algn="r" rtl="1" fontAlgn="base">
      <a:spcBef>
        <a:spcPct val="50000"/>
      </a:spcBef>
      <a:spcAft>
        <a:spcPct val="0"/>
      </a:spcAft>
      <a:defRPr sz="1200" kern="1200">
        <a:solidFill>
          <a:schemeClr val="bg1"/>
        </a:solidFill>
        <a:latin typeface="Arial" pitchFamily="34" charset="0"/>
        <a:ea typeface="+mn-ea"/>
        <a:cs typeface="Arial" pitchFamily="34" charset="0"/>
      </a:defRPr>
    </a:lvl1pPr>
    <a:lvl2pPr marL="457200" algn="r" rtl="1" fontAlgn="base">
      <a:spcBef>
        <a:spcPct val="50000"/>
      </a:spcBef>
      <a:spcAft>
        <a:spcPct val="0"/>
      </a:spcAft>
      <a:defRPr sz="1200" kern="1200">
        <a:solidFill>
          <a:schemeClr val="bg1"/>
        </a:solidFill>
        <a:latin typeface="Arial" pitchFamily="34" charset="0"/>
        <a:ea typeface="+mn-ea"/>
        <a:cs typeface="Arial" pitchFamily="34" charset="0"/>
      </a:defRPr>
    </a:lvl2pPr>
    <a:lvl3pPr marL="914400" algn="r" rtl="1" fontAlgn="base">
      <a:spcBef>
        <a:spcPct val="50000"/>
      </a:spcBef>
      <a:spcAft>
        <a:spcPct val="0"/>
      </a:spcAft>
      <a:defRPr sz="1200" kern="1200">
        <a:solidFill>
          <a:schemeClr val="bg1"/>
        </a:solidFill>
        <a:latin typeface="Arial" pitchFamily="34" charset="0"/>
        <a:ea typeface="+mn-ea"/>
        <a:cs typeface="Arial" pitchFamily="34" charset="0"/>
      </a:defRPr>
    </a:lvl3pPr>
    <a:lvl4pPr marL="1371600" algn="r" rtl="1" fontAlgn="base">
      <a:spcBef>
        <a:spcPct val="50000"/>
      </a:spcBef>
      <a:spcAft>
        <a:spcPct val="0"/>
      </a:spcAft>
      <a:defRPr sz="1200" kern="1200">
        <a:solidFill>
          <a:schemeClr val="bg1"/>
        </a:solidFill>
        <a:latin typeface="Arial" pitchFamily="34" charset="0"/>
        <a:ea typeface="+mn-ea"/>
        <a:cs typeface="Arial" pitchFamily="34" charset="0"/>
      </a:defRPr>
    </a:lvl4pPr>
    <a:lvl5pPr marL="1828800" algn="r" rtl="1" fontAlgn="base">
      <a:spcBef>
        <a:spcPct val="50000"/>
      </a:spcBef>
      <a:spcAft>
        <a:spcPct val="0"/>
      </a:spcAft>
      <a:defRPr sz="1200" kern="1200">
        <a:solidFill>
          <a:schemeClr val="bg1"/>
        </a:solidFill>
        <a:latin typeface="Arial" pitchFamily="34" charset="0"/>
        <a:ea typeface="+mn-ea"/>
        <a:cs typeface="Arial" pitchFamily="34" charset="0"/>
      </a:defRPr>
    </a:lvl5pPr>
    <a:lvl6pPr marL="2286000" algn="r" defTabSz="914400" rtl="1" eaLnBrk="1" latinLnBrk="0" hangingPunct="1">
      <a:defRPr sz="1200" kern="1200">
        <a:solidFill>
          <a:schemeClr val="bg1"/>
        </a:solidFill>
        <a:latin typeface="Arial" pitchFamily="34" charset="0"/>
        <a:ea typeface="+mn-ea"/>
        <a:cs typeface="Arial" pitchFamily="34" charset="0"/>
      </a:defRPr>
    </a:lvl6pPr>
    <a:lvl7pPr marL="2743200" algn="r" defTabSz="914400" rtl="1" eaLnBrk="1" latinLnBrk="0" hangingPunct="1">
      <a:defRPr sz="1200" kern="1200">
        <a:solidFill>
          <a:schemeClr val="bg1"/>
        </a:solidFill>
        <a:latin typeface="Arial" pitchFamily="34" charset="0"/>
        <a:ea typeface="+mn-ea"/>
        <a:cs typeface="Arial" pitchFamily="34" charset="0"/>
      </a:defRPr>
    </a:lvl7pPr>
    <a:lvl8pPr marL="3200400" algn="r" defTabSz="914400" rtl="1" eaLnBrk="1" latinLnBrk="0" hangingPunct="1">
      <a:defRPr sz="1200" kern="1200">
        <a:solidFill>
          <a:schemeClr val="bg1"/>
        </a:solidFill>
        <a:latin typeface="Arial" pitchFamily="34" charset="0"/>
        <a:ea typeface="+mn-ea"/>
        <a:cs typeface="Arial" pitchFamily="34" charset="0"/>
      </a:defRPr>
    </a:lvl8pPr>
    <a:lvl9pPr marL="3657600" algn="r" defTabSz="914400" rtl="1" eaLnBrk="1" latinLnBrk="0" hangingPunct="1">
      <a:defRPr sz="1200" kern="1200">
        <a:solidFill>
          <a:schemeClr val="bg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9933"/>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2" autoAdjust="0"/>
    <p:restoredTop sz="94992" autoAdjust="0"/>
  </p:normalViewPr>
  <p:slideViewPr>
    <p:cSldViewPr>
      <p:cViewPr varScale="1">
        <p:scale>
          <a:sx n="106" d="100"/>
          <a:sy n="106"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0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a:solidFill>
                  <a:schemeClr val="tx1"/>
                </a:solidFill>
              </a:defRPr>
            </a:lvl1pPr>
          </a:lstStyle>
          <a:p>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a:solidFill>
                  <a:schemeClr val="tx1"/>
                </a:solidFill>
              </a:defRPr>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a:solidFill>
                  <a:schemeClr val="tx1"/>
                </a:solidFill>
              </a:defRPr>
            </a:lvl1pPr>
          </a:lstStyle>
          <a:p>
            <a:fld id="{3538EF66-D90C-426E-876C-0F461717F546}" type="slidenum">
              <a:rPr lang="he-IL"/>
              <a:pPr/>
              <a:t>‹#›</a:t>
            </a:fld>
            <a:endParaRPr lang="en-US"/>
          </a:p>
        </p:txBody>
      </p:sp>
    </p:spTree>
    <p:extLst>
      <p:ext uri="{BB962C8B-B14F-4D97-AF65-F5344CB8AC3E}">
        <p14:creationId xmlns:p14="http://schemas.microsoft.com/office/powerpoint/2010/main" val="92589980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he.wikipedia.org/wiki/%D7%A4%D7%95%D7%91%D7%95%D7%A1_%28%D7%99%D7%A8%D7%97%29"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he.wikipedia.org/wiki/%D7%93%D7%99%D7%9E%D7%95%D7%A1_%28%D7%99%D7%A8%D7%97%2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he.wikipedia.org/wiki/%D7%A7%D7%98%D7%92%D7%95%D7%A8%D7%99%D7%94:%D7%99%D7%A8%D7%97%D7%99_%D7%A9%D7%91%D7%AA%D7%90%D7%9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F9596-E14F-4003-A35D-9187A427A190}" type="slidenum">
              <a:rPr lang="he-IL"/>
              <a:pPr/>
              <a:t>1</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00C3F-26AE-4F23-BB97-498C2B937603}" type="slidenum">
              <a:rPr lang="he-IL"/>
              <a:pPr/>
              <a:t>14</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F2068-3DE1-4214-9079-C649E059F82A}" type="slidenum">
              <a:rPr lang="he-IL"/>
              <a:pPr/>
              <a:t>15</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70341-D8C8-4188-B13A-A298A84BEF22}" type="slidenum">
              <a:rPr lang="he-IL"/>
              <a:pPr/>
              <a:t>16</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0D7AB-3A1B-4347-B88B-076378F5973C}" type="slidenum">
              <a:rPr lang="he-IL"/>
              <a:pPr/>
              <a:t>17</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ADB2D-EAC2-4C72-8BC4-717334803A95}" type="slidenum">
              <a:rPr lang="he-IL"/>
              <a:pPr/>
              <a:t>18</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he-IL"/>
              <a:t>אורך יממה כמעט שווה לאורך השנה – יש אור על אותו מקום  כמעט כל הזמן. פני חמה דומים לפני השמש בגלל האטמוספירה הדלילה.</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E2B16-1471-4253-8FFF-309A74F9CD76}" type="slidenum">
              <a:rPr lang="he-IL"/>
              <a:pPr/>
              <a:t>19</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18067-70E4-496B-A3BE-5F230BCBF6D1}" type="slidenum">
              <a:rPr lang="he-IL"/>
              <a:pPr/>
              <a:t>20</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he-IL"/>
              <a:t>הרבה התפרצויות הרי געש. אין הבדל טמפרטורה בין היום והלילה. סיבוב הפוך סביב עצמו</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7240F-95C1-43CD-9B84-7E84A301E580}" type="slidenum">
              <a:rPr lang="he-IL"/>
              <a:pPr/>
              <a:t>21</a:t>
            </a:fld>
            <a:endParaRPr 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03CED-AF85-4C1B-A501-E3807EECDBD2}" type="slidenum">
              <a:rPr lang="he-IL"/>
              <a:pPr/>
              <a:t>22</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C3E40-D3FF-41CB-95FB-27A159E6DBF2}" type="slidenum">
              <a:rPr lang="he-IL"/>
              <a:pPr/>
              <a:t>23</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F82A9-B897-4C46-96F4-0ED2E604D418}" type="slidenum">
              <a:rPr lang="he-IL"/>
              <a:pPr/>
              <a:t>4</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73AE3-20BA-41E5-AD3D-44C376C6B6F9}" type="slidenum">
              <a:rPr lang="he-IL"/>
              <a:pPr/>
              <a:t>24</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he-IL"/>
              <a:t>שני ירחים קטנים </a:t>
            </a:r>
            <a:r>
              <a:rPr lang="he-IL">
                <a:hlinkClick r:id="rId3" tooltip="פובוס (ירח)"/>
              </a:rPr>
              <a:t>פובוס</a:t>
            </a:r>
            <a:r>
              <a:rPr lang="he-IL"/>
              <a:t> ו</a:t>
            </a:r>
            <a:r>
              <a:rPr lang="he-IL">
                <a:hlinkClick r:id="rId4" tooltip="דימוס (ירח)"/>
              </a:rPr>
              <a:t>דימוס</a:t>
            </a:r>
            <a:r>
              <a:rPr lang="en-US"/>
              <a:t> </a:t>
            </a:r>
            <a:r>
              <a:rPr lang="he-IL"/>
              <a:t>. אטמוספירה דלילה</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B78CA-B68A-422E-A688-648C9EF9DCCA}" type="slidenum">
              <a:rPr lang="he-IL"/>
              <a:pPr/>
              <a:t>25</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B0DEE-E9D6-436D-A1FD-85532811AB92}" type="slidenum">
              <a:rPr lang="he-IL"/>
              <a:pPr/>
              <a:t>26</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he-IL"/>
              <a:t>נפח פי 1300 מכדה"א בעל יותר מ 60 ירחים</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C4901-9FD6-45C5-B446-C984575041B5}" type="slidenum">
              <a:rPr lang="he-IL"/>
              <a:pPr/>
              <a:t>27</a:t>
            </a:fld>
            <a:endParaRPr 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4E6174-6CE9-4C71-9C30-08E1B3E13CFF}" type="slidenum">
              <a:rPr lang="he-IL"/>
              <a:pPr/>
              <a:t>28</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0EFBB-0F86-43C7-A946-5DE8E0F5EA47}" type="slidenum">
              <a:rPr lang="he-IL"/>
              <a:pPr/>
              <a:t>29</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he-IL"/>
              <a:t>עובי הטבעות הוא ק"מ אחד לכל היותר והן מכילות גושי קרח קטנים, שחלקם אינם גדולים מאבן ואחרים קוטרם עד כמה מאות ק"מ. לשבתאי כ-46 </a:t>
            </a:r>
            <a:r>
              <a:rPr lang="he-IL">
                <a:hlinkClick r:id="rId3" tooltip="קטגוריה:ירחי שבתאי"/>
              </a:rPr>
              <a:t>ירחים</a:t>
            </a: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403C3-EA26-493A-BEFD-BBB20A979888}" type="slidenum">
              <a:rPr lang="he-IL"/>
              <a:pPr/>
              <a:t>30</a:t>
            </a:fld>
            <a:endParaRPr 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06513-DD38-447A-83F6-E2468A922791}" type="slidenum">
              <a:rPr lang="he-IL"/>
              <a:pPr/>
              <a:t>31</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F8961-5389-423B-B76E-C4E5BDBECBBB}" type="slidenum">
              <a:rPr lang="he-IL"/>
              <a:pPr/>
              <a:t>32</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he-IL"/>
              <a:t>20 ירחים</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0D50B-BAED-4A10-814F-A3FBC419D0EB}" type="slidenum">
              <a:rPr lang="he-IL"/>
              <a:pPr/>
              <a:t>33</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F82A9-B897-4C46-96F4-0ED2E604D418}" type="slidenum">
              <a:rPr lang="he-IL"/>
              <a:pPr/>
              <a:t>5</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D729C-DAC2-4C8F-9BFA-AD0F4E7B042D}" type="slidenum">
              <a:rPr lang="he-IL"/>
              <a:pPr/>
              <a:t>34</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he-IL"/>
              <a:t>13 ירחים. המתאן מעניק לו את הצבע הכחול סיבוב הפוך סביב עצמו</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DFC64-9C4E-474E-8222-01430C46967D}" type="slidenum">
              <a:rPr lang="he-IL"/>
              <a:pPr/>
              <a:t>35</a:t>
            </a:fld>
            <a:endParaRPr 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FA617-2A7A-4C63-B6D2-A4ED083F8AE9}" type="slidenum">
              <a:rPr lang="he-IL"/>
              <a:pPr/>
              <a:t>36</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14941-A0F6-4992-9A0D-7C8567DB35FD}" type="slidenum">
              <a:rPr lang="he-IL"/>
              <a:pPr/>
              <a:t>37</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he-IL"/>
              <a:t>יש לו ירח שקוטרו כחצי מקוטר פלוטו, מסלולו סוטה ב17 מעלות ממשור המלקה. מסתובב הפוך סביב השמש. כנראה שביט. סיבוב הפוך סביב עצמו</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0145E-4068-4543-9111-C42E63DBFB12}" type="slidenum">
              <a:rPr lang="he-IL"/>
              <a:pPr/>
              <a:t>38</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499E9-FBA7-4D6B-9784-43808D94CE7D}" type="slidenum">
              <a:rPr lang="he-IL"/>
              <a:pPr/>
              <a:t>39</a:t>
            </a:fld>
            <a:endParaRPr 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CD736-6707-43E3-8BD6-B0F144A042DE}" type="slidenum">
              <a:rPr lang="he-IL"/>
              <a:pPr/>
              <a:t>40</a:t>
            </a:fld>
            <a:endParaRPr lang="en-US"/>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B1F2D-2E9C-442C-AC0E-26CC48947C02}" type="slidenum">
              <a:rPr lang="he-IL"/>
              <a:pPr/>
              <a:t>41</a:t>
            </a:fld>
            <a:endParaRPr 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F82A9-B897-4C46-96F4-0ED2E604D418}" type="slidenum">
              <a:rPr lang="he-IL"/>
              <a:pPr/>
              <a:t>6</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C57FE-1756-41A2-ACF0-4DD749B4384D}" type="slidenum">
              <a:rPr lang="he-IL"/>
              <a:pPr/>
              <a:t>7</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73B9B-71D9-481D-8B1F-5ADD766534B0}" type="slidenum">
              <a:rPr lang="he-IL"/>
              <a:pPr/>
              <a:t>8</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57032-F3AC-42B4-AE04-409BB6A5C797}" type="slidenum">
              <a:rPr lang="he-IL"/>
              <a:pPr/>
              <a:t>11</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A8309-3D82-4D7F-A0C0-57ED7FD62E15}" type="slidenum">
              <a:rPr lang="he-IL"/>
              <a:pPr/>
              <a:t>12</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E7D4D-990F-432C-81CC-DA96F9EFBA8B}" type="slidenum">
              <a:rPr lang="he-IL"/>
              <a:pPr/>
              <a:t>13</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232FFB84-C344-4C31-885F-4338E755B3B0}" type="slidenum">
              <a:rPr lang="he-IL"/>
              <a:pPr/>
              <a:t>‹#›</a:t>
            </a:fld>
            <a:endParaRPr lang="en-US"/>
          </a:p>
        </p:txBody>
      </p:sp>
    </p:spTree>
    <p:extLst>
      <p:ext uri="{BB962C8B-B14F-4D97-AF65-F5344CB8AC3E}">
        <p14:creationId xmlns:p14="http://schemas.microsoft.com/office/powerpoint/2010/main" val="405353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0301939D-63EA-4342-8A47-69B5FB5F255A}" type="slidenum">
              <a:rPr lang="he-IL"/>
              <a:pPr/>
              <a:t>‹#›</a:t>
            </a:fld>
            <a:endParaRPr lang="en-US"/>
          </a:p>
        </p:txBody>
      </p:sp>
    </p:spTree>
    <p:extLst>
      <p:ext uri="{BB962C8B-B14F-4D97-AF65-F5344CB8AC3E}">
        <p14:creationId xmlns:p14="http://schemas.microsoft.com/office/powerpoint/2010/main" val="61981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0E5D5A82-1F52-4E92-BA75-5EBC546AAC7B}" type="slidenum">
              <a:rPr lang="he-IL"/>
              <a:pPr/>
              <a:t>‹#›</a:t>
            </a:fld>
            <a:endParaRPr lang="en-US"/>
          </a:p>
        </p:txBody>
      </p:sp>
    </p:spTree>
    <p:extLst>
      <p:ext uri="{BB962C8B-B14F-4D97-AF65-F5344CB8AC3E}">
        <p14:creationId xmlns:p14="http://schemas.microsoft.com/office/powerpoint/2010/main" val="28445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457200" y="274638"/>
            <a:ext cx="8229600" cy="5851525"/>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 name="מציין מיקום של תאריך 2"/>
          <p:cNvSpPr>
            <a:spLocks noGrp="1"/>
          </p:cNvSpPr>
          <p:nvPr>
            <p:ph type="dt" sz="half" idx="10"/>
          </p:nvPr>
        </p:nvSpPr>
        <p:spPr>
          <a:xfrm>
            <a:off x="6553200" y="6245225"/>
            <a:ext cx="2133600" cy="476250"/>
          </a:xfrm>
        </p:spPr>
        <p:txBody>
          <a:bodyPr/>
          <a:lstStyle>
            <a:lvl1pPr>
              <a:defRPr/>
            </a:lvl1pPr>
          </a:lstStyle>
          <a:p>
            <a:endParaRPr lang="en-US"/>
          </a:p>
        </p:txBody>
      </p:sp>
      <p:sp>
        <p:nvSpPr>
          <p:cNvPr id="4" name="מציין מיקום של כותרת תחתונה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מציין מיקום של מספר שקופית 4"/>
          <p:cNvSpPr>
            <a:spLocks noGrp="1"/>
          </p:cNvSpPr>
          <p:nvPr>
            <p:ph type="sldNum" sz="quarter" idx="12"/>
          </p:nvPr>
        </p:nvSpPr>
        <p:spPr>
          <a:xfrm>
            <a:off x="457200" y="6245225"/>
            <a:ext cx="2133600" cy="476250"/>
          </a:xfrm>
        </p:spPr>
        <p:txBody>
          <a:bodyPr/>
          <a:lstStyle>
            <a:lvl1pPr>
              <a:defRPr/>
            </a:lvl1pPr>
          </a:lstStyle>
          <a:p>
            <a:fld id="{5A80655F-3A62-4BA4-A281-31EC723FF916}" type="slidenum">
              <a:rPr lang="he-IL"/>
              <a:pPr/>
              <a:t>‹#›</a:t>
            </a:fld>
            <a:endParaRPr lang="en-US"/>
          </a:p>
        </p:txBody>
      </p:sp>
    </p:spTree>
    <p:extLst>
      <p:ext uri="{BB962C8B-B14F-4D97-AF65-F5344CB8AC3E}">
        <p14:creationId xmlns:p14="http://schemas.microsoft.com/office/powerpoint/2010/main" val="31720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709798F0-E207-4FA1-B1EC-4FF45DB55BF4}" type="slidenum">
              <a:rPr lang="he-IL"/>
              <a:pPr/>
              <a:t>‹#›</a:t>
            </a:fld>
            <a:endParaRPr lang="en-US"/>
          </a:p>
        </p:txBody>
      </p:sp>
    </p:spTree>
    <p:extLst>
      <p:ext uri="{BB962C8B-B14F-4D97-AF65-F5344CB8AC3E}">
        <p14:creationId xmlns:p14="http://schemas.microsoft.com/office/powerpoint/2010/main" val="247655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endParaRPr lang="en-US"/>
          </a:p>
        </p:txBody>
      </p:sp>
      <p:sp>
        <p:nvSpPr>
          <p:cNvPr id="5" name="מציין מיקום של כותרת תחתונה 4"/>
          <p:cNvSpPr>
            <a:spLocks noGrp="1"/>
          </p:cNvSpPr>
          <p:nvPr>
            <p:ph type="ftr" sz="quarter" idx="11"/>
          </p:nvPr>
        </p:nvSpPr>
        <p:spPr/>
        <p:txBody>
          <a:bodyPr/>
          <a:lstStyle>
            <a:lvl1pPr>
              <a:defRPr/>
            </a:lvl1pPr>
          </a:lstStyle>
          <a:p>
            <a:endParaRPr lang="en-US"/>
          </a:p>
        </p:txBody>
      </p:sp>
      <p:sp>
        <p:nvSpPr>
          <p:cNvPr id="6" name="מציין מיקום של מספר שקופית 5"/>
          <p:cNvSpPr>
            <a:spLocks noGrp="1"/>
          </p:cNvSpPr>
          <p:nvPr>
            <p:ph type="sldNum" sz="quarter" idx="12"/>
          </p:nvPr>
        </p:nvSpPr>
        <p:spPr/>
        <p:txBody>
          <a:bodyPr/>
          <a:lstStyle>
            <a:lvl1pPr>
              <a:defRPr/>
            </a:lvl1pPr>
          </a:lstStyle>
          <a:p>
            <a:fld id="{481D4C59-BFFE-4864-B454-5F4D8F5F72E8}" type="slidenum">
              <a:rPr lang="he-IL"/>
              <a:pPr/>
              <a:t>‹#›</a:t>
            </a:fld>
            <a:endParaRPr lang="en-US"/>
          </a:p>
        </p:txBody>
      </p:sp>
    </p:spTree>
    <p:extLst>
      <p:ext uri="{BB962C8B-B14F-4D97-AF65-F5344CB8AC3E}">
        <p14:creationId xmlns:p14="http://schemas.microsoft.com/office/powerpoint/2010/main" val="256254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lvl1pPr>
              <a:defRPr/>
            </a:lvl1pPr>
          </a:lstStyle>
          <a:p>
            <a:endParaRPr lang="en-US"/>
          </a:p>
        </p:txBody>
      </p:sp>
      <p:sp>
        <p:nvSpPr>
          <p:cNvPr id="6" name="מציין מיקום של כותרת תחתונה 5"/>
          <p:cNvSpPr>
            <a:spLocks noGrp="1"/>
          </p:cNvSpPr>
          <p:nvPr>
            <p:ph type="ftr" sz="quarter" idx="11"/>
          </p:nvPr>
        </p:nvSpPr>
        <p:spPr/>
        <p:txBody>
          <a:bodyPr/>
          <a:lstStyle>
            <a:lvl1pPr>
              <a:defRPr/>
            </a:lvl1pPr>
          </a:lstStyle>
          <a:p>
            <a:endParaRPr lang="en-US"/>
          </a:p>
        </p:txBody>
      </p:sp>
      <p:sp>
        <p:nvSpPr>
          <p:cNvPr id="7" name="מציין מיקום של מספר שקופית 6"/>
          <p:cNvSpPr>
            <a:spLocks noGrp="1"/>
          </p:cNvSpPr>
          <p:nvPr>
            <p:ph type="sldNum" sz="quarter" idx="12"/>
          </p:nvPr>
        </p:nvSpPr>
        <p:spPr/>
        <p:txBody>
          <a:bodyPr/>
          <a:lstStyle>
            <a:lvl1pPr>
              <a:defRPr/>
            </a:lvl1pPr>
          </a:lstStyle>
          <a:p>
            <a:fld id="{14FDA4A9-F596-4B65-AAE7-D237C1330723}" type="slidenum">
              <a:rPr lang="he-IL"/>
              <a:pPr/>
              <a:t>‹#›</a:t>
            </a:fld>
            <a:endParaRPr lang="en-US"/>
          </a:p>
        </p:txBody>
      </p:sp>
    </p:spTree>
    <p:extLst>
      <p:ext uri="{BB962C8B-B14F-4D97-AF65-F5344CB8AC3E}">
        <p14:creationId xmlns:p14="http://schemas.microsoft.com/office/powerpoint/2010/main" val="314693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lvl1pPr>
              <a:defRPr/>
            </a:lvl1pPr>
          </a:lstStyle>
          <a:p>
            <a:endParaRPr lang="en-US"/>
          </a:p>
        </p:txBody>
      </p:sp>
      <p:sp>
        <p:nvSpPr>
          <p:cNvPr id="8" name="מציין מיקום של כותרת תחתונה 7"/>
          <p:cNvSpPr>
            <a:spLocks noGrp="1"/>
          </p:cNvSpPr>
          <p:nvPr>
            <p:ph type="ftr" sz="quarter" idx="11"/>
          </p:nvPr>
        </p:nvSpPr>
        <p:spPr/>
        <p:txBody>
          <a:bodyPr/>
          <a:lstStyle>
            <a:lvl1pPr>
              <a:defRPr/>
            </a:lvl1pPr>
          </a:lstStyle>
          <a:p>
            <a:endParaRPr lang="en-US"/>
          </a:p>
        </p:txBody>
      </p:sp>
      <p:sp>
        <p:nvSpPr>
          <p:cNvPr id="9" name="מציין מיקום של מספר שקופית 8"/>
          <p:cNvSpPr>
            <a:spLocks noGrp="1"/>
          </p:cNvSpPr>
          <p:nvPr>
            <p:ph type="sldNum" sz="quarter" idx="12"/>
          </p:nvPr>
        </p:nvSpPr>
        <p:spPr/>
        <p:txBody>
          <a:bodyPr/>
          <a:lstStyle>
            <a:lvl1pPr>
              <a:defRPr/>
            </a:lvl1pPr>
          </a:lstStyle>
          <a:p>
            <a:fld id="{7F647CF3-D862-47B4-8941-1EE8CA94A412}" type="slidenum">
              <a:rPr lang="he-IL"/>
              <a:pPr/>
              <a:t>‹#›</a:t>
            </a:fld>
            <a:endParaRPr lang="en-US"/>
          </a:p>
        </p:txBody>
      </p:sp>
    </p:spTree>
    <p:extLst>
      <p:ext uri="{BB962C8B-B14F-4D97-AF65-F5344CB8AC3E}">
        <p14:creationId xmlns:p14="http://schemas.microsoft.com/office/powerpoint/2010/main" val="130878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endParaRPr lang="en-US"/>
          </a:p>
        </p:txBody>
      </p:sp>
      <p:sp>
        <p:nvSpPr>
          <p:cNvPr id="4" name="מציין מיקום של כותרת תחתונה 3"/>
          <p:cNvSpPr>
            <a:spLocks noGrp="1"/>
          </p:cNvSpPr>
          <p:nvPr>
            <p:ph type="ftr" sz="quarter" idx="11"/>
          </p:nvPr>
        </p:nvSpPr>
        <p:spPr/>
        <p:txBody>
          <a:bodyPr/>
          <a:lstStyle>
            <a:lvl1pPr>
              <a:defRPr/>
            </a:lvl1pPr>
          </a:lstStyle>
          <a:p>
            <a:endParaRPr lang="en-US"/>
          </a:p>
        </p:txBody>
      </p:sp>
      <p:sp>
        <p:nvSpPr>
          <p:cNvPr id="5" name="מציין מיקום של מספר שקופית 4"/>
          <p:cNvSpPr>
            <a:spLocks noGrp="1"/>
          </p:cNvSpPr>
          <p:nvPr>
            <p:ph type="sldNum" sz="quarter" idx="12"/>
          </p:nvPr>
        </p:nvSpPr>
        <p:spPr/>
        <p:txBody>
          <a:bodyPr/>
          <a:lstStyle>
            <a:lvl1pPr>
              <a:defRPr/>
            </a:lvl1pPr>
          </a:lstStyle>
          <a:p>
            <a:fld id="{561143BB-0C8B-4649-BC0E-DFFDABA71278}" type="slidenum">
              <a:rPr lang="he-IL"/>
              <a:pPr/>
              <a:t>‹#›</a:t>
            </a:fld>
            <a:endParaRPr lang="en-US"/>
          </a:p>
        </p:txBody>
      </p:sp>
    </p:spTree>
    <p:extLst>
      <p:ext uri="{BB962C8B-B14F-4D97-AF65-F5344CB8AC3E}">
        <p14:creationId xmlns:p14="http://schemas.microsoft.com/office/powerpoint/2010/main" val="251003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endParaRPr lang="en-US"/>
          </a:p>
        </p:txBody>
      </p:sp>
      <p:sp>
        <p:nvSpPr>
          <p:cNvPr id="3" name="מציין מיקום של כותרת תחתונה 2"/>
          <p:cNvSpPr>
            <a:spLocks noGrp="1"/>
          </p:cNvSpPr>
          <p:nvPr>
            <p:ph type="ftr" sz="quarter" idx="11"/>
          </p:nvPr>
        </p:nvSpPr>
        <p:spPr/>
        <p:txBody>
          <a:bodyPr/>
          <a:lstStyle>
            <a:lvl1pPr>
              <a:defRPr/>
            </a:lvl1pPr>
          </a:lstStyle>
          <a:p>
            <a:endParaRPr lang="en-US"/>
          </a:p>
        </p:txBody>
      </p:sp>
      <p:sp>
        <p:nvSpPr>
          <p:cNvPr id="4" name="מציין מיקום של מספר שקופית 3"/>
          <p:cNvSpPr>
            <a:spLocks noGrp="1"/>
          </p:cNvSpPr>
          <p:nvPr>
            <p:ph type="sldNum" sz="quarter" idx="12"/>
          </p:nvPr>
        </p:nvSpPr>
        <p:spPr/>
        <p:txBody>
          <a:bodyPr/>
          <a:lstStyle>
            <a:lvl1pPr>
              <a:defRPr/>
            </a:lvl1pPr>
          </a:lstStyle>
          <a:p>
            <a:fld id="{68BDA930-75D1-4FDC-AFD6-0DC0AD843118}" type="slidenum">
              <a:rPr lang="he-IL"/>
              <a:pPr/>
              <a:t>‹#›</a:t>
            </a:fld>
            <a:endParaRPr lang="en-US"/>
          </a:p>
        </p:txBody>
      </p:sp>
    </p:spTree>
    <p:extLst>
      <p:ext uri="{BB962C8B-B14F-4D97-AF65-F5344CB8AC3E}">
        <p14:creationId xmlns:p14="http://schemas.microsoft.com/office/powerpoint/2010/main" val="343653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en-US"/>
          </a:p>
        </p:txBody>
      </p:sp>
      <p:sp>
        <p:nvSpPr>
          <p:cNvPr id="6" name="מציין מיקום של כותרת תחתונה 5"/>
          <p:cNvSpPr>
            <a:spLocks noGrp="1"/>
          </p:cNvSpPr>
          <p:nvPr>
            <p:ph type="ftr" sz="quarter" idx="11"/>
          </p:nvPr>
        </p:nvSpPr>
        <p:spPr/>
        <p:txBody>
          <a:bodyPr/>
          <a:lstStyle>
            <a:lvl1pPr>
              <a:defRPr/>
            </a:lvl1pPr>
          </a:lstStyle>
          <a:p>
            <a:endParaRPr lang="en-US"/>
          </a:p>
        </p:txBody>
      </p:sp>
      <p:sp>
        <p:nvSpPr>
          <p:cNvPr id="7" name="מציין מיקום של מספר שקופית 6"/>
          <p:cNvSpPr>
            <a:spLocks noGrp="1"/>
          </p:cNvSpPr>
          <p:nvPr>
            <p:ph type="sldNum" sz="quarter" idx="12"/>
          </p:nvPr>
        </p:nvSpPr>
        <p:spPr/>
        <p:txBody>
          <a:bodyPr/>
          <a:lstStyle>
            <a:lvl1pPr>
              <a:defRPr/>
            </a:lvl1pPr>
          </a:lstStyle>
          <a:p>
            <a:fld id="{B4733DAA-6D3A-4862-9BF9-D1C43977C404}" type="slidenum">
              <a:rPr lang="he-IL"/>
              <a:pPr/>
              <a:t>‹#›</a:t>
            </a:fld>
            <a:endParaRPr lang="en-US"/>
          </a:p>
        </p:txBody>
      </p:sp>
    </p:spTree>
    <p:extLst>
      <p:ext uri="{BB962C8B-B14F-4D97-AF65-F5344CB8AC3E}">
        <p14:creationId xmlns:p14="http://schemas.microsoft.com/office/powerpoint/2010/main" val="392973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en-US"/>
          </a:p>
        </p:txBody>
      </p:sp>
      <p:sp>
        <p:nvSpPr>
          <p:cNvPr id="6" name="מציין מיקום של כותרת תחתונה 5"/>
          <p:cNvSpPr>
            <a:spLocks noGrp="1"/>
          </p:cNvSpPr>
          <p:nvPr>
            <p:ph type="ftr" sz="quarter" idx="11"/>
          </p:nvPr>
        </p:nvSpPr>
        <p:spPr/>
        <p:txBody>
          <a:bodyPr/>
          <a:lstStyle>
            <a:lvl1pPr>
              <a:defRPr/>
            </a:lvl1pPr>
          </a:lstStyle>
          <a:p>
            <a:endParaRPr lang="en-US"/>
          </a:p>
        </p:txBody>
      </p:sp>
      <p:sp>
        <p:nvSpPr>
          <p:cNvPr id="7" name="מציין מיקום של מספר שקופית 6"/>
          <p:cNvSpPr>
            <a:spLocks noGrp="1"/>
          </p:cNvSpPr>
          <p:nvPr>
            <p:ph type="sldNum" sz="quarter" idx="12"/>
          </p:nvPr>
        </p:nvSpPr>
        <p:spPr/>
        <p:txBody>
          <a:bodyPr/>
          <a:lstStyle>
            <a:lvl1pPr>
              <a:defRPr/>
            </a:lvl1pPr>
          </a:lstStyle>
          <a:p>
            <a:fld id="{D9D8690E-9771-402D-9447-CF68892478B9}" type="slidenum">
              <a:rPr lang="he-IL"/>
              <a:pPr/>
              <a:t>‹#›</a:t>
            </a:fld>
            <a:endParaRPr lang="en-US"/>
          </a:p>
        </p:txBody>
      </p:sp>
    </p:spTree>
    <p:extLst>
      <p:ext uri="{BB962C8B-B14F-4D97-AF65-F5344CB8AC3E}">
        <p14:creationId xmlns:p14="http://schemas.microsoft.com/office/powerpoint/2010/main" val="263258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fld id="{F081DB36-E8F9-4C39-A51A-6FE19B3DB8FF}" type="slidenum">
              <a:rPr lang="he-IL"/>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6.xml"/><Relationship Id="rId3" Type="http://schemas.openxmlformats.org/officeDocument/2006/relationships/image" Target="../media/image11.jpeg"/><Relationship Id="rId7" Type="http://schemas.openxmlformats.org/officeDocument/2006/relationships/slide" Target="slide24.xml"/><Relationship Id="rId12" Type="http://schemas.openxmlformats.org/officeDocument/2006/relationships/slide" Target="slide3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slide" Target="slide22.xml"/><Relationship Id="rId11" Type="http://schemas.openxmlformats.org/officeDocument/2006/relationships/slide" Target="slide34.xml"/><Relationship Id="rId5" Type="http://schemas.openxmlformats.org/officeDocument/2006/relationships/slide" Target="slide20.xml"/><Relationship Id="rId10" Type="http://schemas.openxmlformats.org/officeDocument/2006/relationships/slide" Target="slide32.xml"/><Relationship Id="rId4" Type="http://schemas.openxmlformats.org/officeDocument/2006/relationships/slide" Target="slide18.xml"/><Relationship Id="rId9" Type="http://schemas.openxmlformats.org/officeDocument/2006/relationships/slide" Target="slide2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6" name="Picture 58" descr="I07-02-Solar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863"/>
            <a:ext cx="9251950" cy="7192963"/>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1403350" y="2130425"/>
            <a:ext cx="7054850" cy="1470025"/>
          </a:xfrm>
        </p:spPr>
        <p:txBody>
          <a:bodyPr/>
          <a:lstStyle/>
          <a:p>
            <a:r>
              <a:rPr lang="he-IL" sz="8000" b="1">
                <a:solidFill>
                  <a:srgbClr val="FF9933"/>
                </a:solidFill>
                <a:latin typeface="Times New Roman" pitchFamily="18" charset="0"/>
                <a:cs typeface="Times New Roman" pitchFamily="18" charset="0"/>
              </a:rPr>
              <a:t>מערכת השמש</a:t>
            </a:r>
            <a:endParaRPr lang="en-US" sz="8000" b="1">
              <a:solidFill>
                <a:srgbClr val="FF993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spcBef>
                <a:spcPct val="50000"/>
              </a:spcBef>
            </a:pPr>
            <a:r>
              <a:rPr lang="he-IL" sz="5400" b="1" kern="1200" dirty="0">
                <a:solidFill>
                  <a:schemeClr val="bg1"/>
                </a:solidFill>
                <a:latin typeface="Arial" pitchFamily="34" charset="0"/>
                <a:ea typeface="+mn-ea"/>
                <a:cs typeface="Arial" pitchFamily="34" charset="0"/>
              </a:rPr>
              <a:t>מבנה מערכת השמש</a:t>
            </a:r>
            <a:endParaRPr lang="he-IL" sz="5400" b="1" kern="1200" dirty="0">
              <a:solidFill>
                <a:schemeClr val="bg1"/>
              </a:solidFill>
              <a:latin typeface="Arial" pitchFamily="34" charset="0"/>
              <a:ea typeface="+mn-ea"/>
              <a:cs typeface="Arial" pitchFamily="34" charset="0"/>
            </a:endParaRPr>
          </a:p>
        </p:txBody>
      </p:sp>
      <p:sp>
        <p:nvSpPr>
          <p:cNvPr id="4" name="TextBox 3"/>
          <p:cNvSpPr txBox="1"/>
          <p:nvPr/>
        </p:nvSpPr>
        <p:spPr>
          <a:xfrm>
            <a:off x="-36512" y="3789040"/>
            <a:ext cx="9203415" cy="2308324"/>
          </a:xfrm>
          <a:prstGeom prst="rect">
            <a:avLst/>
          </a:prstGeom>
          <a:noFill/>
        </p:spPr>
        <p:txBody>
          <a:bodyPr wrap="square" rtlCol="1">
            <a:spAutoFit/>
          </a:bodyPr>
          <a:lstStyle/>
          <a:p>
            <a:r>
              <a:rPr lang="he-IL" sz="3600" dirty="0">
                <a:solidFill>
                  <a:srgbClr val="FFFF99"/>
                </a:solidFill>
                <a:cs typeface="+mn-cs"/>
              </a:rPr>
              <a:t>4 כוכבים העשויים בעיקר ממתכות וסלעים (אנחנו אחד </a:t>
            </a:r>
            <a:r>
              <a:rPr lang="he-IL" sz="3600" dirty="0" smtClean="0">
                <a:solidFill>
                  <a:srgbClr val="FFFF99"/>
                </a:solidFill>
                <a:cs typeface="+mn-cs"/>
              </a:rPr>
              <a:t>מהם), 2 </a:t>
            </a:r>
            <a:r>
              <a:rPr lang="he-IL" sz="3600" dirty="0">
                <a:solidFill>
                  <a:srgbClr val="FFFF99"/>
                </a:solidFill>
                <a:cs typeface="+mn-cs"/>
              </a:rPr>
              <a:t>כוכבי לכת ענקיים (צדק ושבתאי) שמסתם </a:t>
            </a:r>
            <a:r>
              <a:rPr lang="he-IL" sz="3600" dirty="0" smtClean="0">
                <a:solidFill>
                  <a:srgbClr val="FFFF99"/>
                </a:solidFill>
                <a:cs typeface="+mn-cs"/>
              </a:rPr>
              <a:t>כאלפית ממסת השמש ו-2 </a:t>
            </a:r>
            <a:r>
              <a:rPr lang="he-IL" sz="3600" dirty="0">
                <a:solidFill>
                  <a:srgbClr val="FFFF99"/>
                </a:solidFill>
                <a:cs typeface="+mn-cs"/>
              </a:rPr>
              <a:t>גדולים שעשויים </a:t>
            </a:r>
            <a:r>
              <a:rPr lang="he-IL" sz="3600" dirty="0" smtClean="0">
                <a:solidFill>
                  <a:srgbClr val="FFFF99"/>
                </a:solidFill>
                <a:cs typeface="+mn-cs"/>
              </a:rPr>
              <a:t>מסלעים וקרח</a:t>
            </a:r>
            <a:endParaRPr lang="he-IL" sz="3600" dirty="0">
              <a:solidFill>
                <a:srgbClr val="FFFF99"/>
              </a:solidFill>
              <a:cs typeface="+mn-cs"/>
            </a:endParaRPr>
          </a:p>
        </p:txBody>
      </p:sp>
      <p:pic>
        <p:nvPicPr>
          <p:cNvPr id="1028" name="Picture 4" descr="קובץ:Solar plan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577630" y="-257150"/>
            <a:ext cx="1924050"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580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מערכת השמש5"/>
          <p:cNvPicPr>
            <a:picLocks noChangeAspect="1" noChangeArrowheads="1"/>
          </p:cNvPicPr>
          <p:nvPr>
            <p:ph/>
          </p:nvPr>
        </p:nvPicPr>
        <p:blipFill>
          <a:blip r:embed="rId3">
            <a:extLst>
              <a:ext uri="{28A0092B-C50C-407E-A947-70E740481C1C}">
                <a14:useLocalDpi xmlns:a14="http://schemas.microsoft.com/office/drawing/2010/main" val="0"/>
              </a:ext>
            </a:extLst>
          </a:blip>
          <a:srcRect l="525" b="6561"/>
          <a:stretch>
            <a:fillRect/>
          </a:stretch>
        </p:blipFill>
        <p:spPr>
          <a:xfrm>
            <a:off x="0" y="-25400"/>
            <a:ext cx="9144000" cy="688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Text Box 6">
            <a:hlinkClick r:id="rId4" action="ppaction://hlinksldjump"/>
          </p:cNvPr>
          <p:cNvSpPr txBox="1">
            <a:spLocks noChangeArrowheads="1"/>
          </p:cNvSpPr>
          <p:nvPr/>
        </p:nvSpPr>
        <p:spPr bwMode="auto">
          <a:xfrm>
            <a:off x="3995738" y="4076700"/>
            <a:ext cx="187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sz="2000" dirty="0"/>
              <a:t>מישור </a:t>
            </a:r>
            <a:r>
              <a:rPr lang="he-IL" sz="2000" dirty="0" err="1"/>
              <a:t>המילקה</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7" name="Picture 9" descr="Solar%20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4813"/>
            <a:ext cx="8027988" cy="5976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Rectangle 12"/>
          <p:cNvSpPr>
            <a:spLocks noGrp="1" noChangeArrowheads="1"/>
          </p:cNvSpPr>
          <p:nvPr>
            <p:ph type="title"/>
          </p:nvPr>
        </p:nvSpPr>
        <p:spPr/>
        <p:txBody>
          <a:bodyPr/>
          <a:lstStyle/>
          <a:p>
            <a:r>
              <a:rPr lang="he-IL" sz="2800" b="1">
                <a:solidFill>
                  <a:srgbClr val="FFFF00"/>
                </a:solidFill>
              </a:rPr>
              <a:t>מישור המילקה הוא המישור הגיאומטרי המכיל את מסלולו של כדור הארץ. מסלוליהן של רוב הפלנטות במערכת השמש נמצאים קרוב מאוד אליו.</a:t>
            </a:r>
            <a:endParaRPr lang="en-US" sz="2800" b="1">
              <a:solidFill>
                <a:srgbClr val="FFFF00"/>
              </a:solidFill>
            </a:endParaRPr>
          </a:p>
        </p:txBody>
      </p:sp>
      <p:pic>
        <p:nvPicPr>
          <p:cNvPr id="59403" name="Picture 11" descr="מישור המילקה"/>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5288" y="2708275"/>
            <a:ext cx="4375150" cy="307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05" name="Rectangle 13"/>
          <p:cNvSpPr>
            <a:spLocks noGrp="1" noChangeArrowheads="1"/>
          </p:cNvSpPr>
          <p:nvPr>
            <p:ph sz="half" idx="2"/>
          </p:nvPr>
        </p:nvSpPr>
        <p:spPr>
          <a:xfrm>
            <a:off x="4932363" y="2565400"/>
            <a:ext cx="4038600" cy="3916363"/>
          </a:xfrm>
        </p:spPr>
        <p:txBody>
          <a:bodyPr/>
          <a:lstStyle/>
          <a:p>
            <a:r>
              <a:rPr lang="he-IL" sz="2000">
                <a:solidFill>
                  <a:srgbClr val="FFFF99"/>
                </a:solidFill>
              </a:rPr>
              <a:t>מישור המילקה נראה היטב בתמונה זו שצולמה בשנת 1994 על ידי החללית לחקר הירח "קלמנטיין". המצלמה של קלמנטיין קלטה (מימין לשמאל) את הירח המואר על ידי החזרי אור מכדור הארץ, את השמש המבצבצת מעבר לצד האפל של הירח ואת כוכבי הלכת שבתאי</a:t>
            </a:r>
            <a:r>
              <a:rPr lang="en-US" sz="2000">
                <a:solidFill>
                  <a:srgbClr val="FFFF99"/>
                </a:solidFill>
              </a:rPr>
              <a:t>, </a:t>
            </a:r>
            <a:r>
              <a:rPr lang="he-IL" sz="2000">
                <a:solidFill>
                  <a:srgbClr val="FFFF99"/>
                </a:solidFill>
              </a:rPr>
              <a:t>מאדים וחמה (שלוש הנקודות בשמאל התמונה). ניתן לראות שכל גרמי השמים בתמונה נמצאים על אותו המישור - מישור המילקה.</a:t>
            </a:r>
            <a:r>
              <a:rPr lang="en-US" sz="2000"/>
              <a:t> </a:t>
            </a:r>
          </a:p>
        </p:txBody>
      </p:sp>
      <p:sp>
        <p:nvSpPr>
          <p:cNvPr id="59396" name="AutoShape 4">
            <a:hlinkClick r:id="rId4" action="ppaction://hlinksldjump" highlightClick="1"/>
          </p:cNvPr>
          <p:cNvSpPr>
            <a:spLocks noChangeArrowheads="1"/>
          </p:cNvSpPr>
          <p:nvPr/>
        </p:nvSpPr>
        <p:spPr bwMode="auto">
          <a:xfrm>
            <a:off x="611188" y="6165850"/>
            <a:ext cx="576262" cy="503238"/>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מישור המילקה">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434975"/>
            <a:ext cx="9144000" cy="64230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מערכת השמש4"/>
          <p:cNvPicPr>
            <a:picLocks noChangeAspect="1" noChangeArrowheads="1"/>
          </p:cNvPicPr>
          <p:nvPr>
            <p:ph/>
          </p:nvPr>
        </p:nvPicPr>
        <p:blipFill>
          <a:blip r:embed="rId3">
            <a:extLst>
              <a:ext uri="{28A0092B-C50C-407E-A947-70E740481C1C}">
                <a14:useLocalDpi xmlns:a14="http://schemas.microsoft.com/office/drawing/2010/main" val="0"/>
              </a:ext>
            </a:extLst>
          </a:blip>
          <a:srcRect l="1477" b="14726"/>
          <a:stretch>
            <a:fillRect/>
          </a:stretch>
        </p:blipFill>
        <p:spPr>
          <a:xfrm>
            <a:off x="0" y="2840038"/>
            <a:ext cx="9144000" cy="4017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Text Box 6">
            <a:hlinkClick r:id="rId4" action="ppaction://hlinksldjump"/>
          </p:cNvPr>
          <p:cNvSpPr txBox="1">
            <a:spLocks noChangeArrowheads="1"/>
          </p:cNvSpPr>
          <p:nvPr/>
        </p:nvSpPr>
        <p:spPr bwMode="auto">
          <a:xfrm>
            <a:off x="6011863" y="3068638"/>
            <a:ext cx="504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t>חמה</a:t>
            </a:r>
            <a:endParaRPr lang="en-US"/>
          </a:p>
        </p:txBody>
      </p:sp>
      <p:sp>
        <p:nvSpPr>
          <p:cNvPr id="35847" name="Text Box 7"/>
          <p:cNvSpPr txBox="1">
            <a:spLocks noChangeArrowheads="1"/>
          </p:cNvSpPr>
          <p:nvPr/>
        </p:nvSpPr>
        <p:spPr bwMode="auto">
          <a:xfrm>
            <a:off x="5292725" y="3141663"/>
            <a:ext cx="504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hlinkClick r:id="rId5" action="ppaction://hlinksldjump"/>
              </a:rPr>
              <a:t>נוגה</a:t>
            </a:r>
            <a:endParaRPr lang="en-US"/>
          </a:p>
        </p:txBody>
      </p:sp>
      <p:sp>
        <p:nvSpPr>
          <p:cNvPr id="35848" name="Text Box 8">
            <a:hlinkClick r:id="" action="ppaction://hlinkshowjump?jump=nextslide"/>
          </p:cNvPr>
          <p:cNvSpPr txBox="1">
            <a:spLocks noChangeArrowheads="1"/>
          </p:cNvSpPr>
          <p:nvPr/>
        </p:nvSpPr>
        <p:spPr bwMode="auto">
          <a:xfrm>
            <a:off x="4643438" y="3284538"/>
            <a:ext cx="504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hlinkClick r:id="rId6" action="ppaction://hlinksldjump"/>
              </a:rPr>
              <a:t>ארץ</a:t>
            </a:r>
            <a:endParaRPr lang="en-US"/>
          </a:p>
        </p:txBody>
      </p:sp>
      <p:sp>
        <p:nvSpPr>
          <p:cNvPr id="35849" name="Text Box 9">
            <a:hlinkClick r:id="rId7" action="ppaction://hlinksldjump"/>
          </p:cNvPr>
          <p:cNvSpPr txBox="1">
            <a:spLocks noChangeArrowheads="1"/>
          </p:cNvSpPr>
          <p:nvPr/>
        </p:nvSpPr>
        <p:spPr bwMode="auto">
          <a:xfrm>
            <a:off x="3995738" y="3500438"/>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t>מאדים</a:t>
            </a:r>
            <a:endParaRPr lang="en-US"/>
          </a:p>
        </p:txBody>
      </p:sp>
      <p:sp>
        <p:nvSpPr>
          <p:cNvPr id="35850" name="Text Box 10">
            <a:hlinkClick r:id="rId8" action="ppaction://hlinksldjump"/>
          </p:cNvPr>
          <p:cNvSpPr txBox="1">
            <a:spLocks noChangeArrowheads="1"/>
          </p:cNvSpPr>
          <p:nvPr/>
        </p:nvSpPr>
        <p:spPr bwMode="auto">
          <a:xfrm>
            <a:off x="3348038" y="3429000"/>
            <a:ext cx="50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t>צדק</a:t>
            </a:r>
            <a:endParaRPr lang="en-US"/>
          </a:p>
        </p:txBody>
      </p:sp>
      <p:sp>
        <p:nvSpPr>
          <p:cNvPr id="35851" name="Text Box 11">
            <a:hlinkClick r:id="rId9" action="ppaction://hlinksldjump"/>
          </p:cNvPr>
          <p:cNvSpPr txBox="1">
            <a:spLocks noChangeArrowheads="1"/>
          </p:cNvSpPr>
          <p:nvPr/>
        </p:nvSpPr>
        <p:spPr bwMode="auto">
          <a:xfrm>
            <a:off x="2124075" y="40052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hlinkClick r:id="rId9" action="ppaction://hlinksldjump"/>
              </a:rPr>
              <a:t>שבתאי</a:t>
            </a:r>
            <a:endParaRPr lang="en-US"/>
          </a:p>
        </p:txBody>
      </p:sp>
      <p:sp>
        <p:nvSpPr>
          <p:cNvPr id="35852" name="Text Box 12">
            <a:hlinkClick r:id="rId10" action="ppaction://hlinksldjump"/>
          </p:cNvPr>
          <p:cNvSpPr txBox="1">
            <a:spLocks noChangeArrowheads="1"/>
          </p:cNvSpPr>
          <p:nvPr/>
        </p:nvSpPr>
        <p:spPr bwMode="auto">
          <a:xfrm>
            <a:off x="1692275" y="5516563"/>
            <a:ext cx="7191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hlinkClick r:id="rId10" action="ppaction://hlinksldjump"/>
              </a:rPr>
              <a:t>אוראנוס</a:t>
            </a:r>
            <a:endParaRPr lang="en-US"/>
          </a:p>
        </p:txBody>
      </p:sp>
      <p:sp>
        <p:nvSpPr>
          <p:cNvPr id="35853" name="Text Box 13">
            <a:hlinkClick r:id="rId11" action="ppaction://hlinksldjump"/>
          </p:cNvPr>
          <p:cNvSpPr txBox="1">
            <a:spLocks noChangeArrowheads="1"/>
          </p:cNvSpPr>
          <p:nvPr/>
        </p:nvSpPr>
        <p:spPr bwMode="auto">
          <a:xfrm>
            <a:off x="1187450" y="5949950"/>
            <a:ext cx="50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hlinkClick r:id="rId11" action="ppaction://hlinksldjump"/>
              </a:rPr>
              <a:t>נפטון</a:t>
            </a:r>
            <a:endParaRPr lang="en-US"/>
          </a:p>
        </p:txBody>
      </p:sp>
      <p:sp>
        <p:nvSpPr>
          <p:cNvPr id="35854" name="Text Box 14">
            <a:hlinkClick r:id="rId12" action="ppaction://hlinksldjump"/>
          </p:cNvPr>
          <p:cNvSpPr txBox="1">
            <a:spLocks noChangeArrowheads="1"/>
          </p:cNvSpPr>
          <p:nvPr/>
        </p:nvSpPr>
        <p:spPr bwMode="auto">
          <a:xfrm>
            <a:off x="395288" y="6583363"/>
            <a:ext cx="504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t>פלוטו</a:t>
            </a:r>
            <a:endParaRPr lang="en-US"/>
          </a:p>
        </p:txBody>
      </p:sp>
      <p:sp>
        <p:nvSpPr>
          <p:cNvPr id="35855" name="Text Box 15"/>
          <p:cNvSpPr txBox="1">
            <a:spLocks noChangeArrowheads="1"/>
          </p:cNvSpPr>
          <p:nvPr/>
        </p:nvSpPr>
        <p:spPr bwMode="auto">
          <a:xfrm>
            <a:off x="4787900" y="6165850"/>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hlinkClick r:id="rId13" action="ppaction://hlinksldjump"/>
              </a:rPr>
              <a:t>השמש</a:t>
            </a:r>
            <a:endParaRPr lang="en-US"/>
          </a:p>
        </p:txBody>
      </p:sp>
      <p:sp>
        <p:nvSpPr>
          <p:cNvPr id="35856" name="Text Box 16"/>
          <p:cNvSpPr txBox="1">
            <a:spLocks noChangeArrowheads="1"/>
          </p:cNvSpPr>
          <p:nvPr/>
        </p:nvSpPr>
        <p:spPr bwMode="auto">
          <a:xfrm>
            <a:off x="2879725" y="0"/>
            <a:ext cx="6264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e-IL" altLang="en-US" sz="6000">
                <a:solidFill>
                  <a:srgbClr val="FFFF00"/>
                </a:solidFill>
                <a:latin typeface="Times New Roman" pitchFamily="18" charset="0"/>
              </a:rPr>
              <a:t>מערכת השמש: תשעת כוכבי הלכת</a:t>
            </a:r>
            <a:endParaRPr lang="en-US" altLang="en-US" sz="48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he-IL">
                <a:solidFill>
                  <a:schemeClr val="folHlink"/>
                </a:solidFill>
              </a:rPr>
              <a:t>השמש (</a:t>
            </a:r>
            <a:r>
              <a:rPr lang="en-US">
                <a:solidFill>
                  <a:schemeClr val="folHlink"/>
                </a:solidFill>
              </a:rPr>
              <a:t>Sun</a:t>
            </a:r>
            <a:r>
              <a:rPr lang="he-IL">
                <a:solidFill>
                  <a:schemeClr val="folHlink"/>
                </a:solidFill>
              </a:rPr>
              <a:t>)</a:t>
            </a:r>
            <a:endParaRPr lang="en-US">
              <a:solidFill>
                <a:schemeClr val="folHlink"/>
              </a:solidFill>
            </a:endParaRPr>
          </a:p>
        </p:txBody>
      </p:sp>
      <p:sp>
        <p:nvSpPr>
          <p:cNvPr id="31749" name="Rectangle 5"/>
          <p:cNvSpPr>
            <a:spLocks noGrp="1" noChangeArrowheads="1"/>
          </p:cNvSpPr>
          <p:nvPr>
            <p:ph sz="half" idx="2"/>
          </p:nvPr>
        </p:nvSpPr>
        <p:spPr>
          <a:xfrm>
            <a:off x="4932363" y="1484313"/>
            <a:ext cx="4038600" cy="5040312"/>
          </a:xfrm>
        </p:spPr>
        <p:txBody>
          <a:bodyPr/>
          <a:lstStyle/>
          <a:p>
            <a:r>
              <a:rPr lang="he-IL" sz="1600" b="1">
                <a:solidFill>
                  <a:srgbClr val="CCFF33"/>
                </a:solidFill>
              </a:rPr>
              <a:t>טמפרטורת פני השמש</a:t>
            </a:r>
            <a:r>
              <a:rPr lang="he-IL" sz="1600">
                <a:solidFill>
                  <a:srgbClr val="CCFF33"/>
                </a:solidFill>
              </a:rPr>
              <a:t> היא כ-6,000 מעלות צלזיוס ואילו במרכזה מגיעה הטמפרטורה לכ-15 מיליון מעלות. החום הרב השורר במרכזה מאפשר קיום תהליכים תרמו גרעיניים, ובפרט היתוך גרעיני, שהם מקור האנרגיה שלה. קוטרה של השמש הוא 1,392,000 קילומטר והיא יכולה להכיל בקירבה כמיליון כדורי ארץ.</a:t>
            </a:r>
          </a:p>
          <a:p>
            <a:r>
              <a:rPr lang="he-IL" sz="1600">
                <a:solidFill>
                  <a:srgbClr val="CCFF33"/>
                </a:solidFill>
              </a:rPr>
              <a:t> </a:t>
            </a:r>
            <a:r>
              <a:rPr lang="he-IL" sz="1600" b="1">
                <a:solidFill>
                  <a:srgbClr val="CCFF33"/>
                </a:solidFill>
              </a:rPr>
              <a:t>הרכב</a:t>
            </a:r>
            <a:r>
              <a:rPr lang="he-IL" sz="1600">
                <a:solidFill>
                  <a:srgbClr val="CCFF33"/>
                </a:solidFill>
              </a:rPr>
              <a:t>: השמש עשויה בעיקר מימן- 74%, והליום</a:t>
            </a:r>
            <a:r>
              <a:rPr lang="en-US" sz="1600">
                <a:solidFill>
                  <a:srgbClr val="CCFF33"/>
                </a:solidFill>
              </a:rPr>
              <a:t> - 24%, </a:t>
            </a:r>
            <a:r>
              <a:rPr lang="he-IL" sz="1600">
                <a:solidFill>
                  <a:srgbClr val="CCFF33"/>
                </a:solidFill>
              </a:rPr>
              <a:t>.</a:t>
            </a:r>
          </a:p>
          <a:p>
            <a:r>
              <a:rPr lang="he-IL" sz="1600">
                <a:solidFill>
                  <a:srgbClr val="CCFF33"/>
                </a:solidFill>
              </a:rPr>
              <a:t> </a:t>
            </a:r>
            <a:r>
              <a:rPr lang="he-IL" sz="1600" b="1">
                <a:solidFill>
                  <a:srgbClr val="CCFF33"/>
                </a:solidFill>
              </a:rPr>
              <a:t>גילה</a:t>
            </a:r>
            <a:r>
              <a:rPr lang="he-IL" sz="1600">
                <a:solidFill>
                  <a:srgbClr val="CCFF33"/>
                </a:solidFill>
              </a:rPr>
              <a:t> </a:t>
            </a:r>
            <a:r>
              <a:rPr lang="he-IL" sz="1600" b="1">
                <a:solidFill>
                  <a:srgbClr val="CCFF33"/>
                </a:solidFill>
              </a:rPr>
              <a:t>המוערך</a:t>
            </a:r>
            <a:r>
              <a:rPr lang="he-IL" sz="1600">
                <a:solidFill>
                  <a:srgbClr val="CCFF33"/>
                </a:solidFill>
              </a:rPr>
              <a:t> של השמש הוא 4.5 מיליארד שנה.</a:t>
            </a:r>
            <a:endParaRPr lang="en-US" sz="1600">
              <a:solidFill>
                <a:srgbClr val="CCFF33"/>
              </a:solidFill>
            </a:endParaRPr>
          </a:p>
          <a:p>
            <a:r>
              <a:rPr lang="he-IL" sz="1600" b="1">
                <a:solidFill>
                  <a:srgbClr val="CCFF33"/>
                </a:solidFill>
              </a:rPr>
              <a:t>תנועה:</a:t>
            </a:r>
            <a:r>
              <a:rPr lang="he-IL" sz="1600">
                <a:solidFill>
                  <a:srgbClr val="CCFF33"/>
                </a:solidFill>
              </a:rPr>
              <a:t> השמש נעה סביב במסלול בגלקסיית שביל החלב במהירות של 230 ק"מ/שניה ומשלימה סיבוב בכ-226 מיליון שנים.</a:t>
            </a:r>
            <a:endParaRPr lang="en-US" sz="1600">
              <a:solidFill>
                <a:srgbClr val="CCFF33"/>
              </a:solidFill>
            </a:endParaRPr>
          </a:p>
          <a:p>
            <a:r>
              <a:rPr lang="he-IL" sz="1600">
                <a:solidFill>
                  <a:srgbClr val="CCFF33"/>
                </a:solidFill>
              </a:rPr>
              <a:t>כאשר אנו מסתכלים על השמש אנחנו רואים אותה במצבה, כפי שהיה לפני כ-8 דקות לערך. הסיבה לכך היא המרחק הגדול שבין כדור הארץ לשמש (כ-150,000,000 ק"מ, או 1 יחידה אסטרונומית).</a:t>
            </a:r>
            <a:endParaRPr lang="en-US" sz="1600">
              <a:solidFill>
                <a:srgbClr val="CCFF33"/>
              </a:solidFill>
            </a:endParaRPr>
          </a:p>
        </p:txBody>
      </p:sp>
      <p:pic>
        <p:nvPicPr>
          <p:cNvPr id="31750" name="Picture 6" descr="sun-soho011905-1919z">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622425"/>
            <a:ext cx="4392613" cy="43926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1" name="AutoShape 7">
            <a:hlinkClick r:id="rId4" action="ppaction://hlinksldjump" highlightClick="1"/>
          </p:cNvPr>
          <p:cNvSpPr>
            <a:spLocks noChangeArrowheads="1"/>
          </p:cNvSpPr>
          <p:nvPr/>
        </p:nvSpPr>
        <p:spPr bwMode="auto">
          <a:xfrm>
            <a:off x="250825" y="6165850"/>
            <a:ext cx="504825" cy="549275"/>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sun-soho011905-1919z">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t="4430" b="4430"/>
          <a:stretch>
            <a:fillRect/>
          </a:stretch>
        </p:blipFill>
        <p:spPr>
          <a:xfrm>
            <a:off x="827088" y="-36513"/>
            <a:ext cx="7561262" cy="6894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he-IL">
                <a:solidFill>
                  <a:schemeClr val="folHlink"/>
                </a:solidFill>
              </a:rPr>
              <a:t>חמה (</a:t>
            </a:r>
            <a:r>
              <a:rPr lang="en-US">
                <a:solidFill>
                  <a:schemeClr val="folHlink"/>
                </a:solidFill>
              </a:rPr>
              <a:t>Mercury</a:t>
            </a:r>
            <a:r>
              <a:rPr lang="he-IL">
                <a:solidFill>
                  <a:schemeClr val="folHlink"/>
                </a:solidFill>
              </a:rPr>
              <a:t>)</a:t>
            </a:r>
            <a:endParaRPr lang="en-US">
              <a:solidFill>
                <a:schemeClr val="folHlink"/>
              </a:solidFill>
            </a:endParaRPr>
          </a:p>
        </p:txBody>
      </p:sp>
      <p:graphicFrame>
        <p:nvGraphicFramePr>
          <p:cNvPr id="13377" name="Group 65"/>
          <p:cNvGraphicFramePr>
            <a:graphicFrameLocks noGrp="1"/>
          </p:cNvGraphicFramePr>
          <p:nvPr>
            <p:ph sz="half" idx="2"/>
          </p:nvPr>
        </p:nvGraphicFramePr>
        <p:xfrm>
          <a:off x="4572000" y="1255713"/>
          <a:ext cx="4537075" cy="5603241"/>
        </p:xfrm>
        <a:graphic>
          <a:graphicData uri="http://schemas.openxmlformats.org/drawingml/2006/table">
            <a:tbl>
              <a:tblPr rtl="1"/>
              <a:tblGrid>
                <a:gridCol w="2451100"/>
                <a:gridCol w="2085975"/>
              </a:tblGrid>
              <a:tr h="5048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58,000,000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5,140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58.65 ימים ארציים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87.97 ימים ארציים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אטמוספירה דלילה מאוד המכילה בעיקר אשלגן, נתרן וחמצן</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טווח טמפרטורות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-183</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 - 427</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0</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0.376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368" name="Picture 56" descr="חמה1">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628775"/>
            <a:ext cx="4352925" cy="43926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69" name="AutoShape 57">
            <a:hlinkClick r:id="rId4" action="ppaction://hlinksldjump" highlightClick="1"/>
          </p:cNvPr>
          <p:cNvSpPr>
            <a:spLocks noChangeArrowheads="1"/>
          </p:cNvSpPr>
          <p:nvPr/>
        </p:nvSpPr>
        <p:spPr bwMode="auto">
          <a:xfrm>
            <a:off x="250825" y="6237288"/>
            <a:ext cx="433388" cy="4318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חמה1">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87450" y="0"/>
            <a:ext cx="67945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3"/>
                </a:solidFill>
              </a:rPr>
              <a:t>יחידות מרחק באסטרונומיה</a:t>
            </a:r>
            <a:endParaRPr lang="he-IL" b="1" dirty="0">
              <a:solidFill>
                <a:schemeClr val="accent3"/>
              </a:solidFill>
            </a:endParaRPr>
          </a:p>
        </p:txBody>
      </p:sp>
      <p:sp>
        <p:nvSpPr>
          <p:cNvPr id="4" name="מלבן 3"/>
          <p:cNvSpPr/>
          <p:nvPr/>
        </p:nvSpPr>
        <p:spPr>
          <a:xfrm>
            <a:off x="323528" y="1556792"/>
            <a:ext cx="8532440" cy="2308324"/>
          </a:xfrm>
          <a:prstGeom prst="rect">
            <a:avLst/>
          </a:prstGeom>
        </p:spPr>
        <p:txBody>
          <a:bodyPr wrap="square">
            <a:spAutoFit/>
          </a:bodyPr>
          <a:lstStyle/>
          <a:p>
            <a:r>
              <a:rPr lang="he-IL" sz="3200" b="1" dirty="0"/>
              <a:t>יחידה אסטרונומית</a:t>
            </a:r>
            <a:r>
              <a:rPr lang="he-IL" sz="3200" dirty="0"/>
              <a:t> </a:t>
            </a:r>
            <a:endParaRPr lang="he-IL" sz="3200" dirty="0" smtClean="0"/>
          </a:p>
          <a:p>
            <a:r>
              <a:rPr lang="he-IL" sz="3200" dirty="0" smtClean="0"/>
              <a:t>(</a:t>
            </a:r>
            <a:r>
              <a:rPr lang="he-IL" sz="3200" dirty="0"/>
              <a:t>באנגלית: </a:t>
            </a:r>
            <a:r>
              <a:rPr lang="en-US" sz="3200" dirty="0" smtClean="0"/>
              <a:t>(</a:t>
            </a:r>
            <a:r>
              <a:rPr lang="en-US" sz="3200" b="1" dirty="0" smtClean="0"/>
              <a:t>Astronomical </a:t>
            </a:r>
            <a:r>
              <a:rPr lang="en-US" sz="3200" b="1" dirty="0"/>
              <a:t>Unit</a:t>
            </a:r>
            <a:r>
              <a:rPr lang="en-US" sz="3200" dirty="0"/>
              <a:t>) </a:t>
            </a:r>
            <a:r>
              <a:rPr lang="he-IL" sz="3200" dirty="0" smtClean="0"/>
              <a:t> הינה</a:t>
            </a:r>
            <a:r>
              <a:rPr lang="he-IL" sz="3200" dirty="0"/>
              <a:t>, בקירוב, המרחק הממוצע </a:t>
            </a:r>
            <a:r>
              <a:rPr lang="he-IL" sz="3200" dirty="0" smtClean="0"/>
              <a:t>בין </a:t>
            </a:r>
            <a:r>
              <a:rPr lang="he-IL" sz="3200" b="1" dirty="0" smtClean="0"/>
              <a:t>כדור  הארץ לשמש.(</a:t>
            </a:r>
            <a:r>
              <a:rPr lang="he-IL" sz="3200" dirty="0"/>
              <a:t>149,597,870.691 </a:t>
            </a:r>
            <a:r>
              <a:rPr lang="he-IL" sz="3200" dirty="0" smtClean="0"/>
              <a:t>ק"מ)</a:t>
            </a:r>
            <a:endParaRPr lang="he-IL" sz="3200" b="1" dirty="0"/>
          </a:p>
        </p:txBody>
      </p:sp>
      <p:sp>
        <p:nvSpPr>
          <p:cNvPr id="5" name="מלבן 4"/>
          <p:cNvSpPr/>
          <p:nvPr/>
        </p:nvSpPr>
        <p:spPr>
          <a:xfrm>
            <a:off x="1187624" y="4509119"/>
            <a:ext cx="7416824" cy="1200329"/>
          </a:xfrm>
          <a:prstGeom prst="rect">
            <a:avLst/>
          </a:prstGeom>
        </p:spPr>
        <p:txBody>
          <a:bodyPr wrap="square">
            <a:spAutoFit/>
          </a:bodyPr>
          <a:lstStyle/>
          <a:p>
            <a:r>
              <a:rPr lang="he-IL" sz="3600" dirty="0" smtClean="0"/>
              <a:t> </a:t>
            </a:r>
            <a:r>
              <a:rPr lang="he-IL" sz="3600" b="1" dirty="0" err="1"/>
              <a:t>פרסק</a:t>
            </a:r>
            <a:r>
              <a:rPr lang="he-IL" sz="3600" dirty="0"/>
              <a:t> (באנגלית: </a:t>
            </a:r>
            <a:r>
              <a:rPr lang="en-US" sz="3600" dirty="0" smtClean="0"/>
              <a:t>(</a:t>
            </a:r>
            <a:r>
              <a:rPr lang="en-US" sz="3600" b="1" dirty="0" smtClean="0"/>
              <a:t>Parsec</a:t>
            </a:r>
            <a:r>
              <a:rPr lang="en-US" sz="3600" dirty="0" smtClean="0"/>
              <a:t>)</a:t>
            </a:r>
            <a:r>
              <a:rPr lang="he-IL" sz="3600" dirty="0" smtClean="0"/>
              <a:t> </a:t>
            </a:r>
            <a:r>
              <a:rPr lang="he-IL" sz="3600" dirty="0" err="1" smtClean="0"/>
              <a:t>בפרסק</a:t>
            </a:r>
            <a:r>
              <a:rPr lang="he-IL" sz="3600" dirty="0" smtClean="0"/>
              <a:t> יש 206,264.806 יחידות אסטרונומיות</a:t>
            </a:r>
            <a:endParaRPr lang="he-IL" sz="3600" dirty="0"/>
          </a:p>
        </p:txBody>
      </p:sp>
    </p:spTree>
    <p:extLst>
      <p:ext uri="{BB962C8B-B14F-4D97-AF65-F5344CB8AC3E}">
        <p14:creationId xmlns:p14="http://schemas.microsoft.com/office/powerpoint/2010/main" val="2342702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he-IL">
                <a:solidFill>
                  <a:schemeClr val="folHlink"/>
                </a:solidFill>
              </a:rPr>
              <a:t>נוגה (</a:t>
            </a:r>
            <a:r>
              <a:rPr lang="en-US">
                <a:solidFill>
                  <a:schemeClr val="folHlink"/>
                </a:solidFill>
              </a:rPr>
              <a:t>Venus</a:t>
            </a:r>
            <a:r>
              <a:rPr lang="he-IL">
                <a:solidFill>
                  <a:schemeClr val="folHlink"/>
                </a:solidFill>
              </a:rPr>
              <a:t>)</a:t>
            </a:r>
            <a:endParaRPr lang="en-US">
              <a:solidFill>
                <a:schemeClr val="folHlink"/>
              </a:solidFill>
            </a:endParaRPr>
          </a:p>
        </p:txBody>
      </p:sp>
      <p:graphicFrame>
        <p:nvGraphicFramePr>
          <p:cNvPr id="3119" name="Group 47"/>
          <p:cNvGraphicFramePr>
            <a:graphicFrameLocks noGrp="1"/>
          </p:cNvGraphicFramePr>
          <p:nvPr>
            <p:ph sz="half" idx="2"/>
          </p:nvPr>
        </p:nvGraphicFramePr>
        <p:xfrm>
          <a:off x="4716463" y="1203325"/>
          <a:ext cx="4038600" cy="5655311"/>
        </p:xfrm>
        <a:graphic>
          <a:graphicData uri="http://schemas.openxmlformats.org/drawingml/2006/table">
            <a:tbl>
              <a:tblPr rtl="1"/>
              <a:tblGrid>
                <a:gridCol w="2019300"/>
                <a:gridCol w="2019300"/>
              </a:tblGrid>
              <a:tr h="4540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108,200,000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12,100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243 ימים ארציים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225 ימים ארציים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אטמוספירה צפופה מאוד המורכבת מפחמן דו חמצני ומעט חנקן.</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טווח טמפרטורות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a:t>
                      </a:r>
                      <a:r>
                        <a:rPr kumimoji="0" lang="en-US" sz="1800" b="0" i="0" u="none" strike="noStrike" cap="none" normalizeH="0" baseline="0" smtClean="0">
                          <a:ln>
                            <a:noFill/>
                          </a:ln>
                          <a:solidFill>
                            <a:srgbClr val="CCFF33"/>
                          </a:solidFill>
                          <a:effectLst/>
                          <a:latin typeface="Arial" pitchFamily="34" charset="0"/>
                          <a:cs typeface="Arial" pitchFamily="34" charset="0"/>
                        </a:rPr>
                        <a:t>500</a:t>
                      </a:r>
                      <a:r>
                        <a:rPr kumimoji="0" lang="en-US" sz="1800" b="0" i="0" u="none" strike="noStrike" cap="none" normalizeH="0" baseline="30000" smtClean="0">
                          <a:ln>
                            <a:noFill/>
                          </a:ln>
                          <a:solidFill>
                            <a:srgbClr val="CCFF33"/>
                          </a:solidFill>
                          <a:effectLst/>
                          <a:latin typeface="Arial" pitchFamily="34" charset="0"/>
                          <a:cs typeface="Arial" pitchFamily="34" charset="0"/>
                        </a:rPr>
                        <a:t>o</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0</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0.903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13" name="Picture 41" descr="נוגה1">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844675"/>
            <a:ext cx="432117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14" name="AutoShape 42">
            <a:hlinkClick r:id="rId4" action="ppaction://hlinksldjump" highlightClick="1"/>
          </p:cNvPr>
          <p:cNvSpPr>
            <a:spLocks noChangeArrowheads="1"/>
          </p:cNvSpPr>
          <p:nvPr/>
        </p:nvSpPr>
        <p:spPr bwMode="auto">
          <a:xfrm>
            <a:off x="250825" y="6237288"/>
            <a:ext cx="433388" cy="47625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נוגה1">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87450" y="-53975"/>
            <a:ext cx="6911975" cy="69119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he-IL">
                <a:solidFill>
                  <a:schemeClr val="folHlink"/>
                </a:solidFill>
              </a:rPr>
              <a:t>כדור הארץ (</a:t>
            </a:r>
            <a:r>
              <a:rPr lang="en-US">
                <a:solidFill>
                  <a:schemeClr val="folHlink"/>
                </a:solidFill>
              </a:rPr>
              <a:t>Earth</a:t>
            </a:r>
            <a:r>
              <a:rPr lang="he-IL">
                <a:solidFill>
                  <a:schemeClr val="folHlink"/>
                </a:solidFill>
              </a:rPr>
              <a:t>)</a:t>
            </a:r>
            <a:r>
              <a:rPr lang="he-IL"/>
              <a:t> </a:t>
            </a:r>
            <a:endParaRPr lang="en-US"/>
          </a:p>
        </p:txBody>
      </p:sp>
      <p:graphicFrame>
        <p:nvGraphicFramePr>
          <p:cNvPr id="7215" name="Group 47"/>
          <p:cNvGraphicFramePr>
            <a:graphicFrameLocks noGrp="1"/>
          </p:cNvGraphicFramePr>
          <p:nvPr>
            <p:ph sz="half" idx="2"/>
          </p:nvPr>
        </p:nvGraphicFramePr>
        <p:xfrm>
          <a:off x="4648200" y="1600200"/>
          <a:ext cx="4038600" cy="5161915"/>
        </p:xfrm>
        <a:graphic>
          <a:graphicData uri="http://schemas.openxmlformats.org/drawingml/2006/table">
            <a:tbl>
              <a:tblPr rtl="1"/>
              <a:tblGrid>
                <a:gridCol w="2027237"/>
                <a:gridCol w="2011363"/>
              </a:tblGrid>
              <a:tr h="4032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150,000,000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12,742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יום אחד ארצי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365.25 ימים ארציים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בעיקר חנקן, חמצן, ארגון, פחמן דו חמצני.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טווח טמפרטורות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-50</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 – 65</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09" name="Picture 41" descr="whole%20earth">
            <a:hlinkClick r:id="" action="ppaction://hlinkshowjump?jump=nextslide"/>
          </p:cNvPr>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79388" y="1628775"/>
            <a:ext cx="4354512" cy="44291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10" name="AutoShape 42">
            <a:hlinkClick r:id="rId4" action="ppaction://hlinksldjump" highlightClick="1"/>
          </p:cNvPr>
          <p:cNvSpPr>
            <a:spLocks noChangeArrowheads="1"/>
          </p:cNvSpPr>
          <p:nvPr/>
        </p:nvSpPr>
        <p:spPr bwMode="auto">
          <a:xfrm>
            <a:off x="468313" y="6237288"/>
            <a:ext cx="431800" cy="4318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whole%20earth">
            <a:hlinkClick r:id="" action="ppaction://hlinkshowjump?jump=previousslide"/>
          </p:cNvPr>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1116013" y="0"/>
            <a:ext cx="6740525"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he-IL">
                <a:solidFill>
                  <a:schemeClr val="folHlink"/>
                </a:solidFill>
              </a:rPr>
              <a:t>מאדים (</a:t>
            </a:r>
            <a:r>
              <a:rPr lang="en-US">
                <a:solidFill>
                  <a:schemeClr val="folHlink"/>
                </a:solidFill>
              </a:rPr>
              <a:t>Mars</a:t>
            </a:r>
            <a:r>
              <a:rPr lang="he-IL">
                <a:solidFill>
                  <a:schemeClr val="folHlink"/>
                </a:solidFill>
              </a:rPr>
              <a:t>)</a:t>
            </a:r>
            <a:endParaRPr lang="en-US">
              <a:solidFill>
                <a:schemeClr val="folHlink"/>
              </a:solidFill>
            </a:endParaRPr>
          </a:p>
        </p:txBody>
      </p:sp>
      <p:graphicFrame>
        <p:nvGraphicFramePr>
          <p:cNvPr id="6193" name="Group 49"/>
          <p:cNvGraphicFramePr>
            <a:graphicFrameLocks noGrp="1"/>
          </p:cNvGraphicFramePr>
          <p:nvPr>
            <p:ph sz="half" idx="2"/>
          </p:nvPr>
        </p:nvGraphicFramePr>
        <p:xfrm>
          <a:off x="4643438" y="1449388"/>
          <a:ext cx="4038600" cy="5409248"/>
        </p:xfrm>
        <a:graphic>
          <a:graphicData uri="http://schemas.openxmlformats.org/drawingml/2006/table">
            <a:tbl>
              <a:tblPr rtl="1"/>
              <a:tblGrid>
                <a:gridCol w="2027238"/>
                <a:gridCol w="2011362"/>
              </a:tblGrid>
              <a:tr h="3968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227,900,000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6,721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24 שעות ו-37 דקות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686.98 ימים ארציים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אטמוספירה דלילה המורכבת בעיקר מפחמן דו חמצני וחנקן</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טמפרטורה ממוצעת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-65</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3.71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187" name="Picture 43" descr="מאדים4">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700213"/>
            <a:ext cx="4321175" cy="42465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88" name="AutoShape 44">
            <a:hlinkClick r:id="rId4" action="ppaction://hlinksldjump" highlightClick="1"/>
          </p:cNvPr>
          <p:cNvSpPr>
            <a:spLocks noChangeArrowheads="1"/>
          </p:cNvSpPr>
          <p:nvPr/>
        </p:nvSpPr>
        <p:spPr bwMode="auto">
          <a:xfrm>
            <a:off x="323850" y="6237288"/>
            <a:ext cx="431800" cy="431800"/>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מאדים4">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42988" y="-7938"/>
            <a:ext cx="6985000" cy="68659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he-IL">
                <a:solidFill>
                  <a:schemeClr val="folHlink"/>
                </a:solidFill>
              </a:rPr>
              <a:t>צדק (</a:t>
            </a:r>
            <a:r>
              <a:rPr lang="en-US">
                <a:solidFill>
                  <a:schemeClr val="folHlink"/>
                </a:solidFill>
              </a:rPr>
              <a:t>Jupiter</a:t>
            </a:r>
            <a:r>
              <a:rPr lang="he-IL">
                <a:solidFill>
                  <a:schemeClr val="folHlink"/>
                </a:solidFill>
              </a:rPr>
              <a:t>)</a:t>
            </a:r>
            <a:endParaRPr lang="en-US">
              <a:solidFill>
                <a:schemeClr val="folHlink"/>
              </a:solidFill>
            </a:endParaRPr>
          </a:p>
        </p:txBody>
      </p:sp>
      <p:graphicFrame>
        <p:nvGraphicFramePr>
          <p:cNvPr id="8238" name="Group 46"/>
          <p:cNvGraphicFramePr>
            <a:graphicFrameLocks noGrp="1"/>
          </p:cNvGraphicFramePr>
          <p:nvPr>
            <p:ph sz="half" idx="2"/>
          </p:nvPr>
        </p:nvGraphicFramePr>
        <p:xfrm>
          <a:off x="4648200" y="1600200"/>
          <a:ext cx="4495800" cy="4671379"/>
        </p:xfrm>
        <a:graphic>
          <a:graphicData uri="http://schemas.openxmlformats.org/drawingml/2006/table">
            <a:tbl>
              <a:tblPr rtl="1"/>
              <a:tblGrid>
                <a:gridCol w="2174875"/>
                <a:gridCol w="2320925"/>
              </a:tblGrid>
              <a:tr h="3714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1,433,500,000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142,900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10 שעות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11.86 שנים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גזי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בעיקר מימן והליום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טמפרטורה ממוצעת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-140</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63</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32" name="Picture 40" descr="צדק1">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557338"/>
            <a:ext cx="4316412" cy="43164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33" name="AutoShape 41">
            <a:hlinkClick r:id="rId4" action="ppaction://hlinksldjump" highlightClick="1"/>
          </p:cNvPr>
          <p:cNvSpPr>
            <a:spLocks noChangeArrowheads="1"/>
          </p:cNvSpPr>
          <p:nvPr/>
        </p:nvSpPr>
        <p:spPr bwMode="auto">
          <a:xfrm>
            <a:off x="323850" y="6165850"/>
            <a:ext cx="576263" cy="503238"/>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צדק1">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5976938" cy="59769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8" name="Picture 6" descr="F13_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563938"/>
            <a:ext cx="3995737" cy="3294062"/>
          </a:xfrm>
          <a:prstGeom prst="rect">
            <a:avLst/>
          </a:prstGeom>
          <a:noFill/>
          <a:extLst>
            <a:ext uri="{909E8E84-426E-40DD-AFC4-6F175D3DCCD1}">
              <a14:hiddenFill xmlns:a14="http://schemas.microsoft.com/office/drawing/2010/main">
                <a:solidFill>
                  <a:srgbClr val="FFFFFF"/>
                </a:solidFill>
              </a14:hiddenFill>
            </a:ext>
          </a:extLst>
        </p:spPr>
      </p:pic>
      <p:sp>
        <p:nvSpPr>
          <p:cNvPr id="49159" name="Text Box 7"/>
          <p:cNvSpPr txBox="1">
            <a:spLocks noChangeArrowheads="1"/>
          </p:cNvSpPr>
          <p:nvPr/>
        </p:nvSpPr>
        <p:spPr bwMode="auto">
          <a:xfrm>
            <a:off x="250825" y="567055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a:solidFill>
                  <a:srgbClr val="FF9933"/>
                </a:solidFill>
                <a:latin typeface="Times New Roman" pitchFamily="18" charset="0"/>
                <a:cs typeface="Guttman Yad-Brush" pitchFamily="2" charset="-79"/>
              </a:rPr>
              <a:t> “</a:t>
            </a:r>
            <a:r>
              <a:rPr lang="he-IL" altLang="en-US" sz="2400">
                <a:solidFill>
                  <a:srgbClr val="FF9933"/>
                </a:solidFill>
                <a:latin typeface="Times New Roman" pitchFamily="18" charset="0"/>
                <a:cs typeface="Guttman Yad-Brush" pitchFamily="2" charset="-79"/>
              </a:rPr>
              <a:t>גלילאו” (1995)  שולח</a:t>
            </a:r>
            <a:r>
              <a:rPr lang="en-US" altLang="en-US" sz="2400">
                <a:solidFill>
                  <a:srgbClr val="FF9933"/>
                </a:solidFill>
                <a:latin typeface="Times New Roman" pitchFamily="18" charset="0"/>
                <a:cs typeface="Guttman Yad-Brush" pitchFamily="2" charset="-79"/>
              </a:rPr>
              <a:t> </a:t>
            </a:r>
            <a:r>
              <a:rPr lang="he-IL" altLang="en-US" sz="2400">
                <a:solidFill>
                  <a:srgbClr val="FF9933"/>
                </a:solidFill>
                <a:latin typeface="Times New Roman" pitchFamily="18" charset="0"/>
                <a:cs typeface="Guttman Yad-Brush" pitchFamily="2" charset="-79"/>
              </a:rPr>
              <a:t>גשושית לתוך האטמוספירה של צדק</a:t>
            </a:r>
            <a:endParaRPr lang="en-US" altLang="en-US" sz="2400">
              <a:solidFill>
                <a:srgbClr val="FF9933"/>
              </a:solidFill>
              <a:latin typeface="Times New Roman" pitchFamily="18" charset="0"/>
              <a:cs typeface="Guttman Yad-Brush" pitchFamily="2" charset="-79"/>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F14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24013"/>
            <a:ext cx="3657600" cy="5233987"/>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F14_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33988" cy="5335588"/>
          </a:xfrm>
          <a:prstGeom prst="rect">
            <a:avLst/>
          </a:prstGeom>
          <a:noFill/>
          <a:extLst>
            <a:ext uri="{909E8E84-426E-40DD-AFC4-6F175D3DCCD1}">
              <a14:hiddenFill xmlns:a14="http://schemas.microsoft.com/office/drawing/2010/main">
                <a:solidFill>
                  <a:srgbClr val="FFFFFF"/>
                </a:solidFill>
              </a14:hiddenFill>
            </a:ext>
          </a:extLst>
        </p:spPr>
      </p:pic>
      <p:sp>
        <p:nvSpPr>
          <p:cNvPr id="73734" name="Text Box 6"/>
          <p:cNvSpPr txBox="1">
            <a:spLocks noChangeArrowheads="1"/>
          </p:cNvSpPr>
          <p:nvPr/>
        </p:nvSpPr>
        <p:spPr bwMode="auto">
          <a:xfrm>
            <a:off x="0" y="4800600"/>
            <a:ext cx="3810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lvl2pPr algn="ctr"/>
            <a:lvl3pPr algn="ctr"/>
            <a:lvl4pPr algn="ctr"/>
            <a:lvl5pPr algn="ctr"/>
            <a:lvl6pPr algn="ctr"/>
            <a:lvl7pPr algn="ctr"/>
            <a:lvl8pPr algn="ctr"/>
            <a:lvl9pPr algn="ctr"/>
          </a:lstStyle>
          <a:p>
            <a:pPr marL="342900" indent="-342900" algn="r"/>
            <a:r>
              <a:rPr lang="en-US" altLang="en-US" sz="3200">
                <a:solidFill>
                  <a:srgbClr val="FF9933"/>
                </a:solidFill>
                <a:cs typeface="Guttman Yad-Brush" pitchFamily="2" charset="-79"/>
              </a:rPr>
              <a:t> </a:t>
            </a:r>
            <a:r>
              <a:rPr lang="he-IL" altLang="en-US" sz="3200">
                <a:solidFill>
                  <a:srgbClr val="FF9933"/>
                </a:solidFill>
                <a:cs typeface="Guttman Yad-Brush" pitchFamily="2" charset="-79"/>
              </a:rPr>
              <a:t>אירופה</a:t>
            </a:r>
            <a:r>
              <a:rPr lang="en-US" altLang="en-US" sz="3200">
                <a:solidFill>
                  <a:srgbClr val="FF9933"/>
                </a:solidFill>
                <a:cs typeface="Guttman Yad-Brush" pitchFamily="2" charset="-79"/>
              </a:rPr>
              <a:t> - </a:t>
            </a:r>
          </a:p>
          <a:p>
            <a:pPr marL="342900" indent="-342900" algn="r"/>
            <a:r>
              <a:rPr lang="he-IL" altLang="en-US" sz="3200">
                <a:solidFill>
                  <a:srgbClr val="FF9933"/>
                </a:solidFill>
                <a:cs typeface="Guttman Yad-Brush" pitchFamily="2" charset="-79"/>
              </a:rPr>
              <a:t>ירח מכוסה קרח</a:t>
            </a:r>
            <a:r>
              <a:rPr lang="en-US" altLang="en-US" sz="3200">
                <a:solidFill>
                  <a:srgbClr val="FF9933"/>
                </a:solidFill>
                <a:cs typeface="Guttman Yad-Brush" pitchFamily="2" charset="-79"/>
              </a:rPr>
              <a:t> </a:t>
            </a:r>
            <a:endParaRPr lang="en-US" altLang="en-US" sz="7200">
              <a:solidFill>
                <a:srgbClr val="FF9933"/>
              </a:solidFill>
            </a:endParaRPr>
          </a:p>
        </p:txBody>
      </p:sp>
      <p:sp>
        <p:nvSpPr>
          <p:cNvPr id="73735" name="Rectangle 7"/>
          <p:cNvSpPr>
            <a:spLocks noChangeArrowheads="1"/>
          </p:cNvSpPr>
          <p:nvPr/>
        </p:nvSpPr>
        <p:spPr bwMode="auto">
          <a:xfrm>
            <a:off x="5580063" y="188913"/>
            <a:ext cx="335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he-IL" altLang="he-IL" sz="6000">
                <a:solidFill>
                  <a:srgbClr val="FFFF00"/>
                </a:solidFill>
                <a:latin typeface="Arial (Hebrew)" pitchFamily="42" charset="0"/>
              </a:rPr>
              <a:t>ירחי צדק</a:t>
            </a:r>
            <a:r>
              <a:rPr lang="en-US" altLang="he-IL" sz="6000">
                <a:solidFill>
                  <a:srgbClr val="FFFF00"/>
                </a:solidFill>
                <a:latin typeface="Arial (Hebrew)" pitchFamily="42" charset="0"/>
              </a:rPr>
              <a:t> </a:t>
            </a:r>
            <a:endParaRPr lang="en-US" altLang="he-IL" sz="3600">
              <a:solidFill>
                <a:srgbClr val="FFFF00"/>
              </a:solidFill>
              <a:latin typeface="Arial (Hebrew)" pitchFamily="4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he-IL">
                <a:solidFill>
                  <a:schemeClr val="folHlink"/>
                </a:solidFill>
              </a:rPr>
              <a:t>שבתאי (</a:t>
            </a:r>
            <a:r>
              <a:rPr lang="en-US">
                <a:solidFill>
                  <a:schemeClr val="folHlink"/>
                </a:solidFill>
              </a:rPr>
              <a:t>Saturn</a:t>
            </a:r>
            <a:r>
              <a:rPr lang="he-IL">
                <a:solidFill>
                  <a:schemeClr val="folHlink"/>
                </a:solidFill>
              </a:rPr>
              <a:t>)</a:t>
            </a:r>
            <a:endParaRPr lang="en-US">
              <a:solidFill>
                <a:schemeClr val="folHlink"/>
              </a:solidFill>
            </a:endParaRPr>
          </a:p>
        </p:txBody>
      </p:sp>
      <p:graphicFrame>
        <p:nvGraphicFramePr>
          <p:cNvPr id="9260" name="Group 44"/>
          <p:cNvGraphicFramePr>
            <a:graphicFrameLocks noGrp="1"/>
          </p:cNvGraphicFramePr>
          <p:nvPr>
            <p:ph sz="half" idx="2"/>
          </p:nvPr>
        </p:nvGraphicFramePr>
        <p:xfrm>
          <a:off x="4648200" y="1600200"/>
          <a:ext cx="4038600" cy="5230814"/>
        </p:xfrm>
        <a:graphic>
          <a:graphicData uri="http://schemas.openxmlformats.org/drawingml/2006/table">
            <a:tbl>
              <a:tblPr rtl="1"/>
              <a:tblGrid>
                <a:gridCol w="2027237"/>
                <a:gridCol w="2011363"/>
              </a:tblGrid>
              <a:tr h="409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778,600,000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120,500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10.23 שעות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29.46 שנים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גזי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בעיקר מימן והליום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טמפרטורה ממוצעת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-110</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46 וטבעות של גושי קרח המקיפים אותו</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54" name="Picture 38" descr="שבתאי2">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2205038"/>
            <a:ext cx="4321175" cy="29829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55" name="AutoShape 39">
            <a:hlinkClick r:id="rId4" action="ppaction://hlinksldjump" highlightClick="1"/>
          </p:cNvPr>
          <p:cNvSpPr>
            <a:spLocks noChangeArrowheads="1"/>
          </p:cNvSpPr>
          <p:nvPr/>
        </p:nvSpPr>
        <p:spPr bwMode="auto">
          <a:xfrm>
            <a:off x="539750" y="6092825"/>
            <a:ext cx="576263" cy="576263"/>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spcBef>
                <a:spcPct val="50000"/>
              </a:spcBef>
            </a:pPr>
            <a:r>
              <a:rPr lang="he-IL" sz="5400" b="1" kern="1200" dirty="0">
                <a:solidFill>
                  <a:schemeClr val="bg1"/>
                </a:solidFill>
                <a:latin typeface="Arial" pitchFamily="34" charset="0"/>
                <a:ea typeface="+mn-ea"/>
                <a:cs typeface="Arial" pitchFamily="34" charset="0"/>
              </a:rPr>
              <a:t>שנת אור</a:t>
            </a:r>
          </a:p>
        </p:txBody>
      </p:sp>
      <p:sp>
        <p:nvSpPr>
          <p:cNvPr id="4" name="TextBox 3"/>
          <p:cNvSpPr txBox="1"/>
          <p:nvPr/>
        </p:nvSpPr>
        <p:spPr>
          <a:xfrm>
            <a:off x="1043608" y="1484784"/>
            <a:ext cx="7614585" cy="1323439"/>
          </a:xfrm>
          <a:prstGeom prst="rect">
            <a:avLst/>
          </a:prstGeom>
          <a:noFill/>
        </p:spPr>
        <p:txBody>
          <a:bodyPr wrap="none" rtlCol="1">
            <a:spAutoFit/>
          </a:bodyPr>
          <a:lstStyle/>
          <a:p>
            <a:r>
              <a:rPr lang="he-IL" sz="3200" dirty="0" smtClean="0"/>
              <a:t>שנת אור היא מרחק שעובר אור (שנה במהירות </a:t>
            </a:r>
          </a:p>
          <a:p>
            <a:r>
              <a:rPr lang="he-IL" sz="3200" dirty="0" smtClean="0"/>
              <a:t> כ-300000 קילומטר </a:t>
            </a:r>
            <a:r>
              <a:rPr lang="he-IL" sz="3200" dirty="0" err="1" smtClean="0"/>
              <a:t>בשניה</a:t>
            </a:r>
            <a:r>
              <a:rPr lang="he-IL" sz="3200" dirty="0" smtClean="0"/>
              <a:t> עובר בשנה אחת</a:t>
            </a:r>
            <a:endParaRPr lang="he-IL" sz="3200" dirty="0"/>
          </a:p>
        </p:txBody>
      </p:sp>
      <mc:AlternateContent xmlns:mc="http://schemas.openxmlformats.org/markup-compatibility/2006">
        <mc:Choice xmlns:a14="http://schemas.microsoft.com/office/drawing/2010/main" Requires="a14">
          <p:sp>
            <p:nvSpPr>
              <p:cNvPr id="5" name="TextBox 4"/>
              <p:cNvSpPr txBox="1"/>
              <p:nvPr/>
            </p:nvSpPr>
            <p:spPr>
              <a:xfrm>
                <a:off x="1547664" y="3501008"/>
                <a:ext cx="6876113" cy="1323439"/>
              </a:xfrm>
              <a:prstGeom prst="rect">
                <a:avLst/>
              </a:prstGeom>
              <a:noFill/>
            </p:spPr>
            <p:txBody>
              <a:bodyPr wrap="none" rtlCol="1">
                <a:spAutoFit/>
              </a:bodyPr>
              <a:lstStyle/>
              <a:p>
                <a:r>
                  <a:rPr lang="he-IL" sz="3200" dirty="0" smtClean="0"/>
                  <a:t>שנת אור אחת שווה </a:t>
                </a:r>
                <a14:m>
                  <m:oMath xmlns:m="http://schemas.openxmlformats.org/officeDocument/2006/math">
                    <m:r>
                      <a:rPr lang="en-US" sz="3200" b="0" i="1" smtClean="0">
                        <a:latin typeface="Cambria Math"/>
                      </a:rPr>
                      <m:t>9</m:t>
                    </m:r>
                    <m:r>
                      <a:rPr lang="en-US" sz="3200" b="0" i="1" smtClean="0">
                        <a:latin typeface="Cambria Math"/>
                      </a:rPr>
                      <m:t>.</m:t>
                    </m:r>
                    <m:r>
                      <a:rPr lang="en-US" sz="3200" b="0" i="1" smtClean="0">
                        <a:latin typeface="Cambria Math"/>
                      </a:rPr>
                      <m:t>4607</m:t>
                    </m:r>
                    <m:r>
                      <a:rPr lang="en-US" sz="3200" b="0" i="1" smtClean="0">
                        <a:latin typeface="Cambria Math"/>
                      </a:rPr>
                      <m:t>∗</m:t>
                    </m:r>
                    <m:sSup>
                      <m:sSupPr>
                        <m:ctrlPr>
                          <a:rPr lang="en-US" sz="3200" b="0" i="1" smtClean="0">
                            <a:latin typeface="Cambria Math"/>
                          </a:rPr>
                        </m:ctrlPr>
                      </m:sSupPr>
                      <m:e>
                        <m:r>
                          <a:rPr lang="en-US" sz="3200" b="0" i="1" smtClean="0">
                            <a:latin typeface="Cambria Math"/>
                          </a:rPr>
                          <m:t>10</m:t>
                        </m:r>
                      </m:e>
                      <m:sup>
                        <m:r>
                          <a:rPr lang="en-US" sz="3200" b="0" i="1" smtClean="0">
                            <a:latin typeface="Cambria Math"/>
                          </a:rPr>
                          <m:t>12</m:t>
                        </m:r>
                      </m:sup>
                    </m:sSup>
                    <m:r>
                      <a:rPr lang="en-US" sz="3200" b="0" i="1" smtClean="0">
                        <a:latin typeface="Cambria Math"/>
                      </a:rPr>
                      <m:t> </m:t>
                    </m:r>
                    <m:r>
                      <a:rPr lang="en-US" sz="3200" b="0" i="1" smtClean="0">
                        <a:latin typeface="Cambria Math"/>
                      </a:rPr>
                      <m:t>𝑘𝑚</m:t>
                    </m:r>
                  </m:oMath>
                </a14:m>
                <a:r>
                  <a:rPr lang="he-IL" sz="3200" dirty="0" smtClean="0"/>
                  <a:t> או</a:t>
                </a:r>
              </a:p>
              <a:p>
                <a:r>
                  <a:rPr lang="en-US" sz="3200" dirty="0" smtClean="0"/>
                  <a:t>63,241</a:t>
                </a:r>
                <a:r>
                  <a:rPr lang="he-IL" sz="3200" dirty="0" smtClean="0"/>
                  <a:t> יחידות אסטרונומיות</a:t>
                </a:r>
                <a:endParaRPr lang="he-IL" sz="3200" dirty="0"/>
              </a:p>
            </p:txBody>
          </p:sp>
        </mc:Choice>
        <mc:Fallback>
          <p:sp>
            <p:nvSpPr>
              <p:cNvPr id="5" name="TextBox 4"/>
              <p:cNvSpPr txBox="1">
                <a:spLocks noRot="1" noChangeAspect="1" noMove="1" noResize="1" noEditPoints="1" noAdjustHandles="1" noChangeArrowheads="1" noChangeShapeType="1" noTextEdit="1"/>
              </p:cNvSpPr>
              <p:nvPr/>
            </p:nvSpPr>
            <p:spPr>
              <a:xfrm>
                <a:off x="1547664" y="3501008"/>
                <a:ext cx="6876113" cy="1323439"/>
              </a:xfrm>
              <a:prstGeom prst="rect">
                <a:avLst/>
              </a:prstGeom>
              <a:blipFill rotWithShape="1">
                <a:blip r:embed="rId2"/>
                <a:stretch>
                  <a:fillRect l="-1507" t="-5991" r="-2305" b="-14286"/>
                </a:stretch>
              </a:blipFill>
            </p:spPr>
            <p:txBody>
              <a:bodyPr/>
              <a:lstStyle/>
              <a:p>
                <a:r>
                  <a:rPr lang="he-IL">
                    <a:noFill/>
                  </a:rPr>
                  <a:t> </a:t>
                </a:r>
              </a:p>
            </p:txBody>
          </p:sp>
        </mc:Fallback>
      </mc:AlternateContent>
    </p:spTree>
    <p:extLst>
      <p:ext uri="{BB962C8B-B14F-4D97-AF65-F5344CB8AC3E}">
        <p14:creationId xmlns:p14="http://schemas.microsoft.com/office/powerpoint/2010/main" val="390563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שבתאי2">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333375"/>
            <a:ext cx="9144000" cy="63150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266700" y="228600"/>
            <a:ext cx="92313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a:spcBef>
                <a:spcPct val="0"/>
              </a:spcBef>
            </a:pPr>
            <a:r>
              <a:rPr lang="he-IL" altLang="en-US" sz="8000">
                <a:solidFill>
                  <a:srgbClr val="FF9933"/>
                </a:solidFill>
              </a:rPr>
              <a:t>טיטן - </a:t>
            </a:r>
            <a:r>
              <a:rPr lang="he-IL" altLang="en-US" sz="4800">
                <a:solidFill>
                  <a:srgbClr val="FF9933"/>
                </a:solidFill>
              </a:rPr>
              <a:t>ירח שבתאי המכוסה עננים</a:t>
            </a:r>
            <a:endParaRPr lang="en-US" altLang="en-US" sz="8000">
              <a:solidFill>
                <a:srgbClr val="FF9933"/>
              </a:solidFill>
            </a:endParaRPr>
          </a:p>
        </p:txBody>
      </p:sp>
      <p:pic>
        <p:nvPicPr>
          <p:cNvPr id="74757" name="Picture 5" descr="F15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2413"/>
            <a:ext cx="4470400" cy="5335587"/>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F15_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7338"/>
            <a:ext cx="4495800" cy="4070350"/>
          </a:xfrm>
          <a:prstGeom prst="rect">
            <a:avLst/>
          </a:prstGeom>
          <a:noFill/>
          <a:extLst>
            <a:ext uri="{909E8E84-426E-40DD-AFC4-6F175D3DCCD1}">
              <a14:hiddenFill xmlns:a14="http://schemas.microsoft.com/office/drawing/2010/main">
                <a:solidFill>
                  <a:srgbClr val="FFFFFF"/>
                </a:solidFill>
              </a14:hiddenFill>
            </a:ext>
          </a:extLst>
        </p:spPr>
      </p:pic>
      <p:sp>
        <p:nvSpPr>
          <p:cNvPr id="74759" name="Text Box 7"/>
          <p:cNvSpPr txBox="1">
            <a:spLocks noChangeArrowheads="1"/>
          </p:cNvSpPr>
          <p:nvPr/>
        </p:nvSpPr>
        <p:spPr bwMode="auto">
          <a:xfrm>
            <a:off x="381000" y="5670550"/>
            <a:ext cx="381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e-IL" altLang="en-US" sz="2400">
                <a:solidFill>
                  <a:srgbClr val="FF9933"/>
                </a:solidFill>
                <a:latin typeface="Times New Roman" pitchFamily="18" charset="0"/>
                <a:cs typeface="Guttman Yad-Brush" pitchFamily="2" charset="-79"/>
              </a:rPr>
              <a:t>קסיני</a:t>
            </a:r>
            <a:r>
              <a:rPr lang="en-US" altLang="en-US" sz="2400">
                <a:solidFill>
                  <a:srgbClr val="FF9933"/>
                </a:solidFill>
                <a:latin typeface="Times New Roman" pitchFamily="18" charset="0"/>
                <a:cs typeface="Guttman Yad-Brush" pitchFamily="2" charset="-79"/>
              </a:rPr>
              <a:t> - </a:t>
            </a:r>
            <a:r>
              <a:rPr lang="he-IL" altLang="en-US" sz="2400">
                <a:solidFill>
                  <a:srgbClr val="FF9933"/>
                </a:solidFill>
                <a:latin typeface="Times New Roman" pitchFamily="18" charset="0"/>
                <a:cs typeface="Guttman Yad-Brush" pitchFamily="2" charset="-79"/>
              </a:rPr>
              <a:t>חללית בדיקה לשבתאי (2004) שולחת</a:t>
            </a:r>
            <a:r>
              <a:rPr lang="en-US" altLang="en-US" sz="2400">
                <a:solidFill>
                  <a:srgbClr val="FF9933"/>
                </a:solidFill>
                <a:latin typeface="Times New Roman" pitchFamily="18" charset="0"/>
                <a:cs typeface="Guttman Yad-Brush" pitchFamily="2" charset="-79"/>
              </a:rPr>
              <a:t> </a:t>
            </a:r>
            <a:r>
              <a:rPr lang="he-IL" altLang="en-US" sz="2400">
                <a:solidFill>
                  <a:srgbClr val="FF9933"/>
                </a:solidFill>
                <a:latin typeface="Times New Roman" pitchFamily="18" charset="0"/>
                <a:cs typeface="Guttman Yad-Brush" pitchFamily="2" charset="-79"/>
              </a:rPr>
              <a:t>גשושית</a:t>
            </a:r>
            <a:r>
              <a:rPr lang="en-US" altLang="en-US" sz="2400">
                <a:solidFill>
                  <a:srgbClr val="FF9933"/>
                </a:solidFill>
                <a:latin typeface="Times New Roman" pitchFamily="18" charset="0"/>
                <a:cs typeface="Guttman Yad-Brush" pitchFamily="2" charset="-79"/>
              </a:rPr>
              <a:t> </a:t>
            </a:r>
            <a:r>
              <a:rPr lang="he-IL" altLang="en-US" sz="2400">
                <a:solidFill>
                  <a:srgbClr val="FF9933"/>
                </a:solidFill>
                <a:latin typeface="Times New Roman" pitchFamily="18" charset="0"/>
                <a:cs typeface="Guttman Yad-Brush" pitchFamily="2" charset="-79"/>
              </a:rPr>
              <a:t>לטיטן</a:t>
            </a:r>
            <a:endParaRPr lang="en-US" altLang="en-US" sz="2400">
              <a:solidFill>
                <a:srgbClr val="FF9933"/>
              </a:solidFill>
              <a:latin typeface="Times New Roman" pitchFamily="18" charset="0"/>
              <a:cs typeface="Guttman Yad-Brush" pitchFamily="2" charset="-79"/>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he-IL">
                <a:solidFill>
                  <a:schemeClr val="folHlink"/>
                </a:solidFill>
              </a:rPr>
              <a:t>אוראנוס (</a:t>
            </a:r>
            <a:r>
              <a:rPr lang="en-US">
                <a:solidFill>
                  <a:schemeClr val="folHlink"/>
                </a:solidFill>
              </a:rPr>
              <a:t>Uranus</a:t>
            </a:r>
            <a:r>
              <a:rPr lang="he-IL">
                <a:solidFill>
                  <a:schemeClr val="folHlink"/>
                </a:solidFill>
              </a:rPr>
              <a:t>)</a:t>
            </a:r>
            <a:endParaRPr lang="en-US">
              <a:solidFill>
                <a:schemeClr val="folHlink"/>
              </a:solidFill>
            </a:endParaRPr>
          </a:p>
        </p:txBody>
      </p:sp>
      <p:graphicFrame>
        <p:nvGraphicFramePr>
          <p:cNvPr id="10282" name="Group 42"/>
          <p:cNvGraphicFramePr>
            <a:graphicFrameLocks noGrp="1"/>
          </p:cNvGraphicFramePr>
          <p:nvPr>
            <p:ph sz="half" idx="2"/>
          </p:nvPr>
        </p:nvGraphicFramePr>
        <p:xfrm>
          <a:off x="4648200" y="1600200"/>
          <a:ext cx="4038600" cy="5230814"/>
        </p:xfrm>
        <a:graphic>
          <a:graphicData uri="http://schemas.openxmlformats.org/drawingml/2006/table">
            <a:tbl>
              <a:tblPr rtl="1"/>
              <a:tblGrid>
                <a:gridCol w="1954212"/>
                <a:gridCol w="2084388"/>
              </a:tblGrid>
              <a:tr h="409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2,872,500,000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51,118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17.2 שעות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84.01 שנים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גזי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בעיקר מימן והליום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טמפרטורה ממוצעת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-195</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27</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76" name="Picture 36" descr="אוראנוס1">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557338"/>
            <a:ext cx="432117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7" name="AutoShape 37">
            <a:hlinkClick r:id="rId4" action="ppaction://hlinksldjump" highlightClick="1"/>
          </p:cNvPr>
          <p:cNvSpPr>
            <a:spLocks noChangeArrowheads="1"/>
          </p:cNvSpPr>
          <p:nvPr/>
        </p:nvSpPr>
        <p:spPr bwMode="auto">
          <a:xfrm>
            <a:off x="468313" y="6165850"/>
            <a:ext cx="503237" cy="503238"/>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אוראנוס1">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16013" y="17463"/>
            <a:ext cx="6840537" cy="68405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he-IL">
                <a:solidFill>
                  <a:schemeClr val="folHlink"/>
                </a:solidFill>
              </a:rPr>
              <a:t>נפטון (</a:t>
            </a:r>
            <a:r>
              <a:rPr lang="en-US">
                <a:solidFill>
                  <a:schemeClr val="folHlink"/>
                </a:solidFill>
              </a:rPr>
              <a:t>Neptun</a:t>
            </a:r>
            <a:r>
              <a:rPr lang="he-IL">
                <a:solidFill>
                  <a:schemeClr val="folHlink"/>
                </a:solidFill>
              </a:rPr>
              <a:t>)</a:t>
            </a:r>
            <a:endParaRPr lang="en-US">
              <a:solidFill>
                <a:schemeClr val="folHlink"/>
              </a:solidFill>
            </a:endParaRPr>
          </a:p>
        </p:txBody>
      </p:sp>
      <p:graphicFrame>
        <p:nvGraphicFramePr>
          <p:cNvPr id="11307" name="Group 43"/>
          <p:cNvGraphicFramePr>
            <a:graphicFrameLocks noGrp="1"/>
          </p:cNvGraphicFramePr>
          <p:nvPr>
            <p:ph sz="half" idx="2"/>
          </p:nvPr>
        </p:nvGraphicFramePr>
        <p:xfrm>
          <a:off x="4648200" y="1600200"/>
          <a:ext cx="4038600" cy="5247006"/>
        </p:xfrm>
        <a:graphic>
          <a:graphicData uri="http://schemas.openxmlformats.org/drawingml/2006/table">
            <a:tbl>
              <a:tblPr rtl="1"/>
              <a:tblGrid>
                <a:gridCol w="1954212"/>
                <a:gridCol w="2084388"/>
              </a:tblGrid>
              <a:tr h="409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4,495,100,000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49,528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16.1 שעות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164.79 שנים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גזי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בעיקר מימן והליום, אך גם מתאן.</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טמפרטורה ממוצעת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-218</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13</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1.19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01" name="Picture 37" descr="נפטון1">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1628775"/>
            <a:ext cx="4248150" cy="4248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02" name="AutoShape 38">
            <a:hlinkClick r:id="rId4" action="ppaction://hlinksldjump" highlightClick="1"/>
          </p:cNvPr>
          <p:cNvSpPr>
            <a:spLocks noChangeArrowheads="1"/>
          </p:cNvSpPr>
          <p:nvPr/>
        </p:nvSpPr>
        <p:spPr bwMode="auto">
          <a:xfrm>
            <a:off x="539750" y="6165850"/>
            <a:ext cx="503238" cy="503238"/>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5" descr="נפטון1">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042988" y="17463"/>
            <a:ext cx="6840537" cy="68405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250825" y="304800"/>
            <a:ext cx="8153400" cy="762000"/>
          </a:xfrm>
          <a:noFill/>
          <a:ln/>
        </p:spPr>
        <p:txBody>
          <a:bodyPr anchor="b"/>
          <a:lstStyle/>
          <a:p>
            <a:pPr algn="r"/>
            <a:r>
              <a:rPr lang="he-IL" altLang="he-IL" b="1">
                <a:solidFill>
                  <a:schemeClr val="accent1"/>
                </a:solidFill>
              </a:rPr>
              <a:t>	</a:t>
            </a:r>
            <a:r>
              <a:rPr lang="he-IL" altLang="en-US" b="1">
                <a:solidFill>
                  <a:schemeClr val="accent1"/>
                </a:solidFill>
              </a:rPr>
              <a:t>חיים במערכת השמש ?</a:t>
            </a:r>
          </a:p>
        </p:txBody>
      </p:sp>
      <p:sp>
        <p:nvSpPr>
          <p:cNvPr id="106501" name="Rectangle 5"/>
          <p:cNvSpPr>
            <a:spLocks noGrp="1" noChangeArrowheads="1"/>
          </p:cNvSpPr>
          <p:nvPr>
            <p:ph type="body" sz="half" idx="1"/>
          </p:nvPr>
        </p:nvSpPr>
        <p:spPr>
          <a:xfrm>
            <a:off x="900113" y="1196975"/>
            <a:ext cx="8001000" cy="4876800"/>
          </a:xfrm>
          <a:noFill/>
          <a:ln/>
        </p:spPr>
        <p:txBody>
          <a:bodyPr/>
          <a:lstStyle/>
          <a:p>
            <a:r>
              <a:rPr lang="he-IL" altLang="en-US" b="1" i="1">
                <a:solidFill>
                  <a:srgbClr val="FF9933"/>
                </a:solidFill>
              </a:rPr>
              <a:t>האזור הפנימי: נוגה, ארץ, מאדים</a:t>
            </a:r>
            <a:endParaRPr lang="he-IL" altLang="en-US">
              <a:solidFill>
                <a:srgbClr val="FF9933"/>
              </a:solidFill>
            </a:endParaRPr>
          </a:p>
          <a:p>
            <a:r>
              <a:rPr lang="he-IL" altLang="en-US">
                <a:solidFill>
                  <a:srgbClr val="CCFF33"/>
                </a:solidFill>
                <a:latin typeface="Arial (Hebrew)" pitchFamily="42" charset="0"/>
              </a:rPr>
              <a:t>נוגה: חם מדי (500 מעלות),אטמוספירה רעילה</a:t>
            </a:r>
          </a:p>
          <a:p>
            <a:r>
              <a:rPr lang="he-IL" altLang="en-US">
                <a:solidFill>
                  <a:srgbClr val="CCFF33"/>
                </a:solidFill>
                <a:latin typeface="Arial (Hebrew)" pitchFamily="42" charset="0"/>
              </a:rPr>
              <a:t>מאדים: קר (50-</a:t>
            </a:r>
            <a:r>
              <a:rPr lang="he-IL" altLang="he-IL">
                <a:solidFill>
                  <a:srgbClr val="CCFF33"/>
                </a:solidFill>
                <a:latin typeface="Arial (Hebrew)" pitchFamily="42" charset="0"/>
              </a:rPr>
              <a:t>), </a:t>
            </a:r>
            <a:r>
              <a:rPr lang="he-IL" altLang="en-US">
                <a:solidFill>
                  <a:srgbClr val="CCFF33"/>
                </a:solidFill>
                <a:latin typeface="Arial (Hebrew)" pitchFamily="42" charset="0"/>
              </a:rPr>
              <a:t>חסר אויר ומים נוזליים</a:t>
            </a:r>
          </a:p>
          <a:p>
            <a:r>
              <a:rPr lang="he-IL" altLang="en-US" b="1" i="1">
                <a:solidFill>
                  <a:srgbClr val="FF9933"/>
                </a:solidFill>
              </a:rPr>
              <a:t>חיים</a:t>
            </a:r>
            <a:r>
              <a:rPr lang="he-IL" altLang="he-IL" b="1" i="1">
                <a:solidFill>
                  <a:srgbClr val="FF9933"/>
                </a:solidFill>
              </a:rPr>
              <a:t> </a:t>
            </a:r>
            <a:r>
              <a:rPr lang="he-IL" altLang="en-US" b="1" i="1">
                <a:solidFill>
                  <a:srgbClr val="FF9933"/>
                </a:solidFill>
              </a:rPr>
              <a:t>מחוץ לאזור הפנימי ?</a:t>
            </a:r>
            <a:endParaRPr lang="he-IL" altLang="en-US">
              <a:solidFill>
                <a:srgbClr val="FF9933"/>
              </a:solidFill>
            </a:endParaRPr>
          </a:p>
          <a:p>
            <a:r>
              <a:rPr lang="he-IL" altLang="en-US">
                <a:solidFill>
                  <a:srgbClr val="CCFF33"/>
                </a:solidFill>
                <a:latin typeface="Arial (Hebrew)" pitchFamily="42" charset="0"/>
              </a:rPr>
              <a:t>ירח צדק אירופה: אוקיינוס מתחת למעטה הקרח</a:t>
            </a:r>
          </a:p>
          <a:p>
            <a:r>
              <a:rPr lang="he-IL" altLang="en-US">
                <a:solidFill>
                  <a:srgbClr val="CCFF33"/>
                </a:solidFill>
                <a:latin typeface="Arial (Hebrew)" pitchFamily="42" charset="0"/>
              </a:rPr>
              <a:t>ירח שבתאי טיטן: בעל אטמוספירה סמיכה </a:t>
            </a:r>
          </a:p>
          <a:p>
            <a:r>
              <a:rPr lang="he-IL" altLang="en-US" b="1" i="1">
                <a:solidFill>
                  <a:srgbClr val="FF9933"/>
                </a:solidFill>
              </a:rPr>
              <a:t>חיים</a:t>
            </a:r>
            <a:r>
              <a:rPr lang="he-IL" altLang="he-IL" b="1" i="1">
                <a:solidFill>
                  <a:srgbClr val="FF9933"/>
                </a:solidFill>
              </a:rPr>
              <a:t> </a:t>
            </a:r>
            <a:r>
              <a:rPr lang="he-IL" altLang="en-US" b="1" i="1">
                <a:solidFill>
                  <a:srgbClr val="FF9933"/>
                </a:solidFill>
              </a:rPr>
              <a:t>נודדים </a:t>
            </a:r>
            <a:endParaRPr lang="he-IL" altLang="en-US">
              <a:solidFill>
                <a:srgbClr val="FF9933"/>
              </a:solidFill>
            </a:endParaRPr>
          </a:p>
          <a:p>
            <a:r>
              <a:rPr lang="he-IL" altLang="en-US">
                <a:solidFill>
                  <a:srgbClr val="CCFF33"/>
                </a:solidFill>
                <a:latin typeface="Arial (Hebrew)" pitchFamily="42" charset="0"/>
              </a:rPr>
              <a:t>גרעיני שביטים</a:t>
            </a:r>
          </a:p>
          <a:p>
            <a:r>
              <a:rPr lang="he-IL" altLang="en-US">
                <a:solidFill>
                  <a:srgbClr val="CCFF33"/>
                </a:solidFill>
                <a:latin typeface="Arial (Hebrew)" pitchFamily="42" charset="0"/>
              </a:rPr>
              <a:t>מטאוריטים פחמניים עם מולקולות אורגניות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01">
                                            <p:txEl>
                                              <p:pRg st="0" end="0"/>
                                            </p:txEl>
                                          </p:spTgt>
                                        </p:tgtEl>
                                        <p:attrNameLst>
                                          <p:attrName>style.visibility</p:attrName>
                                        </p:attrNameLst>
                                      </p:cBhvr>
                                      <p:to>
                                        <p:strVal val="visible"/>
                                      </p:to>
                                    </p:set>
                                    <p:anim calcmode="lin" valueType="num">
                                      <p:cBhvr additive="base">
                                        <p:cTn id="7" dur="500" fill="hold"/>
                                        <p:tgtEl>
                                          <p:spTgt spid="1065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501">
                                            <p:txEl>
                                              <p:pRg st="1" end="1"/>
                                            </p:txEl>
                                          </p:spTgt>
                                        </p:tgtEl>
                                        <p:attrNameLst>
                                          <p:attrName>style.visibility</p:attrName>
                                        </p:attrNameLst>
                                      </p:cBhvr>
                                      <p:to>
                                        <p:strVal val="visible"/>
                                      </p:to>
                                    </p:set>
                                    <p:anim calcmode="lin" valueType="num">
                                      <p:cBhvr additive="base">
                                        <p:cTn id="13" dur="500" fill="hold"/>
                                        <p:tgtEl>
                                          <p:spTgt spid="1065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5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501">
                                            <p:txEl>
                                              <p:pRg st="2" end="2"/>
                                            </p:txEl>
                                          </p:spTgt>
                                        </p:tgtEl>
                                        <p:attrNameLst>
                                          <p:attrName>style.visibility</p:attrName>
                                        </p:attrNameLst>
                                      </p:cBhvr>
                                      <p:to>
                                        <p:strVal val="visible"/>
                                      </p:to>
                                    </p:set>
                                    <p:anim calcmode="lin" valueType="num">
                                      <p:cBhvr additive="base">
                                        <p:cTn id="19" dur="500" fill="hold"/>
                                        <p:tgtEl>
                                          <p:spTgt spid="1065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5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501">
                                            <p:txEl>
                                              <p:pRg st="3" end="3"/>
                                            </p:txEl>
                                          </p:spTgt>
                                        </p:tgtEl>
                                        <p:attrNameLst>
                                          <p:attrName>style.visibility</p:attrName>
                                        </p:attrNameLst>
                                      </p:cBhvr>
                                      <p:to>
                                        <p:strVal val="visible"/>
                                      </p:to>
                                    </p:set>
                                    <p:anim calcmode="lin" valueType="num">
                                      <p:cBhvr additive="base">
                                        <p:cTn id="25" dur="500" fill="hold"/>
                                        <p:tgtEl>
                                          <p:spTgt spid="10650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5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501">
                                            <p:txEl>
                                              <p:pRg st="4" end="4"/>
                                            </p:txEl>
                                          </p:spTgt>
                                        </p:tgtEl>
                                        <p:attrNameLst>
                                          <p:attrName>style.visibility</p:attrName>
                                        </p:attrNameLst>
                                      </p:cBhvr>
                                      <p:to>
                                        <p:strVal val="visible"/>
                                      </p:to>
                                    </p:set>
                                    <p:anim calcmode="lin" valueType="num">
                                      <p:cBhvr additive="base">
                                        <p:cTn id="31" dur="500" fill="hold"/>
                                        <p:tgtEl>
                                          <p:spTgt spid="10650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50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501">
                                            <p:txEl>
                                              <p:pRg st="5" end="5"/>
                                            </p:txEl>
                                          </p:spTgt>
                                        </p:tgtEl>
                                        <p:attrNameLst>
                                          <p:attrName>style.visibility</p:attrName>
                                        </p:attrNameLst>
                                      </p:cBhvr>
                                      <p:to>
                                        <p:strVal val="visible"/>
                                      </p:to>
                                    </p:set>
                                    <p:anim calcmode="lin" valueType="num">
                                      <p:cBhvr additive="base">
                                        <p:cTn id="37" dur="500" fill="hold"/>
                                        <p:tgtEl>
                                          <p:spTgt spid="10650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50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6501">
                                            <p:txEl>
                                              <p:pRg st="6" end="6"/>
                                            </p:txEl>
                                          </p:spTgt>
                                        </p:tgtEl>
                                        <p:attrNameLst>
                                          <p:attrName>style.visibility</p:attrName>
                                        </p:attrNameLst>
                                      </p:cBhvr>
                                      <p:to>
                                        <p:strVal val="visible"/>
                                      </p:to>
                                    </p:set>
                                    <p:anim calcmode="lin" valueType="num">
                                      <p:cBhvr additive="base">
                                        <p:cTn id="43" dur="500" fill="hold"/>
                                        <p:tgtEl>
                                          <p:spTgt spid="10650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650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6501">
                                            <p:txEl>
                                              <p:pRg st="7" end="7"/>
                                            </p:txEl>
                                          </p:spTgt>
                                        </p:tgtEl>
                                        <p:attrNameLst>
                                          <p:attrName>style.visibility</p:attrName>
                                        </p:attrNameLst>
                                      </p:cBhvr>
                                      <p:to>
                                        <p:strVal val="visible"/>
                                      </p:to>
                                    </p:set>
                                    <p:anim calcmode="lin" valueType="num">
                                      <p:cBhvr additive="base">
                                        <p:cTn id="49" dur="500" fill="hold"/>
                                        <p:tgtEl>
                                          <p:spTgt spid="10650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650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6501">
                                            <p:txEl>
                                              <p:pRg st="8" end="8"/>
                                            </p:txEl>
                                          </p:spTgt>
                                        </p:tgtEl>
                                        <p:attrNameLst>
                                          <p:attrName>style.visibility</p:attrName>
                                        </p:attrNameLst>
                                      </p:cBhvr>
                                      <p:to>
                                        <p:strVal val="visible"/>
                                      </p:to>
                                    </p:set>
                                    <p:anim calcmode="lin" valueType="num">
                                      <p:cBhvr additive="base">
                                        <p:cTn id="55" dur="500" fill="hold"/>
                                        <p:tgtEl>
                                          <p:spTgt spid="10650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650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he-IL" sz="4000">
                <a:solidFill>
                  <a:schemeClr val="folHlink"/>
                </a:solidFill>
              </a:rPr>
              <a:t>פלוטו (</a:t>
            </a:r>
            <a:r>
              <a:rPr lang="en-US" sz="4000">
                <a:solidFill>
                  <a:schemeClr val="folHlink"/>
                </a:solidFill>
              </a:rPr>
              <a:t>Pluto</a:t>
            </a:r>
            <a:r>
              <a:rPr lang="he-IL" sz="4000">
                <a:solidFill>
                  <a:schemeClr val="folHlink"/>
                </a:solidFill>
              </a:rPr>
              <a:t>) – כבר לא חלק </a:t>
            </a:r>
            <a:br>
              <a:rPr lang="he-IL" sz="4000">
                <a:solidFill>
                  <a:schemeClr val="folHlink"/>
                </a:solidFill>
              </a:rPr>
            </a:br>
            <a:r>
              <a:rPr lang="he-IL" sz="4000">
                <a:solidFill>
                  <a:schemeClr val="folHlink"/>
                </a:solidFill>
              </a:rPr>
              <a:t>ממערכת השמש!!!</a:t>
            </a:r>
            <a:endParaRPr lang="en-US" sz="4000">
              <a:solidFill>
                <a:schemeClr val="folHlink"/>
              </a:solidFill>
            </a:endParaRPr>
          </a:p>
        </p:txBody>
      </p:sp>
      <p:graphicFrame>
        <p:nvGraphicFramePr>
          <p:cNvPr id="12334" name="Group 46"/>
          <p:cNvGraphicFramePr>
            <a:graphicFrameLocks noGrp="1"/>
          </p:cNvGraphicFramePr>
          <p:nvPr>
            <p:ph sz="half" idx="2"/>
          </p:nvPr>
        </p:nvGraphicFramePr>
        <p:xfrm>
          <a:off x="4648200" y="1600200"/>
          <a:ext cx="4038600" cy="5302570"/>
        </p:xfrm>
        <a:graphic>
          <a:graphicData uri="http://schemas.openxmlformats.org/drawingml/2006/table">
            <a:tbl>
              <a:tblPr rtl="1"/>
              <a:tblGrid>
                <a:gridCol w="1954212"/>
                <a:gridCol w="2084388"/>
              </a:tblGrid>
              <a:tr h="4079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מרחק מהשמש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5,870,000,000</a:t>
                      </a:r>
                      <a:r>
                        <a:rPr kumimoji="0" lang="he-IL" sz="1800" b="0" i="0" u="none" strike="noStrike" cap="none" normalizeH="0" baseline="0" smtClean="0">
                          <a:ln>
                            <a:noFill/>
                          </a:ln>
                          <a:solidFill>
                            <a:srgbClr val="CCFF33"/>
                          </a:solidFill>
                          <a:effectLst/>
                          <a:latin typeface="Arial" pitchFamily="34" charset="0"/>
                          <a:cs typeface="Arial" pitchFamily="34" charset="0"/>
                        </a:rPr>
                        <a:t>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גודל (קוטר)</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2,390 ק"מ</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יממה (זמן סיבוב עצמי)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6 ימים 9 שעות 17.6 דקות</a:t>
                      </a:r>
                      <a:r>
                        <a:rPr kumimoji="0" lang="en-US" sz="2800" b="0" i="0" u="none" strike="noStrike" cap="none" normalizeH="0" baseline="0" smtClean="0">
                          <a:ln>
                            <a:noFill/>
                          </a:ln>
                          <a:solidFill>
                            <a:srgbClr val="CCFF33"/>
                          </a:solidFill>
                          <a:effectLst/>
                          <a:latin typeface="Arial" pitchFamily="34" charset="0"/>
                          <a:cs typeface="Arial" pitchFamily="34" charset="0"/>
                        </a:rPr>
                        <a:t> </a:t>
                      </a:r>
                      <a:r>
                        <a:rPr kumimoji="0" lang="he-IL" sz="1800" b="0" i="0" u="none" strike="noStrike" cap="none" normalizeH="0" baseline="0" smtClean="0">
                          <a:ln>
                            <a:noFill/>
                          </a:ln>
                          <a:solidFill>
                            <a:srgbClr val="CCFF33"/>
                          </a:solidFill>
                          <a:effectLst/>
                          <a:latin typeface="Arial" pitchFamily="34" charset="0"/>
                          <a:cs typeface="Arial" pitchFamily="34" charset="0"/>
                        </a:rPr>
                        <a:t>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אורך שנה (זמן הקפת השמש)</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248.54 שנים ארציות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(גזי/סלעי)</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קרח</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הרכב אטמוספירה</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אין</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טמפרטורה ממוצעת</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CCFF33"/>
                          </a:solidFill>
                          <a:effectLst/>
                          <a:latin typeface="Arial" pitchFamily="34" charset="0"/>
                          <a:cs typeface="Arial" pitchFamily="34" charset="0"/>
                        </a:rPr>
                        <a:t>-225</a:t>
                      </a:r>
                      <a:r>
                        <a:rPr kumimoji="0" lang="en-US" sz="1800" b="0" i="0" u="none" strike="noStrike" cap="none" normalizeH="0" baseline="30000" smtClean="0">
                          <a:ln>
                            <a:noFill/>
                          </a:ln>
                          <a:solidFill>
                            <a:srgbClr val="CCFF33"/>
                          </a:solidFill>
                          <a:effectLst/>
                          <a:latin typeface="Arial" pitchFamily="34" charset="0"/>
                          <a:cs typeface="Arial" pitchFamily="34" charset="0"/>
                        </a:rPr>
                        <a:t>0</a:t>
                      </a:r>
                      <a:r>
                        <a:rPr kumimoji="0" lang="en-US" sz="1800" b="0" i="0" u="none" strike="noStrike" cap="none" normalizeH="0" baseline="0" smtClean="0">
                          <a:ln>
                            <a:noFill/>
                          </a:ln>
                          <a:solidFill>
                            <a:srgbClr val="CCFF33"/>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מספר ירחים</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3</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כח הכבידה (יחסית לכדוה"א)</a:t>
                      </a:r>
                      <a:endParaRPr kumimoji="0" lang="en-US" sz="2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smtClean="0">
                          <a:ln>
                            <a:noFill/>
                          </a:ln>
                          <a:solidFill>
                            <a:srgbClr val="CCFF33"/>
                          </a:solidFill>
                          <a:effectLst/>
                          <a:latin typeface="Arial" pitchFamily="34" charset="0"/>
                          <a:cs typeface="Arial" pitchFamily="34" charset="0"/>
                        </a:rPr>
                        <a:t>0.066</a:t>
                      </a:r>
                      <a:endParaRPr kumimoji="0" lang="en-US" sz="1800" b="0" i="0" u="none" strike="noStrike" cap="none" normalizeH="0" baseline="0" smtClean="0">
                        <a:ln>
                          <a:noFill/>
                        </a:ln>
                        <a:solidFill>
                          <a:srgbClr val="CCFF33"/>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28" name="Picture 40" descr="פלוטו1">
            <a:hlinkClick r:id="" action="ppaction://hlinkshowjump?jump=nextslide"/>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557338"/>
            <a:ext cx="4321175" cy="432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29" name="AutoShape 41">
            <a:hlinkClick r:id="rId4" action="ppaction://hlinksldjump" highlightClick="1"/>
          </p:cNvPr>
          <p:cNvSpPr>
            <a:spLocks noChangeArrowheads="1"/>
          </p:cNvSpPr>
          <p:nvPr/>
        </p:nvSpPr>
        <p:spPr bwMode="auto">
          <a:xfrm>
            <a:off x="395288" y="6165850"/>
            <a:ext cx="576262" cy="503238"/>
          </a:xfrm>
          <a:prstGeom prst="actionButtonRetur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פלוטו1">
            <a:hlinkClick r:id="" action="ppaction://hlinkshowjump?jump=previousslide"/>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116013" y="-53975"/>
            <a:ext cx="6911975" cy="69119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17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70104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descr="F17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4800" cy="2525713"/>
          </a:xfrm>
          <a:prstGeom prst="rect">
            <a:avLst/>
          </a:prstGeom>
          <a:noFill/>
          <a:extLst>
            <a:ext uri="{909E8E84-426E-40DD-AFC4-6F175D3DCCD1}">
              <a14:hiddenFill xmlns:a14="http://schemas.microsoft.com/office/drawing/2010/main">
                <a:solidFill>
                  <a:srgbClr val="FFFFFF"/>
                </a:solidFill>
              </a14:hiddenFill>
            </a:ext>
          </a:extLst>
        </p:spPr>
      </p:pic>
      <p:sp>
        <p:nvSpPr>
          <p:cNvPr id="75782" name="Rectangle 6"/>
          <p:cNvSpPr>
            <a:spLocks noChangeArrowheads="1"/>
          </p:cNvSpPr>
          <p:nvPr/>
        </p:nvSpPr>
        <p:spPr bwMode="auto">
          <a:xfrm>
            <a:off x="4070350" y="188913"/>
            <a:ext cx="50736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a:spcBef>
                <a:spcPct val="0"/>
              </a:spcBef>
            </a:pPr>
            <a:r>
              <a:rPr lang="he-IL" altLang="en-US" sz="8000">
                <a:solidFill>
                  <a:schemeClr val="accent1"/>
                </a:solidFill>
                <a:latin typeface="Times New Roman" pitchFamily="18" charset="0"/>
                <a:cs typeface="Times New Roman" pitchFamily="18" charset="0"/>
              </a:rPr>
              <a:t>אסטרואידים</a:t>
            </a:r>
            <a:r>
              <a:rPr lang="en-US" altLang="en-US" sz="8000">
                <a:solidFill>
                  <a:schemeClr val="accent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7"/>
          <p:cNvSpPr>
            <a:spLocks noChangeArrowheads="1"/>
          </p:cNvSpPr>
          <p:nvPr/>
        </p:nvSpPr>
        <p:spPr bwMode="auto">
          <a:xfrm>
            <a:off x="755576" y="260648"/>
            <a:ext cx="79295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sz="5400" b="1" dirty="0" smtClean="0"/>
              <a:t>ערפילית</a:t>
            </a:r>
            <a:endParaRPr lang="he-IL" sz="6600" dirty="0"/>
          </a:p>
        </p:txBody>
      </p:sp>
      <p:sp>
        <p:nvSpPr>
          <p:cNvPr id="7" name="Rectangle 7"/>
          <p:cNvSpPr>
            <a:spLocks noChangeArrowheads="1"/>
          </p:cNvSpPr>
          <p:nvPr/>
        </p:nvSpPr>
        <p:spPr bwMode="auto">
          <a:xfrm>
            <a:off x="684213" y="1484784"/>
            <a:ext cx="792956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sz="5400" b="1" dirty="0">
                <a:solidFill>
                  <a:srgbClr val="FFFF99"/>
                </a:solidFill>
              </a:rPr>
              <a:t>ערפילית</a:t>
            </a:r>
            <a:r>
              <a:rPr lang="he-IL" sz="5400" dirty="0">
                <a:solidFill>
                  <a:srgbClr val="FFFF99"/>
                </a:solidFill>
              </a:rPr>
              <a:t> היא ענן בין-כוכבי של גז ואבק. המונח "ערפילית" </a:t>
            </a:r>
            <a:r>
              <a:rPr lang="en-US" sz="5400" i="1" dirty="0" smtClean="0">
                <a:solidFill>
                  <a:srgbClr val="FFFF99"/>
                </a:solidFill>
              </a:rPr>
              <a:t>nebula</a:t>
            </a:r>
            <a:r>
              <a:rPr lang="en-US" sz="5400" dirty="0">
                <a:solidFill>
                  <a:srgbClr val="FFFF99"/>
                </a:solidFill>
              </a:rPr>
              <a:t>) </a:t>
            </a:r>
            <a:r>
              <a:rPr lang="he-IL" sz="5400" dirty="0" smtClean="0">
                <a:solidFill>
                  <a:srgbClr val="FFFF99"/>
                </a:solidFill>
              </a:rPr>
              <a:t>) שימש </a:t>
            </a:r>
            <a:r>
              <a:rPr lang="he-IL" sz="5400" dirty="0">
                <a:solidFill>
                  <a:srgbClr val="FFFF99"/>
                </a:solidFill>
              </a:rPr>
              <a:t>במקור כשם לקבוצה של עצמים שמימיים, אשר כללה, בין השאר, גם </a:t>
            </a:r>
            <a:r>
              <a:rPr lang="he-IL" sz="5400" dirty="0" smtClean="0">
                <a:solidFill>
                  <a:srgbClr val="FFFF99"/>
                </a:solidFill>
              </a:rPr>
              <a:t>גלקסיות.</a:t>
            </a:r>
            <a:endParaRPr lang="he-IL" sz="5400" dirty="0">
              <a:solidFill>
                <a:srgbClr val="FFFF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962400" y="228600"/>
            <a:ext cx="4800600" cy="685800"/>
          </a:xfrm>
        </p:spPr>
        <p:txBody>
          <a:bodyPr/>
          <a:lstStyle/>
          <a:p>
            <a:pPr algn="r"/>
            <a:r>
              <a:rPr lang="he-IL" altLang="en-US" sz="8000">
                <a:solidFill>
                  <a:schemeClr val="accent1"/>
                </a:solidFill>
                <a:latin typeface="Times New Roman" pitchFamily="18" charset="0"/>
                <a:cs typeface="Times New Roman" pitchFamily="18" charset="0"/>
              </a:rPr>
              <a:t>מטאוריטים</a:t>
            </a:r>
            <a:r>
              <a:rPr lang="en-US" altLang="en-US" sz="8000">
                <a:solidFill>
                  <a:schemeClr val="accent1"/>
                </a:solidFill>
                <a:latin typeface="Times New Roman" pitchFamily="18" charset="0"/>
                <a:cs typeface="Times New Roman" pitchFamily="18" charset="0"/>
              </a:rPr>
              <a:t> </a:t>
            </a:r>
          </a:p>
        </p:txBody>
      </p:sp>
      <p:sp>
        <p:nvSpPr>
          <p:cNvPr id="76803" name="Text Box 3"/>
          <p:cNvSpPr txBox="1">
            <a:spLocks noChangeArrowheads="1"/>
          </p:cNvSpPr>
          <p:nvPr>
            <p:ph type="subTitle" idx="1"/>
          </p:nvPr>
        </p:nvSpPr>
        <p:spPr>
          <a:xfrm>
            <a:off x="4392613" y="914400"/>
            <a:ext cx="4572000" cy="685800"/>
          </a:xfrm>
          <a:noFill/>
          <a:ln/>
        </p:spPr>
        <p:txBody>
          <a:bodyPr/>
          <a:lstStyle/>
          <a:p>
            <a:pPr algn="r">
              <a:spcBef>
                <a:spcPct val="50000"/>
              </a:spcBef>
            </a:pPr>
            <a:r>
              <a:rPr lang="he-IL" altLang="en-US" sz="3600">
                <a:solidFill>
                  <a:schemeClr val="accent1"/>
                </a:solidFill>
                <a:latin typeface="Times New Roman" pitchFamily="18" charset="0"/>
                <a:cs typeface="Times New Roman" pitchFamily="18" charset="0"/>
              </a:rPr>
              <a:t>מכתש המטאוריט באריזונה</a:t>
            </a:r>
            <a:endParaRPr lang="en-US" altLang="en-US" sz="3600">
              <a:solidFill>
                <a:schemeClr val="accent1"/>
              </a:solidFill>
              <a:latin typeface="Times New Roman" pitchFamily="18" charset="0"/>
              <a:cs typeface="Times New Roman" pitchFamily="18" charset="0"/>
            </a:endParaRPr>
          </a:p>
        </p:txBody>
      </p:sp>
      <p:sp>
        <p:nvSpPr>
          <p:cNvPr id="76804" name="Text Box 4"/>
          <p:cNvSpPr txBox="1">
            <a:spLocks noChangeArrowheads="1"/>
          </p:cNvSpPr>
          <p:nvPr/>
        </p:nvSpPr>
        <p:spPr bwMode="auto">
          <a:xfrm>
            <a:off x="533400" y="152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e-IL" altLang="en-US" sz="2400">
                <a:solidFill>
                  <a:srgbClr val="FFCC00"/>
                </a:solidFill>
                <a:latin typeface="Times New Roman" pitchFamily="18" charset="0"/>
                <a:cs typeface="Guttman Yad-Brush" pitchFamily="2" charset="-79"/>
              </a:rPr>
              <a:t>כוכבים נופלים</a:t>
            </a:r>
            <a:endParaRPr lang="en-US" altLang="en-US" sz="2400">
              <a:solidFill>
                <a:schemeClr val="tx1"/>
              </a:solidFill>
              <a:latin typeface="Times New Roman" pitchFamily="18" charset="0"/>
              <a:cs typeface="Guttman Yad-Brush" pitchFamily="2" charset="-79"/>
            </a:endParaRPr>
          </a:p>
        </p:txBody>
      </p:sp>
      <p:pic>
        <p:nvPicPr>
          <p:cNvPr id="76805" name="Picture 5" descr="F17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41148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F17_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00200"/>
            <a:ext cx="5181600" cy="4522788"/>
          </a:xfrm>
          <a:prstGeom prst="rect">
            <a:avLst/>
          </a:prstGeom>
          <a:noFill/>
          <a:extLst>
            <a:ext uri="{909E8E84-426E-40DD-AFC4-6F175D3DCCD1}">
              <a14:hiddenFill xmlns:a14="http://schemas.microsoft.com/office/drawing/2010/main">
                <a:solidFill>
                  <a:srgbClr val="FFFFFF"/>
                </a:solidFill>
              </a14:hiddenFill>
            </a:ext>
          </a:extLst>
        </p:spPr>
      </p:pic>
      <p:pic>
        <p:nvPicPr>
          <p:cNvPr id="76807" name="Picture 7" descr="F17_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73538"/>
            <a:ext cx="3962400" cy="2684462"/>
          </a:xfrm>
          <a:prstGeom prst="rect">
            <a:avLst/>
          </a:prstGeom>
          <a:noFill/>
          <a:extLst>
            <a:ext uri="{909E8E84-426E-40DD-AFC4-6F175D3DCCD1}">
              <a14:hiddenFill xmlns:a14="http://schemas.microsoft.com/office/drawing/2010/main">
                <a:solidFill>
                  <a:srgbClr val="FFFFFF"/>
                </a:solidFill>
              </a14:hiddenFill>
            </a:ext>
          </a:extLst>
        </p:spPr>
      </p:pic>
      <p:sp>
        <p:nvSpPr>
          <p:cNvPr id="76808" name="Text Box 8"/>
          <p:cNvSpPr txBox="1">
            <a:spLocks noChangeArrowheads="1"/>
          </p:cNvSpPr>
          <p:nvPr/>
        </p:nvSpPr>
        <p:spPr bwMode="auto">
          <a:xfrm>
            <a:off x="1828800" y="64008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e-IL" altLang="en-US" sz="2400">
                <a:solidFill>
                  <a:schemeClr val="accent1"/>
                </a:solidFill>
                <a:latin typeface="Times New Roman" pitchFamily="18" charset="0"/>
                <a:cs typeface="Guttman Yad-Brush" pitchFamily="2" charset="-79"/>
              </a:rPr>
              <a:t>מולקולות אורגניות במטאוריטים פחמניים</a:t>
            </a:r>
            <a:endParaRPr lang="en-US" altLang="en-US" sz="2400">
              <a:solidFill>
                <a:schemeClr val="accent1"/>
              </a:solidFill>
              <a:latin typeface="Times New Roman" pitchFamily="18" charset="0"/>
              <a:cs typeface="Guttman Yad-Brush" pitchFamily="2"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ph type="subTitle" idx="1"/>
          </p:nvPr>
        </p:nvSpPr>
        <p:spPr>
          <a:xfrm>
            <a:off x="2057400" y="5486400"/>
            <a:ext cx="5257800" cy="914400"/>
          </a:xfrm>
          <a:noFill/>
          <a:ln/>
        </p:spPr>
        <p:txBody>
          <a:bodyPr/>
          <a:lstStyle/>
          <a:p>
            <a:pPr algn="r">
              <a:spcBef>
                <a:spcPct val="50000"/>
              </a:spcBef>
            </a:pPr>
            <a:r>
              <a:rPr lang="he-IL" altLang="en-US" sz="3600"/>
              <a:t>רסיסי כוכב בין מאדים לצדק</a:t>
            </a:r>
            <a:endParaRPr lang="en-US" altLang="en-US" sz="3600"/>
          </a:p>
        </p:txBody>
      </p:sp>
      <p:pic>
        <p:nvPicPr>
          <p:cNvPr id="77828" name="Picture 4" descr="F17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686800" cy="5664200"/>
          </a:xfrm>
          <a:prstGeom prst="rect">
            <a:avLst/>
          </a:prstGeom>
          <a:noFill/>
          <a:extLst>
            <a:ext uri="{909E8E84-426E-40DD-AFC4-6F175D3DCCD1}">
              <a14:hiddenFill xmlns:a14="http://schemas.microsoft.com/office/drawing/2010/main">
                <a:solidFill>
                  <a:srgbClr val="FFFFFF"/>
                </a:solidFill>
              </a14:hiddenFill>
            </a:ext>
          </a:extLst>
        </p:spPr>
      </p:pic>
      <p:sp>
        <p:nvSpPr>
          <p:cNvPr id="77829" name="Text Box 5"/>
          <p:cNvSpPr txBox="1">
            <a:spLocks noChangeArrowheads="1"/>
          </p:cNvSpPr>
          <p:nvPr/>
        </p:nvSpPr>
        <p:spPr bwMode="auto">
          <a:xfrm>
            <a:off x="533400" y="152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e-IL" altLang="en-US" sz="2400">
                <a:solidFill>
                  <a:schemeClr val="accent1"/>
                </a:solidFill>
                <a:latin typeface="Times New Roman" pitchFamily="18" charset="0"/>
                <a:cs typeface="Guttman Yad-Brush" pitchFamily="2" charset="-79"/>
              </a:rPr>
              <a:t>גושי שלג בעלי זנב</a:t>
            </a:r>
            <a:endParaRPr lang="en-US" altLang="en-US" sz="2400">
              <a:solidFill>
                <a:schemeClr val="accent1"/>
              </a:solidFill>
              <a:latin typeface="Times New Roman" pitchFamily="18" charset="0"/>
              <a:cs typeface="Guttman Yad-Brush" pitchFamily="2" charset="-79"/>
            </a:endParaRPr>
          </a:p>
        </p:txBody>
      </p:sp>
      <p:pic>
        <p:nvPicPr>
          <p:cNvPr id="77830" name="Picture 6" descr="F17_2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114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77831" name="Text Box 7"/>
          <p:cNvSpPr txBox="1">
            <a:spLocks noChangeArrowheads="1"/>
          </p:cNvSpPr>
          <p:nvPr/>
        </p:nvSpPr>
        <p:spPr bwMode="auto">
          <a:xfrm>
            <a:off x="3810000" y="64008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e-IL" altLang="en-US" sz="2400">
                <a:solidFill>
                  <a:schemeClr val="accent1"/>
                </a:solidFill>
                <a:latin typeface="Times New Roman" pitchFamily="18" charset="0"/>
                <a:cs typeface="Guttman Yad-Brush" pitchFamily="2" charset="-79"/>
              </a:rPr>
              <a:t>שביט הלי ב-1986- חוזר כל 76 שנה</a:t>
            </a:r>
            <a:endParaRPr lang="en-US" altLang="en-US" sz="2400">
              <a:solidFill>
                <a:schemeClr val="accent1"/>
              </a:solidFill>
              <a:latin typeface="Times New Roman" pitchFamily="18" charset="0"/>
              <a:cs typeface="Guttman Yad-Brush" pitchFamily="2" charset="-79"/>
            </a:endParaRPr>
          </a:p>
        </p:txBody>
      </p:sp>
      <p:sp>
        <p:nvSpPr>
          <p:cNvPr id="77826" name="Rectangle 2"/>
          <p:cNvSpPr>
            <a:spLocks noGrp="1" noChangeArrowheads="1"/>
          </p:cNvSpPr>
          <p:nvPr>
            <p:ph type="ctrTitle"/>
          </p:nvPr>
        </p:nvSpPr>
        <p:spPr>
          <a:xfrm>
            <a:off x="3962400" y="228600"/>
            <a:ext cx="4800600" cy="685800"/>
          </a:xfrm>
        </p:spPr>
        <p:txBody>
          <a:bodyPr/>
          <a:lstStyle/>
          <a:p>
            <a:pPr algn="r"/>
            <a:r>
              <a:rPr lang="he-IL" altLang="en-US" sz="8000">
                <a:solidFill>
                  <a:schemeClr val="accent1"/>
                </a:solidFill>
                <a:latin typeface="Times New Roman" pitchFamily="18" charset="0"/>
                <a:cs typeface="Times New Roman" pitchFamily="18" charset="0"/>
              </a:rPr>
              <a:t>כוכבי שביט</a:t>
            </a:r>
            <a:r>
              <a:rPr lang="en-US" altLang="en-US" sz="8000">
                <a:solidFill>
                  <a:schemeClr val="accent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7"/>
          <p:cNvSpPr>
            <a:spLocks noChangeArrowheads="1"/>
          </p:cNvSpPr>
          <p:nvPr/>
        </p:nvSpPr>
        <p:spPr bwMode="auto">
          <a:xfrm>
            <a:off x="755576" y="260648"/>
            <a:ext cx="792956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sz="5400" b="1" dirty="0" smtClean="0"/>
              <a:t>גלקסיות</a:t>
            </a:r>
            <a:endParaRPr lang="he-IL" sz="6600" dirty="0"/>
          </a:p>
        </p:txBody>
      </p:sp>
      <p:sp>
        <p:nvSpPr>
          <p:cNvPr id="7" name="Rectangle 7"/>
          <p:cNvSpPr>
            <a:spLocks noChangeArrowheads="1"/>
          </p:cNvSpPr>
          <p:nvPr/>
        </p:nvSpPr>
        <p:spPr bwMode="auto">
          <a:xfrm>
            <a:off x="395536" y="1124744"/>
            <a:ext cx="8218239"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e-IL" sz="4400" dirty="0">
                <a:solidFill>
                  <a:srgbClr val="FFFF99"/>
                </a:solidFill>
                <a:cs typeface="+mn-cs"/>
              </a:rPr>
              <a:t>גלקסיה היא המבנה הסדור הגדול ביותר ביקום. גלקסיות מרכיבות צבירי גלקסיות, וקיימים אף צבירי על - צבירים של צבירי גלקסיות - אך אלו אינם מבנים סדורים, בעוד שמרבית הגלקסיות ניתנות </a:t>
            </a:r>
            <a:r>
              <a:rPr lang="he-IL" sz="4400" dirty="0" err="1">
                <a:solidFill>
                  <a:srgbClr val="FFFF99"/>
                </a:solidFill>
                <a:cs typeface="+mn-cs"/>
              </a:rPr>
              <a:t>לקיטלוג</a:t>
            </a:r>
            <a:r>
              <a:rPr lang="he-IL" sz="4400" dirty="0">
                <a:solidFill>
                  <a:srgbClr val="FFFF99"/>
                </a:solidFill>
                <a:cs typeface="+mn-cs"/>
              </a:rPr>
              <a:t> נוח לאוסף מוגבל של מבנים קלים לזיהוי..</a:t>
            </a:r>
          </a:p>
        </p:txBody>
      </p:sp>
    </p:spTree>
    <p:extLst>
      <p:ext uri="{BB962C8B-B14F-4D97-AF65-F5344CB8AC3E}">
        <p14:creationId xmlns:p14="http://schemas.microsoft.com/office/powerpoint/2010/main" val="368626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גלקסיית שביל החלב"/>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41550"/>
            <a:ext cx="9144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1" name="Rectangle 7"/>
          <p:cNvSpPr>
            <a:spLocks noChangeArrowheads="1"/>
          </p:cNvSpPr>
          <p:nvPr/>
        </p:nvSpPr>
        <p:spPr bwMode="auto">
          <a:xfrm>
            <a:off x="684213" y="0"/>
            <a:ext cx="7929562"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sz="5400" b="1" dirty="0"/>
              <a:t>שביל החלב </a:t>
            </a:r>
          </a:p>
          <a:p>
            <a:pPr algn="ctr"/>
            <a:r>
              <a:rPr lang="he-IL" sz="2400" dirty="0">
                <a:solidFill>
                  <a:srgbClr val="FFFF00"/>
                </a:solidFill>
              </a:rPr>
              <a:t>הגלקסיה שבה נמצאת מערכת השמש שלנו, </a:t>
            </a:r>
          </a:p>
          <a:p>
            <a:pPr algn="ctr"/>
            <a:r>
              <a:rPr lang="he-IL" sz="2400" dirty="0">
                <a:solidFill>
                  <a:srgbClr val="FFFF00"/>
                </a:solidFill>
              </a:rPr>
              <a:t>אחת ממיליארדים רבים של גלקסיות ביקום.</a:t>
            </a:r>
            <a:br>
              <a:rPr lang="he-IL" sz="2400" dirty="0">
                <a:solidFill>
                  <a:srgbClr val="FFFF00"/>
                </a:solidFill>
              </a:rPr>
            </a:br>
            <a:endParaRPr lang="en-US" sz="2400" dirty="0">
              <a:solidFill>
                <a:srgbClr val="FFFF00"/>
              </a:solidFill>
            </a:endParaRPr>
          </a:p>
        </p:txBody>
      </p:sp>
    </p:spTree>
    <p:extLst>
      <p:ext uri="{BB962C8B-B14F-4D97-AF65-F5344CB8AC3E}">
        <p14:creationId xmlns:p14="http://schemas.microsoft.com/office/powerpoint/2010/main" val="405152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1052736"/>
            <a:ext cx="8229600" cy="5068888"/>
          </a:xfrm>
        </p:spPr>
        <p:txBody>
          <a:bodyPr/>
          <a:lstStyle/>
          <a:p>
            <a:r>
              <a:rPr lang="he-IL" sz="2800" b="1" dirty="0">
                <a:solidFill>
                  <a:srgbClr val="FFFF99"/>
                </a:solidFill>
              </a:rPr>
              <a:t>קוטרה כ- 100,000 שנות אור, רוחבה כ -30,000 שנות אור ומכילה כמאה מיליארד שמשות</a:t>
            </a:r>
            <a:r>
              <a:rPr lang="en-US" sz="2800" b="1" dirty="0">
                <a:solidFill>
                  <a:srgbClr val="FFFF99"/>
                </a:solidFill>
              </a:rPr>
              <a:t>.</a:t>
            </a:r>
          </a:p>
          <a:p>
            <a:r>
              <a:rPr lang="he-IL" sz="2800" b="1" dirty="0">
                <a:solidFill>
                  <a:srgbClr val="FFFF99"/>
                </a:solidFill>
              </a:rPr>
              <a:t>מניחים כי במרכז שביל החלב מצוי חור שחור, אשר סביבו סובבים כל השמשות בגלקסיה, וזאת עקב כוחות כבידה חזקים הפועלים באזור זה, שאין בו גרם שמימי שניתן לצפייה.</a:t>
            </a:r>
            <a:endParaRPr lang="en-US" sz="2800" b="1" dirty="0">
              <a:solidFill>
                <a:srgbClr val="FFFF99"/>
              </a:solidFill>
            </a:endParaRPr>
          </a:p>
          <a:p>
            <a:r>
              <a:rPr lang="he-IL" sz="2800" b="1" dirty="0">
                <a:solidFill>
                  <a:srgbClr val="FFFF99"/>
                </a:solidFill>
              </a:rPr>
              <a:t>מערכת השמש שלנו </a:t>
            </a:r>
            <a:r>
              <a:rPr lang="he-IL" sz="2800" b="1" dirty="0" err="1">
                <a:solidFill>
                  <a:srgbClr val="FFFF99"/>
                </a:solidFill>
              </a:rPr>
              <a:t>מצוייה</a:t>
            </a:r>
            <a:r>
              <a:rPr lang="he-IL" sz="2800" b="1" dirty="0">
                <a:solidFill>
                  <a:srgbClr val="FFFF99"/>
                </a:solidFill>
              </a:rPr>
              <a:t> בשולי הגלקסיה, קרוב למישור שלה. מכיוון שאנו מסתכלים על הגלקסיה מתוכה, היא נראית בלילות חשוכים ונקיים כמעין שביל לבן המשתרע לאורך השמיים. אזורים חשוכים בשביל הם ענני אבק בין-כוכבי שמסתירים את אור הכוכבים.  </a:t>
            </a:r>
          </a:p>
          <a:p>
            <a:r>
              <a:rPr lang="he-IL" sz="2800" b="1" dirty="0">
                <a:solidFill>
                  <a:srgbClr val="FFFF99"/>
                </a:solidFill>
              </a:rPr>
              <a:t>שביל החלב נמנית עם קבוצת הגלקסיות הספירליות ולכן צורתה כצורת ספירלה בעלת מספר זרועות.</a:t>
            </a:r>
            <a:r>
              <a:rPr lang="en-US" sz="2800" b="1" dirty="0">
                <a:solidFill>
                  <a:srgbClr val="FFFF99"/>
                </a:solidFill>
              </a:rPr>
              <a:t/>
            </a:r>
            <a:br>
              <a:rPr lang="en-US" sz="2800" b="1" dirty="0">
                <a:solidFill>
                  <a:srgbClr val="FFFF99"/>
                </a:solidFill>
              </a:rPr>
            </a:br>
            <a:endParaRPr lang="en-US" sz="2800" b="1" dirty="0">
              <a:solidFill>
                <a:srgbClr val="FFFF99"/>
              </a:solidFill>
            </a:endParaRPr>
          </a:p>
        </p:txBody>
      </p:sp>
      <p:sp>
        <p:nvSpPr>
          <p:cNvPr id="71682" name="Rectangle 2"/>
          <p:cNvSpPr>
            <a:spLocks noGrp="1" noChangeArrowheads="1"/>
          </p:cNvSpPr>
          <p:nvPr>
            <p:ph type="title"/>
          </p:nvPr>
        </p:nvSpPr>
        <p:spPr>
          <a:xfrm>
            <a:off x="457200" y="-27384"/>
            <a:ext cx="8229600" cy="1143000"/>
          </a:xfrm>
        </p:spPr>
        <p:txBody>
          <a:bodyPr/>
          <a:lstStyle/>
          <a:p>
            <a:r>
              <a:rPr lang="he-IL" sz="6600" dirty="0">
                <a:solidFill>
                  <a:srgbClr val="FFFF00"/>
                </a:solidFill>
              </a:rPr>
              <a:t>גלקסיית שביל החלב</a:t>
            </a:r>
            <a:endParaRPr lang="en-US" sz="66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lstStyle/>
          <a:p>
            <a:endParaRPr lang="en-US"/>
          </a:p>
        </p:txBody>
      </p:sp>
      <p:pic>
        <p:nvPicPr>
          <p:cNvPr id="69636" name="Picture 4" descr="milkyway"/>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0"/>
            <a:ext cx="6840537" cy="6840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9" name="Rectangle 7"/>
          <p:cNvSpPr>
            <a:spLocks noChangeArrowheads="1"/>
          </p:cNvSpPr>
          <p:nvPr/>
        </p:nvSpPr>
        <p:spPr bwMode="auto">
          <a:xfrm>
            <a:off x="5508625" y="5805488"/>
            <a:ext cx="3635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he-IL" sz="2000"/>
              <a:t>מערכת השמש שלנו נמצאת בזרוע אוראיון של גלקסיית שביל החלב.</a:t>
            </a:r>
            <a:endParaRPr lang="en-US" sz="2000"/>
          </a:p>
        </p:txBody>
      </p:sp>
      <p:sp>
        <p:nvSpPr>
          <p:cNvPr id="69640" name="Line 8"/>
          <p:cNvSpPr>
            <a:spLocks noChangeShapeType="1"/>
          </p:cNvSpPr>
          <p:nvPr/>
        </p:nvSpPr>
        <p:spPr bwMode="auto">
          <a:xfrm flipH="1" flipV="1">
            <a:off x="4716463" y="5516563"/>
            <a:ext cx="935037" cy="43338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e-I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spcBef>
                <a:spcPct val="50000"/>
              </a:spcBef>
            </a:pPr>
            <a:r>
              <a:rPr lang="he-IL" sz="5400" b="1" kern="1200" dirty="0">
                <a:solidFill>
                  <a:schemeClr val="bg1"/>
                </a:solidFill>
                <a:latin typeface="Arial" pitchFamily="34" charset="0"/>
                <a:ea typeface="+mn-ea"/>
                <a:cs typeface="Arial" pitchFamily="34" charset="0"/>
              </a:rPr>
              <a:t>מבנה הכוכבים</a:t>
            </a:r>
          </a:p>
        </p:txBody>
      </p:sp>
      <p:sp>
        <p:nvSpPr>
          <p:cNvPr id="4" name="TextBox 3"/>
          <p:cNvSpPr txBox="1"/>
          <p:nvPr/>
        </p:nvSpPr>
        <p:spPr>
          <a:xfrm>
            <a:off x="94421" y="1772816"/>
            <a:ext cx="8682184" cy="3539430"/>
          </a:xfrm>
          <a:prstGeom prst="rect">
            <a:avLst/>
          </a:prstGeom>
          <a:noFill/>
        </p:spPr>
        <p:txBody>
          <a:bodyPr wrap="none" rtlCol="1">
            <a:spAutoFit/>
          </a:bodyPr>
          <a:lstStyle/>
          <a:p>
            <a:r>
              <a:rPr lang="he-IL" sz="3200" dirty="0">
                <a:solidFill>
                  <a:srgbClr val="FFFF99"/>
                </a:solidFill>
                <a:cs typeface="+mn-cs"/>
              </a:rPr>
              <a:t>כוכב מורכב בעיקר ממימן וקצת הליום שיש בתוכם</a:t>
            </a:r>
          </a:p>
          <a:p>
            <a:r>
              <a:rPr lang="he-IL" sz="3200" dirty="0">
                <a:solidFill>
                  <a:srgbClr val="FFFF99"/>
                </a:solidFill>
                <a:cs typeface="+mn-cs"/>
              </a:rPr>
              <a:t> בעירה גרעינית. מימן נשרף והופך להליום  (היתוך גרעיני).</a:t>
            </a:r>
          </a:p>
          <a:p>
            <a:r>
              <a:rPr lang="he-IL" sz="3200" dirty="0">
                <a:solidFill>
                  <a:srgbClr val="FFFF99"/>
                </a:solidFill>
                <a:cs typeface="+mn-cs"/>
              </a:rPr>
              <a:t> כוכבים נוצרים מקריסת ענן גז גדול. בזמן הקריסה,</a:t>
            </a:r>
          </a:p>
          <a:p>
            <a:r>
              <a:rPr lang="he-IL" sz="3200" dirty="0">
                <a:solidFill>
                  <a:srgbClr val="FFFF99"/>
                </a:solidFill>
                <a:cs typeface="+mn-cs"/>
              </a:rPr>
              <a:t> הגז מתחמם לטמפרטורות גבוהות עד תחילת תהליך</a:t>
            </a:r>
          </a:p>
          <a:p>
            <a:r>
              <a:rPr lang="he-IL" sz="3200" dirty="0">
                <a:solidFill>
                  <a:srgbClr val="FFFF99"/>
                </a:solidFill>
                <a:cs typeface="+mn-cs"/>
              </a:rPr>
              <a:t>היתוך גרעיני .</a:t>
            </a:r>
            <a:endParaRPr lang="he-IL" sz="3200" dirty="0">
              <a:solidFill>
                <a:srgbClr val="FFFF99"/>
              </a:solidFill>
              <a:cs typeface="+mn-cs"/>
            </a:endParaRPr>
          </a:p>
        </p:txBody>
      </p:sp>
      <mc:AlternateContent xmlns:mc="http://schemas.openxmlformats.org/markup-compatibility/2006">
        <mc:Choice xmlns:a14="http://schemas.microsoft.com/office/drawing/2010/main" Requires="a14">
          <p:sp>
            <p:nvSpPr>
              <p:cNvPr id="5" name="TextBox 4"/>
              <p:cNvSpPr txBox="1"/>
              <p:nvPr/>
            </p:nvSpPr>
            <p:spPr>
              <a:xfrm>
                <a:off x="46533" y="5661247"/>
                <a:ext cx="8630118" cy="707886"/>
              </a:xfrm>
              <a:prstGeom prst="rect">
                <a:avLst/>
              </a:prstGeom>
              <a:noFill/>
            </p:spPr>
            <p:txBody>
              <a:bodyPr wrap="none" rtlCol="1">
                <a:spAutoFit/>
              </a:bodyPr>
              <a:lstStyle/>
              <a:p>
                <a:r>
                  <a:rPr lang="he-IL" sz="4000" dirty="0">
                    <a:solidFill>
                      <a:srgbClr val="FFFF99"/>
                    </a:solidFill>
                    <a:cs typeface="+mn-cs"/>
                  </a:rPr>
                  <a:t>השמש היה 4.5 </a:t>
                </a:r>
                <a:r>
                  <a:rPr lang="he-IL" sz="4000" dirty="0" err="1">
                    <a:solidFill>
                      <a:srgbClr val="FFFF99"/>
                    </a:solidFill>
                    <a:cs typeface="+mn-cs"/>
                  </a:rPr>
                  <a:t>ביליוני</a:t>
                </a:r>
                <a:r>
                  <a:rPr lang="he-IL" sz="4000" dirty="0">
                    <a:solidFill>
                      <a:srgbClr val="FFFF99"/>
                    </a:solidFill>
                    <a:cs typeface="+mn-cs"/>
                  </a:rPr>
                  <a:t> שנה </a:t>
                </a:r>
                <a14:m>
                  <m:oMath xmlns:m="http://schemas.openxmlformats.org/officeDocument/2006/math">
                    <m:r>
                      <a:rPr lang="en-US" sz="4000">
                        <a:solidFill>
                          <a:srgbClr val="FFFF99"/>
                        </a:solidFill>
                        <a:cs typeface="+mn-cs"/>
                      </a:rPr>
                      <m:t>4</m:t>
                    </m:r>
                    <m:r>
                      <a:rPr lang="en-US" sz="4000">
                        <a:solidFill>
                          <a:srgbClr val="FFFF99"/>
                        </a:solidFill>
                        <a:cs typeface="+mn-cs"/>
                      </a:rPr>
                      <m:t>.</m:t>
                    </m:r>
                    <m:r>
                      <a:rPr lang="en-US" sz="4000">
                        <a:solidFill>
                          <a:srgbClr val="FFFF99"/>
                        </a:solidFill>
                        <a:cs typeface="+mn-cs"/>
                      </a:rPr>
                      <m:t>5</m:t>
                    </m:r>
                    <m:r>
                      <a:rPr lang="en-US" sz="4000">
                        <a:solidFill>
                          <a:srgbClr val="FFFF99"/>
                        </a:solidFill>
                        <a:cs typeface="+mn-cs"/>
                      </a:rPr>
                      <m:t>∗</m:t>
                    </m:r>
                    <m:sSup>
                      <m:sSupPr>
                        <m:ctrlPr>
                          <a:rPr lang="en-US" sz="4000">
                            <a:solidFill>
                              <a:srgbClr val="FFFF99"/>
                            </a:solidFill>
                            <a:cs typeface="+mn-cs"/>
                          </a:rPr>
                        </m:ctrlPr>
                      </m:sSupPr>
                      <m:e>
                        <m:r>
                          <a:rPr lang="en-US" sz="4000">
                            <a:solidFill>
                              <a:srgbClr val="FFFF99"/>
                            </a:solidFill>
                            <a:cs typeface="+mn-cs"/>
                          </a:rPr>
                          <m:t>10</m:t>
                        </m:r>
                      </m:e>
                      <m:sup>
                        <m:r>
                          <a:rPr lang="en-US" sz="4000">
                            <a:solidFill>
                              <a:srgbClr val="FFFF99"/>
                            </a:solidFill>
                            <a:cs typeface="+mn-cs"/>
                          </a:rPr>
                          <m:t>9</m:t>
                        </m:r>
                      </m:sup>
                    </m:sSup>
                    <m:r>
                      <a:rPr lang="en-US" sz="4000">
                        <a:solidFill>
                          <a:srgbClr val="FFFF99"/>
                        </a:solidFill>
                        <a:cs typeface="+mn-cs"/>
                      </a:rPr>
                      <m:t> </m:t>
                    </m:r>
                    <m:r>
                      <a:rPr lang="en-US" sz="4000">
                        <a:solidFill>
                          <a:srgbClr val="FFFF99"/>
                        </a:solidFill>
                        <a:cs typeface="+mn-cs"/>
                      </a:rPr>
                      <m:t>𝑦𝑒𝑎𝑟𝑠</m:t>
                    </m:r>
                  </m:oMath>
                </a14:m>
                <a:endParaRPr lang="he-IL" sz="4000" dirty="0">
                  <a:solidFill>
                    <a:srgbClr val="FFFF99"/>
                  </a:solidFill>
                  <a:cs typeface="+mn-cs"/>
                </a:endParaRPr>
              </a:p>
            </p:txBody>
          </p:sp>
        </mc:Choice>
        <mc:Fallback>
          <p:sp>
            <p:nvSpPr>
              <p:cNvPr id="5" name="TextBox 4"/>
              <p:cNvSpPr txBox="1">
                <a:spLocks noRot="1" noChangeAspect="1" noMove="1" noResize="1" noEditPoints="1" noAdjustHandles="1" noChangeArrowheads="1" noChangeShapeType="1" noTextEdit="1"/>
              </p:cNvSpPr>
              <p:nvPr/>
            </p:nvSpPr>
            <p:spPr>
              <a:xfrm>
                <a:off x="46533" y="5661247"/>
                <a:ext cx="8630118" cy="707886"/>
              </a:xfrm>
              <a:prstGeom prst="rect">
                <a:avLst/>
              </a:prstGeom>
              <a:blipFill rotWithShape="1">
                <a:blip r:embed="rId2"/>
                <a:stretch>
                  <a:fillRect t="-13793" r="-2544" b="-37931"/>
                </a:stretch>
              </a:blipFill>
            </p:spPr>
            <p:txBody>
              <a:bodyPr/>
              <a:lstStyle/>
              <a:p>
                <a:r>
                  <a:rPr lang="he-IL">
                    <a:noFill/>
                  </a:rPr>
                  <a:t> </a:t>
                </a:r>
              </a:p>
            </p:txBody>
          </p:sp>
        </mc:Fallback>
      </mc:AlternateContent>
    </p:spTree>
    <p:extLst>
      <p:ext uri="{BB962C8B-B14F-4D97-AF65-F5344CB8AC3E}">
        <p14:creationId xmlns:p14="http://schemas.microsoft.com/office/powerpoint/2010/main" val="2323358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התאמה אישית 2">
      <a:majorFont>
        <a:latin typeface="Arial"/>
        <a:ea typeface=""/>
        <a:cs typeface="Andalus"/>
      </a:majorFont>
      <a:minorFont>
        <a:latin typeface="Arial"/>
        <a:ea typeface=""/>
        <a:cs typeface="Davi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50000"/>
          </a:spcBef>
          <a:spcAft>
            <a:spcPct val="0"/>
          </a:spcAft>
          <a:buClrTx/>
          <a:buSzTx/>
          <a:buFontTx/>
          <a:buNone/>
          <a:tabLst/>
          <a:defRPr kumimoji="0" lang="he-IL" sz="12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1" eaLnBrk="1" fontAlgn="base" latinLnBrk="0" hangingPunct="1">
          <a:lnSpc>
            <a:spcPct val="100000"/>
          </a:lnSpc>
          <a:spcBef>
            <a:spcPct val="50000"/>
          </a:spcBef>
          <a:spcAft>
            <a:spcPct val="0"/>
          </a:spcAft>
          <a:buClrTx/>
          <a:buSzTx/>
          <a:buFontTx/>
          <a:buNone/>
          <a:tabLst/>
          <a:defRPr kumimoji="0" lang="he-IL" sz="12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1372</Words>
  <Application>Microsoft Office PowerPoint</Application>
  <PresentationFormat>‫הצגה על המסך (4:3)</PresentationFormat>
  <Paragraphs>293</Paragraphs>
  <Slides>41</Slides>
  <Notes>37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41</vt:i4>
      </vt:variant>
    </vt:vector>
  </HeadingPairs>
  <TitlesOfParts>
    <vt:vector size="46" baseType="lpstr">
      <vt:lpstr>Arial</vt:lpstr>
      <vt:lpstr>Times New Roman</vt:lpstr>
      <vt:lpstr>Arial (Hebrew)</vt:lpstr>
      <vt:lpstr>Guttman Yad-Brush</vt:lpstr>
      <vt:lpstr>עיצוב ברירת מחדל</vt:lpstr>
      <vt:lpstr>מערכת השמש</vt:lpstr>
      <vt:lpstr>יחידות מרחק באסטרונומיה</vt:lpstr>
      <vt:lpstr>שנת אור</vt:lpstr>
      <vt:lpstr>מצגת של PowerPoint</vt:lpstr>
      <vt:lpstr>מצגת של PowerPoint</vt:lpstr>
      <vt:lpstr>מצגת של PowerPoint</vt:lpstr>
      <vt:lpstr>גלקסיית שביל החלב</vt:lpstr>
      <vt:lpstr>מצגת של PowerPoint</vt:lpstr>
      <vt:lpstr>מבנה הכוכבים</vt:lpstr>
      <vt:lpstr>מבנה מערכת השמש</vt:lpstr>
      <vt:lpstr>מצגת של PowerPoint</vt:lpstr>
      <vt:lpstr>מצגת של PowerPoint</vt:lpstr>
      <vt:lpstr>מישור המילקה הוא המישור הגיאומטרי המכיל את מסלולו של כדור הארץ. מסלוליהן של רוב הפלנטות במערכת השמש נמצאים קרוב מאוד אליו.</vt:lpstr>
      <vt:lpstr>מצגת של PowerPoint</vt:lpstr>
      <vt:lpstr>מצגת של PowerPoint</vt:lpstr>
      <vt:lpstr>השמש (Sun)</vt:lpstr>
      <vt:lpstr>מצגת של PowerPoint</vt:lpstr>
      <vt:lpstr>חמה (Mercury)</vt:lpstr>
      <vt:lpstr>מצגת של PowerPoint</vt:lpstr>
      <vt:lpstr>נוגה (Venus)</vt:lpstr>
      <vt:lpstr>מצגת של PowerPoint</vt:lpstr>
      <vt:lpstr>כדור הארץ (Earth) </vt:lpstr>
      <vt:lpstr>מצגת של PowerPoint</vt:lpstr>
      <vt:lpstr>מאדים (Mars)</vt:lpstr>
      <vt:lpstr>מצגת של PowerPoint</vt:lpstr>
      <vt:lpstr>צדק (Jupiter)</vt:lpstr>
      <vt:lpstr>מצגת של PowerPoint</vt:lpstr>
      <vt:lpstr>מצגת של PowerPoint</vt:lpstr>
      <vt:lpstr>שבתאי (Saturn)</vt:lpstr>
      <vt:lpstr>מצגת של PowerPoint</vt:lpstr>
      <vt:lpstr>מצגת של PowerPoint</vt:lpstr>
      <vt:lpstr>אוראנוס (Uranus)</vt:lpstr>
      <vt:lpstr>מצגת של PowerPoint</vt:lpstr>
      <vt:lpstr>נפטון (Neptun)</vt:lpstr>
      <vt:lpstr>מצגת של PowerPoint</vt:lpstr>
      <vt:lpstr> חיים במערכת השמש ?</vt:lpstr>
      <vt:lpstr>פלוטו (Pluto) – כבר לא חלק  ממערכת השמש!!!</vt:lpstr>
      <vt:lpstr>מצגת של PowerPoint</vt:lpstr>
      <vt:lpstr>מצגת של PowerPoint</vt:lpstr>
      <vt:lpstr>מטאוריטים </vt:lpstr>
      <vt:lpstr>כוכבי שביט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sarit</dc:creator>
  <cp:lastModifiedBy>User</cp:lastModifiedBy>
  <cp:revision>89</cp:revision>
  <dcterms:created xsi:type="dcterms:W3CDTF">2005-11-28T16:09:47Z</dcterms:created>
  <dcterms:modified xsi:type="dcterms:W3CDTF">2012-08-22T17:34:46Z</dcterms:modified>
</cp:coreProperties>
</file>