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9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BDFE3-2D90-4309-8DEB-961B4A703C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C092-9306-4FAB-AF93-D0F46628C3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4B952-95A7-4A5F-9B24-BB2386ED33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BBD694-966D-402D-B4A7-9552910E7C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F801A-E68C-40AE-97E4-5EC35D7B46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B872B-BE40-4F51-952F-FF5D6BBE6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C5A7F-6B07-4B2E-A913-E2D2373AC1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725E2-A673-436A-BF8B-904F69E6AE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AC592-2A7C-4BED-9F96-63168A1A4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A407D-7C83-4F45-B78A-3A58C8E6D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8FB0B-37E3-445C-81F2-435ADAB6F0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7E90E-235E-4A76-8496-84DB853E59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D8E6A6-8C0C-4EB3-9CDB-2394B7E3729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francois.schnell.free.fr/bazar/ballons/ballons_demo.swf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609600"/>
            <a:ext cx="4572000" cy="990600"/>
          </a:xfrm>
        </p:spPr>
        <p:txBody>
          <a:bodyPr/>
          <a:lstStyle/>
          <a:p>
            <a:pPr rtl="1"/>
            <a:r>
              <a:rPr lang="he-IL" sz="4000" b="1">
                <a:solidFill>
                  <a:srgbClr val="CC3300"/>
                </a:solidFill>
              </a:rPr>
              <a:t>כוח הכובד –</a:t>
            </a:r>
            <a:r>
              <a:rPr lang="en-US" sz="4000" b="1">
                <a:solidFill>
                  <a:srgbClr val="CC3300"/>
                </a:solidFill>
              </a:rPr>
              <a:t>F</a:t>
            </a:r>
            <a:r>
              <a:rPr lang="en-US" sz="4000" b="1" baseline="-25000">
                <a:solidFill>
                  <a:srgbClr val="CC3300"/>
                </a:solidFill>
              </a:rPr>
              <a:t>g</a:t>
            </a:r>
            <a:endParaRPr lang="en-US" sz="4000" b="1">
              <a:solidFill>
                <a:srgbClr val="CC33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4068763"/>
          </a:xfrm>
        </p:spPr>
        <p:txBody>
          <a:bodyPr/>
          <a:lstStyle/>
          <a:p>
            <a:pPr algn="r" rtl="1"/>
            <a:r>
              <a:rPr lang="he-IL">
                <a:solidFill>
                  <a:srgbClr val="CC3300"/>
                </a:solidFill>
              </a:rPr>
              <a:t>כוח הכובד</a:t>
            </a:r>
            <a:r>
              <a:rPr lang="he-IL"/>
              <a:t> הוא </a:t>
            </a:r>
            <a:r>
              <a:rPr lang="he-IL">
                <a:solidFill>
                  <a:srgbClr val="CC3300"/>
                </a:solidFill>
              </a:rPr>
              <a:t>הכוח</a:t>
            </a:r>
            <a:r>
              <a:rPr lang="he-IL"/>
              <a:t> שבו הגוף נמשך אל גרם שמיים ( גוף ענק בחלל )</a:t>
            </a:r>
          </a:p>
          <a:p>
            <a:pPr algn="r" rtl="1"/>
            <a:endParaRPr lang="he-IL"/>
          </a:p>
          <a:p>
            <a:pPr algn="r" rtl="1"/>
            <a:r>
              <a:rPr lang="he-IL">
                <a:solidFill>
                  <a:srgbClr val="CC3300"/>
                </a:solidFill>
              </a:rPr>
              <a:t>כוח הכובד מכוון</a:t>
            </a:r>
            <a:r>
              <a:rPr lang="he-IL"/>
              <a:t> למטה (כלפי מרכז גרם השמיים בקרבתו נמצא הגוף)</a:t>
            </a:r>
            <a:endParaRPr lang="en-US"/>
          </a:p>
        </p:txBody>
      </p:sp>
      <p:pic>
        <p:nvPicPr>
          <p:cNvPr id="3076" name="Picture 4" descr="Сила тяжести - это сила тяготения тела к планете. Сила тяжести всегда направлена к центру плане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8725" y="4495800"/>
            <a:ext cx="15525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>
                <a:solidFill>
                  <a:srgbClr val="CC3300"/>
                </a:solidFill>
              </a:rPr>
              <a:t>הגדרה של יחידת ניוטון</a:t>
            </a:r>
            <a:endParaRPr lang="en-US" b="1">
              <a:solidFill>
                <a:srgbClr val="CC33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2286000"/>
            <a:ext cx="5562600" cy="2514600"/>
          </a:xfrm>
        </p:spPr>
        <p:txBody>
          <a:bodyPr/>
          <a:lstStyle/>
          <a:p>
            <a:pPr algn="r" rtl="1">
              <a:buFontTx/>
              <a:buNone/>
            </a:pPr>
            <a:endParaRPr lang="he-IL" b="1"/>
          </a:p>
          <a:p>
            <a:pPr algn="r" rtl="1">
              <a:buFontTx/>
              <a:buNone/>
            </a:pPr>
            <a:r>
              <a:rPr lang="he-IL" b="1"/>
              <a:t>1 ניוטון</a:t>
            </a:r>
            <a:r>
              <a:rPr lang="he-IL"/>
              <a:t> שווה בקירוב </a:t>
            </a:r>
            <a:r>
              <a:rPr lang="he-IL" b="1">
                <a:solidFill>
                  <a:srgbClr val="CC3300"/>
                </a:solidFill>
              </a:rPr>
              <a:t>לכוח הכובד</a:t>
            </a:r>
          </a:p>
          <a:p>
            <a:pPr algn="r" rtl="1">
              <a:buFontTx/>
              <a:buNone/>
            </a:pPr>
            <a:r>
              <a:rPr lang="he-IL"/>
              <a:t> שפועל על גוף במסה</a:t>
            </a:r>
          </a:p>
          <a:p>
            <a:pPr algn="r" rtl="1">
              <a:buFontTx/>
              <a:buNone/>
            </a:pPr>
            <a:r>
              <a:rPr lang="he-IL"/>
              <a:t> </a:t>
            </a:r>
            <a:r>
              <a:rPr lang="he-IL" b="1"/>
              <a:t>100 גרם</a:t>
            </a:r>
            <a:r>
              <a:rPr lang="he-IL"/>
              <a:t> על </a:t>
            </a:r>
            <a:r>
              <a:rPr lang="he-IL" b="1"/>
              <a:t>פני כדה"א</a:t>
            </a:r>
            <a:endParaRPr lang="en-US" b="1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495800"/>
            <a:ext cx="1943100" cy="1743075"/>
          </a:xfrm>
          <a:prstGeom prst="rect">
            <a:avLst/>
          </a:prstGeom>
          <a:noFill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371600"/>
            <a:ext cx="1279525" cy="2667000"/>
          </a:xfrm>
          <a:prstGeom prst="rect">
            <a:avLst/>
          </a:prstGeom>
          <a:noFill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1295400"/>
            <a:ext cx="1263650" cy="2895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6553200" cy="1143000"/>
          </a:xfrm>
        </p:spPr>
        <p:txBody>
          <a:bodyPr/>
          <a:lstStyle/>
          <a:p>
            <a:r>
              <a:rPr lang="he-IL" sz="4000" b="1">
                <a:solidFill>
                  <a:srgbClr val="CC3300"/>
                </a:solidFill>
              </a:rPr>
              <a:t>כוח הכובד תלוי במקום מדידה</a:t>
            </a:r>
            <a:endParaRPr lang="en-US" sz="4000" b="1">
              <a:solidFill>
                <a:srgbClr val="CC3300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295400" y="6172200"/>
            <a:ext cx="683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hlinkClick r:id="rId2"/>
              </a:rPr>
              <a:t>http://francois.schnell.free.fr/bazar/ballons/ballons_demo.swf</a:t>
            </a:r>
            <a:endParaRPr lang="en-US" b="1" dirty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1143000"/>
            <a:ext cx="1436688" cy="2971800"/>
          </a:xfrm>
          <a:prstGeom prst="rect">
            <a:avLst/>
          </a:prstGeom>
          <a:noFill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1066800"/>
            <a:ext cx="1654175" cy="3048000"/>
          </a:xfrm>
          <a:prstGeom prst="rect">
            <a:avLst/>
          </a:prstGeom>
          <a:noFill/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191000"/>
            <a:ext cx="1943100" cy="1743075"/>
          </a:xfrm>
          <a:prstGeom prst="rect">
            <a:avLst/>
          </a:prstGeom>
          <a:noFill/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4191000"/>
            <a:ext cx="1819275" cy="17335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google.co.il/url?source=imglanding&amp;ct=img&amp;q=http://www.physicsclassroom.com/class/newtlaws/u2l3e2.gif&amp;sa=X&amp;ei=CDZNT4qyFcbY4QTHvvnQAg&amp;ved=0CAwQ8wc&amp;usg=AFQjCNHwEaSOtx3zak0jHp9-Cw99CH8sg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219200"/>
            <a:ext cx="4876800" cy="4072934"/>
          </a:xfrm>
          <a:prstGeom prst="rect">
            <a:avLst/>
          </a:prstGeom>
          <a:noFill/>
        </p:spPr>
      </p:pic>
      <p:pic>
        <p:nvPicPr>
          <p:cNvPr id="22532" name="Picture 4" descr="http://www.google.co.il/url?source=imglanding&amp;ct=img&amp;q=http://www.physicsclassroom.com/class/1dkin/U1L5e2.gif&amp;sa=X&amp;ei=LjZNT8upFcHb4QSuhsDIAg&amp;ved=0CAwQ8wc&amp;usg=AFQjCNFtcyWsgO8DvCZWBPAZ_x9Y0h_WM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676400"/>
            <a:ext cx="4880029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90600" y="304800"/>
            <a:ext cx="7244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תאוצה של נפילה חופשית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lanets_iau_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5257800"/>
          </a:xfrm>
          <a:prstGeom prst="rect">
            <a:avLst/>
          </a:prstGeom>
          <a:noFill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590800" y="55626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b="1"/>
              <a:t>טבלה של עוצמות משיכה בחוברת עבודה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/>
          <a:lstStyle/>
          <a:p>
            <a:pPr algn="r"/>
            <a:r>
              <a:rPr lang="he-IL" sz="2800" b="1">
                <a:solidFill>
                  <a:schemeClr val="tx1"/>
                </a:solidFill>
              </a:rPr>
              <a:t>מהם גרמי השמיים בהם עוצמת המשיכה קרובה לעוצמת המשיכה על פני כדה"א?</a:t>
            </a:r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09600" y="2971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he-IL" sz="2800" b="1"/>
              <a:t>מהו כוכב הלכת בו עוצמת המשיכה קטנה ביותר ?</a:t>
            </a:r>
            <a:endParaRPr lang="en-US" sz="2800" b="1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57200" y="480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he-IL" sz="2800" b="1"/>
              <a:t>מהו כוכב הלכת בו עוצמת המשיכה גדולה ביותר ?</a:t>
            </a:r>
            <a:endParaRPr lang="en-US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sz="3200" b="1">
                <a:solidFill>
                  <a:srgbClr val="CC3300"/>
                </a:solidFill>
              </a:rPr>
              <a:t>פרוש נתוני הטבלה</a:t>
            </a:r>
            <a:endParaRPr lang="en-US" sz="3200" b="1">
              <a:solidFill>
                <a:srgbClr val="CC33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600200"/>
            <a:ext cx="3276600" cy="685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he-IL" b="1">
                <a:solidFill>
                  <a:srgbClr val="CC3300"/>
                </a:solidFill>
              </a:rPr>
              <a:t>כתיבה מתמטית</a:t>
            </a:r>
            <a:r>
              <a:rPr lang="he-IL">
                <a:solidFill>
                  <a:srgbClr val="CC3300"/>
                </a:solidFill>
              </a:rPr>
              <a:t> :</a:t>
            </a:r>
            <a:r>
              <a:rPr lang="he-IL"/>
              <a:t> </a:t>
            </a:r>
          </a:p>
          <a:p>
            <a:pPr marL="609600" indent="-609600"/>
            <a:endParaRPr lang="he-IL"/>
          </a:p>
          <a:p>
            <a:pPr marL="609600" indent="-609600">
              <a:buFontTx/>
              <a:buNone/>
            </a:pPr>
            <a:endParaRPr lang="he-IL"/>
          </a:p>
          <a:p>
            <a:pPr marL="609600" indent="-609600">
              <a:buFontTx/>
              <a:buNone/>
            </a:pPr>
            <a:endParaRPr lang="en-US" sz="28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7200" y="3810000"/>
            <a:ext cx="8229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 rtl="1">
              <a:spcBef>
                <a:spcPct val="20000"/>
              </a:spcBef>
            </a:pPr>
            <a:r>
              <a:rPr lang="he-IL" sz="2800" b="1">
                <a:solidFill>
                  <a:srgbClr val="CC3300"/>
                </a:solidFill>
              </a:rPr>
              <a:t>פרוש המספרים:</a:t>
            </a:r>
            <a:r>
              <a:rPr lang="he-IL" sz="2800">
                <a:solidFill>
                  <a:srgbClr val="CC3300"/>
                </a:solidFill>
              </a:rPr>
              <a:t> </a:t>
            </a:r>
          </a:p>
          <a:p>
            <a:pPr marL="609600" indent="-609600" algn="ctr" rtl="1">
              <a:spcBef>
                <a:spcPct val="20000"/>
              </a:spcBef>
            </a:pPr>
            <a:r>
              <a:rPr lang="he-IL" sz="2400"/>
              <a:t>על פני כדור הארץ על גוף </a:t>
            </a:r>
            <a:r>
              <a:rPr lang="he-IL" sz="2400">
                <a:solidFill>
                  <a:srgbClr val="CC3300"/>
                </a:solidFill>
              </a:rPr>
              <a:t>במסה 1 ק"ג</a:t>
            </a:r>
            <a:r>
              <a:rPr lang="he-IL" sz="2400"/>
              <a:t> פועל </a:t>
            </a:r>
          </a:p>
          <a:p>
            <a:pPr marL="609600" indent="-609600" algn="ctr" rtl="1">
              <a:spcBef>
                <a:spcPct val="20000"/>
              </a:spcBef>
            </a:pPr>
            <a:r>
              <a:rPr lang="he-IL" sz="2400"/>
              <a:t>           </a:t>
            </a:r>
            <a:r>
              <a:rPr lang="he-IL" sz="2400">
                <a:solidFill>
                  <a:schemeClr val="accent2"/>
                </a:solidFill>
              </a:rPr>
              <a:t>כוח הכובד 10 ניוטון</a:t>
            </a:r>
          </a:p>
          <a:p>
            <a:pPr marL="609600" indent="-609600" algn="r" rtl="1">
              <a:spcBef>
                <a:spcPct val="20000"/>
              </a:spcBef>
            </a:pPr>
            <a:endParaRPr lang="he-IL" sz="2400">
              <a:solidFill>
                <a:schemeClr val="accent2"/>
              </a:solidFill>
            </a:endParaRPr>
          </a:p>
          <a:p>
            <a:pPr marL="609600" indent="-609600" algn="r" rtl="1">
              <a:spcBef>
                <a:spcPct val="20000"/>
              </a:spcBef>
            </a:pP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762000" y="1600200"/>
            <a:ext cx="7050088" cy="1652588"/>
            <a:chOff x="480" y="1008"/>
            <a:chExt cx="4441" cy="1041"/>
          </a:xfrm>
        </p:grpSpPr>
        <p:graphicFrame>
          <p:nvGraphicFramePr>
            <p:cNvPr id="15367" name="Object 7"/>
            <p:cNvGraphicFramePr>
              <a:graphicFrameLocks noChangeAspect="1"/>
            </p:cNvGraphicFramePr>
            <p:nvPr/>
          </p:nvGraphicFramePr>
          <p:xfrm>
            <a:off x="1922" y="1008"/>
            <a:ext cx="1142" cy="4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2" name="Equation" r:id="rId3" imgW="1028520" imgH="419040" progId="Equation.3">
                    <p:embed/>
                  </p:oleObj>
                </mc:Choice>
                <mc:Fallback>
                  <p:oleObj name="Equation" r:id="rId3" imgW="1028520" imgH="4190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2" y="1008"/>
                          <a:ext cx="1142" cy="4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8" name="Object 8"/>
            <p:cNvGraphicFramePr>
              <a:graphicFrameLocks noChangeAspect="1"/>
            </p:cNvGraphicFramePr>
            <p:nvPr/>
          </p:nvGraphicFramePr>
          <p:xfrm>
            <a:off x="480" y="1008"/>
            <a:ext cx="979" cy="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3" name="Equation" r:id="rId5" imgW="825480" imgH="419040" progId="Equation.3">
                    <p:embed/>
                  </p:oleObj>
                </mc:Choice>
                <mc:Fallback>
                  <p:oleObj name="Equation" r:id="rId5" imgW="825480" imgH="4190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008"/>
                          <a:ext cx="979" cy="4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9" name="Object 9"/>
            <p:cNvGraphicFramePr>
              <a:graphicFrameLocks noChangeAspect="1"/>
            </p:cNvGraphicFramePr>
            <p:nvPr/>
          </p:nvGraphicFramePr>
          <p:xfrm>
            <a:off x="2160" y="1488"/>
            <a:ext cx="1001" cy="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4" name="Equation" r:id="rId7" imgW="799920" imgH="419040" progId="Equation.3">
                    <p:embed/>
                  </p:oleObj>
                </mc:Choice>
                <mc:Fallback>
                  <p:oleObj name="Equation" r:id="rId7" imgW="799920" imgH="4190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1488"/>
                          <a:ext cx="1001" cy="5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0" name="Object 10"/>
            <p:cNvGraphicFramePr>
              <a:graphicFrameLocks noChangeAspect="1"/>
            </p:cNvGraphicFramePr>
            <p:nvPr/>
          </p:nvGraphicFramePr>
          <p:xfrm>
            <a:off x="526" y="1536"/>
            <a:ext cx="1024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5" name="Equation" r:id="rId9" imgW="838080" imgH="419040" progId="Equation.3">
                    <p:embed/>
                  </p:oleObj>
                </mc:Choice>
                <mc:Fallback>
                  <p:oleObj name="Equation" r:id="rId9" imgW="838080" imgH="4190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" y="1536"/>
                          <a:ext cx="1024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1" name="Object 11"/>
            <p:cNvGraphicFramePr>
              <a:graphicFrameLocks noChangeAspect="1"/>
            </p:cNvGraphicFramePr>
            <p:nvPr/>
          </p:nvGraphicFramePr>
          <p:xfrm>
            <a:off x="3840" y="1488"/>
            <a:ext cx="1081" cy="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6" name="Equation" r:id="rId11" imgW="863280" imgH="419040" progId="Equation.3">
                    <p:embed/>
                  </p:oleObj>
                </mc:Choice>
                <mc:Fallback>
                  <p:oleObj name="Equation" r:id="rId11" imgW="863280" imgH="4190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1488"/>
                          <a:ext cx="1081" cy="5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>
                <a:solidFill>
                  <a:srgbClr val="CC3300"/>
                </a:solidFill>
              </a:rPr>
              <a:t>משימה: רשום בצורה מתמטית ופרט את משמעות המספרים</a:t>
            </a:r>
            <a:endParaRPr lang="en-US" sz="3600">
              <a:solidFill>
                <a:srgbClr val="CC33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676400"/>
            <a:ext cx="5105400" cy="838200"/>
          </a:xfrm>
        </p:spPr>
        <p:txBody>
          <a:bodyPr/>
          <a:lstStyle/>
          <a:p>
            <a:pPr algn="r" rtl="1"/>
            <a:r>
              <a:rPr lang="he-IL"/>
              <a:t>עוצמת המשיכה על פני הירח</a:t>
            </a:r>
          </a:p>
          <a:p>
            <a:pPr algn="r" rtl="1">
              <a:buFontTx/>
              <a:buNone/>
            </a:pPr>
            <a:endParaRPr lang="he-IL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743200"/>
            <a:ext cx="904875" cy="835025"/>
          </a:xfrm>
          <a:prstGeom prst="rect">
            <a:avLst/>
          </a:prstGeom>
          <a:noFill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600200"/>
            <a:ext cx="914400" cy="898525"/>
          </a:xfrm>
          <a:prstGeom prst="rect">
            <a:avLst/>
          </a:prstGeom>
          <a:noFill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3810000"/>
            <a:ext cx="914400" cy="866775"/>
          </a:xfrm>
          <a:prstGeom prst="rect">
            <a:avLst/>
          </a:prstGeom>
          <a:noFill/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14525" y="4938713"/>
            <a:ext cx="914400" cy="806450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352800" y="5105400"/>
            <a:ext cx="541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he-IL" sz="3200"/>
              <a:t>עוצמת המשיכה על פני נוגה</a:t>
            </a:r>
            <a:endParaRPr lang="en-US" sz="320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733800" y="2819400"/>
            <a:ext cx="502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he-IL" sz="3200"/>
              <a:t>עוצמת המשיכה על פני צדק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124200" y="3962400"/>
            <a:ext cx="563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he-IL" sz="3200"/>
              <a:t>עוצמת המשיכה על פני מאדים</a:t>
            </a:r>
          </a:p>
          <a:p>
            <a:pPr marL="342900" indent="-342900" algn="r" rtl="1">
              <a:spcBef>
                <a:spcPct val="20000"/>
              </a:spcBef>
            </a:pPr>
            <a:endParaRPr lang="he-IL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1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2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92" grpId="0"/>
      <p:bldP spid="16393" grpId="0"/>
      <p:bldP spid="163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ph idx="1"/>
          </p:nvPr>
        </p:nvGraphicFramePr>
        <p:xfrm>
          <a:off x="609600" y="1143000"/>
          <a:ext cx="7772400" cy="4524376"/>
        </p:xfrm>
        <a:graphic>
          <a:graphicData uri="http://schemas.openxmlformats.org/drawingml/2006/table">
            <a:tbl>
              <a:tblPr/>
              <a:tblGrid>
                <a:gridCol w="1676400"/>
                <a:gridCol w="1524000"/>
                <a:gridCol w="2209800"/>
                <a:gridCol w="762000"/>
                <a:gridCol w="1600200"/>
              </a:tblGrid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במה תלוי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מכשיר מדידה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יחידת מדידה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בסיסית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סימון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גודל פיסיקלי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בכמות החומר,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(נפח וצפיפות)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מאזניים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kg </a:t>
                      </a: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(קילוגרם)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מסה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במסה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endParaRPr kumimoji="0" lang="he-I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במקום מדידה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מד-כוח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דינמומטר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(ניוטון)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כוח הכובד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בגרם שמים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(מקום מדידה)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N/ kg</a:t>
                      </a:r>
                      <a:endParaRPr kumimoji="0" lang="he-I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ניוטון לק"ג)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עוצמת הכובד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685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he-IL" sz="4400" b="1">
                <a:solidFill>
                  <a:srgbClr val="CC3300"/>
                </a:solidFill>
              </a:rPr>
              <a:t>חישוב כוח הכובד</a:t>
            </a:r>
            <a:endParaRPr lang="en-US" sz="4400" b="1">
              <a:solidFill>
                <a:srgbClr val="CC33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971800" y="5029200"/>
            <a:ext cx="2590800" cy="77787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3300"/>
                </a:solidFill>
              </a:rPr>
              <a:t>F</a:t>
            </a:r>
            <a:r>
              <a:rPr lang="en-US" sz="4000" b="1" baseline="-25000">
                <a:solidFill>
                  <a:srgbClr val="CC3300"/>
                </a:solidFill>
              </a:rPr>
              <a:t>g</a:t>
            </a:r>
            <a:r>
              <a:rPr lang="en-US" sz="4000" b="1">
                <a:solidFill>
                  <a:srgbClr val="CC3300"/>
                </a:solidFill>
              </a:rPr>
              <a:t>= m</a:t>
            </a:r>
            <a:r>
              <a:rPr lang="he-IL" sz="4000" b="1">
                <a:solidFill>
                  <a:srgbClr val="CC3300"/>
                </a:solidFill>
              </a:rPr>
              <a:t> </a:t>
            </a:r>
            <a:r>
              <a:rPr lang="en-US" sz="4000" b="1" baseline="30000">
                <a:solidFill>
                  <a:srgbClr val="CC3300"/>
                </a:solidFill>
              </a:rPr>
              <a:t>.</a:t>
            </a:r>
            <a:r>
              <a:rPr lang="en-US" sz="4000" b="1">
                <a:solidFill>
                  <a:srgbClr val="CC3300"/>
                </a:solidFill>
              </a:rPr>
              <a:t> g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sz="2400" b="1">
                <a:solidFill>
                  <a:srgbClr val="CC3300"/>
                </a:solidFill>
              </a:rPr>
              <a:t>עוצמת משיכה</a:t>
            </a:r>
            <a:r>
              <a:rPr lang="he-IL" sz="2400" b="1"/>
              <a:t> מראה איזה כוח כובד פועל על כל ק"ג של גוף</a:t>
            </a:r>
            <a:endParaRPr lang="en-US" sz="2400" b="1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62000" y="30480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sz="2400" b="1">
                <a:solidFill>
                  <a:srgbClr val="CC3300"/>
                </a:solidFill>
              </a:rPr>
              <a:t>מסה</a:t>
            </a:r>
            <a:r>
              <a:rPr lang="he-IL" sz="2400" b="1"/>
              <a:t> מראה כמה קילוגרמים יש בגוף</a:t>
            </a:r>
            <a:endParaRPr lang="en-US" sz="2400" b="1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447800" y="3886200"/>
            <a:ext cx="586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sz="3200" b="1">
                <a:solidFill>
                  <a:srgbClr val="CC3300"/>
                </a:solidFill>
              </a:rPr>
              <a:t>כוח הכובד =  מסה  </a:t>
            </a:r>
            <a:r>
              <a:rPr lang="en-US" sz="3200" b="1">
                <a:solidFill>
                  <a:srgbClr val="CC3300"/>
                </a:solidFill>
              </a:rPr>
              <a:t>X</a:t>
            </a:r>
            <a:r>
              <a:rPr lang="he-IL" sz="3200" b="1">
                <a:solidFill>
                  <a:srgbClr val="CC3300"/>
                </a:solidFill>
              </a:rPr>
              <a:t>  עוצמת המשיכה</a:t>
            </a:r>
            <a:endParaRPr lang="en-US" sz="3200" b="1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11" name="Group 55"/>
          <p:cNvGraphicFramePr>
            <a:graphicFrameLocks noGrp="1"/>
          </p:cNvGraphicFramePr>
          <p:nvPr/>
        </p:nvGraphicFramePr>
        <p:xfrm>
          <a:off x="1524000" y="457200"/>
          <a:ext cx="6096000" cy="5978335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600200"/>
                <a:gridCol w="14478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כוח הכובד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מסה של גוף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עוצמת משיכה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גרם שמים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כדור הארץ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כדור הארץ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g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כדור הארץ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פלוטו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פלוטו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 g 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נוסחאות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0" name="Line 54"/>
          <p:cNvSpPr>
            <a:spLocks noChangeShapeType="1"/>
          </p:cNvSpPr>
          <p:nvPr/>
        </p:nvSpPr>
        <p:spPr bwMode="auto">
          <a:xfrm flipH="1">
            <a:off x="5943600" y="6172200"/>
            <a:ext cx="10668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במה תלוי כוח הכובד?</a:t>
            </a:r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1524000"/>
            <a:ext cx="3786188" cy="2435225"/>
          </a:xfrm>
          <a:prstGeom prst="rect">
            <a:avLst/>
          </a:prstGeom>
          <a:noFill/>
        </p:spPr>
      </p:pic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2819400" y="4038600"/>
            <a:ext cx="3498850" cy="1524000"/>
            <a:chOff x="1776" y="2544"/>
            <a:chExt cx="2204" cy="960"/>
          </a:xfrm>
        </p:grpSpPr>
        <p:grpSp>
          <p:nvGrpSpPr>
            <p:cNvPr id="4101" name="Group 5"/>
            <p:cNvGrpSpPr>
              <a:grpSpLocks/>
            </p:cNvGrpSpPr>
            <p:nvPr/>
          </p:nvGrpSpPr>
          <p:grpSpPr bwMode="auto">
            <a:xfrm>
              <a:off x="1776" y="2544"/>
              <a:ext cx="842" cy="960"/>
              <a:chOff x="2854" y="2880"/>
              <a:chExt cx="1034" cy="1200"/>
            </a:xfrm>
          </p:grpSpPr>
          <p:sp>
            <p:nvSpPr>
              <p:cNvPr id="4102" name="AutoShape 6"/>
              <p:cNvSpPr>
                <a:spLocks noChangeArrowheads="1"/>
              </p:cNvSpPr>
              <p:nvPr/>
            </p:nvSpPr>
            <p:spPr bwMode="auto">
              <a:xfrm>
                <a:off x="2854" y="3309"/>
                <a:ext cx="1034" cy="771"/>
              </a:xfrm>
              <a:prstGeom prst="flowChartManualOperat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Arc 7"/>
              <p:cNvSpPr>
                <a:spLocks/>
              </p:cNvSpPr>
              <p:nvPr/>
            </p:nvSpPr>
            <p:spPr bwMode="auto">
              <a:xfrm>
                <a:off x="3313" y="2880"/>
                <a:ext cx="575" cy="4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rc 8"/>
              <p:cNvSpPr>
                <a:spLocks/>
              </p:cNvSpPr>
              <p:nvPr/>
            </p:nvSpPr>
            <p:spPr bwMode="auto">
              <a:xfrm flipH="1">
                <a:off x="2859" y="2880"/>
                <a:ext cx="575" cy="4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5" name="Group 9"/>
            <p:cNvGrpSpPr>
              <a:grpSpLocks/>
            </p:cNvGrpSpPr>
            <p:nvPr/>
          </p:nvGrpSpPr>
          <p:grpSpPr bwMode="auto">
            <a:xfrm>
              <a:off x="3120" y="2544"/>
              <a:ext cx="860" cy="960"/>
              <a:chOff x="1392" y="2880"/>
              <a:chExt cx="1056" cy="1200"/>
            </a:xfrm>
          </p:grpSpPr>
          <p:grpSp>
            <p:nvGrpSpPr>
              <p:cNvPr id="4106" name="Group 10"/>
              <p:cNvGrpSpPr>
                <a:grpSpLocks/>
              </p:cNvGrpSpPr>
              <p:nvPr/>
            </p:nvGrpSpPr>
            <p:grpSpPr bwMode="auto">
              <a:xfrm>
                <a:off x="1414" y="2880"/>
                <a:ext cx="1034" cy="1200"/>
                <a:chOff x="1414" y="2880"/>
                <a:chExt cx="1034" cy="1200"/>
              </a:xfrm>
            </p:grpSpPr>
            <p:grpSp>
              <p:nvGrpSpPr>
                <p:cNvPr id="4107" name="Group 11"/>
                <p:cNvGrpSpPr>
                  <a:grpSpLocks/>
                </p:cNvGrpSpPr>
                <p:nvPr/>
              </p:nvGrpSpPr>
              <p:grpSpPr bwMode="auto">
                <a:xfrm>
                  <a:off x="1414" y="2880"/>
                  <a:ext cx="1034" cy="1200"/>
                  <a:chOff x="1414" y="2880"/>
                  <a:chExt cx="1034" cy="1200"/>
                </a:xfrm>
              </p:grpSpPr>
              <p:sp>
                <p:nvSpPr>
                  <p:cNvPr id="4108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414" y="3309"/>
                    <a:ext cx="1034" cy="771"/>
                  </a:xfrm>
                  <a:prstGeom prst="flowChartManualOperation">
                    <a:avLst/>
                  </a:prstGeom>
                  <a:solidFill>
                    <a:srgbClr val="FFFFCC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9" name="Arc 13"/>
                  <p:cNvSpPr>
                    <a:spLocks/>
                  </p:cNvSpPr>
                  <p:nvPr/>
                </p:nvSpPr>
                <p:spPr bwMode="auto">
                  <a:xfrm>
                    <a:off x="1873" y="2880"/>
                    <a:ext cx="575" cy="429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10" name="Arc 14"/>
                  <p:cNvSpPr>
                    <a:spLocks/>
                  </p:cNvSpPr>
                  <p:nvPr/>
                </p:nvSpPr>
                <p:spPr bwMode="auto">
                  <a:xfrm flipH="1">
                    <a:off x="1419" y="2880"/>
                    <a:ext cx="575" cy="429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11" name="AutoShape 15"/>
                <p:cNvSpPr>
                  <a:spLocks noChangeArrowheads="1"/>
                </p:cNvSpPr>
                <p:nvPr/>
              </p:nvSpPr>
              <p:spPr bwMode="auto">
                <a:xfrm>
                  <a:off x="1464" y="3552"/>
                  <a:ext cx="936" cy="528"/>
                </a:xfrm>
                <a:prstGeom prst="flowChartManualOperation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12" name="Line 16"/>
              <p:cNvSpPr>
                <a:spLocks noChangeShapeType="1"/>
              </p:cNvSpPr>
              <p:nvPr/>
            </p:nvSpPr>
            <p:spPr bwMode="auto">
              <a:xfrm>
                <a:off x="1392" y="3309"/>
                <a:ext cx="10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447800" y="5867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400" b="1">
                <a:solidFill>
                  <a:srgbClr val="CC3300"/>
                </a:solidFill>
              </a:rPr>
              <a:t>בכמות החומר שנכללת בגוף – מסת הגוף</a:t>
            </a:r>
            <a:endParaRPr lang="en-US" sz="2400" b="1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5" name="Group 55"/>
          <p:cNvGraphicFramePr>
            <a:graphicFrameLocks noGrp="1"/>
          </p:cNvGraphicFramePr>
          <p:nvPr/>
        </p:nvGraphicFramePr>
        <p:xfrm>
          <a:off x="1524000" y="457200"/>
          <a:ext cx="6096000" cy="6071807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כוח הכובד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מסה של גוף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עוצמת משיכה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גרם שמים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כדור הארץ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כדור הארץ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8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g =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כדור הארץ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 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פלוטו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 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פלוטו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3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נפטון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 g 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N/kg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נפטון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 m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 =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 =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נוסחאות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4" name="Line 54"/>
          <p:cNvSpPr>
            <a:spLocks noChangeShapeType="1"/>
          </p:cNvSpPr>
          <p:nvPr/>
        </p:nvSpPr>
        <p:spPr bwMode="auto">
          <a:xfrm flipH="1">
            <a:off x="5943600" y="6324600"/>
            <a:ext cx="10668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7086600" cy="1524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he-IL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מסה וכוח הכובד</a:t>
            </a:r>
            <a:endParaRPr lang="en-US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1905000" y="52578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66"/>
                </a:solidFill>
                <a:latin typeface="Arial Black"/>
              </a:rPr>
              <a:t>מאת טשרניחובסקי ילנה</a:t>
            </a:r>
          </a:p>
          <a:p>
            <a:pPr algn="ctr" rtl="1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66"/>
                </a:solidFill>
                <a:latin typeface="Arial Black"/>
              </a:rPr>
              <a:t>מקיף ח' אשדוד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66"/>
              </a:solidFill>
              <a:latin typeface="Arial Black"/>
            </a:endParaRP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1752600" y="36576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66"/>
                </a:solidFill>
                <a:latin typeface="Arial Black"/>
              </a:rPr>
              <a:t> Fg   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4572000" cy="838200"/>
          </a:xfrm>
        </p:spPr>
        <p:txBody>
          <a:bodyPr/>
          <a:lstStyle/>
          <a:p>
            <a:pPr rtl="1"/>
            <a:r>
              <a:rPr lang="he-IL" sz="4000" b="1">
                <a:solidFill>
                  <a:srgbClr val="CC3300"/>
                </a:solidFill>
              </a:rPr>
              <a:t>מסה – </a:t>
            </a:r>
            <a:r>
              <a:rPr lang="en-US" sz="4000" b="1">
                <a:solidFill>
                  <a:srgbClr val="CC3300"/>
                </a:solidFill>
              </a:rPr>
              <a:t>mass 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4876800" y="2895600"/>
            <a:ext cx="2819400" cy="2895600"/>
            <a:chOff x="3312" y="1104"/>
            <a:chExt cx="2016" cy="2016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3312" y="1104"/>
              <a:ext cx="2016" cy="201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125" name="Picture 5" descr="icon_2647_view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95" y="1152"/>
              <a:ext cx="1852" cy="1920"/>
            </a:xfrm>
            <a:prstGeom prst="rect">
              <a:avLst/>
            </a:prstGeom>
            <a:noFill/>
          </p:spPr>
        </p:pic>
      </p:grpSp>
      <p:pic>
        <p:nvPicPr>
          <p:cNvPr id="5126" name="Picture 6" descr="0_23c23_62cdc52c_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819400"/>
            <a:ext cx="3035300" cy="3048000"/>
          </a:xfrm>
          <a:prstGeom prst="rect">
            <a:avLst/>
          </a:prstGeom>
          <a:noFill/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66800" y="59436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400" b="1">
                <a:solidFill>
                  <a:srgbClr val="CC3300"/>
                </a:solidFill>
              </a:rPr>
              <a:t>היחידה</a:t>
            </a:r>
            <a:r>
              <a:rPr lang="he-IL" sz="2400" b="1"/>
              <a:t> הבסיסית של מסה היא </a:t>
            </a:r>
            <a:r>
              <a:rPr lang="he-IL" sz="2400" b="1">
                <a:solidFill>
                  <a:srgbClr val="CC3300"/>
                </a:solidFill>
              </a:rPr>
              <a:t>קילוגרם</a:t>
            </a:r>
            <a:endParaRPr lang="en-US" sz="2400" b="1">
              <a:solidFill>
                <a:srgbClr val="CC3300"/>
              </a:solidFill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066800" y="1295400"/>
            <a:ext cx="708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400" b="1"/>
              <a:t>מסה קשורה לכמות החומר שבגוף.</a:t>
            </a:r>
          </a:p>
          <a:p>
            <a:pPr algn="ctr">
              <a:spcBef>
                <a:spcPct val="50000"/>
              </a:spcBef>
            </a:pPr>
            <a:r>
              <a:rPr lang="he-IL" sz="2400" b="1"/>
              <a:t>מסה היא מדד ההתמדה</a:t>
            </a:r>
          </a:p>
          <a:p>
            <a:pPr algn="ctr">
              <a:spcBef>
                <a:spcPct val="50000"/>
              </a:spcBef>
            </a:pPr>
            <a:r>
              <a:rPr lang="he-IL" sz="2400" b="1"/>
              <a:t>מסה מודדים באמצעות </a:t>
            </a:r>
            <a:r>
              <a:rPr lang="he-IL" sz="2400" b="1">
                <a:solidFill>
                  <a:srgbClr val="CC3300"/>
                </a:solidFill>
              </a:rPr>
              <a:t>מאזניים.</a:t>
            </a:r>
            <a:r>
              <a:rPr lang="he-IL" sz="2400" b="1"/>
              <a:t> </a:t>
            </a:r>
            <a:endParaRPr lang="en-US" sz="2400" b="1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7" grpId="0"/>
      <p:bldP spid="5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524000" y="2895600"/>
            <a:ext cx="5638800" cy="2819400"/>
            <a:chOff x="1440" y="1824"/>
            <a:chExt cx="3072" cy="1776"/>
          </a:xfrm>
        </p:grpSpPr>
        <p:sp>
          <p:nvSpPr>
            <p:cNvPr id="6147" name="AutoShape 3"/>
            <p:cNvSpPr>
              <a:spLocks noChangeArrowheads="1"/>
            </p:cNvSpPr>
            <p:nvPr/>
          </p:nvSpPr>
          <p:spPr bwMode="auto">
            <a:xfrm>
              <a:off x="1488" y="1824"/>
              <a:ext cx="1008" cy="158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3504" y="1824"/>
              <a:ext cx="1008" cy="158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1968" y="1824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 rot="5400000" flipV="1">
              <a:off x="1872" y="2970"/>
              <a:ext cx="192" cy="1056"/>
            </a:xfrm>
            <a:prstGeom prst="flowChartDelay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 rot="5400000" flipV="1">
              <a:off x="3888" y="2976"/>
              <a:ext cx="192" cy="1056"/>
            </a:xfrm>
            <a:prstGeom prst="flowChartDelay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>
              <a:off x="2928" y="1824"/>
              <a:ext cx="192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5105400" cy="1143000"/>
          </a:xfrm>
        </p:spPr>
        <p:txBody>
          <a:bodyPr/>
          <a:lstStyle/>
          <a:p>
            <a:pPr rtl="1"/>
            <a:r>
              <a:rPr lang="he-IL" b="1">
                <a:solidFill>
                  <a:srgbClr val="CC3300"/>
                </a:solidFill>
              </a:rPr>
              <a:t>קילוגרם</a:t>
            </a:r>
            <a:r>
              <a:rPr lang="en-US" b="1">
                <a:solidFill>
                  <a:srgbClr val="CC3300"/>
                </a:solidFill>
              </a:rPr>
              <a:t> (kg)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895600" y="1295400"/>
            <a:ext cx="419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b="1">
                <a:solidFill>
                  <a:srgbClr val="CC3300"/>
                </a:solidFill>
              </a:rPr>
              <a:t>1 ק"ג זוהי מסה של 1 ליטר מים מזוקקים </a:t>
            </a:r>
          </a:p>
          <a:p>
            <a:pPr algn="ctr" rtl="1">
              <a:spcBef>
                <a:spcPct val="50000"/>
              </a:spcBef>
            </a:pPr>
            <a:r>
              <a:rPr lang="he-IL" b="1">
                <a:solidFill>
                  <a:srgbClr val="CC3300"/>
                </a:solidFill>
              </a:rPr>
              <a:t>בטמפרטורה 4 מעלות צלסיוס</a:t>
            </a:r>
            <a:endParaRPr lang="en-US" b="1">
              <a:solidFill>
                <a:srgbClr val="CC3300"/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419600" y="2209800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b="1">
                <a:solidFill>
                  <a:srgbClr val="CC3300"/>
                </a:solidFill>
              </a:rPr>
              <a:t>1 ק"ג זוהי מסה של הגליל של יחידת המסה התקנית</a:t>
            </a:r>
            <a:r>
              <a:rPr lang="he-IL" b="1"/>
              <a:t> </a:t>
            </a:r>
            <a:endParaRPr lang="en-US" b="1"/>
          </a:p>
        </p:txBody>
      </p:sp>
      <p:pic>
        <p:nvPicPr>
          <p:cNvPr id="6156" name="Picture 12" descr="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28194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7" name="Group 13"/>
          <p:cNvGrpSpPr>
            <a:grpSpLocks/>
          </p:cNvGrpSpPr>
          <p:nvPr/>
        </p:nvGrpSpPr>
        <p:grpSpPr bwMode="auto">
          <a:xfrm>
            <a:off x="685800" y="4191000"/>
            <a:ext cx="8077200" cy="1371600"/>
            <a:chOff x="432" y="2640"/>
            <a:chExt cx="5088" cy="864"/>
          </a:xfrm>
        </p:grpSpPr>
        <p:grpSp>
          <p:nvGrpSpPr>
            <p:cNvPr id="6158" name="Group 14"/>
            <p:cNvGrpSpPr>
              <a:grpSpLocks/>
            </p:cNvGrpSpPr>
            <p:nvPr/>
          </p:nvGrpSpPr>
          <p:grpSpPr bwMode="auto">
            <a:xfrm>
              <a:off x="432" y="2640"/>
              <a:ext cx="1536" cy="864"/>
              <a:chOff x="432" y="2640"/>
              <a:chExt cx="1536" cy="864"/>
            </a:xfrm>
          </p:grpSpPr>
          <p:sp>
            <p:nvSpPr>
              <p:cNvPr id="6159" name="AutoShape 15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816" cy="768"/>
              </a:xfrm>
              <a:prstGeom prst="cube">
                <a:avLst>
                  <a:gd name="adj" fmla="val 2797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0" name="Text Box 16"/>
              <p:cNvSpPr txBox="1">
                <a:spLocks noChangeArrowheads="1"/>
              </p:cNvSpPr>
              <p:nvPr/>
            </p:nvSpPr>
            <p:spPr bwMode="auto">
              <a:xfrm>
                <a:off x="432" y="2640"/>
                <a:ext cx="9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b="1"/>
                  <a:t>1 ליטר מים</a:t>
                </a:r>
                <a:endParaRPr lang="en-US" b="1"/>
              </a:p>
            </p:txBody>
          </p:sp>
        </p:grpSp>
        <p:grpSp>
          <p:nvGrpSpPr>
            <p:cNvPr id="6161" name="Group 17"/>
            <p:cNvGrpSpPr>
              <a:grpSpLocks/>
            </p:cNvGrpSpPr>
            <p:nvPr/>
          </p:nvGrpSpPr>
          <p:grpSpPr bwMode="auto">
            <a:xfrm>
              <a:off x="3792" y="2928"/>
              <a:ext cx="1728" cy="576"/>
              <a:chOff x="3792" y="2928"/>
              <a:chExt cx="1728" cy="576"/>
            </a:xfrm>
          </p:grpSpPr>
          <p:sp>
            <p:nvSpPr>
              <p:cNvPr id="6162" name="AutoShape 18"/>
              <p:cNvSpPr>
                <a:spLocks noChangeArrowheads="1"/>
              </p:cNvSpPr>
              <p:nvPr/>
            </p:nvSpPr>
            <p:spPr bwMode="auto">
              <a:xfrm>
                <a:off x="3792" y="3264"/>
                <a:ext cx="240" cy="240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3" name="Text Box 19"/>
              <p:cNvSpPr txBox="1">
                <a:spLocks noChangeArrowheads="1"/>
              </p:cNvSpPr>
              <p:nvPr/>
            </p:nvSpPr>
            <p:spPr bwMode="auto">
              <a:xfrm>
                <a:off x="4560" y="2928"/>
                <a:ext cx="96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e-IL" b="1"/>
                  <a:t>גליל של יחידת מסה תקנית</a:t>
                </a:r>
                <a:endParaRPr lang="en-US" b="1"/>
              </a:p>
            </p:txBody>
          </p:sp>
        </p:grpSp>
      </p:grpSp>
      <p:grpSp>
        <p:nvGrpSpPr>
          <p:cNvPr id="6164" name="Group 20"/>
          <p:cNvGrpSpPr>
            <a:grpSpLocks/>
          </p:cNvGrpSpPr>
          <p:nvPr/>
        </p:nvGrpSpPr>
        <p:grpSpPr bwMode="auto">
          <a:xfrm>
            <a:off x="304800" y="381000"/>
            <a:ext cx="3124200" cy="2119313"/>
            <a:chOff x="144" y="672"/>
            <a:chExt cx="1968" cy="1335"/>
          </a:xfrm>
        </p:grpSpPr>
        <p:sp>
          <p:nvSpPr>
            <p:cNvPr id="6165" name="AutoShape 21"/>
            <p:cNvSpPr>
              <a:spLocks noChangeArrowheads="1"/>
            </p:cNvSpPr>
            <p:nvPr/>
          </p:nvSpPr>
          <p:spPr bwMode="auto">
            <a:xfrm>
              <a:off x="720" y="960"/>
              <a:ext cx="816" cy="768"/>
            </a:xfrm>
            <a:prstGeom prst="cube">
              <a:avLst>
                <a:gd name="adj" fmla="val 2797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816" y="1344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 sz="2400" b="1"/>
                <a:t> מים</a:t>
              </a:r>
              <a:endParaRPr lang="en-US" sz="2400" b="1"/>
            </a:p>
          </p:txBody>
        </p:sp>
        <p:sp>
          <p:nvSpPr>
            <p:cNvPr id="6167" name="Text Box 23"/>
            <p:cNvSpPr txBox="1">
              <a:spLocks noChangeArrowheads="1"/>
            </p:cNvSpPr>
            <p:nvPr/>
          </p:nvSpPr>
          <p:spPr bwMode="auto">
            <a:xfrm>
              <a:off x="672" y="177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 b="1"/>
                <a:t>10 ס"מ</a:t>
              </a:r>
              <a:endParaRPr lang="en-US" b="1"/>
            </a:p>
          </p:txBody>
        </p:sp>
        <p:sp>
          <p:nvSpPr>
            <p:cNvPr id="6168" name="Text Box 24"/>
            <p:cNvSpPr txBox="1">
              <a:spLocks noChangeArrowheads="1"/>
            </p:cNvSpPr>
            <p:nvPr/>
          </p:nvSpPr>
          <p:spPr bwMode="auto">
            <a:xfrm>
              <a:off x="144" y="129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 b="1"/>
                <a:t>10 ס"מ</a:t>
              </a:r>
              <a:endParaRPr lang="en-US" b="1"/>
            </a:p>
          </p:txBody>
        </p:sp>
        <p:sp>
          <p:nvSpPr>
            <p:cNvPr id="6169" name="Text Box 25"/>
            <p:cNvSpPr txBox="1">
              <a:spLocks noChangeArrowheads="1"/>
            </p:cNvSpPr>
            <p:nvPr/>
          </p:nvSpPr>
          <p:spPr bwMode="auto">
            <a:xfrm>
              <a:off x="1440" y="15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 b="1"/>
                <a:t>10 ס"מ</a:t>
              </a:r>
              <a:endParaRPr lang="en-US" b="1"/>
            </a:p>
          </p:txBody>
        </p:sp>
        <p:sp>
          <p:nvSpPr>
            <p:cNvPr id="6170" name="Text Box 26"/>
            <p:cNvSpPr txBox="1">
              <a:spLocks noChangeArrowheads="1"/>
            </p:cNvSpPr>
            <p:nvPr/>
          </p:nvSpPr>
          <p:spPr bwMode="auto">
            <a:xfrm>
              <a:off x="384" y="672"/>
              <a:ext cx="14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 b="1"/>
                <a:t>1ליטר = 1000 סמ"ק</a:t>
              </a:r>
              <a:endParaRPr lang="en-US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  <p:bldP spid="6154" grpId="0"/>
      <p:bldP spid="61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295400" y="214313"/>
            <a:ext cx="6400800" cy="6643687"/>
            <a:chOff x="912" y="0"/>
            <a:chExt cx="4032" cy="4185"/>
          </a:xfrm>
        </p:grpSpPr>
        <p:pic>
          <p:nvPicPr>
            <p:cNvPr id="7171" name="Picture 3" descr="tnuva_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56" y="2592"/>
              <a:ext cx="1488" cy="1488"/>
            </a:xfrm>
            <a:prstGeom prst="rect">
              <a:avLst/>
            </a:prstGeom>
            <a:noFill/>
          </p:spPr>
        </p:pic>
        <p:pic>
          <p:nvPicPr>
            <p:cNvPr id="7172" name="Picture 4" descr="pic13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8" y="624"/>
              <a:ext cx="798" cy="1776"/>
            </a:xfrm>
            <a:prstGeom prst="rect">
              <a:avLst/>
            </a:prstGeom>
            <a:noFill/>
          </p:spPr>
        </p:pic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92" y="816"/>
              <a:ext cx="778" cy="1584"/>
            </a:xfrm>
            <a:prstGeom prst="rect">
              <a:avLst/>
            </a:prstGeom>
            <a:noFill/>
          </p:spPr>
        </p:pic>
        <p:pic>
          <p:nvPicPr>
            <p:cNvPr id="7174" name="Picture 6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12" y="0"/>
              <a:ext cx="990" cy="2496"/>
            </a:xfrm>
            <a:prstGeom prst="rect">
              <a:avLst/>
            </a:prstGeom>
            <a:noFill/>
          </p:spPr>
        </p:pic>
        <p:pic>
          <p:nvPicPr>
            <p:cNvPr id="7175" name="Picture 7" descr="res_913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EFFFB"/>
                </a:clrFrom>
                <a:clrTo>
                  <a:srgbClr val="FEFF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04" y="2591"/>
              <a:ext cx="2400" cy="1594"/>
            </a:xfrm>
            <a:prstGeom prst="rect">
              <a:avLst/>
            </a:prstGeom>
            <a:noFill/>
          </p:spPr>
        </p:pic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743200" y="4572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sz="2000" b="1">
                <a:solidFill>
                  <a:srgbClr val="CC3300"/>
                </a:solidFill>
              </a:rPr>
              <a:t>האם מסת הנוזלים המוצגים בציור שווה ?</a:t>
            </a:r>
            <a:endParaRPr lang="en-US" sz="2000" b="1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>
                <a:solidFill>
                  <a:srgbClr val="CC3300"/>
                </a:solidFill>
              </a:rPr>
              <a:t>המרת מסה</a:t>
            </a:r>
            <a:endParaRPr lang="en-US" b="1">
              <a:solidFill>
                <a:srgbClr val="CC33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371600"/>
            <a:ext cx="6019800" cy="1158875"/>
          </a:xfrm>
          <a:prstGeom prst="rect">
            <a:avLst/>
          </a:prstGeom>
          <a:noFill/>
        </p:spPr>
      </p:pic>
      <p:pic>
        <p:nvPicPr>
          <p:cNvPr id="8196" name="Picture 4" descr="AMDOUB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752600"/>
            <a:ext cx="11350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7" name="Group 5"/>
          <p:cNvGraphicFramePr>
            <a:graphicFrameLocks noGrp="1"/>
          </p:cNvGraphicFramePr>
          <p:nvPr>
            <p:ph idx="1"/>
          </p:nvPr>
        </p:nvGraphicFramePr>
        <p:xfrm>
          <a:off x="457200" y="2667000"/>
          <a:ext cx="6858000" cy="3006727"/>
        </p:xfrm>
        <a:graphic>
          <a:graphicData uri="http://schemas.openxmlformats.org/drawingml/2006/table">
            <a:tbl>
              <a:tblPr rtl="1"/>
              <a:tblGrid>
                <a:gridCol w="1714500"/>
                <a:gridCol w="1714500"/>
                <a:gridCol w="1714500"/>
                <a:gridCol w="1714500"/>
              </a:tblGrid>
              <a:tr h="3000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/>
              <a:t>כוח הכובד מודדים באמצעות מכשיר למדידת כוחות – </a:t>
            </a:r>
            <a:r>
              <a:rPr lang="he-IL" sz="4000">
                <a:solidFill>
                  <a:srgbClr val="CC3300"/>
                </a:solidFill>
              </a:rPr>
              <a:t>מד-כוח</a:t>
            </a:r>
            <a:r>
              <a:rPr lang="he-IL" sz="4000"/>
              <a:t> (דינמומטר)</a:t>
            </a:r>
            <a:endParaRPr lang="en-US" sz="400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838200" y="1600200"/>
            <a:ext cx="7772400" cy="3810000"/>
            <a:chOff x="528" y="1008"/>
            <a:chExt cx="4896" cy="2400"/>
          </a:xfrm>
        </p:grpSpPr>
        <p:pic>
          <p:nvPicPr>
            <p:cNvPr id="9220" name="Picture 4" descr="13-002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008"/>
              <a:ext cx="3216" cy="2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1" name="Picture 5" descr="dina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056"/>
              <a:ext cx="1458" cy="235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</p:spPr>
        </p:pic>
      </p:grp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5410200"/>
            <a:ext cx="4038600" cy="1295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sz="4000">
                <a:solidFill>
                  <a:schemeClr val="tx1"/>
                </a:solidFill>
              </a:rPr>
              <a:t>יחידת הכוח התקנית נקראת</a:t>
            </a:r>
            <a:r>
              <a:rPr lang="he-IL" sz="4000">
                <a:solidFill>
                  <a:srgbClr val="CC3300"/>
                </a:solidFill>
              </a:rPr>
              <a:t> </a:t>
            </a:r>
            <a:r>
              <a:rPr lang="he-IL" sz="4000" b="1">
                <a:solidFill>
                  <a:srgbClr val="CC3300"/>
                </a:solidFill>
              </a:rPr>
              <a:t>ניוטון(</a:t>
            </a:r>
            <a:r>
              <a:rPr lang="en-US" sz="4000" b="1">
                <a:solidFill>
                  <a:srgbClr val="CC3300"/>
                </a:solidFill>
              </a:rPr>
              <a:t>N</a:t>
            </a:r>
            <a:r>
              <a:rPr lang="he-IL" sz="4000" b="1">
                <a:solidFill>
                  <a:srgbClr val="CC3300"/>
                </a:solidFill>
              </a:rPr>
              <a:t>)</a:t>
            </a:r>
            <a:r>
              <a:rPr lang="he-IL" sz="4000">
                <a:solidFill>
                  <a:srgbClr val="CC3300"/>
                </a:solidFill>
              </a:rPr>
              <a:t/>
            </a:r>
            <a:br>
              <a:rPr lang="he-IL" sz="4000">
                <a:solidFill>
                  <a:srgbClr val="CC3300"/>
                </a:solidFill>
              </a:rPr>
            </a:br>
            <a:r>
              <a:rPr lang="he-IL" sz="4000">
                <a:solidFill>
                  <a:schemeClr val="tx1"/>
                </a:solidFill>
              </a:rPr>
              <a:t>על שם פיסיקאי דגול אייזק ניוטון</a:t>
            </a:r>
            <a:endParaRPr lang="en-US" sz="4000">
              <a:solidFill>
                <a:schemeClr val="tx1"/>
              </a:solidFill>
            </a:endParaRP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1143000" y="1676400"/>
            <a:ext cx="7467600" cy="4283075"/>
            <a:chOff x="720" y="1056"/>
            <a:chExt cx="4704" cy="2698"/>
          </a:xfrm>
        </p:grpSpPr>
        <p:pic>
          <p:nvPicPr>
            <p:cNvPr id="10244" name="Picture 4" descr="GodfreyKneller-IsaacNewton-168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0" y="1104"/>
              <a:ext cx="1918" cy="2634"/>
            </a:xfrm>
            <a:prstGeom prst="rect">
              <a:avLst/>
            </a:prstGeom>
            <a:noFill/>
          </p:spPr>
        </p:pic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2688" y="1056"/>
              <a:ext cx="2736" cy="2698"/>
              <a:chOff x="2688" y="1056"/>
              <a:chExt cx="2736" cy="2698"/>
            </a:xfrm>
          </p:grpSpPr>
          <p:sp>
            <p:nvSpPr>
              <p:cNvPr id="10246" name="Text Box 6"/>
              <p:cNvSpPr txBox="1">
                <a:spLocks noChangeArrowheads="1"/>
              </p:cNvSpPr>
              <p:nvPr/>
            </p:nvSpPr>
            <p:spPr bwMode="auto">
              <a:xfrm>
                <a:off x="2688" y="1056"/>
                <a:ext cx="254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rIns="0">
                <a:spAutoFit/>
              </a:bodyPr>
              <a:lstStyle/>
              <a:p>
                <a:pPr lvl="4"/>
                <a:r>
                  <a:rPr lang="en-US" sz="2400" b="1"/>
                  <a:t>Isaac Newton</a:t>
                </a:r>
              </a:p>
              <a:p>
                <a:pPr lvl="4"/>
                <a:r>
                  <a:rPr lang="en-US" sz="2400" b="1"/>
                  <a:t>1642-1727</a:t>
                </a:r>
                <a:endParaRPr lang="en-US" sz="2400"/>
              </a:p>
            </p:txBody>
          </p:sp>
          <p:sp>
            <p:nvSpPr>
              <p:cNvPr id="10247" name="Text Box 7"/>
              <p:cNvSpPr txBox="1">
                <a:spLocks noChangeArrowheads="1"/>
              </p:cNvSpPr>
              <p:nvPr/>
            </p:nvSpPr>
            <p:spPr bwMode="auto">
              <a:xfrm>
                <a:off x="2736" y="1680"/>
                <a:ext cx="25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he-IL" sz="2000" b="1"/>
                  <a:t>גילה שלושה חוקים בסיסיים של מכניקה</a:t>
                </a:r>
                <a:endParaRPr lang="en-US" sz="2000" b="1"/>
              </a:p>
            </p:txBody>
          </p:sp>
          <p:sp>
            <p:nvSpPr>
              <p:cNvPr id="10248" name="Text Box 8"/>
              <p:cNvSpPr txBox="1">
                <a:spLocks noChangeArrowheads="1"/>
              </p:cNvSpPr>
              <p:nvPr/>
            </p:nvSpPr>
            <p:spPr bwMode="auto">
              <a:xfrm>
                <a:off x="3072" y="2256"/>
                <a:ext cx="2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he-IL" sz="2000" b="1"/>
                  <a:t>גילה</a:t>
                </a:r>
                <a:r>
                  <a:rPr lang="he-IL"/>
                  <a:t> </a:t>
                </a:r>
                <a:r>
                  <a:rPr lang="he-IL" sz="2000" b="1"/>
                  <a:t>את החוק המשיכה העולמי</a:t>
                </a:r>
                <a:endParaRPr lang="en-US" sz="2000" b="1"/>
              </a:p>
            </p:txBody>
          </p:sp>
          <p:sp>
            <p:nvSpPr>
              <p:cNvPr id="10249" name="Text Box 9"/>
              <p:cNvSpPr txBox="1">
                <a:spLocks noChangeArrowheads="1"/>
              </p:cNvSpPr>
              <p:nvPr/>
            </p:nvSpPr>
            <p:spPr bwMode="auto">
              <a:xfrm>
                <a:off x="3552" y="2688"/>
                <a:ext cx="177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he-IL" sz="2000" b="1"/>
                  <a:t>פיתח תורת האור</a:t>
                </a:r>
                <a:endParaRPr lang="en-US" sz="2000" b="1"/>
              </a:p>
            </p:txBody>
          </p:sp>
          <p:sp>
            <p:nvSpPr>
              <p:cNvPr id="10250" name="Text Box 10"/>
              <p:cNvSpPr txBox="1">
                <a:spLocks noChangeArrowheads="1"/>
              </p:cNvSpPr>
              <p:nvPr/>
            </p:nvSpPr>
            <p:spPr bwMode="auto">
              <a:xfrm>
                <a:off x="3648" y="3120"/>
                <a:ext cx="1632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he-IL" sz="2000" b="1"/>
                  <a:t>בתחום המתמטיקה פיתח חשבון דיפרנציאלי ואינטגרלי</a:t>
                </a:r>
                <a:endParaRPr lang="en-US" sz="2000" b="1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518</Words>
  <Application>Microsoft Office PowerPoint</Application>
  <PresentationFormat>‫הצגה על המסך (4:3)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2" baseType="lpstr">
      <vt:lpstr>Default Design</vt:lpstr>
      <vt:lpstr>Equation</vt:lpstr>
      <vt:lpstr>כוח הכובד –Fg</vt:lpstr>
      <vt:lpstr>במה תלוי כוח הכובד?</vt:lpstr>
      <vt:lpstr>מצגת של PowerPoint</vt:lpstr>
      <vt:lpstr>מסה – mass </vt:lpstr>
      <vt:lpstr>קילוגרם (kg)</vt:lpstr>
      <vt:lpstr>מצגת של PowerPoint</vt:lpstr>
      <vt:lpstr>המרת מסה</vt:lpstr>
      <vt:lpstr>כוח הכובד מודדים באמצעות מכשיר למדידת כוחות – מד-כוח (דינמומטר)</vt:lpstr>
      <vt:lpstr>יחידת הכוח התקנית נקראת ניוטון(N) על שם פיסיקאי דגול אייזק ניוטון</vt:lpstr>
      <vt:lpstr>הגדרה של יחידת ניוטון</vt:lpstr>
      <vt:lpstr>כוח הכובד תלוי במקום מדידה</vt:lpstr>
      <vt:lpstr>מצגת של PowerPoint</vt:lpstr>
      <vt:lpstr>מצגת של PowerPoint</vt:lpstr>
      <vt:lpstr>מהם גרמי השמיים בהם עוצמת המשיכה קרובה לעוצמת המשיכה על פני כדה"א?</vt:lpstr>
      <vt:lpstr>פרוש נתוני הטבלה</vt:lpstr>
      <vt:lpstr>משימה: רשום בצורה מתמטית ופרט את משמעות המספרים</vt:lpstr>
      <vt:lpstr>מצגת של PowerPoint</vt:lpstr>
      <vt:lpstr>מצגת של PowerPoint</vt:lpstr>
      <vt:lpstr>מצגת של PowerPoint</vt:lpstr>
      <vt:lpstr>מצגת של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</dc:creator>
  <cp:lastModifiedBy>LIAT</cp:lastModifiedBy>
  <cp:revision>15</cp:revision>
  <dcterms:created xsi:type="dcterms:W3CDTF">2009-10-25T20:09:24Z</dcterms:created>
  <dcterms:modified xsi:type="dcterms:W3CDTF">2014-08-29T06:48:53Z</dcterms:modified>
</cp:coreProperties>
</file>