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1"/>
  </p:sldMasterIdLst>
  <p:sldIdLst>
    <p:sldId id="256" r:id="rId2"/>
    <p:sldId id="257" r:id="rId3"/>
    <p:sldId id="288" r:id="rId4"/>
    <p:sldId id="290" r:id="rId5"/>
    <p:sldId id="292" r:id="rId6"/>
    <p:sldId id="294" r:id="rId7"/>
    <p:sldId id="258" r:id="rId8"/>
    <p:sldId id="259" r:id="rId9"/>
    <p:sldId id="269" r:id="rId10"/>
    <p:sldId id="270" r:id="rId11"/>
    <p:sldId id="261" r:id="rId12"/>
    <p:sldId id="262" r:id="rId13"/>
    <p:sldId id="285" r:id="rId14"/>
    <p:sldId id="271" r:id="rId15"/>
    <p:sldId id="263" r:id="rId16"/>
    <p:sldId id="264" r:id="rId17"/>
    <p:sldId id="265" r:id="rId18"/>
    <p:sldId id="266" r:id="rId19"/>
    <p:sldId id="267" r:id="rId20"/>
    <p:sldId id="286" r:id="rId21"/>
    <p:sldId id="268" r:id="rId22"/>
    <p:sldId id="273" r:id="rId23"/>
    <p:sldId id="274" r:id="rId24"/>
    <p:sldId id="275" r:id="rId25"/>
    <p:sldId id="272" r:id="rId26"/>
    <p:sldId id="276" r:id="rId27"/>
    <p:sldId id="296" r:id="rId28"/>
    <p:sldId id="277" r:id="rId29"/>
    <p:sldId id="278" r:id="rId30"/>
    <p:sldId id="279" r:id="rId31"/>
    <p:sldId id="280" r:id="rId32"/>
    <p:sldId id="281" r:id="rId33"/>
    <p:sldId id="282" r:id="rId34"/>
    <p:sldId id="284" r:id="rId35"/>
    <p:sldId id="283" r:id="rId36"/>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49" autoAdjust="0"/>
    <p:restoredTop sz="94660"/>
  </p:normalViewPr>
  <p:slideViewPr>
    <p:cSldViewPr>
      <p:cViewPr varScale="1">
        <p:scale>
          <a:sx n="82" d="100"/>
          <a:sy n="82" d="100"/>
        </p:scale>
        <p:origin x="14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כ"ט/אלול/תש"ף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כ"ט/אלול/תש"ף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כ"ט/אלול/תש"ף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כ"ט/אלול/תש"ף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כ"ט/אלול/תש"ף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כ"ט/אלול/תש"ף</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4E7438E1-117D-44FB-AC24-B79D899BA877}" type="datetimeFigureOut">
              <a:rPr lang="he-IL" smtClean="0"/>
              <a:pPr/>
              <a:t>כ"ט/אלול/תש"ף</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4E7438E1-117D-44FB-AC24-B79D899BA877}" type="datetimeFigureOut">
              <a:rPr lang="he-IL" smtClean="0"/>
              <a:pPr/>
              <a:t>כ"ט/אלול/תש"ף</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pPr/>
              <a:t>כ"ט/אלול/תש"ף</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כ"ט/אלול/תש"ף</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כ"ט/אלול/תש"ף</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7438E1-117D-44FB-AC24-B79D899BA877}" type="datetimeFigureOut">
              <a:rPr lang="he-IL" smtClean="0"/>
              <a:pPr/>
              <a:t>כ"ט/אלול/תש"ף</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www.3bscientific.com/imagelibrary/U20034/U20034_02_Precision-Dynamometer-5-N.jp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photos.google.com/album/AF1QipMyXH8g8BjGLu2viZr3UJBV6pIe8ww_UE3hLYBd/photo/AF1QipOHZwH7TRKef1hqJA1AtXF0oS8m1GwNUFy_1Cv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gif"/><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0.wmf"/><Relationship Id="rId5" Type="http://schemas.openxmlformats.org/officeDocument/2006/relationships/oleObject" Target="../embeddings/oleObject13.bin"/><Relationship Id="rId4" Type="http://schemas.openxmlformats.org/officeDocument/2006/relationships/image" Target="../media/image39.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9.wmf"/></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interlect.co.il/MatriculationExams/MatriculationExams.aspx" TargetMode="Externa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interlect.co.il/MatriculationExams/MatriculationExams.aspx" TargetMode="External"/><Relationship Id="rId13" Type="http://schemas.openxmlformats.org/officeDocument/2006/relationships/image" Target="../media/image21.wmf"/><Relationship Id="rId3" Type="http://schemas.openxmlformats.org/officeDocument/2006/relationships/oleObject" Target="../embeddings/oleObject1.bin"/><Relationship Id="rId7" Type="http://schemas.openxmlformats.org/officeDocument/2006/relationships/image" Target="../media/image24.png"/><Relationship Id="rId12" Type="http://schemas.openxmlformats.org/officeDocument/2006/relationships/oleObject" Target="../embeddings/oleObject4.bin"/><Relationship Id="rId17" Type="http://schemas.openxmlformats.org/officeDocument/2006/relationships/image" Target="../media/image23.wmf"/><Relationship Id="rId2" Type="http://schemas.openxmlformats.org/officeDocument/2006/relationships/slideLayout" Target="../slideLayouts/slideLayout4.xml"/><Relationship Id="rId16" Type="http://schemas.openxmlformats.org/officeDocument/2006/relationships/oleObject" Target="../embeddings/oleObject6.bin"/><Relationship Id="rId1" Type="http://schemas.openxmlformats.org/officeDocument/2006/relationships/vmlDrawing" Target="../drawings/vmlDrawing1.vml"/><Relationship Id="rId6" Type="http://schemas.openxmlformats.org/officeDocument/2006/relationships/image" Target="../media/image19.wmf"/><Relationship Id="rId11" Type="http://schemas.openxmlformats.org/officeDocument/2006/relationships/image" Target="../media/image20.wmf"/><Relationship Id="rId5" Type="http://schemas.openxmlformats.org/officeDocument/2006/relationships/oleObject" Target="../embeddings/oleObject2.bin"/><Relationship Id="rId15" Type="http://schemas.openxmlformats.org/officeDocument/2006/relationships/image" Target="../media/image22.wmf"/><Relationship Id="rId10" Type="http://schemas.openxmlformats.org/officeDocument/2006/relationships/oleObject" Target="../embeddings/oleObject3.bin"/><Relationship Id="rId4" Type="http://schemas.openxmlformats.org/officeDocument/2006/relationships/image" Target="../media/image18.wmf"/><Relationship Id="rId9" Type="http://schemas.openxmlformats.org/officeDocument/2006/relationships/image" Target="../media/image25.png"/><Relationship Id="rId1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30.png"/><Relationship Id="rId7" Type="http://schemas.openxmlformats.org/officeDocument/2006/relationships/image" Target="../media/image28.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27.wmf"/><Relationship Id="rId4" Type="http://schemas.openxmlformats.org/officeDocument/2006/relationships/oleObject" Target="../embeddings/oleObject7.bin"/><Relationship Id="rId9" Type="http://schemas.openxmlformats.org/officeDocument/2006/relationships/image" Target="../media/image29.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ctrTitle"/>
          </p:nvPr>
        </p:nvSpPr>
        <p:spPr>
          <a:xfrm>
            <a:off x="683568" y="332656"/>
            <a:ext cx="7772400" cy="1470025"/>
          </a:xfrm>
        </p:spPr>
        <p:txBody>
          <a:bodyPr/>
          <a:lstStyle/>
          <a:p>
            <a:r>
              <a:rPr lang="he-IL" dirty="0">
                <a:solidFill>
                  <a:schemeClr val="tx2"/>
                </a:solidFill>
              </a:rPr>
              <a:t>כוחות ותנועה על הארץ ובחלל</a:t>
            </a:r>
          </a:p>
        </p:txBody>
      </p:sp>
      <p:sp>
        <p:nvSpPr>
          <p:cNvPr id="6" name="כותרת משנה 2"/>
          <p:cNvSpPr>
            <a:spLocks noGrp="1"/>
          </p:cNvSpPr>
          <p:nvPr>
            <p:ph type="subTitle" idx="1"/>
          </p:nvPr>
        </p:nvSpPr>
        <p:spPr>
          <a:xfrm>
            <a:off x="1403648" y="1556792"/>
            <a:ext cx="6400800" cy="1752600"/>
          </a:xfrm>
        </p:spPr>
        <p:txBody>
          <a:bodyPr>
            <a:normAutofit/>
          </a:bodyPr>
          <a:lstStyle/>
          <a:p>
            <a:r>
              <a:rPr lang="he-IL" sz="4400" dirty="0">
                <a:solidFill>
                  <a:schemeClr val="tx2"/>
                </a:solidFill>
              </a:rPr>
              <a:t>כוח ומדידתו</a:t>
            </a:r>
          </a:p>
        </p:txBody>
      </p:sp>
      <p:pic>
        <p:nvPicPr>
          <p:cNvPr id="4098" name="Picture 2" descr="U20034: Precision Dynamometer 5 N 2"/>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411760" y="2564904"/>
            <a:ext cx="3971900" cy="39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2539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755576" y="1340768"/>
            <a:ext cx="7632848" cy="2862322"/>
          </a:xfrm>
          <a:prstGeom prst="rect">
            <a:avLst/>
          </a:prstGeom>
        </p:spPr>
        <p:txBody>
          <a:bodyPr wrap="square">
            <a:spAutoFit/>
          </a:bodyPr>
          <a:lstStyle/>
          <a:p>
            <a:r>
              <a:rPr lang="he-IL" dirty="0"/>
              <a:t>כח, המבטא את עוצמת האינטרקציה, הוא גודל כמותי, מדיד, כזה שניתן לכלול אותו בחוקים מתמטיים ובמשוואות.</a:t>
            </a:r>
          </a:p>
          <a:p>
            <a:endParaRPr lang="he-IL" dirty="0"/>
          </a:p>
          <a:p>
            <a:r>
              <a:rPr lang="he-IL" dirty="0"/>
              <a:t>כיצד מודדים כח? כפי שמודדים כל גודל פיזיקלי אחר, כלומר:</a:t>
            </a:r>
          </a:p>
          <a:p>
            <a:endParaRPr lang="he-IL" dirty="0"/>
          </a:p>
          <a:p>
            <a:r>
              <a:rPr lang="he-IL" dirty="0"/>
              <a:t>ע"י השוואה לכח אחר, שמידתו ידועה.</a:t>
            </a:r>
          </a:p>
          <a:p>
            <a:endParaRPr lang="he-IL" dirty="0"/>
          </a:p>
          <a:p>
            <a:r>
              <a:rPr lang="he-IL" dirty="0"/>
              <a:t>יחידת הכח נקראת </a:t>
            </a:r>
            <a:r>
              <a:rPr lang="he-IL" b="1" dirty="0">
                <a:solidFill>
                  <a:schemeClr val="accent1"/>
                </a:solidFill>
              </a:rPr>
              <a:t>ניוטון</a:t>
            </a:r>
            <a:r>
              <a:rPr lang="he-IL" dirty="0"/>
              <a:t>.</a:t>
            </a:r>
          </a:p>
          <a:p>
            <a:endParaRPr lang="he-IL" dirty="0"/>
          </a:p>
          <a:p>
            <a:r>
              <a:rPr lang="he-IL" dirty="0"/>
              <a:t>הגדרה: </a:t>
            </a:r>
            <a:r>
              <a:rPr lang="he-IL" b="1" dirty="0">
                <a:solidFill>
                  <a:schemeClr val="accent1"/>
                </a:solidFill>
              </a:rPr>
              <a:t>1 ניוטון הוא הכוח שבו נמשכים אל הארץ 102 סמ"ק מים בגובה פני הים</a:t>
            </a:r>
            <a:endParaRPr lang="en-US" b="1" dirty="0">
              <a:solidFill>
                <a:schemeClr val="accent1"/>
              </a:solidFill>
            </a:endParaRPr>
          </a:p>
        </p:txBody>
      </p:sp>
      <p:sp>
        <p:nvSpPr>
          <p:cNvPr id="6" name="כותרת 1"/>
          <p:cNvSpPr>
            <a:spLocks noGrp="1"/>
          </p:cNvSpPr>
          <p:nvPr>
            <p:ph type="title"/>
          </p:nvPr>
        </p:nvSpPr>
        <p:spPr>
          <a:xfrm>
            <a:off x="539552" y="188640"/>
            <a:ext cx="8229600" cy="922114"/>
          </a:xfrm>
        </p:spPr>
        <p:txBody>
          <a:bodyPr>
            <a:normAutofit/>
          </a:bodyPr>
          <a:lstStyle/>
          <a:p>
            <a:r>
              <a:rPr lang="he-IL" sz="3600" dirty="0">
                <a:solidFill>
                  <a:schemeClr val="accent1"/>
                </a:solidFill>
              </a:rPr>
              <a:t>כיצד מודדים כח?</a:t>
            </a:r>
          </a:p>
        </p:txBody>
      </p:sp>
    </p:spTree>
    <p:extLst>
      <p:ext uri="{BB962C8B-B14F-4D97-AF65-F5344CB8AC3E}">
        <p14:creationId xmlns:p14="http://schemas.microsoft.com/office/powerpoint/2010/main" val="82176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000" b="1" dirty="0">
                <a:solidFill>
                  <a:schemeClr val="accent1"/>
                </a:solidFill>
              </a:rPr>
              <a:t>קפיץ כמד כוח</a:t>
            </a:r>
          </a:p>
        </p:txBody>
      </p:sp>
      <p:pic>
        <p:nvPicPr>
          <p:cNvPr id="8268" name="Picture 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2276872"/>
            <a:ext cx="920874" cy="1592863"/>
          </a:xfrm>
          <a:prstGeom prst="rect">
            <a:avLst/>
          </a:prstGeom>
          <a:noFill/>
          <a:extLst>
            <a:ext uri="{909E8E84-426E-40DD-AFC4-6F175D3DCCD1}">
              <a14:hiddenFill xmlns:a14="http://schemas.microsoft.com/office/drawing/2010/main">
                <a:solidFill>
                  <a:srgbClr val="FFFFFF"/>
                </a:solidFill>
              </a14:hiddenFill>
            </a:ext>
          </a:extLst>
        </p:spPr>
      </p:pic>
      <p:sp>
        <p:nvSpPr>
          <p:cNvPr id="78" name="מלבן 77"/>
          <p:cNvSpPr/>
          <p:nvPr/>
        </p:nvSpPr>
        <p:spPr>
          <a:xfrm>
            <a:off x="2555776" y="1484784"/>
            <a:ext cx="5814392" cy="3139321"/>
          </a:xfrm>
          <a:prstGeom prst="rect">
            <a:avLst/>
          </a:prstGeom>
        </p:spPr>
        <p:txBody>
          <a:bodyPr wrap="square">
            <a:spAutoFit/>
          </a:bodyPr>
          <a:lstStyle/>
          <a:p>
            <a:r>
              <a:rPr lang="he-IL" dirty="0"/>
              <a:t>ראינו כי מדידת המסה של כדור הפלסטלינה הייתה מבוססת על איזון של שני כוחות שפועלים על הכדור. </a:t>
            </a:r>
          </a:p>
          <a:p>
            <a:endParaRPr lang="he-IL" dirty="0"/>
          </a:p>
          <a:p>
            <a:r>
              <a:rPr lang="he-IL" dirty="0"/>
              <a:t>לכדור יש אינטראקציה של כבידה עם כדור הארץ, שמתבטאת בכוח כלפי מטה. </a:t>
            </a:r>
          </a:p>
          <a:p>
            <a:endParaRPr lang="he-IL" dirty="0"/>
          </a:p>
          <a:p>
            <a:r>
              <a:rPr lang="he-IL" dirty="0"/>
              <a:t>כמו כן יש לכדור הפלסטלינה אינטראקציה עם הקפיץ, שמפעיל עליו כוח אלסטי. </a:t>
            </a:r>
          </a:p>
          <a:p>
            <a:endParaRPr lang="he-IL" dirty="0"/>
          </a:p>
          <a:p>
            <a:r>
              <a:rPr lang="he-IL" dirty="0"/>
              <a:t>האינטראקציה עם הארץ נעשית ממרחק. </a:t>
            </a:r>
          </a:p>
          <a:p>
            <a:r>
              <a:rPr lang="he-IL" dirty="0"/>
              <a:t>האינטראקציה עם הקפיץ נעשית במגע.</a:t>
            </a:r>
          </a:p>
        </p:txBody>
      </p:sp>
    </p:spTree>
    <p:extLst>
      <p:ext uri="{BB962C8B-B14F-4D97-AF65-F5344CB8AC3E}">
        <p14:creationId xmlns:p14="http://schemas.microsoft.com/office/powerpoint/2010/main" val="327863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2915816" y="260648"/>
            <a:ext cx="3517310" cy="369332"/>
          </a:xfrm>
          <a:prstGeom prst="rect">
            <a:avLst/>
          </a:prstGeom>
        </p:spPr>
        <p:txBody>
          <a:bodyPr wrap="none">
            <a:spAutoFit/>
          </a:bodyPr>
          <a:lstStyle/>
          <a:p>
            <a:r>
              <a:rPr lang="he-IL" b="1" dirty="0">
                <a:solidFill>
                  <a:schemeClr val="tx2"/>
                </a:solidFill>
              </a:rPr>
              <a:t>מדידת כוחות אחרים באמצעות קפיץ</a:t>
            </a:r>
            <a:endParaRPr lang="he-IL" dirty="0">
              <a:solidFill>
                <a:schemeClr val="tx2"/>
              </a:solidFill>
            </a:endParaRPr>
          </a:p>
        </p:txBody>
      </p:sp>
      <p:grpSp>
        <p:nvGrpSpPr>
          <p:cNvPr id="5" name="Group 2"/>
          <p:cNvGrpSpPr>
            <a:grpSpLocks/>
          </p:cNvGrpSpPr>
          <p:nvPr/>
        </p:nvGrpSpPr>
        <p:grpSpPr bwMode="auto">
          <a:xfrm>
            <a:off x="1835696" y="1844824"/>
            <a:ext cx="5976664" cy="2016224"/>
            <a:chOff x="1755" y="2160"/>
            <a:chExt cx="2205" cy="735"/>
          </a:xfrm>
        </p:grpSpPr>
        <p:grpSp>
          <p:nvGrpSpPr>
            <p:cNvPr id="6" name="Group 3"/>
            <p:cNvGrpSpPr>
              <a:grpSpLocks/>
            </p:cNvGrpSpPr>
            <p:nvPr/>
          </p:nvGrpSpPr>
          <p:grpSpPr bwMode="auto">
            <a:xfrm flipH="1">
              <a:off x="2805" y="2553"/>
              <a:ext cx="990" cy="342"/>
              <a:chOff x="2805" y="2268"/>
              <a:chExt cx="990" cy="342"/>
            </a:xfrm>
          </p:grpSpPr>
          <p:grpSp>
            <p:nvGrpSpPr>
              <p:cNvPr id="140" name="Group 4"/>
              <p:cNvGrpSpPr>
                <a:grpSpLocks/>
              </p:cNvGrpSpPr>
              <p:nvPr/>
            </p:nvGrpSpPr>
            <p:grpSpPr bwMode="auto">
              <a:xfrm>
                <a:off x="2835" y="2268"/>
                <a:ext cx="900" cy="120"/>
                <a:chOff x="2970" y="3708"/>
                <a:chExt cx="900" cy="240"/>
              </a:xfrm>
            </p:grpSpPr>
            <p:sp>
              <p:nvSpPr>
                <p:cNvPr id="144" name="Rectangle 5"/>
                <p:cNvSpPr>
                  <a:spLocks noChangeArrowheads="1"/>
                </p:cNvSpPr>
                <p:nvPr/>
              </p:nvSpPr>
              <p:spPr bwMode="auto">
                <a:xfrm>
                  <a:off x="2970" y="3708"/>
                  <a:ext cx="450" cy="240"/>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145" name="Rectangle 6"/>
                <p:cNvSpPr>
                  <a:spLocks noChangeArrowheads="1"/>
                </p:cNvSpPr>
                <p:nvPr/>
              </p:nvSpPr>
              <p:spPr bwMode="auto">
                <a:xfrm>
                  <a:off x="3420" y="3708"/>
                  <a:ext cx="450" cy="240"/>
                </a:xfrm>
                <a:prstGeom prst="rect">
                  <a:avLst/>
                </a:prstGeom>
                <a:solidFill>
                  <a:srgbClr val="333399"/>
                </a:solidFill>
                <a:ln w="9525">
                  <a:solidFill>
                    <a:srgbClr val="333399"/>
                  </a:solidFill>
                  <a:miter lim="800000"/>
                  <a:headEnd/>
                  <a:tailEnd/>
                </a:ln>
              </p:spPr>
              <p:txBody>
                <a:bodyPr vert="horz" wrap="square" lIns="91440" tIns="45720" rIns="91440" bIns="45720" numCol="1" anchor="t" anchorCtr="0" compatLnSpc="1">
                  <a:prstTxWarp prst="textNoShape">
                    <a:avLst/>
                  </a:prstTxWarp>
                </a:bodyPr>
                <a:lstStyle/>
                <a:p>
                  <a:endParaRPr lang="he-IL"/>
                </a:p>
              </p:txBody>
            </p:sp>
          </p:grpSp>
          <p:sp>
            <p:nvSpPr>
              <p:cNvPr id="141" name="Rectangle 7"/>
              <p:cNvSpPr>
                <a:spLocks noChangeArrowheads="1"/>
              </p:cNvSpPr>
              <p:nvPr/>
            </p:nvSpPr>
            <p:spPr bwMode="auto">
              <a:xfrm>
                <a:off x="2805" y="2400"/>
                <a:ext cx="990" cy="14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142" name="Oval 8"/>
              <p:cNvSpPr>
                <a:spLocks noChangeArrowheads="1"/>
              </p:cNvSpPr>
              <p:nvPr/>
            </p:nvSpPr>
            <p:spPr bwMode="auto">
              <a:xfrm>
                <a:off x="2940" y="2467"/>
                <a:ext cx="143" cy="14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143" name="Oval 9"/>
              <p:cNvSpPr>
                <a:spLocks noChangeArrowheads="1"/>
              </p:cNvSpPr>
              <p:nvPr/>
            </p:nvSpPr>
            <p:spPr bwMode="auto">
              <a:xfrm>
                <a:off x="3540" y="2467"/>
                <a:ext cx="143" cy="14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grpSp>
        <p:grpSp>
          <p:nvGrpSpPr>
            <p:cNvPr id="7" name="Group 10"/>
            <p:cNvGrpSpPr>
              <a:grpSpLocks/>
            </p:cNvGrpSpPr>
            <p:nvPr/>
          </p:nvGrpSpPr>
          <p:grpSpPr bwMode="auto">
            <a:xfrm>
              <a:off x="1755" y="2160"/>
              <a:ext cx="2205" cy="735"/>
              <a:chOff x="1755" y="1875"/>
              <a:chExt cx="2205" cy="735"/>
            </a:xfrm>
          </p:grpSpPr>
          <p:sp>
            <p:nvSpPr>
              <p:cNvPr id="8" name="Line 11"/>
              <p:cNvSpPr>
                <a:spLocks noChangeShapeType="1"/>
              </p:cNvSpPr>
              <p:nvPr/>
            </p:nvSpPr>
            <p:spPr bwMode="auto">
              <a:xfrm>
                <a:off x="1755" y="2610"/>
                <a:ext cx="2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9" name="Line 12"/>
              <p:cNvSpPr>
                <a:spLocks noChangeShapeType="1"/>
              </p:cNvSpPr>
              <p:nvPr/>
            </p:nvSpPr>
            <p:spPr bwMode="auto">
              <a:xfrm flipV="1">
                <a:off x="1755" y="1890"/>
                <a:ext cx="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10" name="Group 13"/>
              <p:cNvGrpSpPr>
                <a:grpSpLocks/>
              </p:cNvGrpSpPr>
              <p:nvPr/>
            </p:nvGrpSpPr>
            <p:grpSpPr bwMode="auto">
              <a:xfrm>
                <a:off x="1755" y="2268"/>
                <a:ext cx="990" cy="342"/>
                <a:chOff x="4455" y="2268"/>
                <a:chExt cx="990" cy="342"/>
              </a:xfrm>
            </p:grpSpPr>
            <p:grpSp>
              <p:nvGrpSpPr>
                <p:cNvPr id="136" name="Group 14"/>
                <p:cNvGrpSpPr>
                  <a:grpSpLocks/>
                </p:cNvGrpSpPr>
                <p:nvPr/>
              </p:nvGrpSpPr>
              <p:grpSpPr bwMode="auto">
                <a:xfrm>
                  <a:off x="4485" y="2268"/>
                  <a:ext cx="900" cy="120"/>
                  <a:chOff x="2970" y="3708"/>
                  <a:chExt cx="900" cy="240"/>
                </a:xfrm>
              </p:grpSpPr>
              <p:sp>
                <p:nvSpPr>
                  <p:cNvPr id="138" name="Rectangle 15"/>
                  <p:cNvSpPr>
                    <a:spLocks noChangeArrowheads="1"/>
                  </p:cNvSpPr>
                  <p:nvPr/>
                </p:nvSpPr>
                <p:spPr bwMode="auto">
                  <a:xfrm>
                    <a:off x="2970" y="3708"/>
                    <a:ext cx="450" cy="240"/>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139" name="Rectangle 16"/>
                  <p:cNvSpPr>
                    <a:spLocks noChangeArrowheads="1"/>
                  </p:cNvSpPr>
                  <p:nvPr/>
                </p:nvSpPr>
                <p:spPr bwMode="auto">
                  <a:xfrm>
                    <a:off x="3420" y="3708"/>
                    <a:ext cx="450" cy="240"/>
                  </a:xfrm>
                  <a:prstGeom prst="rect">
                    <a:avLst/>
                  </a:prstGeom>
                  <a:solidFill>
                    <a:srgbClr val="333399"/>
                  </a:solidFill>
                  <a:ln w="9525">
                    <a:solidFill>
                      <a:srgbClr val="333399"/>
                    </a:solidFill>
                    <a:miter lim="800000"/>
                    <a:headEnd/>
                    <a:tailEnd/>
                  </a:ln>
                </p:spPr>
                <p:txBody>
                  <a:bodyPr vert="horz" wrap="square" lIns="91440" tIns="45720" rIns="91440" bIns="45720" numCol="1" anchor="t" anchorCtr="0" compatLnSpc="1">
                    <a:prstTxWarp prst="textNoShape">
                      <a:avLst/>
                    </a:prstTxWarp>
                  </a:bodyPr>
                  <a:lstStyle/>
                  <a:p>
                    <a:endParaRPr lang="he-IL"/>
                  </a:p>
                </p:txBody>
              </p:sp>
            </p:grpSp>
            <p:sp>
              <p:nvSpPr>
                <p:cNvPr id="137" name="Rectangle 17"/>
                <p:cNvSpPr>
                  <a:spLocks noChangeArrowheads="1"/>
                </p:cNvSpPr>
                <p:nvPr/>
              </p:nvSpPr>
              <p:spPr bwMode="auto">
                <a:xfrm>
                  <a:off x="4455" y="2400"/>
                  <a:ext cx="990" cy="2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grpSp>
          <p:sp>
            <p:nvSpPr>
              <p:cNvPr id="11" name="Line 18"/>
              <p:cNvSpPr>
                <a:spLocks noChangeShapeType="1"/>
              </p:cNvSpPr>
              <p:nvPr/>
            </p:nvSpPr>
            <p:spPr bwMode="auto">
              <a:xfrm flipV="1">
                <a:off x="3315" y="1875"/>
                <a:ext cx="0" cy="5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12" name="Group 19"/>
              <p:cNvGrpSpPr>
                <a:grpSpLocks/>
              </p:cNvGrpSpPr>
              <p:nvPr/>
            </p:nvGrpSpPr>
            <p:grpSpPr bwMode="auto">
              <a:xfrm>
                <a:off x="1755" y="2031"/>
                <a:ext cx="1560" cy="197"/>
                <a:chOff x="1740" y="2976"/>
                <a:chExt cx="1425" cy="180"/>
              </a:xfrm>
            </p:grpSpPr>
            <p:sp>
              <p:nvSpPr>
                <p:cNvPr id="13" name="Line 20"/>
                <p:cNvSpPr>
                  <a:spLocks noChangeShapeType="1"/>
                </p:cNvSpPr>
                <p:nvPr/>
              </p:nvSpPr>
              <p:spPr bwMode="auto">
                <a:xfrm flipH="1">
                  <a:off x="1740" y="3066"/>
                  <a:ext cx="6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4" name="Line 21"/>
                <p:cNvSpPr>
                  <a:spLocks noChangeShapeType="1"/>
                </p:cNvSpPr>
                <p:nvPr/>
              </p:nvSpPr>
              <p:spPr bwMode="auto">
                <a:xfrm flipH="1">
                  <a:off x="3101" y="3066"/>
                  <a:ext cx="6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15" name="Group 22"/>
                <p:cNvGrpSpPr>
                  <a:grpSpLocks/>
                </p:cNvGrpSpPr>
                <p:nvPr/>
              </p:nvGrpSpPr>
              <p:grpSpPr bwMode="auto">
                <a:xfrm>
                  <a:off x="1804" y="2976"/>
                  <a:ext cx="1282" cy="180"/>
                  <a:chOff x="1804" y="2976"/>
                  <a:chExt cx="1282" cy="180"/>
                </a:xfrm>
              </p:grpSpPr>
              <p:grpSp>
                <p:nvGrpSpPr>
                  <p:cNvPr id="16" name="Group 23"/>
                  <p:cNvGrpSpPr>
                    <a:grpSpLocks/>
                  </p:cNvGrpSpPr>
                  <p:nvPr/>
                </p:nvGrpSpPr>
                <p:grpSpPr bwMode="auto">
                  <a:xfrm>
                    <a:off x="1804" y="2976"/>
                    <a:ext cx="772" cy="180"/>
                    <a:chOff x="7100" y="2698"/>
                    <a:chExt cx="1704" cy="568"/>
                  </a:xfrm>
                </p:grpSpPr>
                <p:grpSp>
                  <p:nvGrpSpPr>
                    <p:cNvPr id="77" name="Group 24"/>
                    <p:cNvGrpSpPr>
                      <a:grpSpLocks/>
                    </p:cNvGrpSpPr>
                    <p:nvPr/>
                  </p:nvGrpSpPr>
                  <p:grpSpPr bwMode="auto">
                    <a:xfrm>
                      <a:off x="7384" y="2698"/>
                      <a:ext cx="994" cy="568"/>
                      <a:chOff x="7384" y="2556"/>
                      <a:chExt cx="994" cy="568"/>
                    </a:xfrm>
                  </p:grpSpPr>
                  <p:grpSp>
                    <p:nvGrpSpPr>
                      <p:cNvPr id="115" name="Group 25"/>
                      <p:cNvGrpSpPr>
                        <a:grpSpLocks/>
                      </p:cNvGrpSpPr>
                      <p:nvPr/>
                    </p:nvGrpSpPr>
                    <p:grpSpPr bwMode="auto">
                      <a:xfrm>
                        <a:off x="7384" y="2556"/>
                        <a:ext cx="426" cy="568"/>
                        <a:chOff x="7242" y="2556"/>
                        <a:chExt cx="426" cy="568"/>
                      </a:xfrm>
                    </p:grpSpPr>
                    <p:grpSp>
                      <p:nvGrpSpPr>
                        <p:cNvPr id="130" name="Group 26"/>
                        <p:cNvGrpSpPr>
                          <a:grpSpLocks/>
                        </p:cNvGrpSpPr>
                        <p:nvPr/>
                      </p:nvGrpSpPr>
                      <p:grpSpPr bwMode="auto">
                        <a:xfrm>
                          <a:off x="7384" y="2556"/>
                          <a:ext cx="284" cy="568"/>
                          <a:chOff x="7384" y="2556"/>
                          <a:chExt cx="284" cy="568"/>
                        </a:xfrm>
                      </p:grpSpPr>
                      <p:sp>
                        <p:nvSpPr>
                          <p:cNvPr id="134" name="Arc 27"/>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5" name="Arc 28"/>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1" name="Group 29"/>
                        <p:cNvGrpSpPr>
                          <a:grpSpLocks/>
                        </p:cNvGrpSpPr>
                        <p:nvPr/>
                      </p:nvGrpSpPr>
                      <p:grpSpPr bwMode="auto">
                        <a:xfrm flipH="1">
                          <a:off x="7242" y="2556"/>
                          <a:ext cx="284" cy="568"/>
                          <a:chOff x="7384" y="2556"/>
                          <a:chExt cx="284" cy="568"/>
                        </a:xfrm>
                      </p:grpSpPr>
                      <p:sp>
                        <p:nvSpPr>
                          <p:cNvPr id="132" name="Arc 30"/>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3" name="Arc 31"/>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16" name="Group 32"/>
                      <p:cNvGrpSpPr>
                        <a:grpSpLocks/>
                      </p:cNvGrpSpPr>
                      <p:nvPr/>
                    </p:nvGrpSpPr>
                    <p:grpSpPr bwMode="auto">
                      <a:xfrm>
                        <a:off x="7810" y="2556"/>
                        <a:ext cx="426" cy="568"/>
                        <a:chOff x="7242" y="2556"/>
                        <a:chExt cx="426" cy="568"/>
                      </a:xfrm>
                    </p:grpSpPr>
                    <p:grpSp>
                      <p:nvGrpSpPr>
                        <p:cNvPr id="124" name="Group 33"/>
                        <p:cNvGrpSpPr>
                          <a:grpSpLocks/>
                        </p:cNvGrpSpPr>
                        <p:nvPr/>
                      </p:nvGrpSpPr>
                      <p:grpSpPr bwMode="auto">
                        <a:xfrm>
                          <a:off x="7384" y="2556"/>
                          <a:ext cx="284" cy="568"/>
                          <a:chOff x="7384" y="2556"/>
                          <a:chExt cx="284" cy="568"/>
                        </a:xfrm>
                      </p:grpSpPr>
                      <p:sp>
                        <p:nvSpPr>
                          <p:cNvPr id="128" name="Arc 34"/>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29" name="Arc 35"/>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25" name="Group 36"/>
                        <p:cNvGrpSpPr>
                          <a:grpSpLocks/>
                        </p:cNvGrpSpPr>
                        <p:nvPr/>
                      </p:nvGrpSpPr>
                      <p:grpSpPr bwMode="auto">
                        <a:xfrm flipH="1">
                          <a:off x="7242" y="2556"/>
                          <a:ext cx="284" cy="568"/>
                          <a:chOff x="7384" y="2556"/>
                          <a:chExt cx="284" cy="568"/>
                        </a:xfrm>
                      </p:grpSpPr>
                      <p:sp>
                        <p:nvSpPr>
                          <p:cNvPr id="126" name="Arc 37"/>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27" name="Arc 38"/>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17" name="Group 39"/>
                      <p:cNvGrpSpPr>
                        <a:grpSpLocks/>
                      </p:cNvGrpSpPr>
                      <p:nvPr/>
                    </p:nvGrpSpPr>
                    <p:grpSpPr bwMode="auto">
                      <a:xfrm>
                        <a:off x="7952" y="2556"/>
                        <a:ext cx="426" cy="568"/>
                        <a:chOff x="7242" y="2556"/>
                        <a:chExt cx="426" cy="568"/>
                      </a:xfrm>
                    </p:grpSpPr>
                    <p:grpSp>
                      <p:nvGrpSpPr>
                        <p:cNvPr id="118" name="Group 40"/>
                        <p:cNvGrpSpPr>
                          <a:grpSpLocks/>
                        </p:cNvGrpSpPr>
                        <p:nvPr/>
                      </p:nvGrpSpPr>
                      <p:grpSpPr bwMode="auto">
                        <a:xfrm>
                          <a:off x="7384" y="2556"/>
                          <a:ext cx="284" cy="568"/>
                          <a:chOff x="7384" y="2556"/>
                          <a:chExt cx="284" cy="568"/>
                        </a:xfrm>
                      </p:grpSpPr>
                      <p:sp>
                        <p:nvSpPr>
                          <p:cNvPr id="122" name="Arc 41"/>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23" name="Arc 42"/>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19" name="Group 43"/>
                        <p:cNvGrpSpPr>
                          <a:grpSpLocks/>
                        </p:cNvGrpSpPr>
                        <p:nvPr/>
                      </p:nvGrpSpPr>
                      <p:grpSpPr bwMode="auto">
                        <a:xfrm flipH="1">
                          <a:off x="7242" y="2556"/>
                          <a:ext cx="284" cy="568"/>
                          <a:chOff x="7384" y="2556"/>
                          <a:chExt cx="284" cy="568"/>
                        </a:xfrm>
                      </p:grpSpPr>
                      <p:sp>
                        <p:nvSpPr>
                          <p:cNvPr id="120" name="Arc 44"/>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21" name="Arc 45"/>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nvGrpSpPr>
                    <p:cNvPr id="78" name="Group 46"/>
                    <p:cNvGrpSpPr>
                      <a:grpSpLocks/>
                    </p:cNvGrpSpPr>
                    <p:nvPr/>
                  </p:nvGrpSpPr>
                  <p:grpSpPr bwMode="auto">
                    <a:xfrm>
                      <a:off x="7100" y="2698"/>
                      <a:ext cx="1704" cy="568"/>
                      <a:chOff x="7100" y="2556"/>
                      <a:chExt cx="1704" cy="568"/>
                    </a:xfrm>
                  </p:grpSpPr>
                  <p:grpSp>
                    <p:nvGrpSpPr>
                      <p:cNvPr id="79" name="Group 47"/>
                      <p:cNvGrpSpPr>
                        <a:grpSpLocks/>
                      </p:cNvGrpSpPr>
                      <p:nvPr/>
                    </p:nvGrpSpPr>
                    <p:grpSpPr bwMode="auto">
                      <a:xfrm>
                        <a:off x="7242" y="2556"/>
                        <a:ext cx="426" cy="568"/>
                        <a:chOff x="7242" y="2556"/>
                        <a:chExt cx="426" cy="568"/>
                      </a:xfrm>
                    </p:grpSpPr>
                    <p:grpSp>
                      <p:nvGrpSpPr>
                        <p:cNvPr id="109" name="Group 48"/>
                        <p:cNvGrpSpPr>
                          <a:grpSpLocks/>
                        </p:cNvGrpSpPr>
                        <p:nvPr/>
                      </p:nvGrpSpPr>
                      <p:grpSpPr bwMode="auto">
                        <a:xfrm>
                          <a:off x="7384" y="2556"/>
                          <a:ext cx="284" cy="568"/>
                          <a:chOff x="7384" y="2556"/>
                          <a:chExt cx="284" cy="568"/>
                        </a:xfrm>
                      </p:grpSpPr>
                      <p:sp>
                        <p:nvSpPr>
                          <p:cNvPr id="113" name="Arc 49"/>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14" name="Arc 50"/>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10" name="Group 51"/>
                        <p:cNvGrpSpPr>
                          <a:grpSpLocks/>
                        </p:cNvGrpSpPr>
                        <p:nvPr/>
                      </p:nvGrpSpPr>
                      <p:grpSpPr bwMode="auto">
                        <a:xfrm flipH="1">
                          <a:off x="7242" y="2556"/>
                          <a:ext cx="284" cy="568"/>
                          <a:chOff x="7384" y="2556"/>
                          <a:chExt cx="284" cy="568"/>
                        </a:xfrm>
                      </p:grpSpPr>
                      <p:sp>
                        <p:nvSpPr>
                          <p:cNvPr id="111" name="Arc 52"/>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12" name="Arc 53"/>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80" name="Group 54"/>
                      <p:cNvGrpSpPr>
                        <a:grpSpLocks/>
                      </p:cNvGrpSpPr>
                      <p:nvPr/>
                    </p:nvGrpSpPr>
                    <p:grpSpPr bwMode="auto">
                      <a:xfrm>
                        <a:off x="7526" y="2556"/>
                        <a:ext cx="426" cy="568"/>
                        <a:chOff x="7242" y="2556"/>
                        <a:chExt cx="426" cy="568"/>
                      </a:xfrm>
                    </p:grpSpPr>
                    <p:grpSp>
                      <p:nvGrpSpPr>
                        <p:cNvPr id="103" name="Group 55"/>
                        <p:cNvGrpSpPr>
                          <a:grpSpLocks/>
                        </p:cNvGrpSpPr>
                        <p:nvPr/>
                      </p:nvGrpSpPr>
                      <p:grpSpPr bwMode="auto">
                        <a:xfrm>
                          <a:off x="7384" y="2556"/>
                          <a:ext cx="284" cy="568"/>
                          <a:chOff x="7384" y="2556"/>
                          <a:chExt cx="284" cy="568"/>
                        </a:xfrm>
                      </p:grpSpPr>
                      <p:sp>
                        <p:nvSpPr>
                          <p:cNvPr id="107" name="Arc 56"/>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08" name="Arc 57"/>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04" name="Group 58"/>
                        <p:cNvGrpSpPr>
                          <a:grpSpLocks/>
                        </p:cNvGrpSpPr>
                        <p:nvPr/>
                      </p:nvGrpSpPr>
                      <p:grpSpPr bwMode="auto">
                        <a:xfrm flipH="1">
                          <a:off x="7242" y="2556"/>
                          <a:ext cx="284" cy="568"/>
                          <a:chOff x="7384" y="2556"/>
                          <a:chExt cx="284" cy="568"/>
                        </a:xfrm>
                      </p:grpSpPr>
                      <p:sp>
                        <p:nvSpPr>
                          <p:cNvPr id="105" name="Arc 59"/>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06" name="Arc 60"/>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81" name="Group 61"/>
                      <p:cNvGrpSpPr>
                        <a:grpSpLocks/>
                      </p:cNvGrpSpPr>
                      <p:nvPr/>
                    </p:nvGrpSpPr>
                    <p:grpSpPr bwMode="auto">
                      <a:xfrm>
                        <a:off x="7668" y="2556"/>
                        <a:ext cx="426" cy="568"/>
                        <a:chOff x="7242" y="2556"/>
                        <a:chExt cx="426" cy="568"/>
                      </a:xfrm>
                    </p:grpSpPr>
                    <p:grpSp>
                      <p:nvGrpSpPr>
                        <p:cNvPr id="97" name="Group 62"/>
                        <p:cNvGrpSpPr>
                          <a:grpSpLocks/>
                        </p:cNvGrpSpPr>
                        <p:nvPr/>
                      </p:nvGrpSpPr>
                      <p:grpSpPr bwMode="auto">
                        <a:xfrm>
                          <a:off x="7384" y="2556"/>
                          <a:ext cx="284" cy="568"/>
                          <a:chOff x="7384" y="2556"/>
                          <a:chExt cx="284" cy="568"/>
                        </a:xfrm>
                      </p:grpSpPr>
                      <p:sp>
                        <p:nvSpPr>
                          <p:cNvPr id="101" name="Arc 63"/>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02" name="Arc 64"/>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98" name="Group 65"/>
                        <p:cNvGrpSpPr>
                          <a:grpSpLocks/>
                        </p:cNvGrpSpPr>
                        <p:nvPr/>
                      </p:nvGrpSpPr>
                      <p:grpSpPr bwMode="auto">
                        <a:xfrm flipH="1">
                          <a:off x="7242" y="2556"/>
                          <a:ext cx="284" cy="568"/>
                          <a:chOff x="7384" y="2556"/>
                          <a:chExt cx="284" cy="568"/>
                        </a:xfrm>
                      </p:grpSpPr>
                      <p:sp>
                        <p:nvSpPr>
                          <p:cNvPr id="99" name="Arc 66"/>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00" name="Arc 67"/>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82" name="Group 68"/>
                      <p:cNvGrpSpPr>
                        <a:grpSpLocks/>
                      </p:cNvGrpSpPr>
                      <p:nvPr/>
                    </p:nvGrpSpPr>
                    <p:grpSpPr bwMode="auto">
                      <a:xfrm>
                        <a:off x="8094" y="2556"/>
                        <a:ext cx="426" cy="568"/>
                        <a:chOff x="7242" y="2556"/>
                        <a:chExt cx="426" cy="568"/>
                      </a:xfrm>
                    </p:grpSpPr>
                    <p:grpSp>
                      <p:nvGrpSpPr>
                        <p:cNvPr id="91" name="Group 69"/>
                        <p:cNvGrpSpPr>
                          <a:grpSpLocks/>
                        </p:cNvGrpSpPr>
                        <p:nvPr/>
                      </p:nvGrpSpPr>
                      <p:grpSpPr bwMode="auto">
                        <a:xfrm>
                          <a:off x="7384" y="2556"/>
                          <a:ext cx="284" cy="568"/>
                          <a:chOff x="7384" y="2556"/>
                          <a:chExt cx="284" cy="568"/>
                        </a:xfrm>
                      </p:grpSpPr>
                      <p:sp>
                        <p:nvSpPr>
                          <p:cNvPr id="95" name="Arc 70"/>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96" name="Arc 71"/>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92" name="Group 72"/>
                        <p:cNvGrpSpPr>
                          <a:grpSpLocks/>
                        </p:cNvGrpSpPr>
                        <p:nvPr/>
                      </p:nvGrpSpPr>
                      <p:grpSpPr bwMode="auto">
                        <a:xfrm flipH="1">
                          <a:off x="7242" y="2556"/>
                          <a:ext cx="284" cy="568"/>
                          <a:chOff x="7384" y="2556"/>
                          <a:chExt cx="284" cy="568"/>
                        </a:xfrm>
                      </p:grpSpPr>
                      <p:sp>
                        <p:nvSpPr>
                          <p:cNvPr id="93" name="Arc 73"/>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94" name="Arc 74"/>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83" name="Group 75"/>
                      <p:cNvGrpSpPr>
                        <a:grpSpLocks/>
                      </p:cNvGrpSpPr>
                      <p:nvPr/>
                    </p:nvGrpSpPr>
                    <p:grpSpPr bwMode="auto">
                      <a:xfrm>
                        <a:off x="8236" y="2556"/>
                        <a:ext cx="426" cy="568"/>
                        <a:chOff x="8236" y="2556"/>
                        <a:chExt cx="426" cy="568"/>
                      </a:xfrm>
                    </p:grpSpPr>
                    <p:sp>
                      <p:nvSpPr>
                        <p:cNvPr id="86" name="Arc 76"/>
                        <p:cNvSpPr>
                          <a:spLocks/>
                        </p:cNvSpPr>
                        <p:nvPr/>
                      </p:nvSpPr>
                      <p:spPr bwMode="auto">
                        <a:xfrm flipV="1">
                          <a:off x="8378"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87" name="Arc 77"/>
                        <p:cNvSpPr>
                          <a:spLocks/>
                        </p:cNvSpPr>
                        <p:nvPr/>
                      </p:nvSpPr>
                      <p:spPr bwMode="auto">
                        <a:xfrm>
                          <a:off x="8447"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88" name="Group 78"/>
                        <p:cNvGrpSpPr>
                          <a:grpSpLocks/>
                        </p:cNvGrpSpPr>
                        <p:nvPr/>
                      </p:nvGrpSpPr>
                      <p:grpSpPr bwMode="auto">
                        <a:xfrm flipH="1">
                          <a:off x="8236" y="2556"/>
                          <a:ext cx="284" cy="568"/>
                          <a:chOff x="7384" y="2556"/>
                          <a:chExt cx="284" cy="568"/>
                        </a:xfrm>
                      </p:grpSpPr>
                      <p:sp>
                        <p:nvSpPr>
                          <p:cNvPr id="89" name="Arc 79"/>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90" name="Arc 80"/>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sp>
                    <p:nvSpPr>
                      <p:cNvPr id="84" name="Arc 81"/>
                      <p:cNvSpPr>
                        <a:spLocks/>
                      </p:cNvSpPr>
                      <p:nvPr/>
                    </p:nvSpPr>
                    <p:spPr bwMode="auto">
                      <a:xfrm flipV="1">
                        <a:off x="8520"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85" name="Arc 82"/>
                      <p:cNvSpPr>
                        <a:spLocks/>
                      </p:cNvSpPr>
                      <p:nvPr/>
                    </p:nvSpPr>
                    <p:spPr bwMode="auto">
                      <a:xfrm flipH="1" flipV="1">
                        <a:off x="7100"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7" name="Group 83"/>
                  <p:cNvGrpSpPr>
                    <a:grpSpLocks/>
                  </p:cNvGrpSpPr>
                  <p:nvPr/>
                </p:nvGrpSpPr>
                <p:grpSpPr bwMode="auto">
                  <a:xfrm>
                    <a:off x="2314" y="2976"/>
                    <a:ext cx="772" cy="180"/>
                    <a:chOff x="7100" y="2698"/>
                    <a:chExt cx="1704" cy="568"/>
                  </a:xfrm>
                </p:grpSpPr>
                <p:grpSp>
                  <p:nvGrpSpPr>
                    <p:cNvPr id="18" name="Group 84"/>
                    <p:cNvGrpSpPr>
                      <a:grpSpLocks/>
                    </p:cNvGrpSpPr>
                    <p:nvPr/>
                  </p:nvGrpSpPr>
                  <p:grpSpPr bwMode="auto">
                    <a:xfrm>
                      <a:off x="7384" y="2698"/>
                      <a:ext cx="994" cy="568"/>
                      <a:chOff x="7384" y="2556"/>
                      <a:chExt cx="994" cy="568"/>
                    </a:xfrm>
                  </p:grpSpPr>
                  <p:grpSp>
                    <p:nvGrpSpPr>
                      <p:cNvPr id="56" name="Group 85"/>
                      <p:cNvGrpSpPr>
                        <a:grpSpLocks/>
                      </p:cNvGrpSpPr>
                      <p:nvPr/>
                    </p:nvGrpSpPr>
                    <p:grpSpPr bwMode="auto">
                      <a:xfrm>
                        <a:off x="7384" y="2556"/>
                        <a:ext cx="426" cy="568"/>
                        <a:chOff x="7242" y="2556"/>
                        <a:chExt cx="426" cy="568"/>
                      </a:xfrm>
                    </p:grpSpPr>
                    <p:grpSp>
                      <p:nvGrpSpPr>
                        <p:cNvPr id="71" name="Group 86"/>
                        <p:cNvGrpSpPr>
                          <a:grpSpLocks/>
                        </p:cNvGrpSpPr>
                        <p:nvPr/>
                      </p:nvGrpSpPr>
                      <p:grpSpPr bwMode="auto">
                        <a:xfrm>
                          <a:off x="7384" y="2556"/>
                          <a:ext cx="284" cy="568"/>
                          <a:chOff x="7384" y="2556"/>
                          <a:chExt cx="284" cy="568"/>
                        </a:xfrm>
                      </p:grpSpPr>
                      <p:sp>
                        <p:nvSpPr>
                          <p:cNvPr id="75" name="Arc 87"/>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76" name="Arc 88"/>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72" name="Group 89"/>
                        <p:cNvGrpSpPr>
                          <a:grpSpLocks/>
                        </p:cNvGrpSpPr>
                        <p:nvPr/>
                      </p:nvGrpSpPr>
                      <p:grpSpPr bwMode="auto">
                        <a:xfrm flipH="1">
                          <a:off x="7242" y="2556"/>
                          <a:ext cx="284" cy="568"/>
                          <a:chOff x="7384" y="2556"/>
                          <a:chExt cx="284" cy="568"/>
                        </a:xfrm>
                      </p:grpSpPr>
                      <p:sp>
                        <p:nvSpPr>
                          <p:cNvPr id="73" name="Arc 90"/>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74" name="Arc 91"/>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57" name="Group 92"/>
                      <p:cNvGrpSpPr>
                        <a:grpSpLocks/>
                      </p:cNvGrpSpPr>
                      <p:nvPr/>
                    </p:nvGrpSpPr>
                    <p:grpSpPr bwMode="auto">
                      <a:xfrm>
                        <a:off x="7810" y="2556"/>
                        <a:ext cx="426" cy="568"/>
                        <a:chOff x="7242" y="2556"/>
                        <a:chExt cx="426" cy="568"/>
                      </a:xfrm>
                    </p:grpSpPr>
                    <p:grpSp>
                      <p:nvGrpSpPr>
                        <p:cNvPr id="65" name="Group 93"/>
                        <p:cNvGrpSpPr>
                          <a:grpSpLocks/>
                        </p:cNvGrpSpPr>
                        <p:nvPr/>
                      </p:nvGrpSpPr>
                      <p:grpSpPr bwMode="auto">
                        <a:xfrm>
                          <a:off x="7384" y="2556"/>
                          <a:ext cx="284" cy="568"/>
                          <a:chOff x="7384" y="2556"/>
                          <a:chExt cx="284" cy="568"/>
                        </a:xfrm>
                      </p:grpSpPr>
                      <p:sp>
                        <p:nvSpPr>
                          <p:cNvPr id="69" name="Arc 94"/>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70" name="Arc 95"/>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66" name="Group 96"/>
                        <p:cNvGrpSpPr>
                          <a:grpSpLocks/>
                        </p:cNvGrpSpPr>
                        <p:nvPr/>
                      </p:nvGrpSpPr>
                      <p:grpSpPr bwMode="auto">
                        <a:xfrm flipH="1">
                          <a:off x="7242" y="2556"/>
                          <a:ext cx="284" cy="568"/>
                          <a:chOff x="7384" y="2556"/>
                          <a:chExt cx="284" cy="568"/>
                        </a:xfrm>
                      </p:grpSpPr>
                      <p:sp>
                        <p:nvSpPr>
                          <p:cNvPr id="67" name="Arc 97"/>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68" name="Arc 98"/>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58" name="Group 99"/>
                      <p:cNvGrpSpPr>
                        <a:grpSpLocks/>
                      </p:cNvGrpSpPr>
                      <p:nvPr/>
                    </p:nvGrpSpPr>
                    <p:grpSpPr bwMode="auto">
                      <a:xfrm>
                        <a:off x="7952" y="2556"/>
                        <a:ext cx="426" cy="568"/>
                        <a:chOff x="7242" y="2556"/>
                        <a:chExt cx="426" cy="568"/>
                      </a:xfrm>
                    </p:grpSpPr>
                    <p:grpSp>
                      <p:nvGrpSpPr>
                        <p:cNvPr id="59" name="Group 100"/>
                        <p:cNvGrpSpPr>
                          <a:grpSpLocks/>
                        </p:cNvGrpSpPr>
                        <p:nvPr/>
                      </p:nvGrpSpPr>
                      <p:grpSpPr bwMode="auto">
                        <a:xfrm>
                          <a:off x="7384" y="2556"/>
                          <a:ext cx="284" cy="568"/>
                          <a:chOff x="7384" y="2556"/>
                          <a:chExt cx="284" cy="568"/>
                        </a:xfrm>
                      </p:grpSpPr>
                      <p:sp>
                        <p:nvSpPr>
                          <p:cNvPr id="63" name="Arc 101"/>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64" name="Arc 102"/>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60" name="Group 103"/>
                        <p:cNvGrpSpPr>
                          <a:grpSpLocks/>
                        </p:cNvGrpSpPr>
                        <p:nvPr/>
                      </p:nvGrpSpPr>
                      <p:grpSpPr bwMode="auto">
                        <a:xfrm flipH="1">
                          <a:off x="7242" y="2556"/>
                          <a:ext cx="284" cy="568"/>
                          <a:chOff x="7384" y="2556"/>
                          <a:chExt cx="284" cy="568"/>
                        </a:xfrm>
                      </p:grpSpPr>
                      <p:sp>
                        <p:nvSpPr>
                          <p:cNvPr id="61" name="Arc 104"/>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62" name="Arc 105"/>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nvGrpSpPr>
                    <p:cNvPr id="19" name="Group 106"/>
                    <p:cNvGrpSpPr>
                      <a:grpSpLocks/>
                    </p:cNvGrpSpPr>
                    <p:nvPr/>
                  </p:nvGrpSpPr>
                  <p:grpSpPr bwMode="auto">
                    <a:xfrm>
                      <a:off x="7100" y="2698"/>
                      <a:ext cx="1704" cy="568"/>
                      <a:chOff x="7100" y="2556"/>
                      <a:chExt cx="1704" cy="568"/>
                    </a:xfrm>
                  </p:grpSpPr>
                  <p:grpSp>
                    <p:nvGrpSpPr>
                      <p:cNvPr id="20" name="Group 107"/>
                      <p:cNvGrpSpPr>
                        <a:grpSpLocks/>
                      </p:cNvGrpSpPr>
                      <p:nvPr/>
                    </p:nvGrpSpPr>
                    <p:grpSpPr bwMode="auto">
                      <a:xfrm>
                        <a:off x="7242" y="2556"/>
                        <a:ext cx="426" cy="568"/>
                        <a:chOff x="7242" y="2556"/>
                        <a:chExt cx="426" cy="568"/>
                      </a:xfrm>
                    </p:grpSpPr>
                    <p:grpSp>
                      <p:nvGrpSpPr>
                        <p:cNvPr id="50" name="Group 108"/>
                        <p:cNvGrpSpPr>
                          <a:grpSpLocks/>
                        </p:cNvGrpSpPr>
                        <p:nvPr/>
                      </p:nvGrpSpPr>
                      <p:grpSpPr bwMode="auto">
                        <a:xfrm>
                          <a:off x="7384" y="2556"/>
                          <a:ext cx="284" cy="568"/>
                          <a:chOff x="7384" y="2556"/>
                          <a:chExt cx="284" cy="568"/>
                        </a:xfrm>
                      </p:grpSpPr>
                      <p:sp>
                        <p:nvSpPr>
                          <p:cNvPr id="54" name="Arc 109"/>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5" name="Arc 110"/>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51" name="Group 111"/>
                        <p:cNvGrpSpPr>
                          <a:grpSpLocks/>
                        </p:cNvGrpSpPr>
                        <p:nvPr/>
                      </p:nvGrpSpPr>
                      <p:grpSpPr bwMode="auto">
                        <a:xfrm flipH="1">
                          <a:off x="7242" y="2556"/>
                          <a:ext cx="284" cy="568"/>
                          <a:chOff x="7384" y="2556"/>
                          <a:chExt cx="284" cy="568"/>
                        </a:xfrm>
                      </p:grpSpPr>
                      <p:sp>
                        <p:nvSpPr>
                          <p:cNvPr id="52" name="Arc 112"/>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3" name="Arc 113"/>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21" name="Group 114"/>
                      <p:cNvGrpSpPr>
                        <a:grpSpLocks/>
                      </p:cNvGrpSpPr>
                      <p:nvPr/>
                    </p:nvGrpSpPr>
                    <p:grpSpPr bwMode="auto">
                      <a:xfrm>
                        <a:off x="7526" y="2556"/>
                        <a:ext cx="426" cy="568"/>
                        <a:chOff x="7242" y="2556"/>
                        <a:chExt cx="426" cy="568"/>
                      </a:xfrm>
                    </p:grpSpPr>
                    <p:grpSp>
                      <p:nvGrpSpPr>
                        <p:cNvPr id="44" name="Group 115"/>
                        <p:cNvGrpSpPr>
                          <a:grpSpLocks/>
                        </p:cNvGrpSpPr>
                        <p:nvPr/>
                      </p:nvGrpSpPr>
                      <p:grpSpPr bwMode="auto">
                        <a:xfrm>
                          <a:off x="7384" y="2556"/>
                          <a:ext cx="284" cy="568"/>
                          <a:chOff x="7384" y="2556"/>
                          <a:chExt cx="284" cy="568"/>
                        </a:xfrm>
                      </p:grpSpPr>
                      <p:sp>
                        <p:nvSpPr>
                          <p:cNvPr id="48" name="Arc 116"/>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49" name="Arc 117"/>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45" name="Group 118"/>
                        <p:cNvGrpSpPr>
                          <a:grpSpLocks/>
                        </p:cNvGrpSpPr>
                        <p:nvPr/>
                      </p:nvGrpSpPr>
                      <p:grpSpPr bwMode="auto">
                        <a:xfrm flipH="1">
                          <a:off x="7242" y="2556"/>
                          <a:ext cx="284" cy="568"/>
                          <a:chOff x="7384" y="2556"/>
                          <a:chExt cx="284" cy="568"/>
                        </a:xfrm>
                      </p:grpSpPr>
                      <p:sp>
                        <p:nvSpPr>
                          <p:cNvPr id="46" name="Arc 119"/>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47" name="Arc 120"/>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22" name="Group 121"/>
                      <p:cNvGrpSpPr>
                        <a:grpSpLocks/>
                      </p:cNvGrpSpPr>
                      <p:nvPr/>
                    </p:nvGrpSpPr>
                    <p:grpSpPr bwMode="auto">
                      <a:xfrm>
                        <a:off x="7668" y="2556"/>
                        <a:ext cx="426" cy="568"/>
                        <a:chOff x="7242" y="2556"/>
                        <a:chExt cx="426" cy="568"/>
                      </a:xfrm>
                    </p:grpSpPr>
                    <p:grpSp>
                      <p:nvGrpSpPr>
                        <p:cNvPr id="38" name="Group 122"/>
                        <p:cNvGrpSpPr>
                          <a:grpSpLocks/>
                        </p:cNvGrpSpPr>
                        <p:nvPr/>
                      </p:nvGrpSpPr>
                      <p:grpSpPr bwMode="auto">
                        <a:xfrm>
                          <a:off x="7384" y="2556"/>
                          <a:ext cx="284" cy="568"/>
                          <a:chOff x="7384" y="2556"/>
                          <a:chExt cx="284" cy="568"/>
                        </a:xfrm>
                      </p:grpSpPr>
                      <p:sp>
                        <p:nvSpPr>
                          <p:cNvPr id="42" name="Arc 123"/>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43" name="Arc 124"/>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39" name="Group 125"/>
                        <p:cNvGrpSpPr>
                          <a:grpSpLocks/>
                        </p:cNvGrpSpPr>
                        <p:nvPr/>
                      </p:nvGrpSpPr>
                      <p:grpSpPr bwMode="auto">
                        <a:xfrm flipH="1">
                          <a:off x="7242" y="2556"/>
                          <a:ext cx="284" cy="568"/>
                          <a:chOff x="7384" y="2556"/>
                          <a:chExt cx="284" cy="568"/>
                        </a:xfrm>
                      </p:grpSpPr>
                      <p:sp>
                        <p:nvSpPr>
                          <p:cNvPr id="40" name="Arc 126"/>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41" name="Arc 127"/>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23" name="Group 128"/>
                      <p:cNvGrpSpPr>
                        <a:grpSpLocks/>
                      </p:cNvGrpSpPr>
                      <p:nvPr/>
                    </p:nvGrpSpPr>
                    <p:grpSpPr bwMode="auto">
                      <a:xfrm>
                        <a:off x="8094" y="2556"/>
                        <a:ext cx="426" cy="568"/>
                        <a:chOff x="7242" y="2556"/>
                        <a:chExt cx="426" cy="568"/>
                      </a:xfrm>
                    </p:grpSpPr>
                    <p:grpSp>
                      <p:nvGrpSpPr>
                        <p:cNvPr id="32" name="Group 129"/>
                        <p:cNvGrpSpPr>
                          <a:grpSpLocks/>
                        </p:cNvGrpSpPr>
                        <p:nvPr/>
                      </p:nvGrpSpPr>
                      <p:grpSpPr bwMode="auto">
                        <a:xfrm>
                          <a:off x="7384" y="2556"/>
                          <a:ext cx="284" cy="568"/>
                          <a:chOff x="7384" y="2556"/>
                          <a:chExt cx="284" cy="568"/>
                        </a:xfrm>
                      </p:grpSpPr>
                      <p:sp>
                        <p:nvSpPr>
                          <p:cNvPr id="36" name="Arc 130"/>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7" name="Arc 131"/>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33" name="Group 132"/>
                        <p:cNvGrpSpPr>
                          <a:grpSpLocks/>
                        </p:cNvGrpSpPr>
                        <p:nvPr/>
                      </p:nvGrpSpPr>
                      <p:grpSpPr bwMode="auto">
                        <a:xfrm flipH="1">
                          <a:off x="7242" y="2556"/>
                          <a:ext cx="284" cy="568"/>
                          <a:chOff x="7384" y="2556"/>
                          <a:chExt cx="284" cy="568"/>
                        </a:xfrm>
                      </p:grpSpPr>
                      <p:sp>
                        <p:nvSpPr>
                          <p:cNvPr id="34" name="Arc 133"/>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5" name="Arc 134"/>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24" name="Group 135"/>
                      <p:cNvGrpSpPr>
                        <a:grpSpLocks/>
                      </p:cNvGrpSpPr>
                      <p:nvPr/>
                    </p:nvGrpSpPr>
                    <p:grpSpPr bwMode="auto">
                      <a:xfrm>
                        <a:off x="8236" y="2556"/>
                        <a:ext cx="426" cy="568"/>
                        <a:chOff x="8236" y="2556"/>
                        <a:chExt cx="426" cy="568"/>
                      </a:xfrm>
                    </p:grpSpPr>
                    <p:sp>
                      <p:nvSpPr>
                        <p:cNvPr id="27" name="Arc 136"/>
                        <p:cNvSpPr>
                          <a:spLocks/>
                        </p:cNvSpPr>
                        <p:nvPr/>
                      </p:nvSpPr>
                      <p:spPr bwMode="auto">
                        <a:xfrm flipV="1">
                          <a:off x="8378"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8" name="Arc 137"/>
                        <p:cNvSpPr>
                          <a:spLocks/>
                        </p:cNvSpPr>
                        <p:nvPr/>
                      </p:nvSpPr>
                      <p:spPr bwMode="auto">
                        <a:xfrm>
                          <a:off x="8447"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29" name="Group 138"/>
                        <p:cNvGrpSpPr>
                          <a:grpSpLocks/>
                        </p:cNvGrpSpPr>
                        <p:nvPr/>
                      </p:nvGrpSpPr>
                      <p:grpSpPr bwMode="auto">
                        <a:xfrm flipH="1">
                          <a:off x="8236" y="2556"/>
                          <a:ext cx="284" cy="568"/>
                          <a:chOff x="7384" y="2556"/>
                          <a:chExt cx="284" cy="568"/>
                        </a:xfrm>
                      </p:grpSpPr>
                      <p:sp>
                        <p:nvSpPr>
                          <p:cNvPr id="30" name="Arc 139"/>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1" name="Arc 140"/>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sp>
                    <p:nvSpPr>
                      <p:cNvPr id="25" name="Arc 141"/>
                      <p:cNvSpPr>
                        <a:spLocks/>
                      </p:cNvSpPr>
                      <p:nvPr/>
                    </p:nvSpPr>
                    <p:spPr bwMode="auto">
                      <a:xfrm flipV="1">
                        <a:off x="8520"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Arc 142"/>
                      <p:cNvSpPr>
                        <a:spLocks/>
                      </p:cNvSpPr>
                      <p:nvPr/>
                    </p:nvSpPr>
                    <p:spPr bwMode="auto">
                      <a:xfrm flipH="1" flipV="1">
                        <a:off x="7100"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grpSp>
      </p:grpSp>
      <p:sp>
        <p:nvSpPr>
          <p:cNvPr id="284" name="מלבן 283"/>
          <p:cNvSpPr/>
          <p:nvPr/>
        </p:nvSpPr>
        <p:spPr>
          <a:xfrm>
            <a:off x="3631342" y="4005064"/>
            <a:ext cx="2212464" cy="369332"/>
          </a:xfrm>
          <a:prstGeom prst="rect">
            <a:avLst/>
          </a:prstGeom>
        </p:spPr>
        <p:txBody>
          <a:bodyPr wrap="none">
            <a:spAutoFit/>
          </a:bodyPr>
          <a:lstStyle/>
          <a:p>
            <a:r>
              <a:rPr lang="he-IL" dirty="0"/>
              <a:t>כוח הדחייה בין מגנטים</a:t>
            </a:r>
          </a:p>
        </p:txBody>
      </p:sp>
    </p:spTree>
    <p:extLst>
      <p:ext uri="{BB962C8B-B14F-4D97-AF65-F5344CB8AC3E}">
        <p14:creationId xmlns:p14="http://schemas.microsoft.com/office/powerpoint/2010/main" val="135437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2411760" y="260648"/>
            <a:ext cx="4307589" cy="369332"/>
          </a:xfrm>
          <a:prstGeom prst="rect">
            <a:avLst/>
          </a:prstGeom>
        </p:spPr>
        <p:txBody>
          <a:bodyPr wrap="none">
            <a:spAutoFit/>
          </a:bodyPr>
          <a:lstStyle/>
          <a:p>
            <a:r>
              <a:rPr lang="he-IL" b="1" dirty="0">
                <a:solidFill>
                  <a:schemeClr val="tx2"/>
                </a:solidFill>
              </a:rPr>
              <a:t>מדידת כוחות אחרים באמצעות קפיץ (המשך)</a:t>
            </a:r>
            <a:endParaRPr lang="he-IL" dirty="0">
              <a:solidFill>
                <a:schemeClr val="tx2"/>
              </a:solidFill>
            </a:endParaRPr>
          </a:p>
        </p:txBody>
      </p:sp>
      <p:grpSp>
        <p:nvGrpSpPr>
          <p:cNvPr id="66" name="Group 143"/>
          <p:cNvGrpSpPr>
            <a:grpSpLocks/>
          </p:cNvGrpSpPr>
          <p:nvPr/>
        </p:nvGrpSpPr>
        <p:grpSpPr bwMode="auto">
          <a:xfrm>
            <a:off x="467544" y="2132856"/>
            <a:ext cx="1698297" cy="2016224"/>
            <a:chOff x="1935" y="3270"/>
            <a:chExt cx="750" cy="1335"/>
          </a:xfrm>
        </p:grpSpPr>
        <p:grpSp>
          <p:nvGrpSpPr>
            <p:cNvPr id="71" name="Group 144"/>
            <p:cNvGrpSpPr>
              <a:grpSpLocks/>
            </p:cNvGrpSpPr>
            <p:nvPr/>
          </p:nvGrpSpPr>
          <p:grpSpPr bwMode="auto">
            <a:xfrm>
              <a:off x="1935" y="3270"/>
              <a:ext cx="180" cy="1185"/>
              <a:chOff x="1935" y="3270"/>
              <a:chExt cx="180" cy="1185"/>
            </a:xfrm>
          </p:grpSpPr>
          <p:grpSp>
            <p:nvGrpSpPr>
              <p:cNvPr id="72" name="Group 145"/>
              <p:cNvGrpSpPr>
                <a:grpSpLocks/>
              </p:cNvGrpSpPr>
              <p:nvPr/>
            </p:nvGrpSpPr>
            <p:grpSpPr bwMode="auto">
              <a:xfrm>
                <a:off x="1935" y="3276"/>
                <a:ext cx="180" cy="1179"/>
                <a:chOff x="1935" y="3291"/>
                <a:chExt cx="180" cy="1179"/>
              </a:xfrm>
            </p:grpSpPr>
            <p:sp>
              <p:nvSpPr>
                <p:cNvPr id="219" name="AutoShape 146"/>
                <p:cNvSpPr>
                  <a:spLocks noChangeArrowheads="1"/>
                </p:cNvSpPr>
                <p:nvPr/>
              </p:nvSpPr>
              <p:spPr bwMode="auto">
                <a:xfrm>
                  <a:off x="1953" y="4155"/>
                  <a:ext cx="143" cy="315"/>
                </a:xfrm>
                <a:prstGeom prst="can">
                  <a:avLst>
                    <a:gd name="adj" fmla="val 5507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grpSp>
              <p:nvGrpSpPr>
                <p:cNvPr id="77" name="Group 147"/>
                <p:cNvGrpSpPr>
                  <a:grpSpLocks/>
                </p:cNvGrpSpPr>
                <p:nvPr/>
              </p:nvGrpSpPr>
              <p:grpSpPr bwMode="auto">
                <a:xfrm rot="-5400000">
                  <a:off x="1575" y="3651"/>
                  <a:ext cx="900" cy="180"/>
                  <a:chOff x="6958" y="2698"/>
                  <a:chExt cx="1988" cy="568"/>
                </a:xfrm>
              </p:grpSpPr>
              <p:grpSp>
                <p:nvGrpSpPr>
                  <p:cNvPr id="78" name="Group 148"/>
                  <p:cNvGrpSpPr>
                    <a:grpSpLocks/>
                  </p:cNvGrpSpPr>
                  <p:nvPr/>
                </p:nvGrpSpPr>
                <p:grpSpPr bwMode="auto">
                  <a:xfrm>
                    <a:off x="7100" y="2698"/>
                    <a:ext cx="1704" cy="568"/>
                    <a:chOff x="7100" y="2698"/>
                    <a:chExt cx="1704" cy="568"/>
                  </a:xfrm>
                </p:grpSpPr>
                <p:grpSp>
                  <p:nvGrpSpPr>
                    <p:cNvPr id="79" name="Group 149"/>
                    <p:cNvGrpSpPr>
                      <a:grpSpLocks/>
                    </p:cNvGrpSpPr>
                    <p:nvPr/>
                  </p:nvGrpSpPr>
                  <p:grpSpPr bwMode="auto">
                    <a:xfrm>
                      <a:off x="7384" y="2698"/>
                      <a:ext cx="994" cy="568"/>
                      <a:chOff x="7384" y="2556"/>
                      <a:chExt cx="994" cy="568"/>
                    </a:xfrm>
                  </p:grpSpPr>
                  <p:grpSp>
                    <p:nvGrpSpPr>
                      <p:cNvPr id="80" name="Group 150"/>
                      <p:cNvGrpSpPr>
                        <a:grpSpLocks/>
                      </p:cNvGrpSpPr>
                      <p:nvPr/>
                    </p:nvGrpSpPr>
                    <p:grpSpPr bwMode="auto">
                      <a:xfrm>
                        <a:off x="7384" y="2556"/>
                        <a:ext cx="426" cy="568"/>
                        <a:chOff x="7242" y="2556"/>
                        <a:chExt cx="426" cy="568"/>
                      </a:xfrm>
                    </p:grpSpPr>
                    <p:grpSp>
                      <p:nvGrpSpPr>
                        <p:cNvPr id="81" name="Group 151"/>
                        <p:cNvGrpSpPr>
                          <a:grpSpLocks/>
                        </p:cNvGrpSpPr>
                        <p:nvPr/>
                      </p:nvGrpSpPr>
                      <p:grpSpPr bwMode="auto">
                        <a:xfrm>
                          <a:off x="7384" y="2556"/>
                          <a:ext cx="284" cy="568"/>
                          <a:chOff x="7384" y="2556"/>
                          <a:chExt cx="284" cy="568"/>
                        </a:xfrm>
                      </p:grpSpPr>
                      <p:sp>
                        <p:nvSpPr>
                          <p:cNvPr id="281" name="Arc 152"/>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82" name="Arc 153"/>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82" name="Group 154"/>
                        <p:cNvGrpSpPr>
                          <a:grpSpLocks/>
                        </p:cNvGrpSpPr>
                        <p:nvPr/>
                      </p:nvGrpSpPr>
                      <p:grpSpPr bwMode="auto">
                        <a:xfrm flipH="1">
                          <a:off x="7242" y="2556"/>
                          <a:ext cx="284" cy="568"/>
                          <a:chOff x="7384" y="2556"/>
                          <a:chExt cx="284" cy="568"/>
                        </a:xfrm>
                      </p:grpSpPr>
                      <p:sp>
                        <p:nvSpPr>
                          <p:cNvPr id="279" name="Arc 155"/>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80" name="Arc 156"/>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83" name="Group 157"/>
                      <p:cNvGrpSpPr>
                        <a:grpSpLocks/>
                      </p:cNvGrpSpPr>
                      <p:nvPr/>
                    </p:nvGrpSpPr>
                    <p:grpSpPr bwMode="auto">
                      <a:xfrm>
                        <a:off x="7810" y="2556"/>
                        <a:ext cx="426" cy="568"/>
                        <a:chOff x="7242" y="2556"/>
                        <a:chExt cx="426" cy="568"/>
                      </a:xfrm>
                    </p:grpSpPr>
                    <p:grpSp>
                      <p:nvGrpSpPr>
                        <p:cNvPr id="88" name="Group 158"/>
                        <p:cNvGrpSpPr>
                          <a:grpSpLocks/>
                        </p:cNvGrpSpPr>
                        <p:nvPr/>
                      </p:nvGrpSpPr>
                      <p:grpSpPr bwMode="auto">
                        <a:xfrm>
                          <a:off x="7384" y="2556"/>
                          <a:ext cx="284" cy="568"/>
                          <a:chOff x="7384" y="2556"/>
                          <a:chExt cx="284" cy="568"/>
                        </a:xfrm>
                      </p:grpSpPr>
                      <p:sp>
                        <p:nvSpPr>
                          <p:cNvPr id="275" name="Arc 159"/>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76" name="Arc 160"/>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91" name="Group 161"/>
                        <p:cNvGrpSpPr>
                          <a:grpSpLocks/>
                        </p:cNvGrpSpPr>
                        <p:nvPr/>
                      </p:nvGrpSpPr>
                      <p:grpSpPr bwMode="auto">
                        <a:xfrm flipH="1">
                          <a:off x="7242" y="2556"/>
                          <a:ext cx="284" cy="568"/>
                          <a:chOff x="7384" y="2556"/>
                          <a:chExt cx="284" cy="568"/>
                        </a:xfrm>
                      </p:grpSpPr>
                      <p:sp>
                        <p:nvSpPr>
                          <p:cNvPr id="273" name="Arc 162"/>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74" name="Arc 163"/>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92" name="Group 164"/>
                      <p:cNvGrpSpPr>
                        <a:grpSpLocks/>
                      </p:cNvGrpSpPr>
                      <p:nvPr/>
                    </p:nvGrpSpPr>
                    <p:grpSpPr bwMode="auto">
                      <a:xfrm>
                        <a:off x="7952" y="2556"/>
                        <a:ext cx="426" cy="568"/>
                        <a:chOff x="7242" y="2556"/>
                        <a:chExt cx="426" cy="568"/>
                      </a:xfrm>
                    </p:grpSpPr>
                    <p:grpSp>
                      <p:nvGrpSpPr>
                        <p:cNvPr id="97" name="Group 165"/>
                        <p:cNvGrpSpPr>
                          <a:grpSpLocks/>
                        </p:cNvGrpSpPr>
                        <p:nvPr/>
                      </p:nvGrpSpPr>
                      <p:grpSpPr bwMode="auto">
                        <a:xfrm>
                          <a:off x="7384" y="2556"/>
                          <a:ext cx="284" cy="568"/>
                          <a:chOff x="7384" y="2556"/>
                          <a:chExt cx="284" cy="568"/>
                        </a:xfrm>
                      </p:grpSpPr>
                      <p:sp>
                        <p:nvSpPr>
                          <p:cNvPr id="269" name="Arc 166"/>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70" name="Arc 167"/>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98" name="Group 168"/>
                        <p:cNvGrpSpPr>
                          <a:grpSpLocks/>
                        </p:cNvGrpSpPr>
                        <p:nvPr/>
                      </p:nvGrpSpPr>
                      <p:grpSpPr bwMode="auto">
                        <a:xfrm flipH="1">
                          <a:off x="7242" y="2556"/>
                          <a:ext cx="284" cy="568"/>
                          <a:chOff x="7384" y="2556"/>
                          <a:chExt cx="284" cy="568"/>
                        </a:xfrm>
                      </p:grpSpPr>
                      <p:sp>
                        <p:nvSpPr>
                          <p:cNvPr id="267" name="Arc 169"/>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8" name="Arc 170"/>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nvGrpSpPr>
                    <p:cNvPr id="103" name="Group 171"/>
                    <p:cNvGrpSpPr>
                      <a:grpSpLocks/>
                    </p:cNvGrpSpPr>
                    <p:nvPr/>
                  </p:nvGrpSpPr>
                  <p:grpSpPr bwMode="auto">
                    <a:xfrm>
                      <a:off x="7100" y="2698"/>
                      <a:ext cx="1704" cy="568"/>
                      <a:chOff x="7100" y="2556"/>
                      <a:chExt cx="1704" cy="568"/>
                    </a:xfrm>
                  </p:grpSpPr>
                  <p:grpSp>
                    <p:nvGrpSpPr>
                      <p:cNvPr id="104" name="Group 172"/>
                      <p:cNvGrpSpPr>
                        <a:grpSpLocks/>
                      </p:cNvGrpSpPr>
                      <p:nvPr/>
                    </p:nvGrpSpPr>
                    <p:grpSpPr bwMode="auto">
                      <a:xfrm>
                        <a:off x="7242" y="2556"/>
                        <a:ext cx="426" cy="568"/>
                        <a:chOff x="7242" y="2556"/>
                        <a:chExt cx="426" cy="568"/>
                      </a:xfrm>
                    </p:grpSpPr>
                    <p:grpSp>
                      <p:nvGrpSpPr>
                        <p:cNvPr id="109" name="Group 173"/>
                        <p:cNvGrpSpPr>
                          <a:grpSpLocks/>
                        </p:cNvGrpSpPr>
                        <p:nvPr/>
                      </p:nvGrpSpPr>
                      <p:grpSpPr bwMode="auto">
                        <a:xfrm>
                          <a:off x="7384" y="2556"/>
                          <a:ext cx="284" cy="568"/>
                          <a:chOff x="7384" y="2556"/>
                          <a:chExt cx="284" cy="568"/>
                        </a:xfrm>
                      </p:grpSpPr>
                      <p:sp>
                        <p:nvSpPr>
                          <p:cNvPr id="260" name="Arc 174"/>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1" name="Arc 175"/>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10" name="Group 176"/>
                        <p:cNvGrpSpPr>
                          <a:grpSpLocks/>
                        </p:cNvGrpSpPr>
                        <p:nvPr/>
                      </p:nvGrpSpPr>
                      <p:grpSpPr bwMode="auto">
                        <a:xfrm flipH="1">
                          <a:off x="7242" y="2556"/>
                          <a:ext cx="284" cy="568"/>
                          <a:chOff x="7384" y="2556"/>
                          <a:chExt cx="284" cy="568"/>
                        </a:xfrm>
                      </p:grpSpPr>
                      <p:sp>
                        <p:nvSpPr>
                          <p:cNvPr id="258" name="Arc 177"/>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59" name="Arc 178"/>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15" name="Group 179"/>
                      <p:cNvGrpSpPr>
                        <a:grpSpLocks/>
                      </p:cNvGrpSpPr>
                      <p:nvPr/>
                    </p:nvGrpSpPr>
                    <p:grpSpPr bwMode="auto">
                      <a:xfrm>
                        <a:off x="7526" y="2556"/>
                        <a:ext cx="426" cy="568"/>
                        <a:chOff x="7242" y="2556"/>
                        <a:chExt cx="426" cy="568"/>
                      </a:xfrm>
                    </p:grpSpPr>
                    <p:grpSp>
                      <p:nvGrpSpPr>
                        <p:cNvPr id="116" name="Group 180"/>
                        <p:cNvGrpSpPr>
                          <a:grpSpLocks/>
                        </p:cNvGrpSpPr>
                        <p:nvPr/>
                      </p:nvGrpSpPr>
                      <p:grpSpPr bwMode="auto">
                        <a:xfrm>
                          <a:off x="7384" y="2556"/>
                          <a:ext cx="284" cy="568"/>
                          <a:chOff x="7384" y="2556"/>
                          <a:chExt cx="284" cy="568"/>
                        </a:xfrm>
                      </p:grpSpPr>
                      <p:sp>
                        <p:nvSpPr>
                          <p:cNvPr id="254" name="Arc 181"/>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55" name="Arc 182"/>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17" name="Group 183"/>
                        <p:cNvGrpSpPr>
                          <a:grpSpLocks/>
                        </p:cNvGrpSpPr>
                        <p:nvPr/>
                      </p:nvGrpSpPr>
                      <p:grpSpPr bwMode="auto">
                        <a:xfrm flipH="1">
                          <a:off x="7242" y="2556"/>
                          <a:ext cx="284" cy="568"/>
                          <a:chOff x="7384" y="2556"/>
                          <a:chExt cx="284" cy="568"/>
                        </a:xfrm>
                      </p:grpSpPr>
                      <p:sp>
                        <p:nvSpPr>
                          <p:cNvPr id="252" name="Arc 184"/>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53" name="Arc 185"/>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18" name="Group 186"/>
                      <p:cNvGrpSpPr>
                        <a:grpSpLocks/>
                      </p:cNvGrpSpPr>
                      <p:nvPr/>
                    </p:nvGrpSpPr>
                    <p:grpSpPr bwMode="auto">
                      <a:xfrm>
                        <a:off x="7668" y="2556"/>
                        <a:ext cx="426" cy="568"/>
                        <a:chOff x="7242" y="2556"/>
                        <a:chExt cx="426" cy="568"/>
                      </a:xfrm>
                    </p:grpSpPr>
                    <p:grpSp>
                      <p:nvGrpSpPr>
                        <p:cNvPr id="119" name="Group 187"/>
                        <p:cNvGrpSpPr>
                          <a:grpSpLocks/>
                        </p:cNvGrpSpPr>
                        <p:nvPr/>
                      </p:nvGrpSpPr>
                      <p:grpSpPr bwMode="auto">
                        <a:xfrm>
                          <a:off x="7384" y="2556"/>
                          <a:ext cx="284" cy="568"/>
                          <a:chOff x="7384" y="2556"/>
                          <a:chExt cx="284" cy="568"/>
                        </a:xfrm>
                      </p:grpSpPr>
                      <p:sp>
                        <p:nvSpPr>
                          <p:cNvPr id="248" name="Arc 188"/>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49" name="Arc 189"/>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24" name="Group 190"/>
                        <p:cNvGrpSpPr>
                          <a:grpSpLocks/>
                        </p:cNvGrpSpPr>
                        <p:nvPr/>
                      </p:nvGrpSpPr>
                      <p:grpSpPr bwMode="auto">
                        <a:xfrm flipH="1">
                          <a:off x="7242" y="2556"/>
                          <a:ext cx="284" cy="568"/>
                          <a:chOff x="7384" y="2556"/>
                          <a:chExt cx="284" cy="568"/>
                        </a:xfrm>
                      </p:grpSpPr>
                      <p:sp>
                        <p:nvSpPr>
                          <p:cNvPr id="246" name="Arc 191"/>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47" name="Arc 192"/>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25" name="Group 193"/>
                      <p:cNvGrpSpPr>
                        <a:grpSpLocks/>
                      </p:cNvGrpSpPr>
                      <p:nvPr/>
                    </p:nvGrpSpPr>
                    <p:grpSpPr bwMode="auto">
                      <a:xfrm>
                        <a:off x="8094" y="2556"/>
                        <a:ext cx="426" cy="568"/>
                        <a:chOff x="7242" y="2556"/>
                        <a:chExt cx="426" cy="568"/>
                      </a:xfrm>
                    </p:grpSpPr>
                    <p:grpSp>
                      <p:nvGrpSpPr>
                        <p:cNvPr id="130" name="Group 194"/>
                        <p:cNvGrpSpPr>
                          <a:grpSpLocks/>
                        </p:cNvGrpSpPr>
                        <p:nvPr/>
                      </p:nvGrpSpPr>
                      <p:grpSpPr bwMode="auto">
                        <a:xfrm>
                          <a:off x="7384" y="2556"/>
                          <a:ext cx="284" cy="568"/>
                          <a:chOff x="7384" y="2556"/>
                          <a:chExt cx="284" cy="568"/>
                        </a:xfrm>
                      </p:grpSpPr>
                      <p:sp>
                        <p:nvSpPr>
                          <p:cNvPr id="242" name="Arc 195"/>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43" name="Arc 196"/>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31" name="Group 197"/>
                        <p:cNvGrpSpPr>
                          <a:grpSpLocks/>
                        </p:cNvGrpSpPr>
                        <p:nvPr/>
                      </p:nvGrpSpPr>
                      <p:grpSpPr bwMode="auto">
                        <a:xfrm flipH="1">
                          <a:off x="7242" y="2556"/>
                          <a:ext cx="284" cy="568"/>
                          <a:chOff x="7384" y="2556"/>
                          <a:chExt cx="284" cy="568"/>
                        </a:xfrm>
                      </p:grpSpPr>
                      <p:sp>
                        <p:nvSpPr>
                          <p:cNvPr id="240" name="Arc 198"/>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41" name="Arc 199"/>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36" name="Group 200"/>
                      <p:cNvGrpSpPr>
                        <a:grpSpLocks/>
                      </p:cNvGrpSpPr>
                      <p:nvPr/>
                    </p:nvGrpSpPr>
                    <p:grpSpPr bwMode="auto">
                      <a:xfrm>
                        <a:off x="8236" y="2556"/>
                        <a:ext cx="426" cy="568"/>
                        <a:chOff x="8236" y="2556"/>
                        <a:chExt cx="426" cy="568"/>
                      </a:xfrm>
                    </p:grpSpPr>
                    <p:sp>
                      <p:nvSpPr>
                        <p:cNvPr id="233" name="Arc 201"/>
                        <p:cNvSpPr>
                          <a:spLocks/>
                        </p:cNvSpPr>
                        <p:nvPr/>
                      </p:nvSpPr>
                      <p:spPr bwMode="auto">
                        <a:xfrm flipV="1">
                          <a:off x="8378"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34" name="Arc 202"/>
                        <p:cNvSpPr>
                          <a:spLocks/>
                        </p:cNvSpPr>
                        <p:nvPr/>
                      </p:nvSpPr>
                      <p:spPr bwMode="auto">
                        <a:xfrm>
                          <a:off x="8447"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140" name="Group 203"/>
                        <p:cNvGrpSpPr>
                          <a:grpSpLocks/>
                        </p:cNvGrpSpPr>
                        <p:nvPr/>
                      </p:nvGrpSpPr>
                      <p:grpSpPr bwMode="auto">
                        <a:xfrm flipH="1">
                          <a:off x="8236" y="2556"/>
                          <a:ext cx="284" cy="568"/>
                          <a:chOff x="7384" y="2556"/>
                          <a:chExt cx="284" cy="568"/>
                        </a:xfrm>
                      </p:grpSpPr>
                      <p:sp>
                        <p:nvSpPr>
                          <p:cNvPr id="236" name="Arc 204"/>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37" name="Arc 205"/>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sp>
                    <p:nvSpPr>
                      <p:cNvPr id="231" name="Arc 206"/>
                      <p:cNvSpPr>
                        <a:spLocks/>
                      </p:cNvSpPr>
                      <p:nvPr/>
                    </p:nvSpPr>
                    <p:spPr bwMode="auto">
                      <a:xfrm flipV="1">
                        <a:off x="8520"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32" name="Arc 207"/>
                      <p:cNvSpPr>
                        <a:spLocks/>
                      </p:cNvSpPr>
                      <p:nvPr/>
                    </p:nvSpPr>
                    <p:spPr bwMode="auto">
                      <a:xfrm flipH="1" flipV="1">
                        <a:off x="7100"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sp>
                <p:nvSpPr>
                  <p:cNvPr id="222" name="Line 208"/>
                  <p:cNvSpPr>
                    <a:spLocks noChangeShapeType="1"/>
                  </p:cNvSpPr>
                  <p:nvPr/>
                </p:nvSpPr>
                <p:spPr bwMode="auto">
                  <a:xfrm flipH="1">
                    <a:off x="6958" y="2982"/>
                    <a:ext cx="1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23" name="Line 209"/>
                  <p:cNvSpPr>
                    <a:spLocks noChangeShapeType="1"/>
                  </p:cNvSpPr>
                  <p:nvPr/>
                </p:nvSpPr>
                <p:spPr bwMode="auto">
                  <a:xfrm flipH="1">
                    <a:off x="8804" y="2982"/>
                    <a:ext cx="1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grpSp>
          <p:sp>
            <p:nvSpPr>
              <p:cNvPr id="218" name="Line 210"/>
              <p:cNvSpPr>
                <a:spLocks noChangeShapeType="1"/>
              </p:cNvSpPr>
              <p:nvPr/>
            </p:nvSpPr>
            <p:spPr bwMode="auto">
              <a:xfrm>
                <a:off x="1973" y="3270"/>
                <a:ext cx="1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46" name="Group 211"/>
            <p:cNvGrpSpPr>
              <a:grpSpLocks/>
            </p:cNvGrpSpPr>
            <p:nvPr/>
          </p:nvGrpSpPr>
          <p:grpSpPr bwMode="auto">
            <a:xfrm>
              <a:off x="2355" y="3270"/>
              <a:ext cx="180" cy="1020"/>
              <a:chOff x="2295" y="3300"/>
              <a:chExt cx="180" cy="1020"/>
            </a:xfrm>
          </p:grpSpPr>
          <p:grpSp>
            <p:nvGrpSpPr>
              <p:cNvPr id="147" name="Group 212"/>
              <p:cNvGrpSpPr>
                <a:grpSpLocks/>
              </p:cNvGrpSpPr>
              <p:nvPr/>
            </p:nvGrpSpPr>
            <p:grpSpPr bwMode="auto">
              <a:xfrm>
                <a:off x="2295" y="3321"/>
                <a:ext cx="180" cy="999"/>
                <a:chOff x="2295" y="3501"/>
                <a:chExt cx="180" cy="999"/>
              </a:xfrm>
            </p:grpSpPr>
            <p:sp>
              <p:nvSpPr>
                <p:cNvPr id="153" name="AutoShape 213"/>
                <p:cNvSpPr>
                  <a:spLocks noChangeArrowheads="1"/>
                </p:cNvSpPr>
                <p:nvPr/>
              </p:nvSpPr>
              <p:spPr bwMode="auto">
                <a:xfrm>
                  <a:off x="2313" y="4185"/>
                  <a:ext cx="143" cy="315"/>
                </a:xfrm>
                <a:prstGeom prst="can">
                  <a:avLst>
                    <a:gd name="adj" fmla="val 5507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grpSp>
              <p:nvGrpSpPr>
                <p:cNvPr id="148" name="Group 214"/>
                <p:cNvGrpSpPr>
                  <a:grpSpLocks/>
                </p:cNvGrpSpPr>
                <p:nvPr/>
              </p:nvGrpSpPr>
              <p:grpSpPr bwMode="auto">
                <a:xfrm rot="-5400000">
                  <a:off x="2025" y="3771"/>
                  <a:ext cx="720" cy="180"/>
                  <a:chOff x="6958" y="2698"/>
                  <a:chExt cx="1988" cy="568"/>
                </a:xfrm>
              </p:grpSpPr>
              <p:grpSp>
                <p:nvGrpSpPr>
                  <p:cNvPr id="151" name="Group 215"/>
                  <p:cNvGrpSpPr>
                    <a:grpSpLocks/>
                  </p:cNvGrpSpPr>
                  <p:nvPr/>
                </p:nvGrpSpPr>
                <p:grpSpPr bwMode="auto">
                  <a:xfrm>
                    <a:off x="7100" y="2698"/>
                    <a:ext cx="1704" cy="568"/>
                    <a:chOff x="7100" y="2698"/>
                    <a:chExt cx="1704" cy="568"/>
                  </a:xfrm>
                </p:grpSpPr>
                <p:grpSp>
                  <p:nvGrpSpPr>
                    <p:cNvPr id="154" name="Group 216"/>
                    <p:cNvGrpSpPr>
                      <a:grpSpLocks/>
                    </p:cNvGrpSpPr>
                    <p:nvPr/>
                  </p:nvGrpSpPr>
                  <p:grpSpPr bwMode="auto">
                    <a:xfrm>
                      <a:off x="7384" y="2698"/>
                      <a:ext cx="994" cy="568"/>
                      <a:chOff x="7384" y="2556"/>
                      <a:chExt cx="994" cy="568"/>
                    </a:xfrm>
                  </p:grpSpPr>
                  <p:grpSp>
                    <p:nvGrpSpPr>
                      <p:cNvPr id="155" name="Group 217"/>
                      <p:cNvGrpSpPr>
                        <a:grpSpLocks/>
                      </p:cNvGrpSpPr>
                      <p:nvPr/>
                    </p:nvGrpSpPr>
                    <p:grpSpPr bwMode="auto">
                      <a:xfrm>
                        <a:off x="7384" y="2556"/>
                        <a:ext cx="426" cy="568"/>
                        <a:chOff x="7242" y="2556"/>
                        <a:chExt cx="426" cy="568"/>
                      </a:xfrm>
                    </p:grpSpPr>
                    <p:grpSp>
                      <p:nvGrpSpPr>
                        <p:cNvPr id="158" name="Group 218"/>
                        <p:cNvGrpSpPr>
                          <a:grpSpLocks/>
                        </p:cNvGrpSpPr>
                        <p:nvPr/>
                      </p:nvGrpSpPr>
                      <p:grpSpPr bwMode="auto">
                        <a:xfrm>
                          <a:off x="7384" y="2556"/>
                          <a:ext cx="284" cy="568"/>
                          <a:chOff x="7384" y="2556"/>
                          <a:chExt cx="284" cy="568"/>
                        </a:xfrm>
                      </p:grpSpPr>
                      <p:sp>
                        <p:nvSpPr>
                          <p:cNvPr id="215" name="Arc 219"/>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16" name="Arc 220"/>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59" name="Group 221"/>
                        <p:cNvGrpSpPr>
                          <a:grpSpLocks/>
                        </p:cNvGrpSpPr>
                        <p:nvPr/>
                      </p:nvGrpSpPr>
                      <p:grpSpPr bwMode="auto">
                        <a:xfrm flipH="1">
                          <a:off x="7242" y="2556"/>
                          <a:ext cx="284" cy="568"/>
                          <a:chOff x="7384" y="2556"/>
                          <a:chExt cx="284" cy="568"/>
                        </a:xfrm>
                      </p:grpSpPr>
                      <p:sp>
                        <p:nvSpPr>
                          <p:cNvPr id="213" name="Arc 222"/>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14" name="Arc 223"/>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60" name="Group 224"/>
                      <p:cNvGrpSpPr>
                        <a:grpSpLocks/>
                      </p:cNvGrpSpPr>
                      <p:nvPr/>
                    </p:nvGrpSpPr>
                    <p:grpSpPr bwMode="auto">
                      <a:xfrm>
                        <a:off x="7810" y="2556"/>
                        <a:ext cx="426" cy="568"/>
                        <a:chOff x="7242" y="2556"/>
                        <a:chExt cx="426" cy="568"/>
                      </a:xfrm>
                    </p:grpSpPr>
                    <p:grpSp>
                      <p:nvGrpSpPr>
                        <p:cNvPr id="161" name="Group 225"/>
                        <p:cNvGrpSpPr>
                          <a:grpSpLocks/>
                        </p:cNvGrpSpPr>
                        <p:nvPr/>
                      </p:nvGrpSpPr>
                      <p:grpSpPr bwMode="auto">
                        <a:xfrm>
                          <a:off x="7384" y="2556"/>
                          <a:ext cx="284" cy="568"/>
                          <a:chOff x="7384" y="2556"/>
                          <a:chExt cx="284" cy="568"/>
                        </a:xfrm>
                      </p:grpSpPr>
                      <p:sp>
                        <p:nvSpPr>
                          <p:cNvPr id="209" name="Arc 226"/>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10" name="Arc 227"/>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62" name="Group 228"/>
                        <p:cNvGrpSpPr>
                          <a:grpSpLocks/>
                        </p:cNvGrpSpPr>
                        <p:nvPr/>
                      </p:nvGrpSpPr>
                      <p:grpSpPr bwMode="auto">
                        <a:xfrm flipH="1">
                          <a:off x="7242" y="2556"/>
                          <a:ext cx="284" cy="568"/>
                          <a:chOff x="7384" y="2556"/>
                          <a:chExt cx="284" cy="568"/>
                        </a:xfrm>
                      </p:grpSpPr>
                      <p:sp>
                        <p:nvSpPr>
                          <p:cNvPr id="207" name="Arc 229"/>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08" name="Arc 230"/>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63" name="Group 231"/>
                      <p:cNvGrpSpPr>
                        <a:grpSpLocks/>
                      </p:cNvGrpSpPr>
                      <p:nvPr/>
                    </p:nvGrpSpPr>
                    <p:grpSpPr bwMode="auto">
                      <a:xfrm>
                        <a:off x="7952" y="2556"/>
                        <a:ext cx="426" cy="568"/>
                        <a:chOff x="7242" y="2556"/>
                        <a:chExt cx="426" cy="568"/>
                      </a:xfrm>
                    </p:grpSpPr>
                    <p:grpSp>
                      <p:nvGrpSpPr>
                        <p:cNvPr id="164" name="Group 232"/>
                        <p:cNvGrpSpPr>
                          <a:grpSpLocks/>
                        </p:cNvGrpSpPr>
                        <p:nvPr/>
                      </p:nvGrpSpPr>
                      <p:grpSpPr bwMode="auto">
                        <a:xfrm>
                          <a:off x="7384" y="2556"/>
                          <a:ext cx="284" cy="568"/>
                          <a:chOff x="7384" y="2556"/>
                          <a:chExt cx="284" cy="568"/>
                        </a:xfrm>
                      </p:grpSpPr>
                      <p:sp>
                        <p:nvSpPr>
                          <p:cNvPr id="203" name="Arc 233"/>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04" name="Arc 234"/>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69" name="Group 235"/>
                        <p:cNvGrpSpPr>
                          <a:grpSpLocks/>
                        </p:cNvGrpSpPr>
                        <p:nvPr/>
                      </p:nvGrpSpPr>
                      <p:grpSpPr bwMode="auto">
                        <a:xfrm flipH="1">
                          <a:off x="7242" y="2556"/>
                          <a:ext cx="284" cy="568"/>
                          <a:chOff x="7384" y="2556"/>
                          <a:chExt cx="284" cy="568"/>
                        </a:xfrm>
                      </p:grpSpPr>
                      <p:sp>
                        <p:nvSpPr>
                          <p:cNvPr id="201" name="Arc 236"/>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02" name="Arc 237"/>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grpSp>
                  <p:nvGrpSpPr>
                    <p:cNvPr id="172" name="Group 238"/>
                    <p:cNvGrpSpPr>
                      <a:grpSpLocks/>
                    </p:cNvGrpSpPr>
                    <p:nvPr/>
                  </p:nvGrpSpPr>
                  <p:grpSpPr bwMode="auto">
                    <a:xfrm>
                      <a:off x="7100" y="2698"/>
                      <a:ext cx="1704" cy="568"/>
                      <a:chOff x="7100" y="2556"/>
                      <a:chExt cx="1704" cy="568"/>
                    </a:xfrm>
                  </p:grpSpPr>
                  <p:grpSp>
                    <p:nvGrpSpPr>
                      <p:cNvPr id="173" name="Group 239"/>
                      <p:cNvGrpSpPr>
                        <a:grpSpLocks/>
                      </p:cNvGrpSpPr>
                      <p:nvPr/>
                    </p:nvGrpSpPr>
                    <p:grpSpPr bwMode="auto">
                      <a:xfrm>
                        <a:off x="7242" y="2556"/>
                        <a:ext cx="426" cy="568"/>
                        <a:chOff x="7242" y="2556"/>
                        <a:chExt cx="426" cy="568"/>
                      </a:xfrm>
                    </p:grpSpPr>
                    <p:grpSp>
                      <p:nvGrpSpPr>
                        <p:cNvPr id="178" name="Group 240"/>
                        <p:cNvGrpSpPr>
                          <a:grpSpLocks/>
                        </p:cNvGrpSpPr>
                        <p:nvPr/>
                      </p:nvGrpSpPr>
                      <p:grpSpPr bwMode="auto">
                        <a:xfrm>
                          <a:off x="7384" y="2556"/>
                          <a:ext cx="284" cy="568"/>
                          <a:chOff x="7384" y="2556"/>
                          <a:chExt cx="284" cy="568"/>
                        </a:xfrm>
                      </p:grpSpPr>
                      <p:sp>
                        <p:nvSpPr>
                          <p:cNvPr id="194" name="Arc 241"/>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95" name="Arc 242"/>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79" name="Group 243"/>
                        <p:cNvGrpSpPr>
                          <a:grpSpLocks/>
                        </p:cNvGrpSpPr>
                        <p:nvPr/>
                      </p:nvGrpSpPr>
                      <p:grpSpPr bwMode="auto">
                        <a:xfrm flipH="1">
                          <a:off x="7242" y="2556"/>
                          <a:ext cx="284" cy="568"/>
                          <a:chOff x="7384" y="2556"/>
                          <a:chExt cx="284" cy="568"/>
                        </a:xfrm>
                      </p:grpSpPr>
                      <p:sp>
                        <p:nvSpPr>
                          <p:cNvPr id="192" name="Arc 244"/>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93" name="Arc 245"/>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84" name="Group 246"/>
                      <p:cNvGrpSpPr>
                        <a:grpSpLocks/>
                      </p:cNvGrpSpPr>
                      <p:nvPr/>
                    </p:nvGrpSpPr>
                    <p:grpSpPr bwMode="auto">
                      <a:xfrm>
                        <a:off x="7526" y="2556"/>
                        <a:ext cx="426" cy="568"/>
                        <a:chOff x="7242" y="2556"/>
                        <a:chExt cx="426" cy="568"/>
                      </a:xfrm>
                    </p:grpSpPr>
                    <p:grpSp>
                      <p:nvGrpSpPr>
                        <p:cNvPr id="185" name="Group 247"/>
                        <p:cNvGrpSpPr>
                          <a:grpSpLocks/>
                        </p:cNvGrpSpPr>
                        <p:nvPr/>
                      </p:nvGrpSpPr>
                      <p:grpSpPr bwMode="auto">
                        <a:xfrm>
                          <a:off x="7384" y="2556"/>
                          <a:ext cx="284" cy="568"/>
                          <a:chOff x="7384" y="2556"/>
                          <a:chExt cx="284" cy="568"/>
                        </a:xfrm>
                      </p:grpSpPr>
                      <p:sp>
                        <p:nvSpPr>
                          <p:cNvPr id="188" name="Arc 248"/>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89" name="Arc 249"/>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90" name="Group 250"/>
                        <p:cNvGrpSpPr>
                          <a:grpSpLocks/>
                        </p:cNvGrpSpPr>
                        <p:nvPr/>
                      </p:nvGrpSpPr>
                      <p:grpSpPr bwMode="auto">
                        <a:xfrm flipH="1">
                          <a:off x="7242" y="2556"/>
                          <a:ext cx="284" cy="568"/>
                          <a:chOff x="7384" y="2556"/>
                          <a:chExt cx="284" cy="568"/>
                        </a:xfrm>
                      </p:grpSpPr>
                      <p:sp>
                        <p:nvSpPr>
                          <p:cNvPr id="186" name="Arc 251"/>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87" name="Arc 252"/>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91" name="Group 253"/>
                      <p:cNvGrpSpPr>
                        <a:grpSpLocks/>
                      </p:cNvGrpSpPr>
                      <p:nvPr/>
                    </p:nvGrpSpPr>
                    <p:grpSpPr bwMode="auto">
                      <a:xfrm>
                        <a:off x="7668" y="2556"/>
                        <a:ext cx="426" cy="568"/>
                        <a:chOff x="7242" y="2556"/>
                        <a:chExt cx="426" cy="568"/>
                      </a:xfrm>
                    </p:grpSpPr>
                    <p:grpSp>
                      <p:nvGrpSpPr>
                        <p:cNvPr id="196" name="Group 254"/>
                        <p:cNvGrpSpPr>
                          <a:grpSpLocks/>
                        </p:cNvGrpSpPr>
                        <p:nvPr/>
                      </p:nvGrpSpPr>
                      <p:grpSpPr bwMode="auto">
                        <a:xfrm>
                          <a:off x="7384" y="2556"/>
                          <a:ext cx="284" cy="568"/>
                          <a:chOff x="7384" y="2556"/>
                          <a:chExt cx="284" cy="568"/>
                        </a:xfrm>
                      </p:grpSpPr>
                      <p:sp>
                        <p:nvSpPr>
                          <p:cNvPr id="182" name="Arc 255"/>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83" name="Arc 256"/>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197" name="Group 257"/>
                        <p:cNvGrpSpPr>
                          <a:grpSpLocks/>
                        </p:cNvGrpSpPr>
                        <p:nvPr/>
                      </p:nvGrpSpPr>
                      <p:grpSpPr bwMode="auto">
                        <a:xfrm flipH="1">
                          <a:off x="7242" y="2556"/>
                          <a:ext cx="284" cy="568"/>
                          <a:chOff x="7384" y="2556"/>
                          <a:chExt cx="284" cy="568"/>
                        </a:xfrm>
                      </p:grpSpPr>
                      <p:sp>
                        <p:nvSpPr>
                          <p:cNvPr id="180" name="Arc 258"/>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81" name="Arc 259"/>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198" name="Group 260"/>
                      <p:cNvGrpSpPr>
                        <a:grpSpLocks/>
                      </p:cNvGrpSpPr>
                      <p:nvPr/>
                    </p:nvGrpSpPr>
                    <p:grpSpPr bwMode="auto">
                      <a:xfrm>
                        <a:off x="8094" y="2556"/>
                        <a:ext cx="426" cy="568"/>
                        <a:chOff x="7242" y="2556"/>
                        <a:chExt cx="426" cy="568"/>
                      </a:xfrm>
                    </p:grpSpPr>
                    <p:grpSp>
                      <p:nvGrpSpPr>
                        <p:cNvPr id="199" name="Group 261"/>
                        <p:cNvGrpSpPr>
                          <a:grpSpLocks/>
                        </p:cNvGrpSpPr>
                        <p:nvPr/>
                      </p:nvGrpSpPr>
                      <p:grpSpPr bwMode="auto">
                        <a:xfrm>
                          <a:off x="7384" y="2556"/>
                          <a:ext cx="284" cy="568"/>
                          <a:chOff x="7384" y="2556"/>
                          <a:chExt cx="284" cy="568"/>
                        </a:xfrm>
                      </p:grpSpPr>
                      <p:sp>
                        <p:nvSpPr>
                          <p:cNvPr id="176" name="Arc 262"/>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77" name="Arc 263"/>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200" name="Group 264"/>
                        <p:cNvGrpSpPr>
                          <a:grpSpLocks/>
                        </p:cNvGrpSpPr>
                        <p:nvPr/>
                      </p:nvGrpSpPr>
                      <p:grpSpPr bwMode="auto">
                        <a:xfrm flipH="1">
                          <a:off x="7242" y="2556"/>
                          <a:ext cx="284" cy="568"/>
                          <a:chOff x="7384" y="2556"/>
                          <a:chExt cx="284" cy="568"/>
                        </a:xfrm>
                      </p:grpSpPr>
                      <p:sp>
                        <p:nvSpPr>
                          <p:cNvPr id="174" name="Arc 265"/>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75" name="Arc 266"/>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205" name="Group 267"/>
                      <p:cNvGrpSpPr>
                        <a:grpSpLocks/>
                      </p:cNvGrpSpPr>
                      <p:nvPr/>
                    </p:nvGrpSpPr>
                    <p:grpSpPr bwMode="auto">
                      <a:xfrm>
                        <a:off x="8236" y="2556"/>
                        <a:ext cx="426" cy="568"/>
                        <a:chOff x="8236" y="2556"/>
                        <a:chExt cx="426" cy="568"/>
                      </a:xfrm>
                    </p:grpSpPr>
                    <p:sp>
                      <p:nvSpPr>
                        <p:cNvPr id="167" name="Arc 268"/>
                        <p:cNvSpPr>
                          <a:spLocks/>
                        </p:cNvSpPr>
                        <p:nvPr/>
                      </p:nvSpPr>
                      <p:spPr bwMode="auto">
                        <a:xfrm flipV="1">
                          <a:off x="8378"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68" name="Arc 269"/>
                        <p:cNvSpPr>
                          <a:spLocks/>
                        </p:cNvSpPr>
                        <p:nvPr/>
                      </p:nvSpPr>
                      <p:spPr bwMode="auto">
                        <a:xfrm>
                          <a:off x="8447"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206" name="Group 270"/>
                        <p:cNvGrpSpPr>
                          <a:grpSpLocks/>
                        </p:cNvGrpSpPr>
                        <p:nvPr/>
                      </p:nvGrpSpPr>
                      <p:grpSpPr bwMode="auto">
                        <a:xfrm flipH="1">
                          <a:off x="8236" y="2556"/>
                          <a:ext cx="284" cy="568"/>
                          <a:chOff x="7384" y="2556"/>
                          <a:chExt cx="284" cy="568"/>
                        </a:xfrm>
                      </p:grpSpPr>
                      <p:sp>
                        <p:nvSpPr>
                          <p:cNvPr id="170" name="Arc 271"/>
                          <p:cNvSpPr>
                            <a:spLocks/>
                          </p:cNvSpPr>
                          <p:nvPr/>
                        </p:nvSpPr>
                        <p:spPr bwMode="auto">
                          <a:xfrm flipV="1">
                            <a:off x="7384"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71" name="Arc 272"/>
                          <p:cNvSpPr>
                            <a:spLocks/>
                          </p:cNvSpPr>
                          <p:nvPr/>
                        </p:nvSpPr>
                        <p:spPr bwMode="auto">
                          <a:xfrm>
                            <a:off x="7453" y="2556"/>
                            <a:ext cx="215"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sp>
                    <p:nvSpPr>
                      <p:cNvPr id="165" name="Arc 273"/>
                      <p:cNvSpPr>
                        <a:spLocks/>
                      </p:cNvSpPr>
                      <p:nvPr/>
                    </p:nvSpPr>
                    <p:spPr bwMode="auto">
                      <a:xfrm flipV="1">
                        <a:off x="8520"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66" name="Arc 274"/>
                      <p:cNvSpPr>
                        <a:spLocks/>
                      </p:cNvSpPr>
                      <p:nvPr/>
                    </p:nvSpPr>
                    <p:spPr bwMode="auto">
                      <a:xfrm flipH="1" flipV="1">
                        <a:off x="7100" y="2840"/>
                        <a:ext cx="284"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grpSp>
              <p:sp>
                <p:nvSpPr>
                  <p:cNvPr id="156" name="Line 275"/>
                  <p:cNvSpPr>
                    <a:spLocks noChangeShapeType="1"/>
                  </p:cNvSpPr>
                  <p:nvPr/>
                </p:nvSpPr>
                <p:spPr bwMode="auto">
                  <a:xfrm flipH="1">
                    <a:off x="6958" y="2982"/>
                    <a:ext cx="1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57" name="Line 276"/>
                  <p:cNvSpPr>
                    <a:spLocks noChangeShapeType="1"/>
                  </p:cNvSpPr>
                  <p:nvPr/>
                </p:nvSpPr>
                <p:spPr bwMode="auto">
                  <a:xfrm flipH="1">
                    <a:off x="8804" y="2982"/>
                    <a:ext cx="1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grpSp>
          <p:sp>
            <p:nvSpPr>
              <p:cNvPr id="152" name="Line 277"/>
              <p:cNvSpPr>
                <a:spLocks noChangeShapeType="1"/>
              </p:cNvSpPr>
              <p:nvPr/>
            </p:nvSpPr>
            <p:spPr bwMode="auto">
              <a:xfrm>
                <a:off x="2333" y="3300"/>
                <a:ext cx="1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sp>
          <p:nvSpPr>
            <p:cNvPr id="149" name="Rectangle 278"/>
            <p:cNvSpPr>
              <a:spLocks noChangeArrowheads="1"/>
            </p:cNvSpPr>
            <p:nvPr/>
          </p:nvSpPr>
          <p:spPr bwMode="auto">
            <a:xfrm>
              <a:off x="2205" y="3945"/>
              <a:ext cx="480" cy="6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50" name="Rectangle 279"/>
            <p:cNvSpPr>
              <a:spLocks noChangeArrowheads="1"/>
            </p:cNvSpPr>
            <p:nvPr/>
          </p:nvSpPr>
          <p:spPr bwMode="auto">
            <a:xfrm>
              <a:off x="2220" y="4128"/>
              <a:ext cx="450" cy="465"/>
            </a:xfrm>
            <a:prstGeom prst="rect">
              <a:avLst/>
            </a:prstGeom>
            <a:solidFill>
              <a:srgbClr val="00FFFF">
                <a:alpha val="46001"/>
              </a:srgbClr>
            </a:solidFill>
            <a:ln w="9525">
              <a:solidFill>
                <a:srgbClr val="99FFCC"/>
              </a:solidFill>
              <a:miter lim="800000"/>
              <a:headEnd/>
              <a:tailEnd/>
            </a:ln>
          </p:spPr>
          <p:txBody>
            <a:bodyPr vert="horz" wrap="square" lIns="91440" tIns="45720" rIns="91440" bIns="45720" numCol="1" anchor="t" anchorCtr="0" compatLnSpc="1">
              <a:prstTxWarp prst="textNoShape">
                <a:avLst/>
              </a:prstTxWarp>
            </a:bodyPr>
            <a:lstStyle/>
            <a:p>
              <a:endParaRPr lang="he-IL"/>
            </a:p>
          </p:txBody>
        </p:sp>
      </p:grpSp>
      <p:sp>
        <p:nvSpPr>
          <p:cNvPr id="283" name="מלבן 282"/>
          <p:cNvSpPr/>
          <p:nvPr/>
        </p:nvSpPr>
        <p:spPr>
          <a:xfrm>
            <a:off x="611560" y="4293096"/>
            <a:ext cx="952504" cy="369332"/>
          </a:xfrm>
          <a:prstGeom prst="rect">
            <a:avLst/>
          </a:prstGeom>
        </p:spPr>
        <p:txBody>
          <a:bodyPr wrap="none">
            <a:spAutoFit/>
          </a:bodyPr>
          <a:lstStyle/>
          <a:p>
            <a:r>
              <a:rPr lang="he-IL" dirty="0"/>
              <a:t>כוח עילוי</a:t>
            </a:r>
          </a:p>
        </p:txBody>
      </p:sp>
      <p:pic>
        <p:nvPicPr>
          <p:cNvPr id="49153" name="Picture 1">
            <a:hlinkClick r:id="rId2"/>
          </p:cNvPr>
          <p:cNvPicPr>
            <a:picLocks noChangeAspect="1" noChangeArrowheads="1"/>
          </p:cNvPicPr>
          <p:nvPr/>
        </p:nvPicPr>
        <p:blipFill>
          <a:blip r:embed="rId3" cstate="print"/>
          <a:srcRect/>
          <a:stretch>
            <a:fillRect/>
          </a:stretch>
        </p:blipFill>
        <p:spPr bwMode="auto">
          <a:xfrm>
            <a:off x="2483768" y="1556792"/>
            <a:ext cx="6444534" cy="3744416"/>
          </a:xfrm>
          <a:prstGeom prst="rect">
            <a:avLst/>
          </a:prstGeom>
          <a:noFill/>
          <a:ln w="9525">
            <a:noFill/>
            <a:miter lim="800000"/>
            <a:headEnd/>
            <a:tailEnd/>
          </a:ln>
        </p:spPr>
      </p:pic>
    </p:spTree>
    <p:extLst>
      <p:ext uri="{BB962C8B-B14F-4D97-AF65-F5344CB8AC3E}">
        <p14:creationId xmlns:p14="http://schemas.microsoft.com/office/powerpoint/2010/main" val="13543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000" b="1" dirty="0">
                <a:solidFill>
                  <a:schemeClr val="accent1"/>
                </a:solidFill>
              </a:rPr>
              <a:t>קפיץ כמד כוח</a:t>
            </a:r>
          </a:p>
        </p:txBody>
      </p:sp>
      <p:grpSp>
        <p:nvGrpSpPr>
          <p:cNvPr id="3" name="Group 10"/>
          <p:cNvGrpSpPr/>
          <p:nvPr/>
        </p:nvGrpSpPr>
        <p:grpSpPr>
          <a:xfrm>
            <a:off x="1763688" y="1700808"/>
            <a:ext cx="4955111" cy="4221088"/>
            <a:chOff x="1547664" y="3833663"/>
            <a:chExt cx="3024336" cy="3024337"/>
          </a:xfrm>
        </p:grpSpPr>
        <p:pic>
          <p:nvPicPr>
            <p:cNvPr id="12" name="Picture 2" descr="https://ae01.alicdn.com/kf/HTB1sz3tKFXXXXaxXVXXq6xXFXXXl/%D7%97%D7%93%D7%A9-%D7%91%D7%90%D7%99%D7%9B%D7%95%D7%AA-%D7%92%D7%91%D7%95%D7%94%D7%94-10N-%D7%A0%D7%99%D7%95%D7%98%D7%95%D7%9F-%D7%9E%D7%98%D7%A8-%D7%9E%D7%93-%D7%9B%D7%95%D7%97-%D7%AA%D7%99%D7%91%D7%AA-%D7%94%D7%91%D7%A8-%D7%93%D7%99%D7%A0%D7%9E%D7%95%D7%9E%D7%98%D7%A8-%D7%94%D7%90%D7%91%D7%99%D7%91-%D7%91%D7%A7%D7%A0%D7%94-%D7%9E%D7%99%D7%93%D7%94-%D7%90%D7%99%D7%96%D7%95%D7%9F-%D7%A0%D7%99%D7%A1%D7%95%D7%99%D7%99%D7%9D.jpg"/>
            <p:cNvPicPr>
              <a:picLocks noChangeAspect="1" noChangeArrowheads="1"/>
            </p:cNvPicPr>
            <p:nvPr/>
          </p:nvPicPr>
          <p:blipFill>
            <a:blip r:embed="rId2" cstate="print"/>
            <a:srcRect/>
            <a:stretch>
              <a:fillRect/>
            </a:stretch>
          </p:blipFill>
          <p:spPr bwMode="auto">
            <a:xfrm>
              <a:off x="1547664" y="3833663"/>
              <a:ext cx="3024336" cy="3024337"/>
            </a:xfrm>
            <a:prstGeom prst="rect">
              <a:avLst/>
            </a:prstGeom>
            <a:noFill/>
          </p:spPr>
        </p:pic>
        <p:sp>
          <p:nvSpPr>
            <p:cNvPr id="13" name="TextBox 12"/>
            <p:cNvSpPr txBox="1"/>
            <p:nvPr/>
          </p:nvSpPr>
          <p:spPr>
            <a:xfrm>
              <a:off x="3393558" y="5742585"/>
              <a:ext cx="1054796" cy="242568"/>
            </a:xfrm>
            <a:prstGeom prst="rect">
              <a:avLst/>
            </a:prstGeom>
            <a:noFill/>
          </p:spPr>
          <p:txBody>
            <a:bodyPr wrap="square" rtlCol="0">
              <a:spAutoFit/>
            </a:bodyPr>
            <a:lstStyle/>
            <a:p>
              <a:r>
                <a:rPr lang="he-IL" sz="1600" dirty="0"/>
                <a:t>מד כח - דינמומטר</a:t>
              </a:r>
              <a:endParaRPr lang="en-US" sz="1600" dirty="0"/>
            </a:p>
          </p:txBody>
        </p:sp>
      </p:grpSp>
    </p:spTree>
    <p:extLst>
      <p:ext uri="{BB962C8B-B14F-4D97-AF65-F5344CB8AC3E}">
        <p14:creationId xmlns:p14="http://schemas.microsoft.com/office/powerpoint/2010/main" val="3278635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000" b="1" dirty="0">
                <a:solidFill>
                  <a:schemeClr val="accent1"/>
                </a:solidFill>
              </a:rPr>
              <a:t>חוקי כוח</a:t>
            </a:r>
            <a:endParaRPr lang="he-IL" sz="4000" dirty="0">
              <a:solidFill>
                <a:schemeClr val="accent1"/>
              </a:solidFill>
            </a:endParaRPr>
          </a:p>
        </p:txBody>
      </p:sp>
      <p:sp>
        <p:nvSpPr>
          <p:cNvPr id="10" name="מלבן 9"/>
          <p:cNvSpPr/>
          <p:nvPr/>
        </p:nvSpPr>
        <p:spPr>
          <a:xfrm>
            <a:off x="683568" y="1340768"/>
            <a:ext cx="7848872" cy="4339650"/>
          </a:xfrm>
          <a:prstGeom prst="rect">
            <a:avLst/>
          </a:prstGeom>
        </p:spPr>
        <p:txBody>
          <a:bodyPr wrap="square">
            <a:spAutoFit/>
          </a:bodyPr>
          <a:lstStyle/>
          <a:p>
            <a:r>
              <a:rPr lang="he-IL" b="1" dirty="0"/>
              <a:t>כוח הכובד והמסה על פני כוכבים שונים</a:t>
            </a:r>
          </a:p>
          <a:p>
            <a:endParaRPr lang="en-US" dirty="0"/>
          </a:p>
          <a:p>
            <a:pPr>
              <a:buFont typeface="Arial" pitchFamily="34" charset="0"/>
              <a:buChar char="•"/>
            </a:pPr>
            <a:r>
              <a:rPr lang="he-IL" dirty="0"/>
              <a:t>המסה של גוף היא כמות החומר שבו, והיא אינה משתנה כאשר מעבירים את החומר מכוכב לכוכב. לעומת זאת, כוח הכובד משתנה. </a:t>
            </a:r>
          </a:p>
          <a:p>
            <a:pPr>
              <a:buFont typeface="Arial" pitchFamily="34" charset="0"/>
              <a:buChar char="•"/>
            </a:pPr>
            <a:endParaRPr lang="he-IL" dirty="0"/>
          </a:p>
          <a:p>
            <a:pPr>
              <a:buFont typeface="Arial" pitchFamily="34" charset="0"/>
              <a:buChar char="•"/>
            </a:pPr>
            <a:r>
              <a:rPr lang="he-IL" dirty="0"/>
              <a:t>חומר שהמסה שלו היא ק"ג, יימשך מטה על פני הארץ בכוח של 9.8 ניוטון, ועל פני הירח בכוח של כ- 1.6 ניוטון.</a:t>
            </a:r>
          </a:p>
          <a:p>
            <a:pPr>
              <a:buFont typeface="Arial" pitchFamily="34" charset="0"/>
              <a:buChar char="•"/>
            </a:pPr>
            <a:endParaRPr lang="en-US" dirty="0"/>
          </a:p>
          <a:p>
            <a:pPr>
              <a:buFont typeface="Arial" pitchFamily="34" charset="0"/>
              <a:buChar char="•"/>
            </a:pPr>
            <a:r>
              <a:rPr lang="he-IL" dirty="0"/>
              <a:t>במילים אחרות: כוח הכובד שפועל על גוף בעל מסה </a:t>
            </a:r>
            <a:r>
              <a:rPr lang="en-US" i="1" dirty="0"/>
              <a:t>m</a:t>
            </a:r>
            <a:r>
              <a:rPr lang="he-IL" dirty="0"/>
              <a:t> על פני הארץ, הוא </a:t>
            </a:r>
            <a:r>
              <a:rPr lang="en-US" dirty="0"/>
              <a:t>9.8</a:t>
            </a:r>
            <a:r>
              <a:rPr lang="en-US" i="1" dirty="0"/>
              <a:t>m</a:t>
            </a:r>
            <a:r>
              <a:rPr lang="he-IL" dirty="0"/>
              <a:t>; כוח הכובד שפועל על אותו גוף על פני הירח, הוא </a:t>
            </a:r>
            <a:r>
              <a:rPr lang="en-US" dirty="0"/>
              <a:t>1.6</a:t>
            </a:r>
            <a:r>
              <a:rPr lang="en-US" i="1" dirty="0"/>
              <a:t>m</a:t>
            </a:r>
            <a:r>
              <a:rPr lang="he-IL" dirty="0"/>
              <a:t>. </a:t>
            </a:r>
          </a:p>
          <a:p>
            <a:pPr>
              <a:buFont typeface="Arial" pitchFamily="34" charset="0"/>
              <a:buChar char="•"/>
            </a:pPr>
            <a:endParaRPr lang="he-IL" dirty="0"/>
          </a:p>
          <a:p>
            <a:r>
              <a:rPr lang="en-US" sz="2400" b="1" dirty="0">
                <a:solidFill>
                  <a:schemeClr val="accent1"/>
                </a:solidFill>
              </a:rPr>
              <a:t>g</a:t>
            </a:r>
            <a:r>
              <a:rPr lang="he-IL" sz="2400" dirty="0"/>
              <a:t> </a:t>
            </a:r>
            <a:r>
              <a:rPr lang="he-IL" dirty="0"/>
              <a:t>- "כוח הכובד ליחידת מסה". על פני הארץ הוא </a:t>
            </a:r>
            <a:r>
              <a:rPr lang="en-US" dirty="0"/>
              <a:t>9.8</a:t>
            </a:r>
            <a:r>
              <a:rPr lang="he-IL" dirty="0"/>
              <a:t> </a:t>
            </a:r>
            <a:r>
              <a:rPr lang="he-IL" b="1" dirty="0">
                <a:solidFill>
                  <a:schemeClr val="accent1"/>
                </a:solidFill>
              </a:rPr>
              <a:t>ניוטון לק"ג</a:t>
            </a:r>
            <a:r>
              <a:rPr lang="he-IL" dirty="0"/>
              <a:t>; על פני הירח הוא </a:t>
            </a:r>
            <a:r>
              <a:rPr lang="en-US" dirty="0"/>
              <a:t>1.6</a:t>
            </a:r>
            <a:r>
              <a:rPr lang="he-IL" dirty="0"/>
              <a:t> ניוטון לק"ג. כל כוכב מאופיין על ידי "כוח כובד ליחידת מסה" משלו.</a:t>
            </a:r>
          </a:p>
          <a:p>
            <a:endParaRPr lang="he-IL" dirty="0"/>
          </a:p>
          <a:p>
            <a:r>
              <a:rPr lang="he-IL" dirty="0"/>
              <a:t>כוח הכובד נתון ע"י</a:t>
            </a:r>
            <a:endParaRPr lang="en-US" dirty="0"/>
          </a:p>
        </p:txBody>
      </p:sp>
      <p:sp>
        <p:nvSpPr>
          <p:cNvPr id="11" name="מלבן 10"/>
          <p:cNvSpPr/>
          <p:nvPr/>
        </p:nvSpPr>
        <p:spPr>
          <a:xfrm>
            <a:off x="4139952" y="5229200"/>
            <a:ext cx="1471493" cy="584775"/>
          </a:xfrm>
          <a:prstGeom prst="rect">
            <a:avLst/>
          </a:prstGeom>
          <a:ln>
            <a:solidFill>
              <a:schemeClr val="tx1"/>
            </a:solidFill>
          </a:ln>
        </p:spPr>
        <p:txBody>
          <a:bodyPr wrap="none">
            <a:spAutoFit/>
          </a:bodyPr>
          <a:lstStyle/>
          <a:p>
            <a:r>
              <a:rPr lang="en-US" sz="3200" b="1" i="1" dirty="0">
                <a:solidFill>
                  <a:schemeClr val="accent1"/>
                </a:solidFill>
              </a:rPr>
              <a:t>F</a:t>
            </a:r>
            <a:r>
              <a:rPr lang="en-US" sz="3200" b="1" i="1" baseline="-25000" dirty="0">
                <a:solidFill>
                  <a:schemeClr val="accent1"/>
                </a:solidFill>
              </a:rPr>
              <a:t>G</a:t>
            </a:r>
            <a:r>
              <a:rPr lang="en-US" sz="3200" b="1" dirty="0">
                <a:solidFill>
                  <a:schemeClr val="accent1"/>
                </a:solidFill>
              </a:rPr>
              <a:t> = </a:t>
            </a:r>
            <a:r>
              <a:rPr lang="en-US" sz="3200" b="1" i="1" dirty="0">
                <a:solidFill>
                  <a:schemeClr val="accent1"/>
                </a:solidFill>
              </a:rPr>
              <a:t>mg</a:t>
            </a:r>
            <a:endParaRPr lang="en-US" sz="3200" b="1" dirty="0">
              <a:solidFill>
                <a:schemeClr val="accent1"/>
              </a:solidFill>
            </a:endParaRPr>
          </a:p>
        </p:txBody>
      </p:sp>
      <p:sp>
        <p:nvSpPr>
          <p:cNvPr id="12" name="מלבן 11"/>
          <p:cNvSpPr/>
          <p:nvPr/>
        </p:nvSpPr>
        <p:spPr>
          <a:xfrm>
            <a:off x="899592" y="5805264"/>
            <a:ext cx="7632848" cy="646331"/>
          </a:xfrm>
          <a:prstGeom prst="rect">
            <a:avLst/>
          </a:prstGeom>
        </p:spPr>
        <p:txBody>
          <a:bodyPr wrap="square">
            <a:spAutoFit/>
          </a:bodyPr>
          <a:lstStyle/>
          <a:p>
            <a:endParaRPr lang="he-IL" dirty="0"/>
          </a:p>
          <a:p>
            <a:r>
              <a:rPr lang="he-IL" dirty="0"/>
              <a:t>בהמשך שנת הלימודים נראה שיש ל-</a:t>
            </a:r>
            <a:r>
              <a:rPr lang="en-US" i="1" dirty="0"/>
              <a:t>g</a:t>
            </a:r>
            <a:r>
              <a:rPr lang="he-IL" dirty="0"/>
              <a:t> משמעות נוספת – תאוצת הנפילה החופשית</a:t>
            </a:r>
          </a:p>
        </p:txBody>
      </p:sp>
    </p:spTree>
    <p:extLst>
      <p:ext uri="{BB962C8B-B14F-4D97-AF65-F5344CB8AC3E}">
        <p14:creationId xmlns:p14="http://schemas.microsoft.com/office/powerpoint/2010/main" val="350263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4037232" y="692696"/>
            <a:ext cx="4366901" cy="369332"/>
          </a:xfrm>
          <a:prstGeom prst="rect">
            <a:avLst/>
          </a:prstGeom>
        </p:spPr>
        <p:txBody>
          <a:bodyPr wrap="none">
            <a:spAutoFit/>
          </a:bodyPr>
          <a:lstStyle/>
          <a:p>
            <a:r>
              <a:rPr lang="he-IL" b="1" dirty="0"/>
              <a:t>הכוח האלסטי שמופעל על ידי קפיץ – חוק הוּק</a:t>
            </a:r>
          </a:p>
        </p:txBody>
      </p:sp>
      <p:sp>
        <p:nvSpPr>
          <p:cNvPr id="8" name="מלבן 7"/>
          <p:cNvSpPr/>
          <p:nvPr/>
        </p:nvSpPr>
        <p:spPr>
          <a:xfrm>
            <a:off x="1259633" y="1412776"/>
            <a:ext cx="7144500" cy="2585323"/>
          </a:xfrm>
          <a:prstGeom prst="rect">
            <a:avLst/>
          </a:prstGeom>
        </p:spPr>
        <p:txBody>
          <a:bodyPr wrap="square">
            <a:spAutoFit/>
          </a:bodyPr>
          <a:lstStyle/>
          <a:p>
            <a:r>
              <a:rPr lang="he-IL" dirty="0"/>
              <a:t>בפעילות "אתגר המסה" מצאנו כי כאשר תולים חרוזים על קפיץ, הקפיץ מתארך. יתר על כן, ההתארכות במצב שיווי משקל נמצאת ביחס ישר למסה התלויה על הקפיץ.</a:t>
            </a:r>
          </a:p>
          <a:p>
            <a:endParaRPr lang="he-IL" dirty="0"/>
          </a:p>
          <a:p>
            <a:r>
              <a:rPr lang="he-IL" dirty="0"/>
              <a:t>ההתארכות נמצאת גם ביחס ישר לכוח הכובד, ששווה (במצב שיווי משקל) לכוח שהקפיץ מפעיל. </a:t>
            </a:r>
          </a:p>
          <a:p>
            <a:endParaRPr lang="he-IL" dirty="0"/>
          </a:p>
          <a:p>
            <a:r>
              <a:rPr lang="he-IL" dirty="0"/>
              <a:t>מכאן שקיים יחס ישר בין הכוח שהקפיץ מפעיל (כמו גם הכח שמופעל על הקפיץ) לבין מידת ההתארכות שלו. יחס זה מבוטא בנוסחה לחוק הכוח של הקפיץ:</a:t>
            </a:r>
          </a:p>
        </p:txBody>
      </p:sp>
      <p:sp>
        <p:nvSpPr>
          <p:cNvPr id="9" name="מלבן 8"/>
          <p:cNvSpPr/>
          <p:nvPr/>
        </p:nvSpPr>
        <p:spPr>
          <a:xfrm>
            <a:off x="5858920" y="4581128"/>
            <a:ext cx="2066656" cy="1477328"/>
          </a:xfrm>
          <a:prstGeom prst="rect">
            <a:avLst/>
          </a:prstGeom>
        </p:spPr>
        <p:txBody>
          <a:bodyPr wrap="none">
            <a:spAutoFit/>
          </a:bodyPr>
          <a:lstStyle/>
          <a:p>
            <a:r>
              <a:rPr lang="he-IL" b="1" dirty="0"/>
              <a:t>חוק הוּק</a:t>
            </a:r>
          </a:p>
          <a:p>
            <a:endParaRPr lang="he-IL" b="1" dirty="0"/>
          </a:p>
          <a:p>
            <a:endParaRPr lang="he-IL" b="1" dirty="0"/>
          </a:p>
          <a:p>
            <a:r>
              <a:rPr lang="en-US" dirty="0"/>
              <a:t>X</a:t>
            </a:r>
            <a:r>
              <a:rPr lang="he-IL" dirty="0"/>
              <a:t> – התארכות הקפיץ</a:t>
            </a:r>
          </a:p>
          <a:p>
            <a:r>
              <a:rPr lang="en-US" dirty="0"/>
              <a:t>K</a:t>
            </a:r>
            <a:r>
              <a:rPr lang="he-IL" dirty="0"/>
              <a:t> – קבוע הקפיץ</a:t>
            </a:r>
          </a:p>
        </p:txBody>
      </p:sp>
      <p:sp>
        <p:nvSpPr>
          <p:cNvPr id="10" name="Text Box 4"/>
          <p:cNvSpPr txBox="1">
            <a:spLocks noChangeArrowheads="1"/>
          </p:cNvSpPr>
          <p:nvPr/>
        </p:nvSpPr>
        <p:spPr bwMode="auto">
          <a:xfrm>
            <a:off x="2411760" y="4509120"/>
            <a:ext cx="3312368" cy="12961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rtl="0" fontAlgn="base">
              <a:spcBef>
                <a:spcPct val="0"/>
              </a:spcBef>
              <a:spcAft>
                <a:spcPts val="1000"/>
              </a:spcAft>
            </a:pPr>
            <a:r>
              <a:rPr lang="en-US" sz="4400" dirty="0"/>
              <a:t>F = -K </a:t>
            </a:r>
            <a:r>
              <a:rPr lang="el-GR" sz="4400" dirty="0"/>
              <a:t>Δ</a:t>
            </a:r>
            <a:r>
              <a:rPr lang="en-US" sz="4400" dirty="0"/>
              <a:t>X</a:t>
            </a:r>
            <a:endParaRPr kumimoji="0" lang="he-IL" altLang="he-IL" sz="4400" b="1" i="0" u="none" strike="noStrike" cap="none" normalizeH="0" baseline="0" dirty="0">
              <a:ln>
                <a:noFill/>
              </a:ln>
              <a:solidFill>
                <a:schemeClr val="accent1"/>
              </a:solidFill>
              <a:effectLst/>
              <a:latin typeface="Arial" pitchFamily="34" charset="0"/>
              <a:cs typeface="Arial" pitchFamily="34" charset="0"/>
            </a:endParaRPr>
          </a:p>
        </p:txBody>
      </p:sp>
    </p:spTree>
    <p:extLst>
      <p:ext uri="{BB962C8B-B14F-4D97-AF65-F5344CB8AC3E}">
        <p14:creationId xmlns:p14="http://schemas.microsoft.com/office/powerpoint/2010/main" val="56250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043608" y="620689"/>
            <a:ext cx="7416824" cy="5909310"/>
          </a:xfrm>
          <a:prstGeom prst="rect">
            <a:avLst/>
          </a:prstGeom>
        </p:spPr>
        <p:txBody>
          <a:bodyPr wrap="square">
            <a:spAutoFit/>
          </a:bodyPr>
          <a:lstStyle/>
          <a:p>
            <a:r>
              <a:rPr lang="he-IL" b="1" dirty="0"/>
              <a:t>קבוע הקפיץ</a:t>
            </a:r>
            <a:endParaRPr lang="en-US" b="1" dirty="0"/>
          </a:p>
          <a:p>
            <a:endParaRPr lang="he-IL" dirty="0"/>
          </a:p>
          <a:p>
            <a:pPr>
              <a:buFont typeface="Arial" pitchFamily="34" charset="0"/>
              <a:buChar char="•"/>
            </a:pPr>
            <a:r>
              <a:rPr lang="he-IL" dirty="0"/>
              <a:t>האות </a:t>
            </a:r>
            <a:r>
              <a:rPr lang="en-US" i="1" dirty="0"/>
              <a:t>k</a:t>
            </a:r>
            <a:r>
              <a:rPr lang="he-IL" i="1" dirty="0"/>
              <a:t> </a:t>
            </a:r>
            <a:r>
              <a:rPr lang="he-IL" dirty="0"/>
              <a:t>בנוסחת הכוח מייצגת את "הכוח ליחידת אורך". אם נחלק את גודל הכוח בהתארכות, נקבל תמיד אותו ערך - . </a:t>
            </a:r>
            <a:r>
              <a:rPr lang="en-US" i="1" dirty="0"/>
              <a:t>k</a:t>
            </a:r>
            <a:endParaRPr lang="he-IL" dirty="0"/>
          </a:p>
          <a:p>
            <a:pPr>
              <a:buFont typeface="Arial" pitchFamily="34" charset="0"/>
              <a:buChar char="•"/>
            </a:pPr>
            <a:endParaRPr lang="he-IL" dirty="0"/>
          </a:p>
          <a:p>
            <a:pPr>
              <a:buFont typeface="Arial" pitchFamily="34" charset="0"/>
              <a:buChar char="•"/>
            </a:pPr>
            <a:r>
              <a:rPr lang="he-IL" dirty="0"/>
              <a:t>כיוון שהוא מחושב מפעולת חילוק של הכוח (שנמדד בניוטונים) בהתארכות שנמדדת במטרים, נוכל לרשום כי יחידת המידה של </a:t>
            </a:r>
            <a:r>
              <a:rPr lang="en-US" i="1" dirty="0"/>
              <a:t>k</a:t>
            </a:r>
            <a:r>
              <a:rPr lang="he-IL" dirty="0"/>
              <a:t> היא ניוטון למטר. </a:t>
            </a:r>
          </a:p>
          <a:p>
            <a:pPr>
              <a:buFont typeface="Arial" pitchFamily="34" charset="0"/>
              <a:buChar char="•"/>
            </a:pPr>
            <a:endParaRPr lang="he-IL" dirty="0"/>
          </a:p>
          <a:p>
            <a:pPr>
              <a:buFont typeface="Arial" pitchFamily="34" charset="0"/>
              <a:buChar char="•"/>
            </a:pPr>
            <a:r>
              <a:rPr lang="he-IL" dirty="0"/>
              <a:t>הקבוע </a:t>
            </a:r>
            <a:r>
              <a:rPr lang="en-US" i="1" dirty="0"/>
              <a:t>k</a:t>
            </a:r>
            <a:r>
              <a:rPr lang="he-IL" dirty="0"/>
              <a:t> הוא מאפיין של הקפיץ. לכל קפיץ יש קבוע משלו – "קבוע הקפיץ".</a:t>
            </a:r>
          </a:p>
          <a:p>
            <a:pPr>
              <a:buFont typeface="Arial" pitchFamily="34" charset="0"/>
              <a:buChar char="•"/>
            </a:pPr>
            <a:endParaRPr lang="he-IL" dirty="0"/>
          </a:p>
          <a:p>
            <a:pPr>
              <a:buFont typeface="Arial" pitchFamily="34" charset="0"/>
              <a:buChar char="•"/>
            </a:pPr>
            <a:r>
              <a:rPr lang="he-IL" dirty="0"/>
              <a:t>קבוע הקפיץ שווה לשיפוע של גרף הכוח כפונקציה של ההתארכות.</a:t>
            </a:r>
            <a:endParaRPr lang="en-US" dirty="0"/>
          </a:p>
          <a:p>
            <a:endParaRPr lang="en-US" dirty="0"/>
          </a:p>
          <a:p>
            <a:r>
              <a:rPr lang="he-IL" dirty="0"/>
              <a:t>לדוגמה: </a:t>
            </a:r>
          </a:p>
          <a:p>
            <a:endParaRPr lang="he-IL" dirty="0"/>
          </a:p>
          <a:p>
            <a:r>
              <a:rPr lang="he-IL" dirty="0"/>
              <a:t>אם תלייה של 0.2 ק"ג על קפיץ מביאה להתארכותו ב- 0.5 מטר, נוכל לחשב את קבוע הקפיץ: </a:t>
            </a:r>
          </a:p>
          <a:p>
            <a:r>
              <a:rPr lang="he-IL" dirty="0"/>
              <a:t>(מקובל להניח ש- </a:t>
            </a:r>
            <a:r>
              <a:rPr lang="en-US" i="1" dirty="0"/>
              <a:t>g</a:t>
            </a:r>
            <a:r>
              <a:rPr lang="he-IL" dirty="0"/>
              <a:t> ע"פ כדור הארץ הוא בקירוב 10 ניוטון לק"ג)</a:t>
            </a:r>
          </a:p>
          <a:p>
            <a:endParaRPr lang="he-IL" dirty="0"/>
          </a:p>
          <a:p>
            <a:pPr algn="l"/>
            <a:r>
              <a:rPr lang="en-US" dirty="0"/>
              <a:t>F = mg = 0.2 x 10 = 2 N</a:t>
            </a:r>
          </a:p>
          <a:p>
            <a:pPr algn="l"/>
            <a:endParaRPr lang="en-US" dirty="0"/>
          </a:p>
          <a:p>
            <a:pPr algn="l"/>
            <a:r>
              <a:rPr lang="en-US" dirty="0"/>
              <a:t>/ 0.5 = </a:t>
            </a:r>
            <a:r>
              <a:rPr lang="en-US" b="1" dirty="0"/>
              <a:t>4 N/m</a:t>
            </a:r>
            <a:r>
              <a:rPr lang="en-US" dirty="0"/>
              <a:t> </a:t>
            </a:r>
            <a:r>
              <a:rPr lang="he-IL" dirty="0"/>
              <a:t> </a:t>
            </a:r>
            <a:r>
              <a:rPr lang="en-US" dirty="0"/>
              <a:t>K = F/</a:t>
            </a:r>
            <a:r>
              <a:rPr lang="el-GR" dirty="0"/>
              <a:t> Δ</a:t>
            </a:r>
            <a:r>
              <a:rPr lang="en-US" dirty="0"/>
              <a:t>X = 2</a:t>
            </a:r>
          </a:p>
        </p:txBody>
      </p:sp>
    </p:spTree>
    <p:extLst>
      <p:ext uri="{BB962C8B-B14F-4D97-AF65-F5344CB8AC3E}">
        <p14:creationId xmlns:p14="http://schemas.microsoft.com/office/powerpoint/2010/main" val="87708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683568" y="836712"/>
            <a:ext cx="7832369" cy="5232202"/>
          </a:xfrm>
          <a:prstGeom prst="rect">
            <a:avLst/>
          </a:prstGeom>
        </p:spPr>
        <p:txBody>
          <a:bodyPr wrap="square">
            <a:spAutoFit/>
          </a:bodyPr>
          <a:lstStyle/>
          <a:p>
            <a:pPr algn="ctr"/>
            <a:r>
              <a:rPr lang="he-IL" sz="2800" b="1" dirty="0">
                <a:solidFill>
                  <a:schemeClr val="accent1"/>
                </a:solidFill>
              </a:rPr>
              <a:t>דוגמאות</a:t>
            </a:r>
          </a:p>
          <a:p>
            <a:endParaRPr lang="he-IL" b="1" dirty="0">
              <a:solidFill>
                <a:schemeClr val="accent1"/>
              </a:solidFill>
            </a:endParaRPr>
          </a:p>
          <a:p>
            <a:r>
              <a:rPr lang="he-IL" b="1" dirty="0">
                <a:solidFill>
                  <a:schemeClr val="accent1"/>
                </a:solidFill>
              </a:rPr>
              <a:t>אתגר 1: </a:t>
            </a:r>
            <a:r>
              <a:rPr lang="he-IL" dirty="0"/>
              <a:t>למצוא את התארכות הקפיץ, אם תולים עליו משקולת של 0.1 ק"ג וקבוע הקפיץ 5 ניוטון למטר.</a:t>
            </a:r>
          </a:p>
          <a:p>
            <a:endParaRPr lang="he-IL" dirty="0"/>
          </a:p>
          <a:p>
            <a:r>
              <a:rPr lang="he-IL" b="1" dirty="0"/>
              <a:t>פתרון:</a:t>
            </a:r>
            <a:r>
              <a:rPr lang="he-IL" dirty="0"/>
              <a:t> במצב שיווי משקל, הגודל של כוח הכובד שפועל על הגוף שווה לגודל הכוח שהקפיץ מפעיל על הגוף, כלומר:  </a:t>
            </a:r>
            <a:endParaRPr lang="en-US" dirty="0"/>
          </a:p>
          <a:p>
            <a:endParaRPr lang="en-US" i="1" dirty="0"/>
          </a:p>
          <a:p>
            <a:r>
              <a:rPr lang="he-IL" i="1" dirty="0"/>
              <a:t>מצד אחד</a:t>
            </a:r>
            <a:r>
              <a:rPr lang="en-US" i="1" dirty="0" err="1"/>
              <a:t>F</a:t>
            </a:r>
            <a:r>
              <a:rPr lang="en-US" i="1" baseline="-25000" dirty="0" err="1"/>
              <a:t>sp</a:t>
            </a:r>
            <a:r>
              <a:rPr lang="en-US" i="1" dirty="0"/>
              <a:t> =  k x </a:t>
            </a:r>
            <a:r>
              <a:rPr lang="el-GR" altLang="ru-RU" b="1" dirty="0"/>
              <a:t>Δ </a:t>
            </a:r>
            <a:r>
              <a:rPr lang="en-US" i="1" dirty="0"/>
              <a:t>X </a:t>
            </a:r>
          </a:p>
          <a:p>
            <a:r>
              <a:rPr lang="he-IL" i="1" dirty="0"/>
              <a:t>מצד שני </a:t>
            </a:r>
            <a:r>
              <a:rPr lang="en-US" i="1" dirty="0"/>
              <a:t>F</a:t>
            </a:r>
            <a:r>
              <a:rPr lang="en-US" i="1" baseline="-25000" dirty="0"/>
              <a:t>G</a:t>
            </a:r>
            <a:r>
              <a:rPr lang="en-US" i="1" dirty="0"/>
              <a:t> = m x g</a:t>
            </a:r>
            <a:endParaRPr lang="he-IL" i="1" dirty="0"/>
          </a:p>
          <a:p>
            <a:r>
              <a:rPr lang="he-IL" i="1" dirty="0"/>
              <a:t>שני הכוחות שווים ולכן ניתן לרשום </a:t>
            </a:r>
            <a:r>
              <a:rPr lang="en-US" i="1" dirty="0"/>
              <a:t> k x </a:t>
            </a:r>
            <a:r>
              <a:rPr lang="en-US" i="1" dirty="0" err="1"/>
              <a:t>X</a:t>
            </a:r>
            <a:r>
              <a:rPr lang="he-IL" i="1" dirty="0"/>
              <a:t> = </a:t>
            </a:r>
            <a:r>
              <a:rPr lang="en-US" i="1" dirty="0"/>
              <a:t>m x g</a:t>
            </a:r>
          </a:p>
          <a:p>
            <a:endParaRPr lang="en-US" i="1" dirty="0"/>
          </a:p>
          <a:p>
            <a:r>
              <a:rPr lang="he-IL" i="1" dirty="0"/>
              <a:t>נציב:</a:t>
            </a:r>
            <a:endParaRPr lang="en-US" i="1" dirty="0"/>
          </a:p>
          <a:p>
            <a:pPr algn="l"/>
            <a:r>
              <a:rPr lang="en-US" i="1" dirty="0"/>
              <a:t>5 </a:t>
            </a:r>
            <a:r>
              <a:rPr lang="en-US" dirty="0">
                <a:sym typeface="Symbol"/>
              </a:rPr>
              <a:t></a:t>
            </a:r>
            <a:r>
              <a:rPr lang="en-US" dirty="0"/>
              <a:t> X = 0.1 </a:t>
            </a:r>
            <a:r>
              <a:rPr lang="en-US" dirty="0">
                <a:sym typeface="Symbol"/>
              </a:rPr>
              <a:t> </a:t>
            </a:r>
            <a:r>
              <a:rPr lang="en-US" dirty="0"/>
              <a:t>10</a:t>
            </a:r>
          </a:p>
          <a:p>
            <a:r>
              <a:rPr lang="he-IL" dirty="0"/>
              <a:t>פתרון המשוואה הוא:</a:t>
            </a:r>
            <a:endParaRPr lang="en-US" dirty="0"/>
          </a:p>
          <a:p>
            <a:pPr algn="l"/>
            <a:r>
              <a:rPr lang="el-GR" altLang="ru-RU" b="1" dirty="0"/>
              <a:t>Δ </a:t>
            </a:r>
            <a:r>
              <a:rPr lang="en-US" i="1" dirty="0"/>
              <a:t>X </a:t>
            </a:r>
            <a:r>
              <a:rPr lang="en-US" dirty="0"/>
              <a:t>= 0.1 </a:t>
            </a:r>
            <a:r>
              <a:rPr lang="en-US" dirty="0">
                <a:sym typeface="Symbol"/>
              </a:rPr>
              <a:t> </a:t>
            </a:r>
            <a:r>
              <a:rPr lang="en-US" dirty="0"/>
              <a:t>10 / 5 = 0.2m</a:t>
            </a:r>
            <a:endParaRPr lang="he-IL" dirty="0"/>
          </a:p>
          <a:p>
            <a:pPr algn="l"/>
            <a:endParaRPr lang="he-IL" dirty="0"/>
          </a:p>
          <a:p>
            <a:r>
              <a:rPr lang="he-IL" dirty="0"/>
              <a:t>כלומר הקפיץ יתארך ב- 20 ס"מ.</a:t>
            </a:r>
            <a:endParaRPr lang="en-US" dirty="0"/>
          </a:p>
        </p:txBody>
      </p:sp>
    </p:spTree>
    <p:extLst>
      <p:ext uri="{BB962C8B-B14F-4D97-AF65-F5344CB8AC3E}">
        <p14:creationId xmlns:p14="http://schemas.microsoft.com/office/powerpoint/2010/main" val="155429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
                                            <p:txEl>
                                              <p:pRg st="10" end="1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
                                            <p:txEl>
                                              <p:pRg st="12" end="12"/>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
                                            <p:txEl>
                                              <p:pRg st="13" end="13"/>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cstate="print"/>
          <a:srcRect/>
          <a:stretch>
            <a:fillRect/>
          </a:stretch>
        </p:blipFill>
        <p:spPr bwMode="auto">
          <a:xfrm>
            <a:off x="0" y="994997"/>
            <a:ext cx="9144000" cy="4869061"/>
          </a:xfrm>
          <a:prstGeom prst="rect">
            <a:avLst/>
          </a:prstGeom>
          <a:noFill/>
          <a:ln w="9525">
            <a:noFill/>
            <a:miter lim="800000"/>
            <a:headEnd/>
            <a:tailEnd/>
          </a:ln>
        </p:spPr>
      </p:pic>
    </p:spTree>
    <p:extLst>
      <p:ext uri="{BB962C8B-B14F-4D97-AF65-F5344CB8AC3E}">
        <p14:creationId xmlns:p14="http://schemas.microsoft.com/office/powerpoint/2010/main" val="1863464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30" name="Picture 26" descr="http://www.tasmc.org.il/Be-Well/Newsletters/PublishingImages/headers/June2014/water.jpg"/>
          <p:cNvPicPr>
            <a:picLocks noChangeAspect="1" noChangeArrowheads="1"/>
          </p:cNvPicPr>
          <p:nvPr/>
        </p:nvPicPr>
        <p:blipFill>
          <a:blip r:embed="rId2" cstate="print"/>
          <a:srcRect/>
          <a:stretch>
            <a:fillRect/>
          </a:stretch>
        </p:blipFill>
        <p:spPr bwMode="auto">
          <a:xfrm>
            <a:off x="0" y="908720"/>
            <a:ext cx="1309306" cy="1871117"/>
          </a:xfrm>
          <a:prstGeom prst="rect">
            <a:avLst/>
          </a:prstGeom>
          <a:noFill/>
        </p:spPr>
      </p:pic>
      <p:pic>
        <p:nvPicPr>
          <p:cNvPr id="21526" name="Picture 22" descr="http://misradia.storage.googleapis.com/images/items/9285/original-17508.GIF"/>
          <p:cNvPicPr>
            <a:picLocks noChangeAspect="1" noChangeArrowheads="1"/>
          </p:cNvPicPr>
          <p:nvPr/>
        </p:nvPicPr>
        <p:blipFill>
          <a:blip r:embed="rId3" cstate="print"/>
          <a:srcRect/>
          <a:stretch>
            <a:fillRect/>
          </a:stretch>
        </p:blipFill>
        <p:spPr bwMode="auto">
          <a:xfrm>
            <a:off x="4139952" y="3068960"/>
            <a:ext cx="2448272" cy="2448273"/>
          </a:xfrm>
          <a:prstGeom prst="rect">
            <a:avLst/>
          </a:prstGeom>
          <a:noFill/>
        </p:spPr>
      </p:pic>
      <p:sp>
        <p:nvSpPr>
          <p:cNvPr id="2" name="כותרת 1"/>
          <p:cNvSpPr>
            <a:spLocks noGrp="1"/>
          </p:cNvSpPr>
          <p:nvPr>
            <p:ph type="title"/>
          </p:nvPr>
        </p:nvSpPr>
        <p:spPr>
          <a:xfrm>
            <a:off x="539552" y="188640"/>
            <a:ext cx="8229600" cy="922114"/>
          </a:xfrm>
        </p:spPr>
        <p:txBody>
          <a:bodyPr>
            <a:normAutofit/>
          </a:bodyPr>
          <a:lstStyle/>
          <a:p>
            <a:r>
              <a:rPr lang="he-IL" sz="3600" dirty="0">
                <a:solidFill>
                  <a:schemeClr val="accent1"/>
                </a:solidFill>
              </a:rPr>
              <a:t>אתגר המסה</a:t>
            </a:r>
          </a:p>
        </p:txBody>
      </p:sp>
      <p:pic>
        <p:nvPicPr>
          <p:cNvPr id="21506" name="Picture 2" descr="http://he.bcdn.biz/Images/2013/8/19/8519c9f4-15a6-4d8d-a18b-5e95ccfa7bee.jpg"/>
          <p:cNvPicPr>
            <a:picLocks noChangeAspect="1" noChangeArrowheads="1"/>
          </p:cNvPicPr>
          <p:nvPr/>
        </p:nvPicPr>
        <p:blipFill>
          <a:blip r:embed="rId4" cstate="print"/>
          <a:srcRect/>
          <a:stretch>
            <a:fillRect/>
          </a:stretch>
        </p:blipFill>
        <p:spPr bwMode="auto">
          <a:xfrm>
            <a:off x="1187624" y="1484785"/>
            <a:ext cx="1713791" cy="1224136"/>
          </a:xfrm>
          <a:prstGeom prst="rect">
            <a:avLst/>
          </a:prstGeom>
          <a:noFill/>
        </p:spPr>
      </p:pic>
      <p:pic>
        <p:nvPicPr>
          <p:cNvPr id="21508" name="Picture 4" descr="http://www.snopi.com/plast/turtle/turtle1.jpg"/>
          <p:cNvPicPr>
            <a:picLocks noChangeAspect="1" noChangeArrowheads="1"/>
          </p:cNvPicPr>
          <p:nvPr/>
        </p:nvPicPr>
        <p:blipFill>
          <a:blip r:embed="rId5" cstate="print"/>
          <a:srcRect/>
          <a:stretch>
            <a:fillRect/>
          </a:stretch>
        </p:blipFill>
        <p:spPr bwMode="auto">
          <a:xfrm>
            <a:off x="3131840" y="1700808"/>
            <a:ext cx="1440160" cy="1454707"/>
          </a:xfrm>
          <a:prstGeom prst="rect">
            <a:avLst/>
          </a:prstGeom>
          <a:noFill/>
        </p:spPr>
      </p:pic>
      <p:pic>
        <p:nvPicPr>
          <p:cNvPr id="21510" name="Picture 6" descr="http://fastfudoff.ru/wp-content/uploads/2012/12/skewers-40-cm.jpg"/>
          <p:cNvPicPr>
            <a:picLocks noChangeAspect="1" noChangeArrowheads="1"/>
          </p:cNvPicPr>
          <p:nvPr/>
        </p:nvPicPr>
        <p:blipFill>
          <a:blip r:embed="rId6" cstate="print"/>
          <a:srcRect/>
          <a:stretch>
            <a:fillRect/>
          </a:stretch>
        </p:blipFill>
        <p:spPr bwMode="auto">
          <a:xfrm>
            <a:off x="4572000" y="2060848"/>
            <a:ext cx="2133600" cy="1600200"/>
          </a:xfrm>
          <a:prstGeom prst="rect">
            <a:avLst/>
          </a:prstGeom>
          <a:noFill/>
        </p:spPr>
      </p:pic>
      <p:pic>
        <p:nvPicPr>
          <p:cNvPr id="21512" name="Picture 8" descr="http://offixltd.co.il.preview8.logate.co.il/ProductsImages/s250/K180718.jpg"/>
          <p:cNvPicPr>
            <a:picLocks noChangeAspect="1" noChangeArrowheads="1"/>
          </p:cNvPicPr>
          <p:nvPr/>
        </p:nvPicPr>
        <p:blipFill>
          <a:blip r:embed="rId7" cstate="print"/>
          <a:srcRect/>
          <a:stretch>
            <a:fillRect/>
          </a:stretch>
        </p:blipFill>
        <p:spPr bwMode="auto">
          <a:xfrm>
            <a:off x="6804248" y="3356992"/>
            <a:ext cx="1661170" cy="1455186"/>
          </a:xfrm>
          <a:prstGeom prst="rect">
            <a:avLst/>
          </a:prstGeom>
          <a:noFill/>
        </p:spPr>
      </p:pic>
      <p:pic>
        <p:nvPicPr>
          <p:cNvPr id="21514" name="Picture 10" descr="http://www.office24.co.il/uploadimages/Category/168313_%D7%A2%D7%A4%D7%A8%D7%95%D7%A0%D7%95%D7%AA.jpg"/>
          <p:cNvPicPr>
            <a:picLocks noChangeAspect="1" noChangeArrowheads="1"/>
          </p:cNvPicPr>
          <p:nvPr/>
        </p:nvPicPr>
        <p:blipFill>
          <a:blip r:embed="rId8" cstate="print"/>
          <a:srcRect/>
          <a:stretch>
            <a:fillRect/>
          </a:stretch>
        </p:blipFill>
        <p:spPr bwMode="auto">
          <a:xfrm>
            <a:off x="7020272" y="5013176"/>
            <a:ext cx="1524359" cy="1318571"/>
          </a:xfrm>
          <a:prstGeom prst="rect">
            <a:avLst/>
          </a:prstGeom>
          <a:noFill/>
        </p:spPr>
      </p:pic>
      <p:pic>
        <p:nvPicPr>
          <p:cNvPr id="21516" name="Picture 12" descr="http://g02.a.alicdn.com/kf/HTB1MCBnLXXXXXXxXVXXq6xXFXXXf/120-Inch-Soft-Tape-Measure-Sewing-Tailor-Ruler-Centimetre-Scale-300cm.jpg"/>
          <p:cNvPicPr>
            <a:picLocks noChangeAspect="1" noChangeArrowheads="1"/>
          </p:cNvPicPr>
          <p:nvPr/>
        </p:nvPicPr>
        <p:blipFill>
          <a:blip r:embed="rId9" cstate="print"/>
          <a:srcRect/>
          <a:stretch>
            <a:fillRect/>
          </a:stretch>
        </p:blipFill>
        <p:spPr bwMode="auto">
          <a:xfrm>
            <a:off x="6516216" y="1412776"/>
            <a:ext cx="1296144" cy="1296144"/>
          </a:xfrm>
          <a:prstGeom prst="rect">
            <a:avLst/>
          </a:prstGeom>
          <a:noFill/>
        </p:spPr>
      </p:pic>
      <p:pic>
        <p:nvPicPr>
          <p:cNvPr id="21518" name="Picture 14" descr="http://www.infograf.co.il/ProductsImages/Q559548.jpg"/>
          <p:cNvPicPr>
            <a:picLocks noChangeAspect="1" noChangeArrowheads="1"/>
          </p:cNvPicPr>
          <p:nvPr/>
        </p:nvPicPr>
        <p:blipFill>
          <a:blip r:embed="rId10" cstate="print"/>
          <a:srcRect/>
          <a:stretch>
            <a:fillRect/>
          </a:stretch>
        </p:blipFill>
        <p:spPr bwMode="auto">
          <a:xfrm>
            <a:off x="4499992" y="4976452"/>
            <a:ext cx="2016224" cy="1515528"/>
          </a:xfrm>
          <a:prstGeom prst="rect">
            <a:avLst/>
          </a:prstGeom>
          <a:noFill/>
        </p:spPr>
      </p:pic>
      <p:pic>
        <p:nvPicPr>
          <p:cNvPr id="21522" name="Picture 18" descr="https://ae01.alicdn.com/kf/HTB11q4PKXXXXXbgXFXXq6xXFXXXl/Diamond-Mechanical-Stopwatch-Timer-Analog-Stopwatch-Chronometer-Chronograph-Pocket-Wind-up-Stopwatch-Not-Need-Battery.jpg"/>
          <p:cNvPicPr>
            <a:picLocks noChangeAspect="1" noChangeArrowheads="1"/>
          </p:cNvPicPr>
          <p:nvPr/>
        </p:nvPicPr>
        <p:blipFill>
          <a:blip r:embed="rId11" cstate="print"/>
          <a:srcRect/>
          <a:stretch>
            <a:fillRect/>
          </a:stretch>
        </p:blipFill>
        <p:spPr bwMode="auto">
          <a:xfrm>
            <a:off x="2627784" y="3573016"/>
            <a:ext cx="1152128" cy="1152128"/>
          </a:xfrm>
          <a:prstGeom prst="rect">
            <a:avLst/>
          </a:prstGeom>
          <a:noFill/>
        </p:spPr>
      </p:pic>
      <p:pic>
        <p:nvPicPr>
          <p:cNvPr id="21524" name="Picture 20" descr="http://www.office24.co.il/UploadImages/180/602573_plastic%20cup.jpg"/>
          <p:cNvPicPr>
            <a:picLocks noChangeAspect="1" noChangeArrowheads="1"/>
          </p:cNvPicPr>
          <p:nvPr/>
        </p:nvPicPr>
        <p:blipFill>
          <a:blip r:embed="rId12" cstate="print"/>
          <a:srcRect/>
          <a:stretch>
            <a:fillRect/>
          </a:stretch>
        </p:blipFill>
        <p:spPr bwMode="auto">
          <a:xfrm>
            <a:off x="323528" y="5013176"/>
            <a:ext cx="1570484" cy="1570484"/>
          </a:xfrm>
          <a:prstGeom prst="rect">
            <a:avLst/>
          </a:prstGeom>
          <a:noFill/>
        </p:spPr>
      </p:pic>
      <p:pic>
        <p:nvPicPr>
          <p:cNvPr id="21528" name="Picture 24" descr="http://www.michlol.co.il/upload/s2_1458114573.jpg"/>
          <p:cNvPicPr>
            <a:picLocks noChangeAspect="1" noChangeArrowheads="1"/>
          </p:cNvPicPr>
          <p:nvPr/>
        </p:nvPicPr>
        <p:blipFill>
          <a:blip r:embed="rId13" cstate="print"/>
          <a:srcRect/>
          <a:stretch>
            <a:fillRect/>
          </a:stretch>
        </p:blipFill>
        <p:spPr bwMode="auto">
          <a:xfrm>
            <a:off x="2411760" y="5013176"/>
            <a:ext cx="1512168" cy="1512168"/>
          </a:xfrm>
          <a:prstGeom prst="rect">
            <a:avLst/>
          </a:prstGeom>
          <a:noFill/>
        </p:spPr>
      </p:pic>
      <p:sp>
        <p:nvSpPr>
          <p:cNvPr id="17" name="TextBox 16"/>
          <p:cNvSpPr txBox="1"/>
          <p:nvPr/>
        </p:nvSpPr>
        <p:spPr>
          <a:xfrm>
            <a:off x="1475656" y="2708920"/>
            <a:ext cx="1106392" cy="307777"/>
          </a:xfrm>
          <a:prstGeom prst="rect">
            <a:avLst/>
          </a:prstGeom>
          <a:noFill/>
        </p:spPr>
        <p:txBody>
          <a:bodyPr wrap="none" rtlCol="0">
            <a:spAutoFit/>
          </a:bodyPr>
          <a:lstStyle/>
          <a:p>
            <a:r>
              <a:rPr lang="he-IL" sz="1400" dirty="0"/>
              <a:t>קפיץ - סלינקי</a:t>
            </a:r>
            <a:endParaRPr lang="en-US" sz="1400" dirty="0"/>
          </a:p>
        </p:txBody>
      </p:sp>
      <p:sp>
        <p:nvSpPr>
          <p:cNvPr id="18" name="TextBox 17"/>
          <p:cNvSpPr txBox="1"/>
          <p:nvPr/>
        </p:nvSpPr>
        <p:spPr>
          <a:xfrm>
            <a:off x="467544" y="4653136"/>
            <a:ext cx="1519968" cy="307777"/>
          </a:xfrm>
          <a:prstGeom prst="rect">
            <a:avLst/>
          </a:prstGeom>
          <a:noFill/>
        </p:spPr>
        <p:txBody>
          <a:bodyPr wrap="none" rtlCol="0">
            <a:spAutoFit/>
          </a:bodyPr>
          <a:lstStyle/>
          <a:p>
            <a:pPr algn="ctr"/>
            <a:r>
              <a:rPr lang="he-IL" sz="1400" dirty="0"/>
              <a:t>חרוזים (1.9 ג' כ"א)</a:t>
            </a:r>
          </a:p>
        </p:txBody>
      </p:sp>
      <p:sp>
        <p:nvSpPr>
          <p:cNvPr id="19" name="TextBox 18"/>
          <p:cNvSpPr txBox="1"/>
          <p:nvPr/>
        </p:nvSpPr>
        <p:spPr>
          <a:xfrm>
            <a:off x="323528" y="6453336"/>
            <a:ext cx="1388522" cy="307777"/>
          </a:xfrm>
          <a:prstGeom prst="rect">
            <a:avLst/>
          </a:prstGeom>
          <a:noFill/>
        </p:spPr>
        <p:txBody>
          <a:bodyPr wrap="none" rtlCol="0">
            <a:spAutoFit/>
          </a:bodyPr>
          <a:lstStyle/>
          <a:p>
            <a:r>
              <a:rPr lang="he-IL" sz="1400" dirty="0"/>
              <a:t>כוסות חד-פעמיות</a:t>
            </a:r>
            <a:endParaRPr lang="en-US" sz="1400" dirty="0"/>
          </a:p>
        </p:txBody>
      </p:sp>
      <p:sp>
        <p:nvSpPr>
          <p:cNvPr id="20" name="TextBox 19"/>
          <p:cNvSpPr txBox="1"/>
          <p:nvPr/>
        </p:nvSpPr>
        <p:spPr>
          <a:xfrm>
            <a:off x="2627784" y="6550223"/>
            <a:ext cx="1107996" cy="307777"/>
          </a:xfrm>
          <a:prstGeom prst="rect">
            <a:avLst/>
          </a:prstGeom>
          <a:noFill/>
        </p:spPr>
        <p:txBody>
          <a:bodyPr wrap="none" rtlCol="0">
            <a:spAutoFit/>
          </a:bodyPr>
          <a:lstStyle/>
          <a:p>
            <a:r>
              <a:rPr lang="he-IL" sz="1400" dirty="0"/>
              <a:t>נייר מילימטרי</a:t>
            </a:r>
            <a:endParaRPr lang="en-US" sz="1400" dirty="0"/>
          </a:p>
        </p:txBody>
      </p:sp>
      <p:sp>
        <p:nvSpPr>
          <p:cNvPr id="21" name="TextBox 20"/>
          <p:cNvSpPr txBox="1"/>
          <p:nvPr/>
        </p:nvSpPr>
        <p:spPr>
          <a:xfrm>
            <a:off x="4860032" y="6237312"/>
            <a:ext cx="614271" cy="307777"/>
          </a:xfrm>
          <a:prstGeom prst="rect">
            <a:avLst/>
          </a:prstGeom>
          <a:noFill/>
        </p:spPr>
        <p:txBody>
          <a:bodyPr wrap="none" rtlCol="0">
            <a:spAutoFit/>
          </a:bodyPr>
          <a:lstStyle/>
          <a:p>
            <a:r>
              <a:rPr lang="he-IL" sz="1400" dirty="0"/>
              <a:t>גומיות</a:t>
            </a:r>
            <a:endParaRPr lang="en-US" sz="1400" dirty="0"/>
          </a:p>
        </p:txBody>
      </p:sp>
      <p:sp>
        <p:nvSpPr>
          <p:cNvPr id="22" name="TextBox 21"/>
          <p:cNvSpPr txBox="1"/>
          <p:nvPr/>
        </p:nvSpPr>
        <p:spPr>
          <a:xfrm>
            <a:off x="5084198" y="4581128"/>
            <a:ext cx="534121" cy="307777"/>
          </a:xfrm>
          <a:prstGeom prst="rect">
            <a:avLst/>
          </a:prstGeom>
          <a:noFill/>
        </p:spPr>
        <p:txBody>
          <a:bodyPr wrap="none" rtlCol="0">
            <a:spAutoFit/>
          </a:bodyPr>
          <a:lstStyle/>
          <a:p>
            <a:r>
              <a:rPr lang="he-IL" sz="1400" dirty="0"/>
              <a:t>סרגל</a:t>
            </a:r>
            <a:endParaRPr lang="en-US" sz="1400" dirty="0"/>
          </a:p>
        </p:txBody>
      </p:sp>
      <p:sp>
        <p:nvSpPr>
          <p:cNvPr id="23" name="TextBox 22"/>
          <p:cNvSpPr txBox="1"/>
          <p:nvPr/>
        </p:nvSpPr>
        <p:spPr>
          <a:xfrm>
            <a:off x="7524328" y="6309320"/>
            <a:ext cx="736099" cy="307777"/>
          </a:xfrm>
          <a:prstGeom prst="rect">
            <a:avLst/>
          </a:prstGeom>
          <a:noFill/>
        </p:spPr>
        <p:txBody>
          <a:bodyPr wrap="none" rtlCol="0">
            <a:spAutoFit/>
          </a:bodyPr>
          <a:lstStyle/>
          <a:p>
            <a:r>
              <a:rPr lang="he-IL" sz="1400" dirty="0"/>
              <a:t>עפרונות</a:t>
            </a:r>
            <a:endParaRPr lang="en-US" sz="1400" dirty="0"/>
          </a:p>
        </p:txBody>
      </p:sp>
      <p:sp>
        <p:nvSpPr>
          <p:cNvPr id="24" name="TextBox 23"/>
          <p:cNvSpPr txBox="1"/>
          <p:nvPr/>
        </p:nvSpPr>
        <p:spPr>
          <a:xfrm>
            <a:off x="2763658" y="4725144"/>
            <a:ext cx="816249" cy="307777"/>
          </a:xfrm>
          <a:prstGeom prst="rect">
            <a:avLst/>
          </a:prstGeom>
          <a:noFill/>
        </p:spPr>
        <p:txBody>
          <a:bodyPr wrap="none" rtlCol="0">
            <a:spAutoFit/>
          </a:bodyPr>
          <a:lstStyle/>
          <a:p>
            <a:r>
              <a:rPr lang="he-IL" sz="1400" dirty="0"/>
              <a:t>שעון עצר</a:t>
            </a:r>
            <a:endParaRPr lang="en-US" sz="1400" dirty="0"/>
          </a:p>
        </p:txBody>
      </p:sp>
      <p:sp>
        <p:nvSpPr>
          <p:cNvPr id="25" name="TextBox 24"/>
          <p:cNvSpPr txBox="1"/>
          <p:nvPr/>
        </p:nvSpPr>
        <p:spPr>
          <a:xfrm>
            <a:off x="3419872" y="3140968"/>
            <a:ext cx="872355" cy="307777"/>
          </a:xfrm>
          <a:prstGeom prst="rect">
            <a:avLst/>
          </a:prstGeom>
          <a:noFill/>
        </p:spPr>
        <p:txBody>
          <a:bodyPr wrap="none" rtlCol="0">
            <a:spAutoFit/>
          </a:bodyPr>
          <a:lstStyle/>
          <a:p>
            <a:r>
              <a:rPr lang="he-IL" sz="1400" dirty="0"/>
              <a:t>פלסטלינה</a:t>
            </a:r>
            <a:endParaRPr lang="en-US" sz="1400" dirty="0"/>
          </a:p>
        </p:txBody>
      </p:sp>
      <p:sp>
        <p:nvSpPr>
          <p:cNvPr id="26" name="TextBox 25"/>
          <p:cNvSpPr txBox="1"/>
          <p:nvPr/>
        </p:nvSpPr>
        <p:spPr>
          <a:xfrm>
            <a:off x="4632406" y="3140968"/>
            <a:ext cx="861133" cy="307777"/>
          </a:xfrm>
          <a:prstGeom prst="rect">
            <a:avLst/>
          </a:prstGeom>
          <a:noFill/>
        </p:spPr>
        <p:txBody>
          <a:bodyPr wrap="none" rtlCol="0">
            <a:spAutoFit/>
          </a:bodyPr>
          <a:lstStyle/>
          <a:p>
            <a:r>
              <a:rPr lang="he-IL" sz="1400" dirty="0"/>
              <a:t>שיפודי עץ</a:t>
            </a:r>
            <a:endParaRPr lang="en-US" sz="1400" dirty="0"/>
          </a:p>
        </p:txBody>
      </p:sp>
      <p:sp>
        <p:nvSpPr>
          <p:cNvPr id="27" name="TextBox 26"/>
          <p:cNvSpPr txBox="1"/>
          <p:nvPr/>
        </p:nvSpPr>
        <p:spPr>
          <a:xfrm>
            <a:off x="6708194" y="2708920"/>
            <a:ext cx="885179" cy="307777"/>
          </a:xfrm>
          <a:prstGeom prst="rect">
            <a:avLst/>
          </a:prstGeom>
          <a:noFill/>
        </p:spPr>
        <p:txBody>
          <a:bodyPr wrap="none" rtlCol="0">
            <a:spAutoFit/>
          </a:bodyPr>
          <a:lstStyle/>
          <a:p>
            <a:r>
              <a:rPr lang="he-IL" sz="1400" dirty="0"/>
              <a:t>סרט מידה</a:t>
            </a:r>
            <a:endParaRPr lang="en-US" sz="1400" dirty="0"/>
          </a:p>
        </p:txBody>
      </p:sp>
      <p:sp>
        <p:nvSpPr>
          <p:cNvPr id="28" name="TextBox 27"/>
          <p:cNvSpPr txBox="1"/>
          <p:nvPr/>
        </p:nvSpPr>
        <p:spPr>
          <a:xfrm>
            <a:off x="7596336" y="4293096"/>
            <a:ext cx="780983" cy="307777"/>
          </a:xfrm>
          <a:prstGeom prst="rect">
            <a:avLst/>
          </a:prstGeom>
          <a:noFill/>
        </p:spPr>
        <p:txBody>
          <a:bodyPr wrap="none" rtlCol="0">
            <a:spAutoFit/>
          </a:bodyPr>
          <a:lstStyle/>
          <a:p>
            <a:r>
              <a:rPr lang="he-IL" sz="1400" dirty="0"/>
              <a:t>מספריים</a:t>
            </a:r>
            <a:endParaRPr lang="en-US" sz="1400" dirty="0"/>
          </a:p>
        </p:txBody>
      </p:sp>
      <p:sp>
        <p:nvSpPr>
          <p:cNvPr id="30" name="TextBox 29"/>
          <p:cNvSpPr txBox="1"/>
          <p:nvPr/>
        </p:nvSpPr>
        <p:spPr>
          <a:xfrm>
            <a:off x="179512" y="2852936"/>
            <a:ext cx="933269" cy="307777"/>
          </a:xfrm>
          <a:prstGeom prst="rect">
            <a:avLst/>
          </a:prstGeom>
          <a:noFill/>
        </p:spPr>
        <p:txBody>
          <a:bodyPr wrap="none" rtlCol="0">
            <a:spAutoFit/>
          </a:bodyPr>
          <a:lstStyle/>
          <a:p>
            <a:r>
              <a:rPr lang="he-IL" sz="1400" dirty="0"/>
              <a:t>בקבוק מים</a:t>
            </a:r>
            <a:endParaRPr lang="en-US" sz="1400" dirty="0"/>
          </a:p>
        </p:txBody>
      </p:sp>
      <p:pic>
        <p:nvPicPr>
          <p:cNvPr id="21532" name="Picture 28" descr="http://www.pasteli.co.il/Image/wood-beads3.gif"/>
          <p:cNvPicPr>
            <a:picLocks noChangeAspect="1" noChangeArrowheads="1"/>
          </p:cNvPicPr>
          <p:nvPr/>
        </p:nvPicPr>
        <p:blipFill>
          <a:blip r:embed="rId14" cstate="print"/>
          <a:srcRect/>
          <a:stretch>
            <a:fillRect/>
          </a:stretch>
        </p:blipFill>
        <p:spPr bwMode="auto">
          <a:xfrm>
            <a:off x="611560" y="3356992"/>
            <a:ext cx="1296144" cy="1296144"/>
          </a:xfrm>
          <a:prstGeom prst="rect">
            <a:avLst/>
          </a:prstGeom>
          <a:noFill/>
        </p:spPr>
      </p:pic>
      <p:pic>
        <p:nvPicPr>
          <p:cNvPr id="21534" name="Picture 30" descr="http://www.badimdim.co.il/media/catalog/product/cache/1/image/9df78eab33525d08d6e5fb8d27136e95/p/1/p1040180.jpg"/>
          <p:cNvPicPr>
            <a:picLocks noChangeAspect="1" noChangeArrowheads="1"/>
          </p:cNvPicPr>
          <p:nvPr/>
        </p:nvPicPr>
        <p:blipFill>
          <a:blip r:embed="rId15" cstate="print"/>
          <a:srcRect/>
          <a:stretch>
            <a:fillRect/>
          </a:stretch>
        </p:blipFill>
        <p:spPr bwMode="auto">
          <a:xfrm>
            <a:off x="8100392" y="1772816"/>
            <a:ext cx="841940" cy="1122587"/>
          </a:xfrm>
          <a:prstGeom prst="rect">
            <a:avLst/>
          </a:prstGeom>
          <a:noFill/>
        </p:spPr>
      </p:pic>
      <p:sp>
        <p:nvSpPr>
          <p:cNvPr id="33" name="TextBox 32"/>
          <p:cNvSpPr txBox="1"/>
          <p:nvPr/>
        </p:nvSpPr>
        <p:spPr>
          <a:xfrm>
            <a:off x="8012226" y="2924944"/>
            <a:ext cx="949299" cy="307777"/>
          </a:xfrm>
          <a:prstGeom prst="rect">
            <a:avLst/>
          </a:prstGeom>
          <a:noFill/>
        </p:spPr>
        <p:txBody>
          <a:bodyPr wrap="none" rtlCol="0">
            <a:spAutoFit/>
          </a:bodyPr>
          <a:lstStyle/>
          <a:p>
            <a:r>
              <a:rPr lang="he-IL" sz="1400" dirty="0"/>
              <a:t>חוט תפירה</a:t>
            </a:r>
            <a:endParaRPr lang="en-US" sz="1400" dirty="0"/>
          </a:p>
        </p:txBody>
      </p:sp>
    </p:spTree>
    <p:extLst>
      <p:ext uri="{BB962C8B-B14F-4D97-AF65-F5344CB8AC3E}">
        <p14:creationId xmlns:p14="http://schemas.microsoft.com/office/powerpoint/2010/main" val="1614483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683568" y="692696"/>
            <a:ext cx="7832369" cy="5355312"/>
          </a:xfrm>
          <a:prstGeom prst="rect">
            <a:avLst/>
          </a:prstGeom>
        </p:spPr>
        <p:txBody>
          <a:bodyPr wrap="square">
            <a:spAutoFit/>
          </a:bodyPr>
          <a:lstStyle/>
          <a:p>
            <a:r>
              <a:rPr lang="he-IL" b="1" dirty="0">
                <a:solidFill>
                  <a:schemeClr val="accent1"/>
                </a:solidFill>
              </a:rPr>
              <a:t>פתרון אתגר 1: </a:t>
            </a:r>
            <a:endParaRPr lang="he-IL" dirty="0"/>
          </a:p>
          <a:p>
            <a:endParaRPr lang="he-IL" dirty="0"/>
          </a:p>
          <a:p>
            <a:r>
              <a:rPr lang="he-IL" dirty="0"/>
              <a:t>א. 1 – 0.06 מטר</a:t>
            </a:r>
          </a:p>
          <a:p>
            <a:endParaRPr lang="he-IL" dirty="0"/>
          </a:p>
          <a:p>
            <a:r>
              <a:rPr lang="he-IL" dirty="0"/>
              <a:t>א.2 – בערך 0.025 מטר</a:t>
            </a:r>
          </a:p>
          <a:p>
            <a:endParaRPr lang="he-IL" dirty="0"/>
          </a:p>
          <a:p>
            <a:r>
              <a:rPr lang="he-IL" dirty="0"/>
              <a:t>ב.1 – 1.6ניוטון</a:t>
            </a:r>
          </a:p>
          <a:p>
            <a:endParaRPr lang="he-IL" dirty="0"/>
          </a:p>
          <a:p>
            <a:r>
              <a:rPr lang="he-IL" dirty="0"/>
              <a:t>ב.2 -  בערך 1 ניוטון</a:t>
            </a:r>
          </a:p>
          <a:p>
            <a:endParaRPr lang="he-IL" dirty="0"/>
          </a:p>
          <a:p>
            <a:r>
              <a:rPr lang="he-IL" dirty="0"/>
              <a:t>ג. קבוע הקפיץ נתון על ידי שיפוע הגרף. נבחר שתי נקודות שונות על הגרף שהן רחוקות מספיק וקל לקרוא אותן. למשל:</a:t>
            </a:r>
            <a:endParaRPr lang="en-US" dirty="0"/>
          </a:p>
          <a:p>
            <a:pPr algn="l"/>
            <a:r>
              <a:rPr lang="en-US" dirty="0"/>
              <a:t>K = </a:t>
            </a:r>
            <a:r>
              <a:rPr lang="el-GR" dirty="0"/>
              <a:t>Δ</a:t>
            </a:r>
            <a:r>
              <a:rPr lang="en-US" dirty="0"/>
              <a:t>F/</a:t>
            </a:r>
            <a:r>
              <a:rPr lang="el-GR" dirty="0"/>
              <a:t>Δ</a:t>
            </a:r>
            <a:r>
              <a:rPr lang="en-US" dirty="0"/>
              <a:t>X = (1.6-0.4)/(0.08-0.02) = 20 N/m </a:t>
            </a:r>
            <a:endParaRPr lang="he-IL" dirty="0"/>
          </a:p>
          <a:p>
            <a:endParaRPr lang="he-IL" dirty="0"/>
          </a:p>
          <a:p>
            <a:r>
              <a:rPr lang="he-IL" dirty="0"/>
              <a:t>ד. </a:t>
            </a:r>
          </a:p>
          <a:p>
            <a:pPr algn="l"/>
            <a:r>
              <a:rPr lang="en-US" dirty="0"/>
              <a:t>F = K </a:t>
            </a:r>
            <a:r>
              <a:rPr lang="el-GR" dirty="0"/>
              <a:t>Δ</a:t>
            </a:r>
            <a:r>
              <a:rPr lang="en-US" dirty="0"/>
              <a:t>X = 20 x 0.093 = 1.86 N</a:t>
            </a:r>
          </a:p>
          <a:p>
            <a:pPr algn="l"/>
            <a:endParaRPr lang="en-US" dirty="0"/>
          </a:p>
          <a:p>
            <a:r>
              <a:rPr lang="he-IL" dirty="0"/>
              <a:t>ה.</a:t>
            </a:r>
          </a:p>
          <a:p>
            <a:pPr algn="l"/>
            <a:r>
              <a:rPr lang="el-GR" dirty="0"/>
              <a:t>Δ</a:t>
            </a:r>
            <a:r>
              <a:rPr lang="en-US" dirty="0"/>
              <a:t>X = F / K = 0.11 / 20 = 0.0055 m</a:t>
            </a:r>
            <a:endParaRPr lang="he-IL" dirty="0"/>
          </a:p>
        </p:txBody>
      </p:sp>
    </p:spTree>
    <p:extLst>
      <p:ext uri="{BB962C8B-B14F-4D97-AF65-F5344CB8AC3E}">
        <p14:creationId xmlns:p14="http://schemas.microsoft.com/office/powerpoint/2010/main" val="1554295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67544" y="980728"/>
            <a:ext cx="8145513" cy="4807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9587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755576" y="620688"/>
            <a:ext cx="7632848" cy="6186309"/>
          </a:xfrm>
          <a:prstGeom prst="rect">
            <a:avLst/>
          </a:prstGeom>
        </p:spPr>
        <p:txBody>
          <a:bodyPr wrap="square">
            <a:spAutoFit/>
          </a:bodyPr>
          <a:lstStyle/>
          <a:p>
            <a:pPr lvl="0"/>
            <a:r>
              <a:rPr lang="he-IL" b="1" dirty="0">
                <a:solidFill>
                  <a:schemeClr val="accent1"/>
                </a:solidFill>
              </a:rPr>
              <a:t>פתרונות לאתגר 3:</a:t>
            </a:r>
            <a:endParaRPr lang="en-US" b="1" dirty="0">
              <a:solidFill>
                <a:schemeClr val="accent1"/>
              </a:solidFill>
            </a:endParaRPr>
          </a:p>
          <a:p>
            <a:pPr lvl="0"/>
            <a:endParaRPr lang="he-IL" b="1" dirty="0">
              <a:solidFill>
                <a:schemeClr val="accent1"/>
              </a:solidFill>
            </a:endParaRPr>
          </a:p>
          <a:p>
            <a:pPr lvl="0"/>
            <a:r>
              <a:rPr lang="he-IL" dirty="0"/>
              <a:t>כמה כוחות פועלים על המשקולת לפני שהוכנסה למים?</a:t>
            </a:r>
            <a:endParaRPr lang="en-US" dirty="0"/>
          </a:p>
          <a:p>
            <a:r>
              <a:rPr lang="he-IL" dirty="0">
                <a:solidFill>
                  <a:schemeClr val="accent1"/>
                </a:solidFill>
              </a:rPr>
              <a:t>על הגוף פועלים שני כוחות. אילו היה פועל כוח אחד בלבד (כלפי מעלה או כלפי מטה), המשקולת לא הייתה נותרת במנוחה.</a:t>
            </a:r>
            <a:endParaRPr lang="en-US" dirty="0">
              <a:solidFill>
                <a:schemeClr val="accent1"/>
              </a:solidFill>
            </a:endParaRPr>
          </a:p>
          <a:p>
            <a:pPr lvl="0"/>
            <a:r>
              <a:rPr lang="he-IL" dirty="0"/>
              <a:t>איזה גוף מפעיל את כל אחד מן הכוחות?</a:t>
            </a:r>
            <a:endParaRPr lang="en-US" dirty="0"/>
          </a:p>
          <a:p>
            <a:r>
              <a:rPr lang="he-IL" dirty="0">
                <a:solidFill>
                  <a:schemeClr val="accent1"/>
                </a:solidFill>
              </a:rPr>
              <a:t>כוח הכובד, מופעל (ממרחק) על ידי כדור הארץ (כולו). הכוח האלסטי מופעל (במגע) על ידי הקפיץ.</a:t>
            </a:r>
            <a:endParaRPr lang="en-US" dirty="0"/>
          </a:p>
          <a:p>
            <a:pPr lvl="0"/>
            <a:r>
              <a:rPr lang="he-IL" dirty="0"/>
              <a:t>מה כיוונו של כל אחד מן הכוחות?</a:t>
            </a:r>
            <a:endParaRPr lang="en-US" dirty="0"/>
          </a:p>
          <a:p>
            <a:r>
              <a:rPr lang="he-IL" dirty="0">
                <a:solidFill>
                  <a:schemeClr val="accent1"/>
                </a:solidFill>
              </a:rPr>
              <a:t>כוח הכובד פועל כלפי מטה. הכוח האלסטי שמפעיל הקפיץ על המשקולת, פועל כלפי מעלה.</a:t>
            </a:r>
            <a:endParaRPr lang="en-US" dirty="0">
              <a:solidFill>
                <a:schemeClr val="accent1"/>
              </a:solidFill>
            </a:endParaRPr>
          </a:p>
          <a:p>
            <a:pPr lvl="0"/>
            <a:r>
              <a:rPr lang="he-IL" dirty="0"/>
              <a:t>כמה כוחות פועלים על המשקולת אחרי שהוכנסה אל המים?</a:t>
            </a:r>
            <a:endParaRPr lang="en-US" dirty="0"/>
          </a:p>
          <a:p>
            <a:r>
              <a:rPr lang="he-IL" dirty="0">
                <a:solidFill>
                  <a:schemeClr val="accent1"/>
                </a:solidFill>
              </a:rPr>
              <a:t>נוסף על שני הכוחות שנזכרו קודם, שעדיין ממשיכים לפעול, יש כוח נוסף. זה הכרחי, מפני שעכשיו אין איזון בין שני הכוחות המקוריים. כדי שיהיה איזון, חייב לפעול כוח נוסף.</a:t>
            </a:r>
            <a:endParaRPr lang="en-US" dirty="0">
              <a:solidFill>
                <a:schemeClr val="accent1"/>
              </a:solidFill>
            </a:endParaRPr>
          </a:p>
          <a:p>
            <a:pPr lvl="0"/>
            <a:r>
              <a:rPr lang="he-IL" dirty="0"/>
              <a:t>איזה גוף מפעיל את כל אחד מן הכוחות? כיצד אנו יודעים זאת?</a:t>
            </a:r>
            <a:endParaRPr lang="en-US" dirty="0"/>
          </a:p>
          <a:p>
            <a:r>
              <a:rPr lang="he-IL" dirty="0">
                <a:solidFill>
                  <a:schemeClr val="accent1"/>
                </a:solidFill>
              </a:rPr>
              <a:t>המים מפעילים את הכוח הנוסף, ככוח מגע. שום גוף אחר אינו נמצא במגע עם המשקולות. אין גם שום גוף אחר שמפעיל כוח ממרחק (שלא היה לפני שהכנסנו את המשקולת למים).</a:t>
            </a:r>
            <a:endParaRPr lang="en-US" dirty="0">
              <a:solidFill>
                <a:schemeClr val="accent1"/>
              </a:solidFill>
            </a:endParaRPr>
          </a:p>
          <a:p>
            <a:pPr lvl="0"/>
            <a:r>
              <a:rPr lang="he-IL" dirty="0"/>
              <a:t>מה כיוונו של כל אחד מן הכוחות (במצב שיווי המשקל)?</a:t>
            </a:r>
            <a:endParaRPr lang="en-US" dirty="0"/>
          </a:p>
          <a:p>
            <a:r>
              <a:rPr lang="he-IL" dirty="0">
                <a:solidFill>
                  <a:schemeClr val="accent1"/>
                </a:solidFill>
              </a:rPr>
              <a:t>כיוון שמד הכוח מורה כי הכוח כלפי מעלה קטן, יש צורך בכוח נוסף כלפי מעלה (שאותו מפעילים המים על המשקולת) כדי להביא את המשקולת לשיווי משקל.</a:t>
            </a:r>
            <a:endParaRPr lang="en-US" dirty="0">
              <a:solidFill>
                <a:schemeClr val="accent1"/>
              </a:solidFill>
            </a:endParaRPr>
          </a:p>
        </p:txBody>
      </p:sp>
      <p:pic>
        <p:nvPicPr>
          <p:cNvPr id="35842" name="Picture 2"/>
          <p:cNvPicPr>
            <a:picLocks noChangeAspect="1" noChangeArrowheads="1"/>
          </p:cNvPicPr>
          <p:nvPr/>
        </p:nvPicPr>
        <p:blipFill>
          <a:blip r:embed="rId2" cstate="print"/>
          <a:srcRect/>
          <a:stretch>
            <a:fillRect/>
          </a:stretch>
        </p:blipFill>
        <p:spPr bwMode="auto">
          <a:xfrm>
            <a:off x="179512" y="4077072"/>
            <a:ext cx="809625" cy="2581275"/>
          </a:xfrm>
          <a:prstGeom prst="rect">
            <a:avLst/>
          </a:prstGeom>
          <a:noFill/>
          <a:ln w="9525">
            <a:noFill/>
            <a:miter lim="800000"/>
            <a:headEnd/>
            <a:tailEnd/>
          </a:ln>
        </p:spPr>
      </p:pic>
    </p:spTree>
    <p:extLst>
      <p:ext uri="{BB962C8B-B14F-4D97-AF65-F5344CB8AC3E}">
        <p14:creationId xmlns:p14="http://schemas.microsoft.com/office/powerpoint/2010/main" val="82176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755576" y="620688"/>
            <a:ext cx="7632848" cy="5632311"/>
          </a:xfrm>
          <a:prstGeom prst="rect">
            <a:avLst/>
          </a:prstGeom>
        </p:spPr>
        <p:txBody>
          <a:bodyPr wrap="square">
            <a:spAutoFit/>
          </a:bodyPr>
          <a:lstStyle/>
          <a:p>
            <a:pPr lvl="0"/>
            <a:r>
              <a:rPr lang="he-IL" b="1" dirty="0">
                <a:solidFill>
                  <a:schemeClr val="accent1"/>
                </a:solidFill>
              </a:rPr>
              <a:t>פתרונות לאתגר 3 (המשך):</a:t>
            </a:r>
          </a:p>
          <a:p>
            <a:pPr lvl="0"/>
            <a:endParaRPr lang="en-US" dirty="0"/>
          </a:p>
          <a:p>
            <a:pPr lvl="0"/>
            <a:r>
              <a:rPr lang="he-IL" dirty="0"/>
              <a:t>מה כיוונו של כל אחד מן הכוחות (במצב שיווי המשקל)?</a:t>
            </a:r>
            <a:endParaRPr lang="en-US" dirty="0"/>
          </a:p>
          <a:p>
            <a:r>
              <a:rPr lang="he-IL" dirty="0">
                <a:solidFill>
                  <a:schemeClr val="accent1"/>
                </a:solidFill>
              </a:rPr>
              <a:t>כיוון שמד הכוח מורה כי הכוח כלפי מעלה קטן, יש צורך בכוח נוסף כלפי מעלה (שאותו מפעילים המים על המשקולת) כדי להביא את המשקולת לשיווי משקל.</a:t>
            </a:r>
            <a:endParaRPr lang="en-US" dirty="0">
              <a:solidFill>
                <a:schemeClr val="accent1"/>
              </a:solidFill>
            </a:endParaRPr>
          </a:p>
          <a:p>
            <a:pPr lvl="0"/>
            <a:r>
              <a:rPr lang="he-IL" dirty="0"/>
              <a:t>האם גודלו של כל אחד מן הכוחות השתנה כתוצאה מהכנסת המשקולת למים? </a:t>
            </a:r>
            <a:br>
              <a:rPr lang="he-IL" dirty="0"/>
            </a:br>
            <a:r>
              <a:rPr lang="he-IL" dirty="0"/>
              <a:t>אם כן – האם הוא גדל או קטן?</a:t>
            </a:r>
            <a:endParaRPr lang="en-US" dirty="0"/>
          </a:p>
          <a:p>
            <a:r>
              <a:rPr lang="he-IL" dirty="0">
                <a:solidFill>
                  <a:schemeClr val="accent1"/>
                </a:solidFill>
              </a:rPr>
              <a:t>כאמור, מד הכוח מורה כי הכוח האלסטי שהקפיץ מפעיל קטן. הכוח שכדור הארץ </a:t>
            </a:r>
          </a:p>
          <a:p>
            <a:r>
              <a:rPr lang="he-IL" dirty="0">
                <a:solidFill>
                  <a:schemeClr val="accent1"/>
                </a:solidFill>
              </a:rPr>
              <a:t>מפעיל לא השתנה. הכוח שהמים מפעילים השתנה (שהרי היה אפס ועתה אינו כזה).</a:t>
            </a:r>
          </a:p>
          <a:p>
            <a:r>
              <a:rPr lang="he-IL" dirty="0"/>
              <a:t>לפני הכנסת המשקולת הורה מד הכוח  12 ניוטון. לאחר מכן ההוריה הייתה 9 ניוטון. </a:t>
            </a:r>
            <a:endParaRPr lang="en-US" dirty="0"/>
          </a:p>
          <a:p>
            <a:pPr lvl="0"/>
            <a:r>
              <a:rPr lang="he-IL" dirty="0"/>
              <a:t>מה גודלו של כל אחד מן הכוחות?</a:t>
            </a:r>
            <a:endParaRPr lang="en-US" dirty="0"/>
          </a:p>
          <a:p>
            <a:r>
              <a:rPr lang="he-IL" dirty="0">
                <a:solidFill>
                  <a:schemeClr val="accent1"/>
                </a:solidFill>
              </a:rPr>
              <a:t>לפני ההכנסה למים הכוח האלסטי שווה בגודלו לכוח הכובד מפני ששני הכוחות מאזנים זה את זה. ההכנסה למים לא שינתה את כוח הכובד, אך הקטינה את הכוח האלסטי ל-9 ניוטון (נתון). כדי שיהיה איזון, על המים להפעיל כוח של 3 ניוטון כלפי מעלה.</a:t>
            </a:r>
            <a:endParaRPr lang="en-US" dirty="0">
              <a:solidFill>
                <a:schemeClr val="accent1"/>
              </a:solidFill>
            </a:endParaRPr>
          </a:p>
          <a:p>
            <a:pPr lvl="0"/>
            <a:r>
              <a:rPr lang="he-IL" dirty="0"/>
              <a:t>התברר כי הכנסת המשקולת למים גרמה להתקצרות הקפיץ ב-6 ס"מ. חשבו את קבוע הקפיץ. רשמו את תשובתכם בניוטון למטר.</a:t>
            </a:r>
            <a:endParaRPr lang="en-US" dirty="0"/>
          </a:p>
          <a:p>
            <a:r>
              <a:rPr lang="he-IL" dirty="0">
                <a:solidFill>
                  <a:schemeClr val="accent1"/>
                </a:solidFill>
              </a:rPr>
              <a:t>הכנסת המשקולת למים גרמה להקטנת הכוח האלסטי ב-3 ניוטון ולהקטנת ההתארכות </a:t>
            </a:r>
            <a:br>
              <a:rPr lang="he-IL" dirty="0">
                <a:solidFill>
                  <a:schemeClr val="accent1"/>
                </a:solidFill>
              </a:rPr>
            </a:br>
            <a:r>
              <a:rPr lang="he-IL" dirty="0">
                <a:solidFill>
                  <a:schemeClr val="accent1"/>
                </a:solidFill>
              </a:rPr>
              <a:t>ב-6 ס"מ. מכאן שקבוע הקפיץ הוא (3/6) 0.5 ניוטון לס"מ או 50 ניוטון למטר.</a:t>
            </a:r>
            <a:endParaRPr lang="en-US" dirty="0">
              <a:solidFill>
                <a:schemeClr val="accent1"/>
              </a:solidFill>
            </a:endParaRPr>
          </a:p>
          <a:p>
            <a:endParaRPr lang="en-US" dirty="0">
              <a:solidFill>
                <a:schemeClr val="accent1"/>
              </a:solidFill>
            </a:endParaRPr>
          </a:p>
        </p:txBody>
      </p:sp>
    </p:spTree>
    <p:extLst>
      <p:ext uri="{BB962C8B-B14F-4D97-AF65-F5344CB8AC3E}">
        <p14:creationId xmlns:p14="http://schemas.microsoft.com/office/powerpoint/2010/main" val="82176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755576" y="620688"/>
            <a:ext cx="7632848" cy="3970318"/>
          </a:xfrm>
          <a:prstGeom prst="rect">
            <a:avLst/>
          </a:prstGeom>
        </p:spPr>
        <p:txBody>
          <a:bodyPr wrap="square">
            <a:spAutoFit/>
          </a:bodyPr>
          <a:lstStyle/>
          <a:p>
            <a:pPr lvl="0"/>
            <a:r>
              <a:rPr lang="he-IL" b="1" dirty="0">
                <a:solidFill>
                  <a:schemeClr val="accent1"/>
                </a:solidFill>
              </a:rPr>
              <a:t>פתרונות לאתגר 3 (המשך):</a:t>
            </a:r>
          </a:p>
          <a:p>
            <a:pPr lvl="0"/>
            <a:endParaRPr lang="he-IL" dirty="0"/>
          </a:p>
          <a:p>
            <a:r>
              <a:rPr lang="he-IL" dirty="0"/>
              <a:t>התברר לכם</a:t>
            </a:r>
            <a:r>
              <a:rPr lang="en-US" dirty="0"/>
              <a:t> </a:t>
            </a:r>
            <a:r>
              <a:rPr lang="he-IL" dirty="0"/>
              <a:t>כי הניסוי נערך על הירח, שם </a:t>
            </a:r>
            <a:r>
              <a:rPr lang="en-US" i="1" dirty="0"/>
              <a:t>g</a:t>
            </a:r>
            <a:r>
              <a:rPr lang="he-IL" dirty="0"/>
              <a:t> הוא 1.62 ניוטון לק"ג.</a:t>
            </a:r>
            <a:endParaRPr lang="en-US" dirty="0"/>
          </a:p>
          <a:p>
            <a:r>
              <a:rPr lang="he-IL" dirty="0"/>
              <a:t>חשבו את מסת המשקולת.</a:t>
            </a:r>
            <a:r>
              <a:rPr lang="en-US" dirty="0"/>
              <a:t> </a:t>
            </a:r>
            <a:endParaRPr lang="he-IL" dirty="0"/>
          </a:p>
          <a:p>
            <a:r>
              <a:rPr lang="he-IL" dirty="0">
                <a:solidFill>
                  <a:schemeClr val="accent1"/>
                </a:solidFill>
              </a:rPr>
              <a:t>בגלל איזון הכוחות מתקיים </a:t>
            </a:r>
            <a:r>
              <a:rPr lang="en-US" dirty="0">
                <a:solidFill>
                  <a:schemeClr val="accent1"/>
                </a:solidFill>
              </a:rPr>
              <a:t>F=mg</a:t>
            </a:r>
            <a:r>
              <a:rPr lang="he-IL" dirty="0">
                <a:solidFill>
                  <a:schemeClr val="accent1"/>
                </a:solidFill>
              </a:rPr>
              <a:t> , ולכן:</a:t>
            </a:r>
          </a:p>
          <a:p>
            <a:endParaRPr lang="en-US" dirty="0"/>
          </a:p>
          <a:p>
            <a:r>
              <a:rPr lang="he-IL" dirty="0"/>
              <a:t> חשבו מה יורה מד הכוח במדידה מקבילה על הארץ.</a:t>
            </a:r>
            <a:r>
              <a:rPr lang="en-US" dirty="0"/>
              <a:t> </a:t>
            </a:r>
          </a:p>
          <a:p>
            <a:pPr lvl="0"/>
            <a:endParaRPr lang="en-US" dirty="0"/>
          </a:p>
          <a:p>
            <a:pPr lvl="0"/>
            <a:br>
              <a:rPr lang="en-US" dirty="0"/>
            </a:br>
            <a:endParaRPr lang="en-US" dirty="0"/>
          </a:p>
          <a:p>
            <a:pPr lvl="0"/>
            <a:r>
              <a:rPr lang="he-IL" dirty="0"/>
              <a:t>מה יורה מד הכוח על פני מאדים, שם </a:t>
            </a:r>
            <a:r>
              <a:rPr lang="en-US" dirty="0"/>
              <a:t>g</a:t>
            </a:r>
            <a:r>
              <a:rPr lang="he-IL" dirty="0"/>
              <a:t> הוא 3.68 ניוטון לק"ג?</a:t>
            </a:r>
            <a:endParaRPr lang="en-US" dirty="0"/>
          </a:p>
          <a:p>
            <a:pPr lvl="0"/>
            <a:endParaRPr lang="en-US" dirty="0"/>
          </a:p>
          <a:p>
            <a:pPr lvl="0"/>
            <a:endParaRPr lang="en-US" dirty="0"/>
          </a:p>
          <a:p>
            <a:endParaRPr lang="en-US" dirty="0">
              <a:solidFill>
                <a:schemeClr val="accent1"/>
              </a:solidFill>
            </a:endParaRPr>
          </a:p>
        </p:txBody>
      </p:sp>
      <p:graphicFrame>
        <p:nvGraphicFramePr>
          <p:cNvPr id="38914" name="Object 2"/>
          <p:cNvGraphicFramePr>
            <a:graphicFrameLocks noChangeAspect="1"/>
          </p:cNvGraphicFramePr>
          <p:nvPr/>
        </p:nvGraphicFramePr>
        <p:xfrm>
          <a:off x="2187575" y="1700213"/>
          <a:ext cx="2393950" cy="360362"/>
        </p:xfrm>
        <a:graphic>
          <a:graphicData uri="http://schemas.openxmlformats.org/presentationml/2006/ole">
            <mc:AlternateContent xmlns:mc="http://schemas.openxmlformats.org/markup-compatibility/2006">
              <mc:Choice xmlns:v="urn:schemas-microsoft-com:vml" Requires="v">
                <p:oleObj spid="_x0000_s38929" name="Equation" r:id="rId3" imgW="1713756" imgH="215806" progId="">
                  <p:embed/>
                </p:oleObj>
              </mc:Choice>
              <mc:Fallback>
                <p:oleObj name="Equation" r:id="rId3" imgW="1713756" imgH="215806"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575" y="1700213"/>
                        <a:ext cx="2393950" cy="360362"/>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5" name="Object 3"/>
          <p:cNvGraphicFramePr>
            <a:graphicFrameLocks noChangeAspect="1"/>
          </p:cNvGraphicFramePr>
          <p:nvPr/>
        </p:nvGraphicFramePr>
        <p:xfrm>
          <a:off x="3851920" y="2708920"/>
          <a:ext cx="2877443" cy="328851"/>
        </p:xfrm>
        <a:graphic>
          <a:graphicData uri="http://schemas.openxmlformats.org/presentationml/2006/ole">
            <mc:AlternateContent xmlns:mc="http://schemas.openxmlformats.org/markup-compatibility/2006">
              <mc:Choice xmlns:v="urn:schemas-microsoft-com:vml" Requires="v">
                <p:oleObj spid="_x0000_s38930" name="Equation" r:id="rId5" imgW="1777229" imgH="203112" progId="">
                  <p:embed/>
                </p:oleObj>
              </mc:Choice>
              <mc:Fallback>
                <p:oleObj name="Equation" r:id="rId5" imgW="1777229" imgH="203112" progId="">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2708920"/>
                        <a:ext cx="2877443" cy="328851"/>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6" name="Object 4"/>
          <p:cNvGraphicFramePr>
            <a:graphicFrameLocks noChangeAspect="1"/>
          </p:cNvGraphicFramePr>
          <p:nvPr/>
        </p:nvGraphicFramePr>
        <p:xfrm>
          <a:off x="3779912" y="3789040"/>
          <a:ext cx="3233449" cy="360040"/>
        </p:xfrm>
        <a:graphic>
          <a:graphicData uri="http://schemas.openxmlformats.org/presentationml/2006/ole">
            <mc:AlternateContent xmlns:mc="http://schemas.openxmlformats.org/markup-compatibility/2006">
              <mc:Choice xmlns:v="urn:schemas-microsoft-com:vml" Requires="v">
                <p:oleObj spid="_x0000_s38931" name="Equation" r:id="rId7" imgW="1892300" imgH="203200" progId="">
                  <p:embed/>
                </p:oleObj>
              </mc:Choice>
              <mc:Fallback>
                <p:oleObj name="Equation" r:id="rId7" imgW="1892300" imgH="203200" progId="">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9912" y="3789040"/>
                        <a:ext cx="3233449" cy="360040"/>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2176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000" b="1" dirty="0">
                <a:solidFill>
                  <a:schemeClr val="accent1"/>
                </a:solidFill>
              </a:rPr>
              <a:t>סיכום</a:t>
            </a:r>
            <a:endParaRPr lang="he-IL" sz="4000" dirty="0">
              <a:solidFill>
                <a:schemeClr val="accent1"/>
              </a:solidFill>
            </a:endParaRPr>
          </a:p>
        </p:txBody>
      </p:sp>
      <p:sp>
        <p:nvSpPr>
          <p:cNvPr id="10" name="מלבן 9"/>
          <p:cNvSpPr/>
          <p:nvPr/>
        </p:nvSpPr>
        <p:spPr>
          <a:xfrm>
            <a:off x="683568" y="1340768"/>
            <a:ext cx="7848872" cy="6093976"/>
          </a:xfrm>
          <a:prstGeom prst="rect">
            <a:avLst/>
          </a:prstGeom>
        </p:spPr>
        <p:txBody>
          <a:bodyPr wrap="square">
            <a:spAutoFit/>
          </a:bodyPr>
          <a:lstStyle/>
          <a:p>
            <a:pPr>
              <a:buFont typeface="Arial" pitchFamily="34" charset="0"/>
              <a:buChar char="•"/>
            </a:pPr>
            <a:r>
              <a:rPr lang="he-IL" b="1" dirty="0">
                <a:solidFill>
                  <a:schemeClr val="accent1"/>
                </a:solidFill>
              </a:rPr>
              <a:t>כח</a:t>
            </a:r>
            <a:r>
              <a:rPr lang="he-IL" dirty="0"/>
              <a:t>, המבטא את עוצמת האינטרקציה, נמדד ע"י השוואה לכח אחר, שמידתו ידועה.</a:t>
            </a:r>
          </a:p>
          <a:p>
            <a:pPr>
              <a:buFont typeface="Arial" pitchFamily="34" charset="0"/>
              <a:buChar char="•"/>
            </a:pPr>
            <a:endParaRPr lang="he-IL" dirty="0"/>
          </a:p>
          <a:p>
            <a:pPr>
              <a:buFont typeface="Arial" pitchFamily="34" charset="0"/>
              <a:buChar char="•"/>
            </a:pPr>
            <a:r>
              <a:rPr lang="he-IL" dirty="0"/>
              <a:t>יחידת הכח נקראת </a:t>
            </a:r>
            <a:r>
              <a:rPr lang="he-IL" b="1" dirty="0">
                <a:solidFill>
                  <a:schemeClr val="accent1"/>
                </a:solidFill>
              </a:rPr>
              <a:t>ניוטון</a:t>
            </a:r>
            <a:r>
              <a:rPr lang="he-IL" dirty="0"/>
              <a:t>. </a:t>
            </a:r>
          </a:p>
          <a:p>
            <a:pPr>
              <a:buFont typeface="Arial" pitchFamily="34" charset="0"/>
              <a:buChar char="•"/>
            </a:pPr>
            <a:endParaRPr lang="he-IL" dirty="0"/>
          </a:p>
          <a:p>
            <a:pPr>
              <a:buFont typeface="Arial" pitchFamily="34" charset="0"/>
              <a:buChar char="•"/>
            </a:pPr>
            <a:r>
              <a:rPr lang="he-IL" b="1" dirty="0">
                <a:solidFill>
                  <a:schemeClr val="accent1"/>
                </a:solidFill>
              </a:rPr>
              <a:t>המסה</a:t>
            </a:r>
            <a:r>
              <a:rPr lang="he-IL" dirty="0"/>
              <a:t> של גוף היא כמות החומר שבו, והיא אינה משתנה כאשר מעבירים את החומר מכוכב לכוכב. לעומת זאת, </a:t>
            </a:r>
            <a:r>
              <a:rPr lang="he-IL" b="1" dirty="0">
                <a:solidFill>
                  <a:schemeClr val="accent1"/>
                </a:solidFill>
              </a:rPr>
              <a:t>כוח הכובד </a:t>
            </a:r>
            <a:r>
              <a:rPr lang="he-IL" dirty="0"/>
              <a:t>משתנה.</a:t>
            </a:r>
          </a:p>
          <a:p>
            <a:r>
              <a:rPr lang="he-IL" dirty="0"/>
              <a:t> </a:t>
            </a:r>
          </a:p>
          <a:p>
            <a:endParaRPr lang="he-IL" dirty="0"/>
          </a:p>
          <a:p>
            <a:endParaRPr lang="he-IL" sz="2400" b="1" dirty="0">
              <a:solidFill>
                <a:schemeClr val="accent1"/>
              </a:solidFill>
            </a:endParaRPr>
          </a:p>
          <a:p>
            <a:pPr>
              <a:buFont typeface="Arial" pitchFamily="34" charset="0"/>
              <a:buChar char="•"/>
            </a:pPr>
            <a:r>
              <a:rPr lang="en-US" sz="2400" b="1" dirty="0">
                <a:solidFill>
                  <a:schemeClr val="accent1"/>
                </a:solidFill>
              </a:rPr>
              <a:t>g</a:t>
            </a:r>
            <a:r>
              <a:rPr lang="he-IL" sz="2400" dirty="0"/>
              <a:t> </a:t>
            </a:r>
            <a:r>
              <a:rPr lang="he-IL" dirty="0"/>
              <a:t>- "כוח הכובד ליחידת מסה". על פני הארץ הוא </a:t>
            </a:r>
            <a:r>
              <a:rPr lang="en-US" dirty="0"/>
              <a:t>9.8</a:t>
            </a:r>
            <a:r>
              <a:rPr lang="he-IL" dirty="0"/>
              <a:t> </a:t>
            </a:r>
            <a:r>
              <a:rPr lang="he-IL" b="1" dirty="0">
                <a:solidFill>
                  <a:schemeClr val="accent1"/>
                </a:solidFill>
              </a:rPr>
              <a:t>ניוטון לק"ג</a:t>
            </a:r>
            <a:r>
              <a:rPr lang="he-IL" dirty="0"/>
              <a:t>; על פני הירח הוא </a:t>
            </a:r>
            <a:r>
              <a:rPr lang="en-US" dirty="0"/>
              <a:t>1.6</a:t>
            </a:r>
            <a:r>
              <a:rPr lang="he-IL" dirty="0"/>
              <a:t> ניוטון לק"ג. כל כוכב מאופיין על ידי "כוח כובד ליחידת מסה" משלו.</a:t>
            </a:r>
          </a:p>
          <a:p>
            <a:endParaRPr lang="he-IL" dirty="0"/>
          </a:p>
          <a:p>
            <a:pPr>
              <a:buFont typeface="Arial" pitchFamily="34" charset="0"/>
              <a:buChar char="•"/>
            </a:pPr>
            <a:r>
              <a:rPr lang="he-IL" b="1" dirty="0">
                <a:solidFill>
                  <a:schemeClr val="accent1"/>
                </a:solidFill>
              </a:rPr>
              <a:t>חוק הוק </a:t>
            </a:r>
            <a:r>
              <a:rPr lang="he-IL" dirty="0"/>
              <a:t>- כוח האלסטי שמופעל על ידי קפיץ </a:t>
            </a:r>
          </a:p>
          <a:p>
            <a:endParaRPr lang="he-IL" dirty="0"/>
          </a:p>
          <a:p>
            <a:endParaRPr lang="he-IL" dirty="0"/>
          </a:p>
          <a:p>
            <a:endParaRPr lang="he-IL" dirty="0"/>
          </a:p>
          <a:p>
            <a:endParaRPr lang="he-IL" dirty="0"/>
          </a:p>
          <a:p>
            <a:endParaRPr lang="he-IL" dirty="0"/>
          </a:p>
          <a:p>
            <a:endParaRPr lang="he-IL" dirty="0"/>
          </a:p>
          <a:p>
            <a:endParaRPr lang="he-IL" dirty="0"/>
          </a:p>
          <a:p>
            <a:endParaRPr lang="en-US" dirty="0"/>
          </a:p>
        </p:txBody>
      </p:sp>
      <p:sp>
        <p:nvSpPr>
          <p:cNvPr id="11" name="מלבן 10"/>
          <p:cNvSpPr/>
          <p:nvPr/>
        </p:nvSpPr>
        <p:spPr>
          <a:xfrm>
            <a:off x="3851920" y="3284984"/>
            <a:ext cx="1483290" cy="584775"/>
          </a:xfrm>
          <a:prstGeom prst="rect">
            <a:avLst/>
          </a:prstGeom>
          <a:ln>
            <a:solidFill>
              <a:schemeClr val="tx1"/>
            </a:solidFill>
          </a:ln>
        </p:spPr>
        <p:txBody>
          <a:bodyPr wrap="none">
            <a:spAutoFit/>
          </a:bodyPr>
          <a:lstStyle/>
          <a:p>
            <a:r>
              <a:rPr lang="en-US" sz="3200" b="1" i="1" dirty="0">
                <a:solidFill>
                  <a:schemeClr val="accent1"/>
                </a:solidFill>
              </a:rPr>
              <a:t>F</a:t>
            </a:r>
            <a:r>
              <a:rPr lang="en-US" sz="3200" b="1" i="1" baseline="-25000" dirty="0">
                <a:solidFill>
                  <a:schemeClr val="accent1"/>
                </a:solidFill>
              </a:rPr>
              <a:t>G</a:t>
            </a:r>
            <a:r>
              <a:rPr lang="en-US" sz="3200" b="1" dirty="0">
                <a:solidFill>
                  <a:schemeClr val="accent1"/>
                </a:solidFill>
              </a:rPr>
              <a:t> = </a:t>
            </a:r>
            <a:r>
              <a:rPr lang="en-US" sz="3200" b="1" i="1" dirty="0">
                <a:solidFill>
                  <a:schemeClr val="accent1"/>
                </a:solidFill>
              </a:rPr>
              <a:t>mg</a:t>
            </a:r>
            <a:endParaRPr lang="en-US" sz="3200" b="1" dirty="0">
              <a:solidFill>
                <a:schemeClr val="accent1"/>
              </a:solidFill>
            </a:endParaRPr>
          </a:p>
        </p:txBody>
      </p:sp>
      <p:sp>
        <p:nvSpPr>
          <p:cNvPr id="7" name="מלבן 8"/>
          <p:cNvSpPr/>
          <p:nvPr/>
        </p:nvSpPr>
        <p:spPr>
          <a:xfrm>
            <a:off x="899592" y="5805264"/>
            <a:ext cx="2396810" cy="646331"/>
          </a:xfrm>
          <a:prstGeom prst="rect">
            <a:avLst/>
          </a:prstGeom>
        </p:spPr>
        <p:txBody>
          <a:bodyPr wrap="none">
            <a:spAutoFit/>
          </a:bodyPr>
          <a:lstStyle/>
          <a:p>
            <a:r>
              <a:rPr lang="en-US" dirty="0"/>
              <a:t>X</a:t>
            </a:r>
            <a:r>
              <a:rPr lang="he-IL" dirty="0"/>
              <a:t> – התארכות הקפיץ (</a:t>
            </a:r>
            <a:r>
              <a:rPr lang="en-US" dirty="0"/>
              <a:t>m</a:t>
            </a:r>
            <a:r>
              <a:rPr lang="he-IL" dirty="0"/>
              <a:t>)</a:t>
            </a:r>
          </a:p>
          <a:p>
            <a:r>
              <a:rPr lang="en-US" dirty="0"/>
              <a:t>K</a:t>
            </a:r>
            <a:r>
              <a:rPr lang="he-IL" dirty="0"/>
              <a:t> – קבוע הקפיץ (</a:t>
            </a:r>
            <a:r>
              <a:rPr lang="en-US" dirty="0"/>
              <a:t>N/m</a:t>
            </a:r>
            <a:r>
              <a:rPr lang="he-IL" dirty="0"/>
              <a:t>)</a:t>
            </a:r>
          </a:p>
        </p:txBody>
      </p:sp>
      <p:graphicFrame>
        <p:nvGraphicFramePr>
          <p:cNvPr id="8" name="Object 6">
            <a:extLst>
              <a:ext uri="{FF2B5EF4-FFF2-40B4-BE49-F238E27FC236}">
                <a16:creationId xmlns:a16="http://schemas.microsoft.com/office/drawing/2014/main" id="{13860B05-3789-4273-8F55-A12DF1BF7A3A}"/>
              </a:ext>
            </a:extLst>
          </p:cNvPr>
          <p:cNvGraphicFramePr>
            <a:graphicFrameLocks noChangeAspect="1"/>
          </p:cNvGraphicFramePr>
          <p:nvPr>
            <p:extLst>
              <p:ext uri="{D42A27DB-BD31-4B8C-83A1-F6EECF244321}">
                <p14:modId xmlns:p14="http://schemas.microsoft.com/office/powerpoint/2010/main" val="125226587"/>
              </p:ext>
            </p:extLst>
          </p:nvPr>
        </p:nvGraphicFramePr>
        <p:xfrm>
          <a:off x="4572000" y="5413939"/>
          <a:ext cx="2085190" cy="646331"/>
        </p:xfrm>
        <a:graphic>
          <a:graphicData uri="http://schemas.openxmlformats.org/presentationml/2006/ole">
            <mc:AlternateContent xmlns:mc="http://schemas.openxmlformats.org/markup-compatibility/2006">
              <mc:Choice xmlns:v="urn:schemas-microsoft-com:vml" Requires="v">
                <p:oleObj spid="_x0000_s40965" name="Equation" r:id="rId3" imgW="799920" imgH="164880" progId="Equation.DSMT4">
                  <p:embed/>
                </p:oleObj>
              </mc:Choice>
              <mc:Fallback>
                <p:oleObj name="Equation" r:id="rId3" imgW="799920" imgH="164880" progId="Equation.DSMT4">
                  <p:embed/>
                  <p:pic>
                    <p:nvPicPr>
                      <p:cNvPr id="8198" name="Object 6">
                        <a:extLst>
                          <a:ext uri="{FF2B5EF4-FFF2-40B4-BE49-F238E27FC236}">
                            <a16:creationId xmlns:a16="http://schemas.microsoft.com/office/drawing/2014/main" id="{3A523D69-D912-4498-969C-5F300A84B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413939"/>
                        <a:ext cx="2085190" cy="64633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0263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176" y="908720"/>
            <a:ext cx="7772400" cy="1470025"/>
          </a:xfrm>
        </p:spPr>
        <p:txBody>
          <a:bodyPr/>
          <a:lstStyle/>
          <a:p>
            <a:r>
              <a:rPr lang="he-IL" b="1" dirty="0">
                <a:solidFill>
                  <a:schemeClr val="accent1"/>
                </a:solidFill>
              </a:rPr>
              <a:t>תרגילים</a:t>
            </a:r>
            <a:endParaRPr lang="en-US" b="1" dirty="0">
              <a:solidFill>
                <a:schemeClr val="accent1"/>
              </a:solidFill>
            </a:endParaRPr>
          </a:p>
        </p:txBody>
      </p:sp>
      <p:sp>
        <p:nvSpPr>
          <p:cNvPr id="3" name="Subtitle 2"/>
          <p:cNvSpPr>
            <a:spLocks noGrp="1"/>
          </p:cNvSpPr>
          <p:nvPr>
            <p:ph type="subTitle" idx="1"/>
          </p:nvPr>
        </p:nvSpPr>
        <p:spPr/>
        <p:txBody>
          <a:bodyPr/>
          <a:lstStyle/>
          <a:p>
            <a:endParaRPr lang="en-US" dirty="0"/>
          </a:p>
        </p:txBody>
      </p:sp>
      <p:pic>
        <p:nvPicPr>
          <p:cNvPr id="43010" name="Picture 2" descr="הכנה לכיתה א': חומרי לימוד, מבחנים ודפי עבודה | כאן לומדים">
            <a:extLst>
              <a:ext uri="{FF2B5EF4-FFF2-40B4-BE49-F238E27FC236}">
                <a16:creationId xmlns:a16="http://schemas.microsoft.com/office/drawing/2014/main" id="{5DA83944-9C86-484F-B5FE-7AD58BED4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818687"/>
            <a:ext cx="6872808" cy="3202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61780FC-8E71-4776-A407-1E593127B83C}"/>
              </a:ext>
            </a:extLst>
          </p:cNvPr>
          <p:cNvSpPr>
            <a:spLocks noGrp="1" noChangeArrowheads="1"/>
          </p:cNvSpPr>
          <p:nvPr>
            <p:ph type="title"/>
          </p:nvPr>
        </p:nvSpPr>
        <p:spPr>
          <a:xfrm>
            <a:off x="395288" y="0"/>
            <a:ext cx="8229600" cy="1143000"/>
          </a:xfrm>
        </p:spPr>
        <p:txBody>
          <a:bodyPr/>
          <a:lstStyle/>
          <a:p>
            <a:r>
              <a:rPr lang="he-IL" altLang="ru-RU">
                <a:solidFill>
                  <a:srgbClr val="CC0099"/>
                </a:solidFill>
              </a:rPr>
              <a:t>דף עבודה – חוק הוק וחישובים</a:t>
            </a:r>
            <a:endParaRPr lang="ru-RU" altLang="ru-RU">
              <a:solidFill>
                <a:srgbClr val="CC0099"/>
              </a:solidFill>
            </a:endParaRPr>
          </a:p>
        </p:txBody>
      </p:sp>
      <p:sp>
        <p:nvSpPr>
          <p:cNvPr id="12291" name="Rectangle 3">
            <a:extLst>
              <a:ext uri="{FF2B5EF4-FFF2-40B4-BE49-F238E27FC236}">
                <a16:creationId xmlns:a16="http://schemas.microsoft.com/office/drawing/2014/main" id="{36313963-B456-4E9E-A5D5-63CB0F7C7589}"/>
              </a:ext>
            </a:extLst>
          </p:cNvPr>
          <p:cNvSpPr>
            <a:spLocks noGrp="1" noChangeArrowheads="1"/>
          </p:cNvSpPr>
          <p:nvPr>
            <p:ph type="body" idx="1"/>
          </p:nvPr>
        </p:nvSpPr>
        <p:spPr>
          <a:xfrm>
            <a:off x="323850" y="836613"/>
            <a:ext cx="8351838" cy="5832475"/>
          </a:xfrm>
        </p:spPr>
        <p:txBody>
          <a:bodyPr>
            <a:normAutofit lnSpcReduction="10000"/>
          </a:bodyPr>
          <a:lstStyle/>
          <a:p>
            <a:pPr marL="609600" indent="-609600">
              <a:lnSpc>
                <a:spcPct val="80000"/>
              </a:lnSpc>
              <a:buFontTx/>
              <a:buAutoNum type="arabicPeriod"/>
            </a:pPr>
            <a:r>
              <a:rPr lang="he-IL" altLang="ru-RU" sz="1800"/>
              <a:t>על הקפיץ בעל קבוע40  ניוטון/מטר תלויה משקולת בעלת מסה 300 גר' . בכמה התארך הקפיץ?</a:t>
            </a:r>
          </a:p>
          <a:p>
            <a:pPr marL="609600" indent="-609600">
              <a:lnSpc>
                <a:spcPct val="80000"/>
              </a:lnSpc>
              <a:buFontTx/>
              <a:buAutoNum type="arabicPeriod"/>
            </a:pPr>
            <a:r>
              <a:rPr lang="he-IL" altLang="ru-RU" sz="1800"/>
              <a:t>על קפיץ בעל קבוע 100 ניוטון/מטר תלויה משקולת. כתוצאה מכך הקפיץ התארך  ב- 20 ס"מ מהי מסת המשקולת?</a:t>
            </a:r>
          </a:p>
          <a:p>
            <a:pPr marL="609600" indent="-609600">
              <a:lnSpc>
                <a:spcPct val="80000"/>
              </a:lnSpc>
              <a:buFontTx/>
              <a:buAutoNum type="arabicPeriod"/>
            </a:pPr>
            <a:r>
              <a:rPr lang="he-IL" altLang="ru-RU" sz="1800"/>
              <a:t>על הקפיץ  תלויה משקולת בעלת מסה 100 גר' . כתוצאה מכך הקפיץ התארך ב 50- ס"מ מהו קבוע של הקפיץ? </a:t>
            </a:r>
          </a:p>
          <a:p>
            <a:pPr marL="609600" indent="-609600">
              <a:lnSpc>
                <a:spcPct val="80000"/>
              </a:lnSpc>
              <a:buFontTx/>
              <a:buAutoNum type="arabicPeriod"/>
            </a:pPr>
            <a:r>
              <a:rPr lang="he-IL" altLang="ru-RU" sz="1800"/>
              <a:t>על הקפיץ בעל קבוע 50 ניוטון/מטר תלויה משקולת בעלת מסה 200 גר'. בכמה התארך הקפיץ?</a:t>
            </a:r>
          </a:p>
          <a:p>
            <a:pPr marL="609600" indent="-609600">
              <a:lnSpc>
                <a:spcPct val="80000"/>
              </a:lnSpc>
              <a:buFontTx/>
              <a:buAutoNum type="arabicPeriod"/>
            </a:pPr>
            <a:r>
              <a:rPr lang="he-IL" altLang="ru-RU" sz="1800"/>
              <a:t>על קפיץ בעל קבוע 200 ניוטון/מטר תלויה משקולת. כתוצאה מכך הקפיץ התארך  ב- 40 ס"מ מהי מסת המשקולת?</a:t>
            </a:r>
          </a:p>
          <a:p>
            <a:pPr marL="609600" indent="-609600">
              <a:lnSpc>
                <a:spcPct val="80000"/>
              </a:lnSpc>
              <a:buFontTx/>
              <a:buAutoNum type="arabicPeriod"/>
            </a:pPr>
            <a:r>
              <a:rPr lang="he-IL" altLang="ru-RU" sz="1800"/>
              <a:t>על הקפיץ  תלויה משקולת בעלת מסה 500 גר'. כתוצאה מכך הקפיץ התארך ב- 30 ס"מ מהו קבוע של הקפיץ? </a:t>
            </a:r>
          </a:p>
          <a:p>
            <a:pPr marL="609600" indent="-609600">
              <a:lnSpc>
                <a:spcPct val="80000"/>
              </a:lnSpc>
              <a:buFontTx/>
              <a:buAutoNum type="arabicPeriod"/>
            </a:pPr>
            <a:r>
              <a:rPr lang="he-IL" altLang="ru-RU" sz="1800"/>
              <a:t>על הקפיץ בעל קבוע 100 ניוטון/מטר תלויה משקולת בעלת מסה 700 גר'. בכמה התארך הקפיץ?</a:t>
            </a:r>
          </a:p>
          <a:p>
            <a:pPr marL="609600" indent="-609600">
              <a:lnSpc>
                <a:spcPct val="80000"/>
              </a:lnSpc>
              <a:buFontTx/>
              <a:buAutoNum type="arabicPeriod"/>
            </a:pPr>
            <a:r>
              <a:rPr lang="he-IL" altLang="ru-RU" sz="1800"/>
              <a:t>על קפיץ בעל קבוע 80 ניוטון/מטר תלויה משקולת. כתוצאה מכך הקפיץ התארך  ב -70 ס"מ מהי מסת המשקולת?</a:t>
            </a:r>
          </a:p>
          <a:p>
            <a:pPr marL="609600" indent="-609600">
              <a:lnSpc>
                <a:spcPct val="80000"/>
              </a:lnSpc>
              <a:buFontTx/>
              <a:buAutoNum type="arabicPeriod"/>
            </a:pPr>
            <a:r>
              <a:rPr lang="he-IL" altLang="ru-RU" sz="1800"/>
              <a:t>על הקפיץ  תלויה משקולת בעלת מסה 600 גר'. כתוצאה מכך הקפיץ התארך ב-20 ס"מ מהו קבוע של הקפיץ? </a:t>
            </a:r>
          </a:p>
          <a:p>
            <a:pPr marL="609600" indent="-609600">
              <a:lnSpc>
                <a:spcPct val="80000"/>
              </a:lnSpc>
              <a:buFontTx/>
              <a:buAutoNum type="arabicPeriod"/>
            </a:pPr>
            <a:r>
              <a:rPr lang="he-IL" altLang="ru-RU" sz="1800"/>
              <a:t>על הקפיץ בעל קבוע 30 ניוטון/מטר תלויה משקולת בעלת מסה גר' 100. בכמה התארך הקפיץ?</a:t>
            </a:r>
          </a:p>
          <a:p>
            <a:pPr marL="609600" indent="-609600">
              <a:lnSpc>
                <a:spcPct val="80000"/>
              </a:lnSpc>
              <a:buFontTx/>
              <a:buAutoNum type="arabicPeriod"/>
            </a:pPr>
            <a:r>
              <a:rPr lang="he-IL" altLang="ru-RU" sz="1800"/>
              <a:t>על קפיץ בעל קבוע 60 ניוטון/מטר תלויה משקולת. כתוצאה מכך הקפיץ התארך  ב- 250 ס"מ מהי מסת המשקולת?</a:t>
            </a:r>
          </a:p>
          <a:p>
            <a:pPr marL="609600" indent="-609600">
              <a:lnSpc>
                <a:spcPct val="80000"/>
              </a:lnSpc>
              <a:buFontTx/>
              <a:buAutoNum type="arabicPeriod"/>
            </a:pPr>
            <a:r>
              <a:rPr lang="he-IL" altLang="ru-RU" sz="1800"/>
              <a:t>על הקפיץ  תלויה משקולת בעלת מסה 200 גר'. כתוצאה מכך הקפיץ התארך ב-80 ס"מ מהו קבוע של הקפיץ? </a:t>
            </a:r>
            <a:endParaRPr lang="ru-RU" altLang="ru-RU"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683568" y="1196752"/>
            <a:ext cx="7832369" cy="2585323"/>
          </a:xfrm>
          <a:prstGeom prst="rect">
            <a:avLst/>
          </a:prstGeom>
        </p:spPr>
        <p:txBody>
          <a:bodyPr wrap="square">
            <a:spAutoFit/>
          </a:bodyPr>
          <a:lstStyle/>
          <a:p>
            <a:r>
              <a:rPr lang="he-IL" dirty="0"/>
              <a:t>כאשר מכניסים משא כבד לתא המטען של מכונית, ניתן לראות כי השלדה של המכונית יורדת בכמה סנטימטרים. גם כאשר נוסע נכנס למכונית ויושב על המושב הוא גורם לירידת המושב. זה מתרחש מפני שהשלדה והמושב נתמכים בקפיצים. בתמונה שלפנינו יש קפיצים שאפשר ללחוץ אותם. אם נניח עליהם משקולת, הם יתקצרו. זה נכון גם לקפיצים במכונית (שהם חזקים הרבה יותר, כלומר: קבוע הקפיץ שלהם גדול הרבה יותר). </a:t>
            </a:r>
          </a:p>
          <a:p>
            <a:endParaRPr lang="he-IL" dirty="0"/>
          </a:p>
          <a:p>
            <a:r>
              <a:rPr lang="he-IL" dirty="0"/>
              <a:t>אם קבוע הקפיץ במכונית הוא 30,000 ניוטון למטר (</a:t>
            </a:r>
            <a:r>
              <a:rPr lang="en-US" dirty="0"/>
              <a:t>30,000 N/m</a:t>
            </a:r>
            <a:r>
              <a:rPr lang="he-IL" dirty="0"/>
              <a:t>), בכמה תשקע המכונית אם נעמיס עליה 200 ק"ג (</a:t>
            </a:r>
            <a:r>
              <a:rPr lang="en-US" dirty="0"/>
              <a:t>200 kg</a:t>
            </a:r>
            <a:r>
              <a:rPr lang="he-IL" dirty="0"/>
              <a:t>)?</a:t>
            </a:r>
          </a:p>
        </p:txBody>
      </p:sp>
      <mc:AlternateContent xmlns:mc="http://schemas.openxmlformats.org/markup-compatibility/2006" xmlns:a14="http://schemas.microsoft.com/office/drawing/2010/main">
        <mc:Choice Requires="a14">
          <p:sp>
            <p:nvSpPr>
              <p:cNvPr id="5" name="TextBox 4"/>
              <p:cNvSpPr txBox="1"/>
              <p:nvPr/>
            </p:nvSpPr>
            <p:spPr>
              <a:xfrm>
                <a:off x="3059832" y="4077072"/>
                <a:ext cx="5551323" cy="1754326"/>
              </a:xfrm>
              <a:prstGeom prst="rect">
                <a:avLst/>
              </a:prstGeom>
              <a:noFill/>
            </p:spPr>
            <p:txBody>
              <a:bodyPr wrap="square" rtlCol="0">
                <a:spAutoFit/>
              </a:bodyPr>
              <a:lstStyle/>
              <a:p>
                <a14:m>
                  <m:oMath xmlns:m="http://schemas.openxmlformats.org/officeDocument/2006/math">
                    <m:r>
                      <a:rPr lang="he-IL" i="1" smtClean="0">
                        <a:solidFill>
                          <a:schemeClr val="accent1"/>
                        </a:solidFill>
                        <a:latin typeface="Cambria Math" panose="02040503050406030204" pitchFamily="18" charset="0"/>
                      </a:rPr>
                      <m:t>  </m:t>
                    </m:r>
                  </m:oMath>
                </a14:m>
                <a:r>
                  <a:rPr lang="he-IL" dirty="0" err="1">
                    <a:solidFill>
                      <a:schemeClr val="accent1"/>
                    </a:solidFill>
                  </a:rPr>
                  <a:t>הכח</a:t>
                </a:r>
                <a:r>
                  <a:rPr lang="he-IL" dirty="0">
                    <a:solidFill>
                      <a:schemeClr val="accent1"/>
                    </a:solidFill>
                  </a:rPr>
                  <a:t> הפועל על הקפיץ כלפי מטה: </a:t>
                </a:r>
                <a:endParaRPr lang="en-US" dirty="0">
                  <a:solidFill>
                    <a:schemeClr val="accent1"/>
                  </a:solidFill>
                </a:endParaRPr>
              </a:p>
              <a:p>
                <a:pPr algn="l"/>
                <a:r>
                  <a:rPr lang="en-US" dirty="0">
                    <a:solidFill>
                      <a:schemeClr val="accent1"/>
                    </a:solidFill>
                  </a:rPr>
                  <a:t>mg = 200 x 9.8 = 1960 N</a:t>
                </a:r>
                <a:endParaRPr lang="he-IL" dirty="0">
                  <a:solidFill>
                    <a:schemeClr val="accent1"/>
                  </a:solidFill>
                </a:endParaRPr>
              </a:p>
              <a:p>
                <a:r>
                  <a:rPr lang="he-IL" dirty="0">
                    <a:solidFill>
                      <a:schemeClr val="accent1"/>
                    </a:solidFill>
                  </a:rPr>
                  <a:t>הקפיץ מפעיל כח זהה כלפי מעלה:</a:t>
                </a:r>
                <a:endParaRPr lang="en-US" dirty="0">
                  <a:solidFill>
                    <a:schemeClr val="accent1"/>
                  </a:solidFill>
                </a:endParaRPr>
              </a:p>
              <a:p>
                <a:pPr algn="l"/>
                <a:r>
                  <a:rPr lang="he-IL" dirty="0">
                    <a:solidFill>
                      <a:schemeClr val="accent1"/>
                    </a:solidFill>
                  </a:rPr>
                  <a:t> </a:t>
                </a:r>
                <a:r>
                  <a:rPr lang="en-US" dirty="0" err="1">
                    <a:solidFill>
                      <a:schemeClr val="accent1"/>
                    </a:solidFill>
                  </a:rPr>
                  <a:t>Fsp</a:t>
                </a:r>
                <a:r>
                  <a:rPr lang="en-US" dirty="0">
                    <a:solidFill>
                      <a:schemeClr val="accent1"/>
                    </a:solidFill>
                  </a:rPr>
                  <a:t> = k x </a:t>
                </a:r>
                <a:r>
                  <a:rPr lang="en-US" dirty="0" err="1">
                    <a:solidFill>
                      <a:schemeClr val="accent1"/>
                    </a:solidFill>
                  </a:rPr>
                  <a:t>X</a:t>
                </a:r>
                <a:r>
                  <a:rPr lang="en-US" dirty="0">
                    <a:solidFill>
                      <a:schemeClr val="accent1"/>
                    </a:solidFill>
                  </a:rPr>
                  <a:t> = 30000 x </a:t>
                </a:r>
                <a:r>
                  <a:rPr lang="en-US" dirty="0" err="1">
                    <a:solidFill>
                      <a:schemeClr val="accent1"/>
                    </a:solidFill>
                  </a:rPr>
                  <a:t>X</a:t>
                </a:r>
                <a:r>
                  <a:rPr lang="en-US" dirty="0">
                    <a:solidFill>
                      <a:schemeClr val="accent1"/>
                    </a:solidFill>
                  </a:rPr>
                  <a:t> = 1960</a:t>
                </a:r>
              </a:p>
              <a:p>
                <a:pPr algn="l"/>
                <a:endParaRPr lang="en-US" dirty="0">
                  <a:solidFill>
                    <a:schemeClr val="accent1"/>
                  </a:solidFill>
                </a:endParaRPr>
              </a:p>
              <a:p>
                <a:pPr algn="l"/>
                <a:r>
                  <a:rPr lang="el-GR" altLang="ru-RU" b="1" dirty="0"/>
                  <a:t>Δ </a:t>
                </a:r>
                <a:r>
                  <a:rPr lang="en-US" dirty="0">
                    <a:solidFill>
                      <a:schemeClr val="accent1"/>
                    </a:solidFill>
                  </a:rPr>
                  <a:t>x = 1960/30000 = 0.065m= 6.5cm</a:t>
                </a:r>
              </a:p>
            </p:txBody>
          </p:sp>
        </mc:Choice>
        <mc:Fallback xmlns="">
          <p:sp>
            <p:nvSpPr>
              <p:cNvPr id="5" name="TextBox 4"/>
              <p:cNvSpPr txBox="1">
                <a:spLocks noRot="1" noChangeAspect="1" noMove="1" noResize="1" noEditPoints="1" noAdjustHandles="1" noChangeArrowheads="1" noChangeShapeType="1" noTextEdit="1"/>
              </p:cNvSpPr>
              <p:nvPr/>
            </p:nvSpPr>
            <p:spPr>
              <a:xfrm>
                <a:off x="3059832" y="4077072"/>
                <a:ext cx="5551323" cy="1754326"/>
              </a:xfrm>
              <a:prstGeom prst="rect">
                <a:avLst/>
              </a:prstGeom>
              <a:blipFill>
                <a:blip r:embed="rId2"/>
                <a:stretch>
                  <a:fillRect l="-878" t="-2431" r="-768" b="-4514"/>
                </a:stretch>
              </a:blipFill>
            </p:spPr>
            <p:txBody>
              <a:bodyPr/>
              <a:lstStyle/>
              <a:p>
                <a:r>
                  <a:rPr lang="ru-RU">
                    <a:noFill/>
                  </a:rPr>
                  <a:t> </a:t>
                </a:r>
              </a:p>
            </p:txBody>
          </p:sp>
        </mc:Fallback>
      </mc:AlternateContent>
      <p:sp>
        <p:nvSpPr>
          <p:cNvPr id="6" name="כותרת 1"/>
          <p:cNvSpPr>
            <a:spLocks noGrp="1"/>
          </p:cNvSpPr>
          <p:nvPr>
            <p:ph type="title"/>
          </p:nvPr>
        </p:nvSpPr>
        <p:spPr>
          <a:xfrm>
            <a:off x="457200" y="274638"/>
            <a:ext cx="8229600" cy="1143000"/>
          </a:xfrm>
        </p:spPr>
        <p:txBody>
          <a:bodyPr>
            <a:normAutofit/>
          </a:bodyPr>
          <a:lstStyle/>
          <a:p>
            <a:r>
              <a:rPr lang="he-IL" sz="3200" dirty="0">
                <a:solidFill>
                  <a:schemeClr val="accent1"/>
                </a:solidFill>
              </a:rPr>
              <a:t>קפיצים במכונית</a:t>
            </a:r>
          </a:p>
        </p:txBody>
      </p:sp>
      <p:pic>
        <p:nvPicPr>
          <p:cNvPr id="53252" name="Picture 4" descr="car strut front suspension"/>
          <p:cNvPicPr>
            <a:picLocks noChangeAspect="1" noChangeArrowheads="1"/>
          </p:cNvPicPr>
          <p:nvPr/>
        </p:nvPicPr>
        <p:blipFill>
          <a:blip r:embed="rId3" cstate="print"/>
          <a:srcRect/>
          <a:stretch>
            <a:fillRect/>
          </a:stretch>
        </p:blipFill>
        <p:spPr bwMode="auto">
          <a:xfrm>
            <a:off x="251520" y="3861048"/>
            <a:ext cx="2592288" cy="1618090"/>
          </a:xfrm>
          <a:prstGeom prst="rect">
            <a:avLst/>
          </a:prstGeom>
          <a:noFill/>
        </p:spPr>
      </p:pic>
    </p:spTree>
    <p:extLst>
      <p:ext uri="{BB962C8B-B14F-4D97-AF65-F5344CB8AC3E}">
        <p14:creationId xmlns:p14="http://schemas.microsoft.com/office/powerpoint/2010/main" val="155429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683568" y="1196752"/>
            <a:ext cx="7832369" cy="2339102"/>
          </a:xfrm>
          <a:prstGeom prst="rect">
            <a:avLst/>
          </a:prstGeom>
        </p:spPr>
        <p:txBody>
          <a:bodyPr wrap="square">
            <a:spAutoFit/>
          </a:bodyPr>
          <a:lstStyle/>
          <a:p>
            <a:r>
              <a:rPr lang="he-IL" sz="1600" dirty="0"/>
              <a:t>בתמונה שלפנינו אנו רואים אדם מחזיק בחץ וקשת. הקשת מתוחה, ממש לפני שחרור החץ. במצב זה הקשת מפעיל כוח על החץ (באמצעות המיתר). גודלו של הכוח הזה תלוי במידת המתיחה של המיתר. </a:t>
            </a:r>
            <a:endParaRPr lang="en-US" sz="1600" dirty="0"/>
          </a:p>
          <a:p>
            <a:r>
              <a:rPr lang="he-IL" sz="1600" dirty="0"/>
              <a:t>תלמיד בנה קשת קטנה וחקר את המערכת בדרך הבאה. הוא חיבר את הקשת לתקרה באמצעות מוט ותלה משקולת על הקשת, כפי שמתואר בתרשים. ככל שהמשקולת גדולה יותר, הקשת מתארכת כלפי מטה יותר. התלמיד ערך מדידות ומצא כי אם אין מותחים את המיתר יותר מדי, הקשת מתנהגת כמו קפיץ ומקיימת את חוק הוּק, כלומר: ההתארכות נמצאת ביחס ישר לכוח שהמיתר מפעיל.</a:t>
            </a:r>
            <a:endParaRPr lang="en-US" sz="1600" dirty="0"/>
          </a:p>
          <a:p>
            <a:r>
              <a:rPr lang="he-IL" sz="1600" dirty="0"/>
              <a:t>התלמיד מצא כי כאשר הכוח הוא 10 ניוטון (</a:t>
            </a:r>
            <a:r>
              <a:rPr lang="en-US" sz="1600" dirty="0"/>
              <a:t>10N</a:t>
            </a:r>
            <a:r>
              <a:rPr lang="he-IL" sz="1600" dirty="0"/>
              <a:t>), ההתארכות היא 5 ס"מ (</a:t>
            </a:r>
            <a:r>
              <a:rPr lang="en-US" sz="1600" dirty="0"/>
              <a:t>5 cm</a:t>
            </a:r>
            <a:r>
              <a:rPr lang="he-IL" sz="1600" dirty="0"/>
              <a:t>). </a:t>
            </a:r>
            <a:endParaRPr lang="en-US" dirty="0"/>
          </a:p>
        </p:txBody>
      </p:sp>
      <p:sp>
        <p:nvSpPr>
          <p:cNvPr id="5" name="TextBox 4"/>
          <p:cNvSpPr txBox="1"/>
          <p:nvPr/>
        </p:nvSpPr>
        <p:spPr>
          <a:xfrm>
            <a:off x="2915816" y="3645024"/>
            <a:ext cx="5551323" cy="2554545"/>
          </a:xfrm>
          <a:prstGeom prst="rect">
            <a:avLst/>
          </a:prstGeom>
          <a:noFill/>
        </p:spPr>
        <p:txBody>
          <a:bodyPr wrap="square" rtlCol="0">
            <a:spAutoFit/>
          </a:bodyPr>
          <a:lstStyle/>
          <a:p>
            <a:pPr lvl="0"/>
            <a:r>
              <a:rPr lang="he-IL" sz="1600" dirty="0"/>
              <a:t>מהי ההתארכות כאשר הכוח הוא 15 ניוטון?</a:t>
            </a:r>
          </a:p>
          <a:p>
            <a:pPr lvl="0"/>
            <a:r>
              <a:rPr lang="he-IL" sz="1600" dirty="0">
                <a:solidFill>
                  <a:schemeClr val="accent1"/>
                </a:solidFill>
              </a:rPr>
              <a:t>היחס בין הכוח להתארכות קבוע, לכן הגדלת הכוח פי 1.5 מביאה להגדלת ההתארכות פי 1.5, ולכן ההתארכות היא</a:t>
            </a:r>
            <a:r>
              <a:rPr lang="en-US" sz="1600" dirty="0">
                <a:solidFill>
                  <a:schemeClr val="accent1"/>
                </a:solidFill>
              </a:rPr>
              <a:t> </a:t>
            </a:r>
            <a:r>
              <a:rPr lang="he-IL" sz="1600" dirty="0">
                <a:solidFill>
                  <a:schemeClr val="accent1"/>
                </a:solidFill>
              </a:rPr>
              <a:t>7.5 ס"מ</a:t>
            </a:r>
            <a:endParaRPr lang="en-US" sz="1600" dirty="0">
              <a:solidFill>
                <a:schemeClr val="accent1"/>
              </a:solidFill>
            </a:endParaRPr>
          </a:p>
          <a:p>
            <a:pPr lvl="0"/>
            <a:endParaRPr lang="en-US" sz="1600" dirty="0"/>
          </a:p>
          <a:p>
            <a:pPr lvl="0"/>
            <a:r>
              <a:rPr lang="he-IL" sz="1600" dirty="0"/>
              <a:t>מהו קבוע הקפיץ?</a:t>
            </a:r>
          </a:p>
          <a:p>
            <a:pPr lvl="0" algn="l"/>
            <a:r>
              <a:rPr lang="en-US" sz="1600" dirty="0">
                <a:solidFill>
                  <a:schemeClr val="accent1"/>
                </a:solidFill>
              </a:rPr>
              <a:t>k = F/x = 10/0.05 = 200 N/m</a:t>
            </a:r>
          </a:p>
          <a:p>
            <a:pPr lvl="0"/>
            <a:endParaRPr lang="en-US" sz="1600" dirty="0"/>
          </a:p>
          <a:p>
            <a:pPr lvl="0"/>
            <a:r>
              <a:rPr lang="he-IL" sz="1600" dirty="0"/>
              <a:t>מהו הכוח כאשר ההתארכות היא 6 ס"מ?</a:t>
            </a:r>
            <a:endParaRPr lang="en-US" sz="1600" dirty="0"/>
          </a:p>
          <a:p>
            <a:pPr lvl="0" algn="l"/>
            <a:r>
              <a:rPr lang="en-US" sz="1600" dirty="0">
                <a:solidFill>
                  <a:schemeClr val="accent1"/>
                </a:solidFill>
              </a:rPr>
              <a:t>F = k x </a:t>
            </a:r>
            <a:r>
              <a:rPr lang="en-US" sz="1600" dirty="0" err="1">
                <a:solidFill>
                  <a:schemeClr val="accent1"/>
                </a:solidFill>
              </a:rPr>
              <a:t>X</a:t>
            </a:r>
            <a:r>
              <a:rPr lang="en-US" sz="1600" dirty="0">
                <a:solidFill>
                  <a:schemeClr val="accent1"/>
                </a:solidFill>
              </a:rPr>
              <a:t> = 200 x 0.06 = 12 N</a:t>
            </a:r>
          </a:p>
          <a:p>
            <a:pPr algn="l"/>
            <a:endParaRPr lang="en-US" sz="1600" dirty="0">
              <a:solidFill>
                <a:schemeClr val="accent1"/>
              </a:solidFill>
            </a:endParaRPr>
          </a:p>
        </p:txBody>
      </p:sp>
      <p:sp>
        <p:nvSpPr>
          <p:cNvPr id="6" name="כותרת 1"/>
          <p:cNvSpPr>
            <a:spLocks noGrp="1"/>
          </p:cNvSpPr>
          <p:nvPr>
            <p:ph type="title"/>
          </p:nvPr>
        </p:nvSpPr>
        <p:spPr>
          <a:xfrm>
            <a:off x="457200" y="274638"/>
            <a:ext cx="8229600" cy="922114"/>
          </a:xfrm>
        </p:spPr>
        <p:txBody>
          <a:bodyPr>
            <a:normAutofit/>
          </a:bodyPr>
          <a:lstStyle/>
          <a:p>
            <a:r>
              <a:rPr lang="he-IL" sz="3200" dirty="0">
                <a:solidFill>
                  <a:schemeClr val="accent1"/>
                </a:solidFill>
              </a:rPr>
              <a:t>חץ וקשת</a:t>
            </a:r>
          </a:p>
        </p:txBody>
      </p:sp>
      <p:grpSp>
        <p:nvGrpSpPr>
          <p:cNvPr id="54277" name="Group 5"/>
          <p:cNvGrpSpPr>
            <a:grpSpLocks/>
          </p:cNvGrpSpPr>
          <p:nvPr/>
        </p:nvGrpSpPr>
        <p:grpSpPr bwMode="auto">
          <a:xfrm>
            <a:off x="395536" y="3140968"/>
            <a:ext cx="1152128" cy="1102990"/>
            <a:chOff x="1635" y="1620"/>
            <a:chExt cx="945" cy="1170"/>
          </a:xfrm>
        </p:grpSpPr>
        <p:grpSp>
          <p:nvGrpSpPr>
            <p:cNvPr id="54278" name="Group 6"/>
            <p:cNvGrpSpPr>
              <a:grpSpLocks/>
            </p:cNvGrpSpPr>
            <p:nvPr/>
          </p:nvGrpSpPr>
          <p:grpSpPr bwMode="auto">
            <a:xfrm>
              <a:off x="1635" y="1620"/>
              <a:ext cx="945" cy="675"/>
              <a:chOff x="1635" y="1620"/>
              <a:chExt cx="945" cy="675"/>
            </a:xfrm>
          </p:grpSpPr>
          <p:sp>
            <p:nvSpPr>
              <p:cNvPr id="54279" name="Arc 7"/>
              <p:cNvSpPr>
                <a:spLocks/>
              </p:cNvSpPr>
              <p:nvPr/>
            </p:nvSpPr>
            <p:spPr bwMode="auto">
              <a:xfrm>
                <a:off x="1642" y="1928"/>
                <a:ext cx="931" cy="286"/>
              </a:xfrm>
              <a:custGeom>
                <a:avLst/>
                <a:gdLst>
                  <a:gd name="G0" fmla="+- 20678 0 0"/>
                  <a:gd name="G1" fmla="+- 21600 0 0"/>
                  <a:gd name="G2" fmla="+- 21600 0 0"/>
                  <a:gd name="T0" fmla="*/ 0 w 41843"/>
                  <a:gd name="T1" fmla="*/ 15356 h 21600"/>
                  <a:gd name="T2" fmla="*/ 41843 w 41843"/>
                  <a:gd name="T3" fmla="*/ 17288 h 21600"/>
                  <a:gd name="T4" fmla="*/ 20678 w 41843"/>
                  <a:gd name="T5" fmla="*/ 21600 h 21600"/>
                </a:gdLst>
                <a:ahLst/>
                <a:cxnLst>
                  <a:cxn ang="0">
                    <a:pos x="T0" y="T1"/>
                  </a:cxn>
                  <a:cxn ang="0">
                    <a:pos x="T2" y="T3"/>
                  </a:cxn>
                  <a:cxn ang="0">
                    <a:pos x="T4" y="T5"/>
                  </a:cxn>
                </a:cxnLst>
                <a:rect l="0" t="0" r="r" b="b"/>
                <a:pathLst>
                  <a:path w="41843" h="21600" fill="none" extrusionOk="0">
                    <a:moveTo>
                      <a:pt x="0" y="15356"/>
                    </a:moveTo>
                    <a:cubicBezTo>
                      <a:pt x="2753" y="6238"/>
                      <a:pt x="11153" y="-1"/>
                      <a:pt x="20678" y="0"/>
                    </a:cubicBezTo>
                    <a:cubicBezTo>
                      <a:pt x="30945" y="0"/>
                      <a:pt x="39793" y="7227"/>
                      <a:pt x="41843" y="17287"/>
                    </a:cubicBezTo>
                  </a:path>
                  <a:path w="41843" h="21600" stroke="0" extrusionOk="0">
                    <a:moveTo>
                      <a:pt x="0" y="15356"/>
                    </a:moveTo>
                    <a:cubicBezTo>
                      <a:pt x="2753" y="6238"/>
                      <a:pt x="11153" y="-1"/>
                      <a:pt x="20678" y="0"/>
                    </a:cubicBezTo>
                    <a:cubicBezTo>
                      <a:pt x="30945" y="0"/>
                      <a:pt x="39793" y="7227"/>
                      <a:pt x="41843" y="17287"/>
                    </a:cubicBezTo>
                    <a:lnTo>
                      <a:pt x="20678"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4280" name="Group 8"/>
              <p:cNvGrpSpPr>
                <a:grpSpLocks/>
              </p:cNvGrpSpPr>
              <p:nvPr/>
            </p:nvGrpSpPr>
            <p:grpSpPr bwMode="auto">
              <a:xfrm>
                <a:off x="1635" y="2145"/>
                <a:ext cx="945" cy="150"/>
                <a:chOff x="1680" y="2370"/>
                <a:chExt cx="945" cy="150"/>
              </a:xfrm>
            </p:grpSpPr>
            <p:sp>
              <p:nvSpPr>
                <p:cNvPr id="54281" name="Line 9"/>
                <p:cNvSpPr>
                  <a:spLocks noChangeShapeType="1"/>
                </p:cNvSpPr>
                <p:nvPr/>
              </p:nvSpPr>
              <p:spPr bwMode="auto">
                <a:xfrm>
                  <a:off x="1680" y="2370"/>
                  <a:ext cx="480" cy="15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82" name="Line 10"/>
                <p:cNvSpPr>
                  <a:spLocks noChangeShapeType="1"/>
                </p:cNvSpPr>
                <p:nvPr/>
              </p:nvSpPr>
              <p:spPr bwMode="auto">
                <a:xfrm flipH="1">
                  <a:off x="2145" y="2370"/>
                  <a:ext cx="480" cy="15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4283" name="Line 11"/>
              <p:cNvSpPr>
                <a:spLocks noChangeShapeType="1"/>
              </p:cNvSpPr>
              <p:nvPr/>
            </p:nvSpPr>
            <p:spPr bwMode="auto">
              <a:xfrm flipV="1">
                <a:off x="2108" y="1635"/>
                <a:ext cx="0" cy="28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84" name="Line 12"/>
              <p:cNvSpPr>
                <a:spLocks noChangeShapeType="1"/>
              </p:cNvSpPr>
              <p:nvPr/>
            </p:nvSpPr>
            <p:spPr bwMode="auto">
              <a:xfrm>
                <a:off x="1905" y="1620"/>
                <a:ext cx="40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4285" name="Line 13"/>
            <p:cNvSpPr>
              <a:spLocks noChangeShapeType="1"/>
            </p:cNvSpPr>
            <p:nvPr/>
          </p:nvSpPr>
          <p:spPr bwMode="auto">
            <a:xfrm>
              <a:off x="2115" y="2295"/>
              <a:ext cx="0" cy="31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86" name="Rectangle 14"/>
            <p:cNvSpPr>
              <a:spLocks noChangeArrowheads="1"/>
            </p:cNvSpPr>
            <p:nvPr/>
          </p:nvSpPr>
          <p:spPr bwMode="auto">
            <a:xfrm>
              <a:off x="2040" y="2610"/>
              <a:ext cx="180" cy="1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4291" name="Picture 19" descr="http://images1.ynet.co.il/PicServer2/03072003/369892/bow-and-arrow1_wh.jpg"/>
          <p:cNvPicPr>
            <a:picLocks noChangeAspect="1" noChangeArrowheads="1"/>
          </p:cNvPicPr>
          <p:nvPr/>
        </p:nvPicPr>
        <p:blipFill>
          <a:blip r:embed="rId2" cstate="print"/>
          <a:srcRect/>
          <a:stretch>
            <a:fillRect/>
          </a:stretch>
        </p:blipFill>
        <p:spPr bwMode="auto">
          <a:xfrm>
            <a:off x="323528" y="4581128"/>
            <a:ext cx="2448272" cy="1904212"/>
          </a:xfrm>
          <a:prstGeom prst="rect">
            <a:avLst/>
          </a:prstGeom>
          <a:noFill/>
        </p:spPr>
      </p:pic>
    </p:spTree>
    <p:extLst>
      <p:ext uri="{BB962C8B-B14F-4D97-AF65-F5344CB8AC3E}">
        <p14:creationId xmlns:p14="http://schemas.microsoft.com/office/powerpoint/2010/main" val="155429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2CCA6B31-41A7-415E-8757-C3529A1D2C88}"/>
              </a:ext>
            </a:extLst>
          </p:cNvPr>
          <p:cNvGrpSpPr>
            <a:grpSpLocks/>
          </p:cNvGrpSpPr>
          <p:nvPr/>
        </p:nvGrpSpPr>
        <p:grpSpPr bwMode="auto">
          <a:xfrm>
            <a:off x="468313" y="1557338"/>
            <a:ext cx="4032250" cy="3486150"/>
            <a:chOff x="748" y="845"/>
            <a:chExt cx="2694" cy="2196"/>
          </a:xfrm>
        </p:grpSpPr>
        <p:pic>
          <p:nvPicPr>
            <p:cNvPr id="7171" name="Picture 3">
              <a:hlinkClick r:id="rId2"/>
              <a:extLst>
                <a:ext uri="{FF2B5EF4-FFF2-40B4-BE49-F238E27FC236}">
                  <a16:creationId xmlns:a16="http://schemas.microsoft.com/office/drawing/2014/main" id="{1BC596AA-A8BA-4EBA-BA1B-68CC0F1A6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 y="935"/>
              <a:ext cx="2694" cy="210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97D93829-27F0-4C90-85AD-0AA51C5794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2" y="845"/>
              <a:ext cx="852" cy="108"/>
            </a:xfrm>
            <a:prstGeom prst="rect">
              <a:avLst/>
            </a:prstGeom>
            <a:noFill/>
            <a:extLst>
              <a:ext uri="{909E8E84-426E-40DD-AFC4-6F175D3DCCD1}">
                <a14:hiddenFill xmlns:a14="http://schemas.microsoft.com/office/drawing/2010/main">
                  <a:solidFill>
                    <a:srgbClr val="FFFFFF"/>
                  </a:solidFill>
                </a14:hiddenFill>
              </a:ext>
            </a:extLst>
          </p:spPr>
        </p:pic>
      </p:grpSp>
      <p:sp>
        <p:nvSpPr>
          <p:cNvPr id="7173" name="Rectangle 5">
            <a:extLst>
              <a:ext uri="{FF2B5EF4-FFF2-40B4-BE49-F238E27FC236}">
                <a16:creationId xmlns:a16="http://schemas.microsoft.com/office/drawing/2014/main" id="{E59A105C-D668-4CD0-925D-20A39AE88EA7}"/>
              </a:ext>
            </a:extLst>
          </p:cNvPr>
          <p:cNvSpPr>
            <a:spLocks noGrp="1" noChangeArrowheads="1"/>
          </p:cNvSpPr>
          <p:nvPr>
            <p:ph type="title"/>
          </p:nvPr>
        </p:nvSpPr>
        <p:spPr/>
        <p:txBody>
          <a:bodyPr/>
          <a:lstStyle/>
          <a:p>
            <a:r>
              <a:rPr lang="he-IL" altLang="ru-RU">
                <a:solidFill>
                  <a:srgbClr val="CC0099"/>
                </a:solidFill>
              </a:rPr>
              <a:t>כוח של קפיץ</a:t>
            </a:r>
            <a:endParaRPr lang="ru-RU" altLang="ru-RU">
              <a:solidFill>
                <a:srgbClr val="CC0099"/>
              </a:solidFill>
            </a:endParaRPr>
          </a:p>
        </p:txBody>
      </p:sp>
      <p:sp>
        <p:nvSpPr>
          <p:cNvPr id="7174" name="Rectangle 6">
            <a:extLst>
              <a:ext uri="{FF2B5EF4-FFF2-40B4-BE49-F238E27FC236}">
                <a16:creationId xmlns:a16="http://schemas.microsoft.com/office/drawing/2014/main" id="{11F14967-736E-44E6-BE4B-7E09718BF58F}"/>
              </a:ext>
            </a:extLst>
          </p:cNvPr>
          <p:cNvSpPr>
            <a:spLocks noChangeArrowheads="1"/>
          </p:cNvSpPr>
          <p:nvPr/>
        </p:nvSpPr>
        <p:spPr bwMode="auto">
          <a:xfrm>
            <a:off x="4787900" y="1600200"/>
            <a:ext cx="3898900"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he-IL" altLang="ru-RU"/>
              <a:t>מקור הכוח - קפיץ</a:t>
            </a:r>
          </a:p>
          <a:p>
            <a:r>
              <a:rPr lang="he-IL" altLang="ru-RU"/>
              <a:t>כיוון הכוח – </a:t>
            </a:r>
            <a:r>
              <a:rPr lang="he-IL" altLang="ru-RU" u="sng"/>
              <a:t>נגד </a:t>
            </a:r>
            <a:r>
              <a:rPr lang="he-IL" altLang="ru-RU"/>
              <a:t>התארכות או התכווצות של הקפיץ</a:t>
            </a:r>
          </a:p>
          <a:p>
            <a:r>
              <a:rPr lang="he-IL" altLang="ru-RU"/>
              <a:t>נקודת אחיזה – נקודת מגע</a:t>
            </a:r>
          </a:p>
          <a:p>
            <a:r>
              <a:rPr lang="he-IL" altLang="ru-RU"/>
              <a:t>סימון הכוח - </a:t>
            </a:r>
            <a:r>
              <a:rPr lang="en-US" altLang="ru-RU"/>
              <a:t>F</a:t>
            </a:r>
            <a:r>
              <a:rPr lang="he-IL" altLang="ru-RU" sz="2800"/>
              <a:t>קפיץ</a:t>
            </a:r>
            <a:endParaRPr lang="ru-RU" alt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683568" y="1196752"/>
            <a:ext cx="7832369" cy="861774"/>
          </a:xfrm>
          <a:prstGeom prst="rect">
            <a:avLst/>
          </a:prstGeom>
        </p:spPr>
        <p:txBody>
          <a:bodyPr wrap="square">
            <a:spAutoFit/>
          </a:bodyPr>
          <a:lstStyle/>
          <a:p>
            <a:r>
              <a:rPr lang="he-IL" sz="1600" dirty="0"/>
              <a:t>קפיץ מתיחה משמש לאימוני כושר. תלמיד מדד את הכוח ואת ההתארכות. הנה התוצאות שהתלמיד רשם:</a:t>
            </a:r>
            <a:endParaRPr lang="en-US" sz="1600" dirty="0"/>
          </a:p>
          <a:p>
            <a:endParaRPr lang="en-US" dirty="0"/>
          </a:p>
        </p:txBody>
      </p:sp>
      <p:sp>
        <p:nvSpPr>
          <p:cNvPr id="5" name="TextBox 4"/>
          <p:cNvSpPr txBox="1"/>
          <p:nvPr/>
        </p:nvSpPr>
        <p:spPr>
          <a:xfrm>
            <a:off x="2987824" y="2420888"/>
            <a:ext cx="5551323" cy="1323439"/>
          </a:xfrm>
          <a:prstGeom prst="rect">
            <a:avLst/>
          </a:prstGeom>
          <a:noFill/>
        </p:spPr>
        <p:txBody>
          <a:bodyPr wrap="square" rtlCol="0">
            <a:spAutoFit/>
          </a:bodyPr>
          <a:lstStyle/>
          <a:p>
            <a:pPr marL="342900" lvl="0" indent="-342900">
              <a:buFont typeface="+mj-lt"/>
              <a:buAutoNum type="arabicPeriod"/>
            </a:pPr>
            <a:r>
              <a:rPr lang="he-IL" sz="1600" dirty="0"/>
              <a:t>האם המדידות תואמות את חוק הוק?</a:t>
            </a:r>
            <a:endParaRPr lang="en-US" sz="1600" dirty="0"/>
          </a:p>
          <a:p>
            <a:pPr marL="342900" lvl="0" indent="-342900">
              <a:buFont typeface="+mj-lt"/>
              <a:buAutoNum type="arabicPeriod"/>
            </a:pPr>
            <a:r>
              <a:rPr lang="he-IL" sz="1600" dirty="0"/>
              <a:t>מהו קבוע הקפיץ?</a:t>
            </a:r>
            <a:endParaRPr lang="en-US" sz="1600" dirty="0"/>
          </a:p>
          <a:p>
            <a:pPr marL="342900" lvl="0" indent="-342900">
              <a:buFont typeface="+mj-lt"/>
              <a:buAutoNum type="arabicPeriod"/>
            </a:pPr>
            <a:r>
              <a:rPr lang="he-IL" sz="1600" dirty="0"/>
              <a:t>מהי ההתארכות כאשר הכוח הוא 60 ניוטון (</a:t>
            </a:r>
            <a:r>
              <a:rPr lang="en-US" sz="1600" dirty="0"/>
              <a:t>60N</a:t>
            </a:r>
            <a:r>
              <a:rPr lang="he-IL" sz="1600" dirty="0"/>
              <a:t>)?</a:t>
            </a:r>
            <a:endParaRPr lang="en-US" sz="1600" dirty="0"/>
          </a:p>
          <a:p>
            <a:pPr marL="342900" lvl="0" indent="-342900">
              <a:buFont typeface="+mj-lt"/>
              <a:buAutoNum type="arabicPeriod"/>
            </a:pPr>
            <a:r>
              <a:rPr lang="he-IL" sz="1600" dirty="0"/>
              <a:t>מהו הכוח כאשר ההתארכות היא 35 ס"מ (</a:t>
            </a:r>
            <a:r>
              <a:rPr lang="en-US" sz="1600" dirty="0"/>
              <a:t>35 cm</a:t>
            </a:r>
            <a:r>
              <a:rPr lang="he-IL" sz="1600" dirty="0"/>
              <a:t>)?</a:t>
            </a:r>
            <a:endParaRPr lang="en-US" sz="1600" dirty="0"/>
          </a:p>
          <a:p>
            <a:pPr algn="l"/>
            <a:endParaRPr lang="en-US" sz="1600" dirty="0">
              <a:solidFill>
                <a:schemeClr val="accent1"/>
              </a:solidFill>
            </a:endParaRPr>
          </a:p>
        </p:txBody>
      </p:sp>
      <p:sp>
        <p:nvSpPr>
          <p:cNvPr id="6" name="כותרת 1"/>
          <p:cNvSpPr>
            <a:spLocks noGrp="1"/>
          </p:cNvSpPr>
          <p:nvPr>
            <p:ph type="title"/>
          </p:nvPr>
        </p:nvSpPr>
        <p:spPr>
          <a:xfrm>
            <a:off x="457200" y="274638"/>
            <a:ext cx="8229600" cy="922114"/>
          </a:xfrm>
        </p:spPr>
        <p:txBody>
          <a:bodyPr>
            <a:normAutofit/>
          </a:bodyPr>
          <a:lstStyle/>
          <a:p>
            <a:r>
              <a:rPr lang="he-IL" sz="3200" dirty="0">
                <a:solidFill>
                  <a:schemeClr val="accent1"/>
                </a:solidFill>
              </a:rPr>
              <a:t>קפיץ מתיחה</a:t>
            </a:r>
          </a:p>
        </p:txBody>
      </p:sp>
      <p:graphicFrame>
        <p:nvGraphicFramePr>
          <p:cNvPr id="16" name="Table 15"/>
          <p:cNvGraphicFramePr>
            <a:graphicFrameLocks noGrp="1"/>
          </p:cNvGraphicFramePr>
          <p:nvPr/>
        </p:nvGraphicFramePr>
        <p:xfrm>
          <a:off x="3995936" y="1700808"/>
          <a:ext cx="2161542" cy="441960"/>
        </p:xfrm>
        <a:graphic>
          <a:graphicData uri="http://schemas.openxmlformats.org/drawingml/2006/table">
            <a:tbl>
              <a:tblPr/>
              <a:tblGrid>
                <a:gridCol w="287338">
                  <a:extLst>
                    <a:ext uri="{9D8B030D-6E8A-4147-A177-3AD203B41FA5}">
                      <a16:colId xmlns:a16="http://schemas.microsoft.com/office/drawing/2014/main" val="20000"/>
                    </a:ext>
                  </a:extLst>
                </a:gridCol>
                <a:gridCol w="287338">
                  <a:extLst>
                    <a:ext uri="{9D8B030D-6E8A-4147-A177-3AD203B41FA5}">
                      <a16:colId xmlns:a16="http://schemas.microsoft.com/office/drawing/2014/main" val="20001"/>
                    </a:ext>
                  </a:extLst>
                </a:gridCol>
                <a:gridCol w="287338">
                  <a:extLst>
                    <a:ext uri="{9D8B030D-6E8A-4147-A177-3AD203B41FA5}">
                      <a16:colId xmlns:a16="http://schemas.microsoft.com/office/drawing/2014/main" val="20002"/>
                    </a:ext>
                  </a:extLst>
                </a:gridCol>
                <a:gridCol w="287338">
                  <a:extLst>
                    <a:ext uri="{9D8B030D-6E8A-4147-A177-3AD203B41FA5}">
                      <a16:colId xmlns:a16="http://schemas.microsoft.com/office/drawing/2014/main" val="20003"/>
                    </a:ext>
                  </a:extLst>
                </a:gridCol>
                <a:gridCol w="1012190">
                  <a:extLst>
                    <a:ext uri="{9D8B030D-6E8A-4147-A177-3AD203B41FA5}">
                      <a16:colId xmlns:a16="http://schemas.microsoft.com/office/drawing/2014/main" val="20004"/>
                    </a:ext>
                  </a:extLst>
                </a:gridCol>
              </a:tblGrid>
              <a:tr h="0">
                <a:tc>
                  <a:txBody>
                    <a:bodyPr/>
                    <a:lstStyle/>
                    <a:p>
                      <a:pPr marL="0" marR="0" algn="r" rtl="1">
                        <a:spcBef>
                          <a:spcPts val="0"/>
                        </a:spcBef>
                        <a:spcAft>
                          <a:spcPts val="0"/>
                        </a:spcAft>
                      </a:pPr>
                      <a:r>
                        <a:rPr lang="en-US" sz="1200">
                          <a:latin typeface="Times New Roman"/>
                          <a:ea typeface="Times New Roman"/>
                        </a:rPr>
                        <a:t>30</a:t>
                      </a:r>
                    </a:p>
                  </a:txBody>
                  <a:tcPr marL="19050" marR="19050" marT="19050" marB="19050" anchor="ctr">
                    <a:lnL>
                      <a:noFill/>
                    </a:lnL>
                    <a:lnR>
                      <a:noFill/>
                    </a:lnR>
                    <a:lnT>
                      <a:noFill/>
                    </a:lnT>
                    <a:lnB>
                      <a:noFill/>
                    </a:lnB>
                  </a:tcPr>
                </a:tc>
                <a:tc>
                  <a:txBody>
                    <a:bodyPr/>
                    <a:lstStyle/>
                    <a:p>
                      <a:pPr marL="0" marR="0" algn="r" rtl="1">
                        <a:spcBef>
                          <a:spcPts val="0"/>
                        </a:spcBef>
                        <a:spcAft>
                          <a:spcPts val="0"/>
                        </a:spcAft>
                      </a:pPr>
                      <a:r>
                        <a:rPr lang="en-US" sz="1200">
                          <a:latin typeface="Times New Roman"/>
                          <a:ea typeface="Times New Roman"/>
                        </a:rPr>
                        <a:t>20</a:t>
                      </a:r>
                    </a:p>
                  </a:txBody>
                  <a:tcPr marL="19050" marR="19050" marT="19050" marB="19050" anchor="ctr">
                    <a:lnL>
                      <a:noFill/>
                    </a:lnL>
                    <a:lnR>
                      <a:noFill/>
                    </a:lnR>
                    <a:lnT>
                      <a:noFill/>
                    </a:lnT>
                    <a:lnB>
                      <a:noFill/>
                    </a:lnB>
                  </a:tcPr>
                </a:tc>
                <a:tc>
                  <a:txBody>
                    <a:bodyPr/>
                    <a:lstStyle/>
                    <a:p>
                      <a:pPr marL="0" marR="0" algn="r" rtl="1">
                        <a:spcBef>
                          <a:spcPts val="0"/>
                        </a:spcBef>
                        <a:spcAft>
                          <a:spcPts val="0"/>
                        </a:spcAft>
                      </a:pPr>
                      <a:r>
                        <a:rPr lang="en-US" sz="1200">
                          <a:latin typeface="Times New Roman"/>
                          <a:ea typeface="Times New Roman"/>
                        </a:rPr>
                        <a:t>10</a:t>
                      </a:r>
                    </a:p>
                  </a:txBody>
                  <a:tcPr marL="19050" marR="19050" marT="19050" marB="19050" anchor="ctr">
                    <a:lnL>
                      <a:noFill/>
                    </a:lnL>
                    <a:lnR>
                      <a:noFill/>
                    </a:lnR>
                    <a:lnT>
                      <a:noFill/>
                    </a:lnT>
                    <a:lnB>
                      <a:noFill/>
                    </a:lnB>
                  </a:tcPr>
                </a:tc>
                <a:tc>
                  <a:txBody>
                    <a:bodyPr/>
                    <a:lstStyle/>
                    <a:p>
                      <a:pPr marL="0" marR="0" algn="r" rtl="1">
                        <a:spcBef>
                          <a:spcPts val="0"/>
                        </a:spcBef>
                        <a:spcAft>
                          <a:spcPts val="0"/>
                        </a:spcAft>
                      </a:pPr>
                      <a:r>
                        <a:rPr lang="en-US" sz="1200">
                          <a:latin typeface="Times New Roman"/>
                          <a:ea typeface="Times New Roman"/>
                        </a:rPr>
                        <a:t>0</a:t>
                      </a:r>
                    </a:p>
                  </a:txBody>
                  <a:tcPr marL="19050" marR="19050" marT="19050" marB="19050" anchor="ctr">
                    <a:lnL>
                      <a:noFill/>
                    </a:lnL>
                    <a:lnR>
                      <a:noFill/>
                    </a:lnR>
                    <a:lnT>
                      <a:noFill/>
                    </a:lnT>
                    <a:lnB>
                      <a:noFill/>
                    </a:lnB>
                  </a:tcPr>
                </a:tc>
                <a:tc>
                  <a:txBody>
                    <a:bodyPr/>
                    <a:lstStyle/>
                    <a:p>
                      <a:pPr marL="0" marR="0" algn="r" rtl="1">
                        <a:spcBef>
                          <a:spcPts val="0"/>
                        </a:spcBef>
                        <a:spcAft>
                          <a:spcPts val="0"/>
                        </a:spcAft>
                      </a:pPr>
                      <a:r>
                        <a:rPr lang="he-IL" sz="1200" b="1">
                          <a:latin typeface="Times New Roman"/>
                          <a:ea typeface="Times New Roman"/>
                          <a:cs typeface="David"/>
                        </a:rPr>
                        <a:t>התארכות (ס"מ)</a:t>
                      </a:r>
                      <a:endParaRPr lang="en-US" sz="1200">
                        <a:latin typeface="Times New Roman"/>
                        <a:ea typeface="Times New Roman"/>
                      </a:endParaRPr>
                    </a:p>
                  </a:txBody>
                  <a:tcPr marL="19050" marR="19050" marT="19050" marB="19050">
                    <a:lnL>
                      <a:noFill/>
                    </a:lnL>
                    <a:lnR>
                      <a:noFill/>
                    </a:lnR>
                    <a:lnT>
                      <a:noFill/>
                    </a:lnT>
                    <a:lnB>
                      <a:noFill/>
                    </a:lnB>
                  </a:tcPr>
                </a:tc>
                <a:extLst>
                  <a:ext uri="{0D108BD9-81ED-4DB2-BD59-A6C34878D82A}">
                    <a16:rowId xmlns:a16="http://schemas.microsoft.com/office/drawing/2014/main" val="10000"/>
                  </a:ext>
                </a:extLst>
              </a:tr>
              <a:tr h="0">
                <a:tc>
                  <a:txBody>
                    <a:bodyPr/>
                    <a:lstStyle/>
                    <a:p>
                      <a:pPr marL="0" marR="0" algn="r" rtl="1">
                        <a:spcBef>
                          <a:spcPts val="0"/>
                        </a:spcBef>
                        <a:spcAft>
                          <a:spcPts val="0"/>
                        </a:spcAft>
                      </a:pPr>
                      <a:r>
                        <a:rPr lang="en-US" sz="1200">
                          <a:latin typeface="Times New Roman"/>
                          <a:ea typeface="Times New Roman"/>
                        </a:rPr>
                        <a:t>120</a:t>
                      </a:r>
                    </a:p>
                  </a:txBody>
                  <a:tcPr marL="19050" marR="19050" marT="19050" marB="19050" anchor="ctr">
                    <a:lnL>
                      <a:noFill/>
                    </a:lnL>
                    <a:lnR>
                      <a:noFill/>
                    </a:lnR>
                    <a:lnT>
                      <a:noFill/>
                    </a:lnT>
                    <a:lnB>
                      <a:noFill/>
                    </a:lnB>
                  </a:tcPr>
                </a:tc>
                <a:tc>
                  <a:txBody>
                    <a:bodyPr/>
                    <a:lstStyle/>
                    <a:p>
                      <a:pPr marL="0" marR="0" algn="r" rtl="1">
                        <a:spcBef>
                          <a:spcPts val="0"/>
                        </a:spcBef>
                        <a:spcAft>
                          <a:spcPts val="0"/>
                        </a:spcAft>
                      </a:pPr>
                      <a:r>
                        <a:rPr lang="en-US" sz="1200">
                          <a:latin typeface="Times New Roman"/>
                          <a:ea typeface="Times New Roman"/>
                        </a:rPr>
                        <a:t>80</a:t>
                      </a:r>
                    </a:p>
                  </a:txBody>
                  <a:tcPr marL="19050" marR="19050" marT="19050" marB="19050" anchor="ctr">
                    <a:lnL>
                      <a:noFill/>
                    </a:lnL>
                    <a:lnR>
                      <a:noFill/>
                    </a:lnR>
                    <a:lnT>
                      <a:noFill/>
                    </a:lnT>
                    <a:lnB>
                      <a:noFill/>
                    </a:lnB>
                  </a:tcPr>
                </a:tc>
                <a:tc>
                  <a:txBody>
                    <a:bodyPr/>
                    <a:lstStyle/>
                    <a:p>
                      <a:pPr marL="0" marR="0" algn="r" rtl="1">
                        <a:spcBef>
                          <a:spcPts val="0"/>
                        </a:spcBef>
                        <a:spcAft>
                          <a:spcPts val="0"/>
                        </a:spcAft>
                      </a:pPr>
                      <a:r>
                        <a:rPr lang="en-US" sz="1200">
                          <a:latin typeface="Times New Roman"/>
                          <a:ea typeface="Times New Roman"/>
                        </a:rPr>
                        <a:t>40</a:t>
                      </a:r>
                    </a:p>
                  </a:txBody>
                  <a:tcPr marL="19050" marR="19050" marT="19050" marB="19050" anchor="ctr">
                    <a:lnL>
                      <a:noFill/>
                    </a:lnL>
                    <a:lnR>
                      <a:noFill/>
                    </a:lnR>
                    <a:lnT>
                      <a:noFill/>
                    </a:lnT>
                    <a:lnB>
                      <a:noFill/>
                    </a:lnB>
                  </a:tcPr>
                </a:tc>
                <a:tc>
                  <a:txBody>
                    <a:bodyPr/>
                    <a:lstStyle/>
                    <a:p>
                      <a:pPr marL="0" marR="0" algn="r" rtl="1">
                        <a:spcBef>
                          <a:spcPts val="0"/>
                        </a:spcBef>
                        <a:spcAft>
                          <a:spcPts val="0"/>
                        </a:spcAft>
                      </a:pPr>
                      <a:r>
                        <a:rPr lang="en-US" sz="1200">
                          <a:latin typeface="Times New Roman"/>
                          <a:ea typeface="Times New Roman"/>
                        </a:rPr>
                        <a:t>0</a:t>
                      </a:r>
                    </a:p>
                  </a:txBody>
                  <a:tcPr marL="19050" marR="19050" marT="19050" marB="19050" anchor="ctr">
                    <a:lnL>
                      <a:noFill/>
                    </a:lnL>
                    <a:lnR>
                      <a:noFill/>
                    </a:lnR>
                    <a:lnT>
                      <a:noFill/>
                    </a:lnT>
                    <a:lnB>
                      <a:noFill/>
                    </a:lnB>
                  </a:tcPr>
                </a:tc>
                <a:tc>
                  <a:txBody>
                    <a:bodyPr/>
                    <a:lstStyle/>
                    <a:p>
                      <a:pPr marL="0" marR="0" algn="r" rtl="1">
                        <a:spcBef>
                          <a:spcPts val="0"/>
                        </a:spcBef>
                        <a:spcAft>
                          <a:spcPts val="0"/>
                        </a:spcAft>
                      </a:pPr>
                      <a:r>
                        <a:rPr lang="he-IL" sz="1200" b="1" dirty="0">
                          <a:latin typeface="Times New Roman"/>
                          <a:ea typeface="Times New Roman"/>
                          <a:cs typeface="David"/>
                        </a:rPr>
                        <a:t>כוח (ניוטון)</a:t>
                      </a:r>
                      <a:endParaRPr lang="en-US" sz="1200" dirty="0">
                        <a:latin typeface="Times New Roman"/>
                        <a:ea typeface="Times New Roman"/>
                      </a:endParaRPr>
                    </a:p>
                  </a:txBody>
                  <a:tcPr marL="19050" marR="19050" marT="19050" marB="19050">
                    <a:lnL>
                      <a:noFill/>
                    </a:lnL>
                    <a:lnR>
                      <a:noFill/>
                    </a:lnR>
                    <a:lnT>
                      <a:noFill/>
                    </a:lnT>
                    <a:lnB>
                      <a:noFill/>
                    </a:lnB>
                  </a:tcPr>
                </a:tc>
                <a:extLst>
                  <a:ext uri="{0D108BD9-81ED-4DB2-BD59-A6C34878D82A}">
                    <a16:rowId xmlns:a16="http://schemas.microsoft.com/office/drawing/2014/main" val="10001"/>
                  </a:ext>
                </a:extLst>
              </a:tr>
            </a:tbl>
          </a:graphicData>
        </a:graphic>
      </p:graphicFrame>
      <p:pic>
        <p:nvPicPr>
          <p:cNvPr id="57346" name="Picture 2" descr="https://ae01.alicdn.com/kf/HTB1zRZMLXXXXXb3XXXXq6xXFXXX5/Dual-Use-Arm-Chest-Exerciser-Pull-Wrist-Developer-with-Five-Adjustable-font-b-Spring-b-font.jpg"/>
          <p:cNvPicPr>
            <a:picLocks noChangeAspect="1" noChangeArrowheads="1"/>
          </p:cNvPicPr>
          <p:nvPr/>
        </p:nvPicPr>
        <p:blipFill>
          <a:blip r:embed="rId2" cstate="print"/>
          <a:srcRect/>
          <a:stretch>
            <a:fillRect/>
          </a:stretch>
        </p:blipFill>
        <p:spPr bwMode="auto">
          <a:xfrm>
            <a:off x="467544" y="1916832"/>
            <a:ext cx="2736304" cy="1562430"/>
          </a:xfrm>
          <a:prstGeom prst="rect">
            <a:avLst/>
          </a:prstGeom>
          <a:noFill/>
        </p:spPr>
      </p:pic>
      <p:sp>
        <p:nvSpPr>
          <p:cNvPr id="18" name="TextBox 17"/>
          <p:cNvSpPr txBox="1"/>
          <p:nvPr/>
        </p:nvSpPr>
        <p:spPr>
          <a:xfrm>
            <a:off x="2699792" y="3933056"/>
            <a:ext cx="5551323" cy="2585323"/>
          </a:xfrm>
          <a:prstGeom prst="rect">
            <a:avLst/>
          </a:prstGeom>
          <a:noFill/>
        </p:spPr>
        <p:txBody>
          <a:bodyPr wrap="square" rtlCol="0">
            <a:spAutoFit/>
          </a:bodyPr>
          <a:lstStyle/>
          <a:p>
            <a:pPr lvl="0"/>
            <a:r>
              <a:rPr lang="he-IL" sz="1600" dirty="0"/>
              <a:t>מהו קבוע הקפיץ?</a:t>
            </a:r>
          </a:p>
          <a:p>
            <a:pPr lvl="0" algn="l"/>
            <a:r>
              <a:rPr lang="en-US" sz="1600" dirty="0">
                <a:solidFill>
                  <a:schemeClr val="accent1"/>
                </a:solidFill>
              </a:rPr>
              <a:t>k = F/x = 120/0.3 = 400 N/m</a:t>
            </a:r>
          </a:p>
          <a:p>
            <a:pPr lvl="0"/>
            <a:endParaRPr lang="en-US" sz="1600" dirty="0"/>
          </a:p>
          <a:p>
            <a:r>
              <a:rPr lang="he-IL" sz="1600" dirty="0"/>
              <a:t>מהי ההתארכות כאשר הכוח הוא 60 ניוטון?</a:t>
            </a:r>
            <a:endParaRPr lang="en-US" sz="1600" dirty="0"/>
          </a:p>
          <a:p>
            <a:pPr algn="l"/>
            <a:r>
              <a:rPr lang="en-US" sz="1600" dirty="0">
                <a:solidFill>
                  <a:schemeClr val="accent1"/>
                </a:solidFill>
              </a:rPr>
              <a:t>X = F/k = 60/400 = 0.15 m = 15 cm</a:t>
            </a:r>
          </a:p>
          <a:p>
            <a:r>
              <a:rPr lang="he-IL" sz="1600" dirty="0">
                <a:solidFill>
                  <a:schemeClr val="accent1"/>
                </a:solidFill>
              </a:rPr>
              <a:t>(ניתן גם לבצע אינטרפולציה)</a:t>
            </a:r>
            <a:endParaRPr lang="en-US" sz="1600" dirty="0"/>
          </a:p>
          <a:p>
            <a:pPr lvl="0"/>
            <a:r>
              <a:rPr lang="he-IL" sz="1600" dirty="0"/>
              <a:t>מהו הכוח כאשר ההתארכות היא </a:t>
            </a:r>
            <a:r>
              <a:rPr lang="en-US" sz="1600" dirty="0"/>
              <a:t> 35</a:t>
            </a:r>
            <a:r>
              <a:rPr lang="he-IL" sz="1600" dirty="0"/>
              <a:t>ס"מ?</a:t>
            </a:r>
            <a:endParaRPr lang="en-US" sz="1600" dirty="0"/>
          </a:p>
          <a:p>
            <a:pPr lvl="0" algn="l"/>
            <a:r>
              <a:rPr lang="en-US" sz="1600" dirty="0">
                <a:solidFill>
                  <a:schemeClr val="accent1"/>
                </a:solidFill>
              </a:rPr>
              <a:t>F = k </a:t>
            </a:r>
            <a:r>
              <a:rPr lang="el-GR" altLang="ru-RU" sz="1600" b="1" dirty="0"/>
              <a:t>Δ </a:t>
            </a:r>
            <a:r>
              <a:rPr lang="en-US" sz="1600" dirty="0">
                <a:solidFill>
                  <a:schemeClr val="accent1"/>
                </a:solidFill>
              </a:rPr>
              <a:t>x = 400 x 0.35 = 140 N</a:t>
            </a:r>
            <a:endParaRPr lang="he-IL" sz="1600" dirty="0">
              <a:solidFill>
                <a:schemeClr val="accent1"/>
              </a:solidFill>
            </a:endParaRPr>
          </a:p>
          <a:p>
            <a:r>
              <a:rPr lang="he-IL" sz="1600" dirty="0">
                <a:solidFill>
                  <a:schemeClr val="accent1"/>
                </a:solidFill>
              </a:rPr>
              <a:t>(ניתן גם לבצע אקטסטרפולציה. האם יהיה נכון תמיד?)</a:t>
            </a:r>
            <a:endParaRPr lang="en-US" sz="1600" dirty="0">
              <a:solidFill>
                <a:schemeClr val="accent1"/>
              </a:solidFill>
            </a:endParaRPr>
          </a:p>
          <a:p>
            <a:pPr algn="l"/>
            <a:endParaRPr lang="en-US" sz="1600" dirty="0">
              <a:solidFill>
                <a:schemeClr val="accent1"/>
              </a:solidFill>
            </a:endParaRPr>
          </a:p>
        </p:txBody>
      </p:sp>
    </p:spTree>
    <p:extLst>
      <p:ext uri="{BB962C8B-B14F-4D97-AF65-F5344CB8AC3E}">
        <p14:creationId xmlns:p14="http://schemas.microsoft.com/office/powerpoint/2010/main" val="155429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67544" y="1196752"/>
            <a:ext cx="8048393" cy="3539430"/>
          </a:xfrm>
          <a:prstGeom prst="rect">
            <a:avLst/>
          </a:prstGeom>
        </p:spPr>
        <p:txBody>
          <a:bodyPr wrap="square">
            <a:spAutoFit/>
          </a:bodyPr>
          <a:lstStyle/>
          <a:p>
            <a:pPr lvl="0"/>
            <a:r>
              <a:rPr lang="he-IL" sz="1600" dirty="0"/>
              <a:t>התיאור הגרפי שלפנינו מציג את הכוח כנגד ההתארכות של קפיץ מסוים. קבעו מתוך הגרף, ללא חישוב, מהי ההתארכות כאשר הכוח הוא 1.5 ניוטון (</a:t>
            </a:r>
            <a:r>
              <a:rPr lang="en-US" sz="1600" dirty="0"/>
              <a:t>1.5N</a:t>
            </a:r>
            <a:r>
              <a:rPr lang="he-IL" sz="1600" dirty="0"/>
              <a:t>).</a:t>
            </a:r>
          </a:p>
          <a:p>
            <a:pPr lvl="0"/>
            <a:endParaRPr lang="he-IL" sz="1600" dirty="0"/>
          </a:p>
          <a:p>
            <a:pPr lvl="0"/>
            <a:r>
              <a:rPr lang="he-IL" sz="1600" dirty="0">
                <a:solidFill>
                  <a:schemeClr val="accent1"/>
                </a:solidFill>
              </a:rPr>
              <a:t>5 ס"מ</a:t>
            </a:r>
            <a:endParaRPr lang="en-US" sz="1600" dirty="0">
              <a:solidFill>
                <a:schemeClr val="accent1"/>
              </a:solidFill>
            </a:endParaRPr>
          </a:p>
          <a:p>
            <a:endParaRPr lang="he-IL" sz="1600" dirty="0"/>
          </a:p>
          <a:p>
            <a:endParaRPr lang="he-IL" sz="1600" dirty="0"/>
          </a:p>
          <a:p>
            <a:endParaRPr lang="he-IL" sz="1600" dirty="0"/>
          </a:p>
          <a:p>
            <a:endParaRPr lang="he-IL" sz="1600" dirty="0"/>
          </a:p>
          <a:p>
            <a:r>
              <a:rPr lang="he-IL" sz="1600" dirty="0"/>
              <a:t>השתמשו בגרף כדי לחשב את קבוע הקפיץ. רשמו אותו הן ביחידות ניוטון לס"מ (</a:t>
            </a:r>
            <a:r>
              <a:rPr lang="en-US" sz="1600" dirty="0"/>
              <a:t>N/cm</a:t>
            </a:r>
            <a:r>
              <a:rPr lang="he-IL" sz="1600" dirty="0"/>
              <a:t>) והן ביחידות ניוטון למטר (</a:t>
            </a:r>
            <a:r>
              <a:rPr lang="en-US" sz="1600" dirty="0"/>
              <a:t>N/m</a:t>
            </a:r>
            <a:r>
              <a:rPr lang="he-IL" sz="1600" dirty="0"/>
              <a:t>).</a:t>
            </a:r>
            <a:r>
              <a:rPr lang="en-US" sz="1600" dirty="0"/>
              <a:t> </a:t>
            </a:r>
            <a:endParaRPr lang="he-IL" sz="1600" dirty="0"/>
          </a:p>
          <a:p>
            <a:r>
              <a:rPr lang="he-IL" sz="1600" dirty="0">
                <a:solidFill>
                  <a:schemeClr val="accent1"/>
                </a:solidFill>
              </a:rPr>
              <a:t>קבוע הקפיץ הוא "שיפוע הגרף" (</a:t>
            </a:r>
            <a:r>
              <a:rPr lang="en-US" sz="1600" dirty="0">
                <a:solidFill>
                  <a:schemeClr val="accent1"/>
                </a:solidFill>
              </a:rPr>
              <a:t>2.4/8</a:t>
            </a:r>
            <a:r>
              <a:rPr lang="he-IL" sz="1600" dirty="0">
                <a:solidFill>
                  <a:schemeClr val="accent1"/>
                </a:solidFill>
              </a:rPr>
              <a:t>), ולכן קבוע הקפיץ הוא 0.3 ניוטון לס"מ (או 30 ניוטון למטר).</a:t>
            </a:r>
          </a:p>
          <a:p>
            <a:endParaRPr lang="en-US" sz="1600" dirty="0"/>
          </a:p>
          <a:p>
            <a:r>
              <a:rPr lang="he-IL" sz="1600" dirty="0"/>
              <a:t>מהו הכוח הפועל על הקפיץ כאשר ההתארכות היא 11 ס"מ (</a:t>
            </a:r>
            <a:r>
              <a:rPr lang="en-US" sz="1600" dirty="0"/>
              <a:t>11 cm</a:t>
            </a:r>
            <a:r>
              <a:rPr lang="he-IL" sz="1600" dirty="0"/>
              <a:t>)?</a:t>
            </a:r>
          </a:p>
          <a:p>
            <a:r>
              <a:rPr lang="en-US" sz="1600" i="1" dirty="0">
                <a:solidFill>
                  <a:schemeClr val="accent1"/>
                </a:solidFill>
              </a:rPr>
              <a:t>F</a:t>
            </a:r>
            <a:r>
              <a:rPr lang="en-US" sz="1600" dirty="0">
                <a:solidFill>
                  <a:schemeClr val="accent1"/>
                </a:solidFill>
              </a:rPr>
              <a:t>=</a:t>
            </a:r>
            <a:r>
              <a:rPr lang="en-US" sz="1600" i="1" dirty="0" err="1">
                <a:solidFill>
                  <a:schemeClr val="accent1"/>
                </a:solidFill>
              </a:rPr>
              <a:t>kx</a:t>
            </a:r>
            <a:r>
              <a:rPr lang="he-IL" sz="1600" dirty="0">
                <a:solidFill>
                  <a:schemeClr val="accent1"/>
                </a:solidFill>
              </a:rPr>
              <a:t>, ולכן </a:t>
            </a:r>
            <a:r>
              <a:rPr lang="en-US" sz="1600" i="1" dirty="0">
                <a:solidFill>
                  <a:schemeClr val="accent1"/>
                </a:solidFill>
              </a:rPr>
              <a:t>F </a:t>
            </a:r>
            <a:r>
              <a:rPr lang="en-US" sz="1600" dirty="0">
                <a:solidFill>
                  <a:schemeClr val="accent1"/>
                </a:solidFill>
              </a:rPr>
              <a:t>= 30 </a:t>
            </a:r>
            <a:r>
              <a:rPr lang="en-US" sz="1600" dirty="0">
                <a:solidFill>
                  <a:schemeClr val="accent1"/>
                </a:solidFill>
                <a:sym typeface="Symbol"/>
              </a:rPr>
              <a:t> </a:t>
            </a:r>
            <a:r>
              <a:rPr lang="en-US" sz="1600" dirty="0">
                <a:solidFill>
                  <a:schemeClr val="accent1"/>
                </a:solidFill>
              </a:rPr>
              <a:t>0.11</a:t>
            </a:r>
            <a:r>
              <a:rPr lang="he-IL" sz="1600" dirty="0">
                <a:solidFill>
                  <a:schemeClr val="accent1"/>
                </a:solidFill>
              </a:rPr>
              <a:t>. כלומר, הכוח הוא </a:t>
            </a:r>
            <a:r>
              <a:rPr lang="en-US" sz="1600" dirty="0">
                <a:solidFill>
                  <a:schemeClr val="accent1"/>
                </a:solidFill>
              </a:rPr>
              <a:t>3</a:t>
            </a:r>
            <a:r>
              <a:rPr lang="he-IL" sz="1600" dirty="0">
                <a:solidFill>
                  <a:schemeClr val="accent1"/>
                </a:solidFill>
              </a:rPr>
              <a:t>.</a:t>
            </a:r>
            <a:r>
              <a:rPr lang="en-US" sz="1600" dirty="0">
                <a:solidFill>
                  <a:schemeClr val="accent1"/>
                </a:solidFill>
              </a:rPr>
              <a:t>3</a:t>
            </a:r>
            <a:r>
              <a:rPr lang="he-IL" sz="1600" dirty="0">
                <a:solidFill>
                  <a:schemeClr val="accent1"/>
                </a:solidFill>
              </a:rPr>
              <a:t> ניוטון</a:t>
            </a:r>
            <a:endParaRPr lang="en-US" sz="1600" dirty="0">
              <a:solidFill>
                <a:schemeClr val="accent1"/>
              </a:solidFill>
            </a:endParaRPr>
          </a:p>
        </p:txBody>
      </p:sp>
      <p:sp>
        <p:nvSpPr>
          <p:cNvPr id="6" name="כותרת 1"/>
          <p:cNvSpPr>
            <a:spLocks noGrp="1"/>
          </p:cNvSpPr>
          <p:nvPr>
            <p:ph type="title"/>
          </p:nvPr>
        </p:nvSpPr>
        <p:spPr>
          <a:xfrm>
            <a:off x="457200" y="274638"/>
            <a:ext cx="8229600" cy="922114"/>
          </a:xfrm>
        </p:spPr>
        <p:txBody>
          <a:bodyPr>
            <a:normAutofit/>
          </a:bodyPr>
          <a:lstStyle/>
          <a:p>
            <a:r>
              <a:rPr lang="he-IL" sz="3200" dirty="0">
                <a:solidFill>
                  <a:schemeClr val="accent1"/>
                </a:solidFill>
              </a:rPr>
              <a:t>קפיצים וגרפים</a:t>
            </a:r>
          </a:p>
        </p:txBody>
      </p:sp>
      <p:pic>
        <p:nvPicPr>
          <p:cNvPr id="58374" name="Picture 6"/>
          <p:cNvPicPr>
            <a:picLocks noChangeAspect="1" noChangeArrowheads="1"/>
          </p:cNvPicPr>
          <p:nvPr/>
        </p:nvPicPr>
        <p:blipFill>
          <a:blip r:embed="rId2" cstate="print"/>
          <a:srcRect/>
          <a:stretch>
            <a:fillRect/>
          </a:stretch>
        </p:blipFill>
        <p:spPr bwMode="auto">
          <a:xfrm>
            <a:off x="1187624" y="1628800"/>
            <a:ext cx="1829099" cy="1523414"/>
          </a:xfrm>
          <a:prstGeom prst="rect">
            <a:avLst/>
          </a:prstGeom>
          <a:noFill/>
          <a:ln w="9525">
            <a:noFill/>
            <a:miter lim="800000"/>
            <a:headEnd/>
            <a:tailEnd/>
          </a:ln>
        </p:spPr>
      </p:pic>
    </p:spTree>
    <p:extLst>
      <p:ext uri="{BB962C8B-B14F-4D97-AF65-F5344CB8AC3E}">
        <p14:creationId xmlns:p14="http://schemas.microsoft.com/office/powerpoint/2010/main" val="155429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67544" y="1196752"/>
            <a:ext cx="8048393" cy="4062651"/>
          </a:xfrm>
          <a:prstGeom prst="rect">
            <a:avLst/>
          </a:prstGeom>
        </p:spPr>
        <p:txBody>
          <a:bodyPr wrap="square">
            <a:spAutoFit/>
          </a:bodyPr>
          <a:lstStyle/>
          <a:p>
            <a:pPr lvl="0"/>
            <a:r>
              <a:rPr lang="he-IL" sz="1600" dirty="0"/>
              <a:t>התבוננו בתיאור הגרפי שבו מיוצגים גרפים לשני קפיצים שונים (א ו-ב).  לאיזה גרף יש "קבוע קפיץ" גדול יותר? הסבירו כיצד הגעתם למסקנה.</a:t>
            </a:r>
            <a:endParaRPr lang="en-US" sz="1600" dirty="0"/>
          </a:p>
          <a:p>
            <a:pPr lvl="0"/>
            <a:r>
              <a:rPr lang="he-IL" sz="1600" dirty="0">
                <a:solidFill>
                  <a:schemeClr val="accent1"/>
                </a:solidFill>
              </a:rPr>
              <a:t>קפיץ א'</a:t>
            </a:r>
            <a:endParaRPr lang="en-US" sz="1600" dirty="0">
              <a:solidFill>
                <a:schemeClr val="accent1"/>
              </a:solidFill>
            </a:endParaRPr>
          </a:p>
          <a:p>
            <a:pPr lvl="0"/>
            <a:endParaRPr lang="en-US" sz="1600" dirty="0"/>
          </a:p>
          <a:p>
            <a:pPr lvl="0"/>
            <a:endParaRPr lang="en-US" sz="1600" dirty="0"/>
          </a:p>
          <a:p>
            <a:pPr lvl="0"/>
            <a:endParaRPr lang="en-US" sz="1600" dirty="0"/>
          </a:p>
          <a:p>
            <a:pPr lvl="0"/>
            <a:endParaRPr lang="he-IL" sz="1600" dirty="0"/>
          </a:p>
          <a:p>
            <a:pPr lvl="0"/>
            <a:r>
              <a:rPr lang="he-IL" sz="1600" dirty="0"/>
              <a:t>התבוננו בתיאור הגרפי שבו מיוצגים גרפים לשני קפיצים שונים (</a:t>
            </a:r>
            <a:r>
              <a:rPr lang="en-US" sz="1600" dirty="0"/>
              <a:t>I</a:t>
            </a:r>
            <a:r>
              <a:rPr lang="he-IL" sz="1600" dirty="0"/>
              <a:t> ו-</a:t>
            </a:r>
            <a:r>
              <a:rPr lang="en-US" sz="1600" dirty="0"/>
              <a:t>II</a:t>
            </a:r>
            <a:r>
              <a:rPr lang="he-IL" sz="1600" dirty="0"/>
              <a:t>). לאיזה גרף יש "קבוע קפיץ" גדול יותר? הסבירו כיצד הגעתם למסקנה.</a:t>
            </a:r>
            <a:endParaRPr lang="en-US" sz="1600" dirty="0"/>
          </a:p>
          <a:p>
            <a:r>
              <a:rPr lang="he-IL" sz="1600" dirty="0">
                <a:solidFill>
                  <a:schemeClr val="accent1"/>
                </a:solidFill>
              </a:rPr>
              <a:t>קפיץ </a:t>
            </a:r>
            <a:r>
              <a:rPr lang="en-US" sz="1600" dirty="0">
                <a:solidFill>
                  <a:schemeClr val="accent1"/>
                </a:solidFill>
              </a:rPr>
              <a:t>II</a:t>
            </a:r>
            <a:endParaRPr lang="he-IL" sz="1600" dirty="0">
              <a:solidFill>
                <a:schemeClr val="accent1"/>
              </a:solidFill>
            </a:endParaRPr>
          </a:p>
          <a:p>
            <a:endParaRPr lang="en-US" sz="1600" dirty="0"/>
          </a:p>
          <a:p>
            <a:endParaRPr lang="en-US" sz="1600" dirty="0"/>
          </a:p>
          <a:p>
            <a:endParaRPr lang="en-US" sz="1600" dirty="0"/>
          </a:p>
          <a:p>
            <a:endParaRPr lang="he-IL" sz="1600" dirty="0"/>
          </a:p>
          <a:p>
            <a:r>
              <a:rPr lang="he-IL" sz="1600" dirty="0"/>
              <a:t>התבוננו בשני התיאורים הגרפיים שלמטה. מי מהם מתאר קפיץ בעל קבוע גדול יותר?</a:t>
            </a:r>
          </a:p>
          <a:p>
            <a:r>
              <a:rPr lang="he-IL" sz="1600" dirty="0">
                <a:solidFill>
                  <a:schemeClr val="accent1"/>
                </a:solidFill>
              </a:rPr>
              <a:t>גרף ימין</a:t>
            </a:r>
            <a:endParaRPr lang="en-US" dirty="0">
              <a:solidFill>
                <a:schemeClr val="accent1"/>
              </a:solidFill>
            </a:endParaRPr>
          </a:p>
        </p:txBody>
      </p:sp>
      <p:sp>
        <p:nvSpPr>
          <p:cNvPr id="6" name="כותרת 1"/>
          <p:cNvSpPr>
            <a:spLocks noGrp="1"/>
          </p:cNvSpPr>
          <p:nvPr>
            <p:ph type="title"/>
          </p:nvPr>
        </p:nvSpPr>
        <p:spPr>
          <a:xfrm>
            <a:off x="457200" y="274638"/>
            <a:ext cx="8229600" cy="922114"/>
          </a:xfrm>
        </p:spPr>
        <p:txBody>
          <a:bodyPr>
            <a:normAutofit/>
          </a:bodyPr>
          <a:lstStyle/>
          <a:p>
            <a:r>
              <a:rPr lang="he-IL" sz="3200" dirty="0">
                <a:solidFill>
                  <a:schemeClr val="accent1"/>
                </a:solidFill>
              </a:rPr>
              <a:t>קפיצים וגרפים (המשך)</a:t>
            </a:r>
          </a:p>
        </p:txBody>
      </p:sp>
      <p:pic>
        <p:nvPicPr>
          <p:cNvPr id="59394" name="Picture 2"/>
          <p:cNvPicPr>
            <a:picLocks noChangeAspect="1" noChangeArrowheads="1"/>
          </p:cNvPicPr>
          <p:nvPr/>
        </p:nvPicPr>
        <p:blipFill>
          <a:blip r:embed="rId2" cstate="print"/>
          <a:srcRect/>
          <a:stretch>
            <a:fillRect/>
          </a:stretch>
        </p:blipFill>
        <p:spPr bwMode="auto">
          <a:xfrm>
            <a:off x="3419872" y="1484784"/>
            <a:ext cx="1423126" cy="1508943"/>
          </a:xfrm>
          <a:prstGeom prst="rect">
            <a:avLst/>
          </a:prstGeom>
          <a:noFill/>
          <a:ln w="9525">
            <a:noFill/>
            <a:miter lim="800000"/>
            <a:headEnd/>
            <a:tailEnd/>
          </a:ln>
        </p:spPr>
      </p:pic>
      <p:pic>
        <p:nvPicPr>
          <p:cNvPr id="59395" name="Picture 3"/>
          <p:cNvPicPr>
            <a:picLocks noChangeAspect="1" noChangeArrowheads="1"/>
          </p:cNvPicPr>
          <p:nvPr/>
        </p:nvPicPr>
        <p:blipFill>
          <a:blip r:embed="rId3" cstate="print"/>
          <a:srcRect/>
          <a:stretch>
            <a:fillRect/>
          </a:stretch>
        </p:blipFill>
        <p:spPr bwMode="auto">
          <a:xfrm>
            <a:off x="3347864" y="3212976"/>
            <a:ext cx="1501588" cy="1427981"/>
          </a:xfrm>
          <a:prstGeom prst="rect">
            <a:avLst/>
          </a:prstGeom>
          <a:noFill/>
          <a:ln w="9525">
            <a:noFill/>
            <a:miter lim="800000"/>
            <a:headEnd/>
            <a:tailEnd/>
          </a:ln>
        </p:spPr>
      </p:pic>
      <p:pic>
        <p:nvPicPr>
          <p:cNvPr id="59396" name="Picture 4"/>
          <p:cNvPicPr>
            <a:picLocks noChangeAspect="1" noChangeArrowheads="1"/>
          </p:cNvPicPr>
          <p:nvPr/>
        </p:nvPicPr>
        <p:blipFill>
          <a:blip r:embed="rId4" cstate="print"/>
          <a:srcRect/>
          <a:stretch>
            <a:fillRect/>
          </a:stretch>
        </p:blipFill>
        <p:spPr bwMode="auto">
          <a:xfrm>
            <a:off x="2267744" y="5013176"/>
            <a:ext cx="4536504" cy="1707931"/>
          </a:xfrm>
          <a:prstGeom prst="rect">
            <a:avLst/>
          </a:prstGeom>
          <a:noFill/>
          <a:ln w="9525">
            <a:noFill/>
            <a:miter lim="800000"/>
            <a:headEnd/>
            <a:tailEnd/>
          </a:ln>
        </p:spPr>
      </p:pic>
    </p:spTree>
    <p:extLst>
      <p:ext uri="{BB962C8B-B14F-4D97-AF65-F5344CB8AC3E}">
        <p14:creationId xmlns:p14="http://schemas.microsoft.com/office/powerpoint/2010/main" val="155429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http://www.antiques-osafim.co.il/products/photos/1101.jpg"/>
          <p:cNvPicPr>
            <a:picLocks noChangeAspect="1" noChangeArrowheads="1"/>
          </p:cNvPicPr>
          <p:nvPr/>
        </p:nvPicPr>
        <p:blipFill>
          <a:blip r:embed="rId2" cstate="print"/>
          <a:srcRect/>
          <a:stretch>
            <a:fillRect/>
          </a:stretch>
        </p:blipFill>
        <p:spPr bwMode="auto">
          <a:xfrm>
            <a:off x="4139952" y="1340768"/>
            <a:ext cx="3528392" cy="3528392"/>
          </a:xfrm>
          <a:prstGeom prst="rect">
            <a:avLst/>
          </a:prstGeom>
          <a:noFill/>
        </p:spPr>
      </p:pic>
      <p:sp>
        <p:nvSpPr>
          <p:cNvPr id="4" name="מלבן 3"/>
          <p:cNvSpPr/>
          <p:nvPr/>
        </p:nvSpPr>
        <p:spPr>
          <a:xfrm>
            <a:off x="467544" y="1196752"/>
            <a:ext cx="8048393" cy="5262979"/>
          </a:xfrm>
          <a:prstGeom prst="rect">
            <a:avLst/>
          </a:prstGeom>
        </p:spPr>
        <p:txBody>
          <a:bodyPr wrap="square">
            <a:spAutoFit/>
          </a:bodyPr>
          <a:lstStyle/>
          <a:p>
            <a:r>
              <a:rPr lang="he-IL" sz="1600" dirty="0"/>
              <a:t>יש שתי דרכים מקובלות למדידת מסה – מד מסה קפיצי ומאזני כפות. נערוך מדידות על הארץ בשני המכשירים ואחר כך ניקח אותם אל הירח.</a:t>
            </a:r>
            <a:endParaRPr lang="en-US" sz="1600" dirty="0"/>
          </a:p>
          <a:p>
            <a:pPr lvl="0"/>
            <a:endParaRPr lang="he-IL" sz="1600" dirty="0"/>
          </a:p>
          <a:p>
            <a:pPr lvl="0"/>
            <a:endParaRPr lang="he-IL" sz="1600" dirty="0"/>
          </a:p>
          <a:p>
            <a:pPr lvl="0"/>
            <a:endParaRPr lang="he-IL" sz="1600" dirty="0"/>
          </a:p>
          <a:p>
            <a:pPr lvl="0"/>
            <a:endParaRPr lang="he-IL" sz="1600" dirty="0"/>
          </a:p>
          <a:p>
            <a:pPr lvl="0"/>
            <a:endParaRPr lang="he-IL" sz="1600" dirty="0"/>
          </a:p>
          <a:p>
            <a:pPr lvl="0"/>
            <a:endParaRPr lang="he-IL" sz="1600" dirty="0"/>
          </a:p>
          <a:p>
            <a:pPr lvl="0"/>
            <a:endParaRPr lang="he-IL" sz="1600" dirty="0"/>
          </a:p>
          <a:p>
            <a:pPr lvl="0"/>
            <a:endParaRPr lang="he-IL" sz="1600" dirty="0"/>
          </a:p>
          <a:p>
            <a:pPr lvl="0"/>
            <a:endParaRPr lang="he-IL" sz="1600" dirty="0"/>
          </a:p>
          <a:p>
            <a:pPr lvl="0"/>
            <a:endParaRPr lang="he-IL" sz="1600" dirty="0"/>
          </a:p>
          <a:p>
            <a:pPr lvl="0"/>
            <a:endParaRPr lang="he-IL" sz="1600" dirty="0"/>
          </a:p>
          <a:p>
            <a:pPr lvl="0"/>
            <a:endParaRPr lang="he-IL" sz="1600" dirty="0"/>
          </a:p>
          <a:p>
            <a:pPr lvl="0"/>
            <a:r>
              <a:rPr lang="he-IL" sz="1600" dirty="0"/>
              <a:t>האם יהיה צורך לכייל מחדש את מד המסה הקפיצי? מדוע?</a:t>
            </a:r>
            <a:endParaRPr lang="en-US" sz="1600" dirty="0"/>
          </a:p>
          <a:p>
            <a:r>
              <a:rPr lang="he-IL" sz="1600" dirty="0">
                <a:solidFill>
                  <a:schemeClr val="accent1"/>
                </a:solidFill>
              </a:rPr>
              <a:t>מד המסה הקפיצי מכויל על ידי משקולות שמפעילות עליו כח. המשקולות נמשכות באופן שונה על הארץ ועל הירח, ולכן הכיול שמתאים לארץ אינו מתאים לירח.</a:t>
            </a:r>
            <a:endParaRPr lang="en-US" sz="1600" dirty="0">
              <a:solidFill>
                <a:schemeClr val="accent1"/>
              </a:solidFill>
            </a:endParaRPr>
          </a:p>
          <a:p>
            <a:pPr lvl="0"/>
            <a:endParaRPr lang="he-IL" sz="1600" dirty="0"/>
          </a:p>
          <a:p>
            <a:pPr lvl="0"/>
            <a:r>
              <a:rPr lang="he-IL" sz="1600" dirty="0"/>
              <a:t>האם יהיה צורך לכייל את מאזני הכפות? מדוע?</a:t>
            </a:r>
            <a:endParaRPr lang="en-US" sz="1600" dirty="0"/>
          </a:p>
          <a:p>
            <a:r>
              <a:rPr lang="he-IL" sz="1600" dirty="0">
                <a:solidFill>
                  <a:schemeClr val="accent1"/>
                </a:solidFill>
              </a:rPr>
              <a:t>במאזני כפות נערכת השוואה בין כוחות המשיכה שמפעילה הארץ על שתי הכפות. כאשר עוברים לירח, כוחות המשיכה על שתי הכפות קטנים, אך השוויון ביניהם נשמר. אם כך, אין צורך בכיול מחדש.</a:t>
            </a:r>
            <a:endParaRPr lang="en-US" sz="1600" dirty="0">
              <a:solidFill>
                <a:schemeClr val="accent1"/>
              </a:solidFill>
            </a:endParaRPr>
          </a:p>
        </p:txBody>
      </p:sp>
      <p:sp>
        <p:nvSpPr>
          <p:cNvPr id="6" name="כותרת 1"/>
          <p:cNvSpPr>
            <a:spLocks noGrp="1"/>
          </p:cNvSpPr>
          <p:nvPr>
            <p:ph type="title"/>
          </p:nvPr>
        </p:nvSpPr>
        <p:spPr>
          <a:xfrm>
            <a:off x="457200" y="274638"/>
            <a:ext cx="8229600" cy="922114"/>
          </a:xfrm>
        </p:spPr>
        <p:txBody>
          <a:bodyPr>
            <a:normAutofit/>
          </a:bodyPr>
          <a:lstStyle/>
          <a:p>
            <a:r>
              <a:rPr lang="he-IL" sz="3200" dirty="0">
                <a:solidFill>
                  <a:schemeClr val="accent1"/>
                </a:solidFill>
              </a:rPr>
              <a:t>מדידת מסה בדרכים שונות</a:t>
            </a:r>
          </a:p>
        </p:txBody>
      </p:sp>
      <p:pic>
        <p:nvPicPr>
          <p:cNvPr id="60418" name="Picture 2" descr="https://www.hagorshops.co.il/images/Products/big800/0_1382606641.jpg"/>
          <p:cNvPicPr>
            <a:picLocks noChangeAspect="1" noChangeArrowheads="1"/>
          </p:cNvPicPr>
          <p:nvPr/>
        </p:nvPicPr>
        <p:blipFill>
          <a:blip r:embed="rId3" cstate="print"/>
          <a:srcRect/>
          <a:stretch>
            <a:fillRect/>
          </a:stretch>
        </p:blipFill>
        <p:spPr bwMode="auto">
          <a:xfrm>
            <a:off x="1043608" y="1772816"/>
            <a:ext cx="2736304" cy="2736304"/>
          </a:xfrm>
          <a:prstGeom prst="rect">
            <a:avLst/>
          </a:prstGeom>
          <a:noFill/>
        </p:spPr>
      </p:pic>
    </p:spTree>
    <p:extLst>
      <p:ext uri="{BB962C8B-B14F-4D97-AF65-F5344CB8AC3E}">
        <p14:creationId xmlns:p14="http://schemas.microsoft.com/office/powerpoint/2010/main" val="155429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539552" y="1340768"/>
            <a:ext cx="8048393" cy="338554"/>
          </a:xfrm>
          <a:prstGeom prst="rect">
            <a:avLst/>
          </a:prstGeom>
        </p:spPr>
        <p:txBody>
          <a:bodyPr wrap="square">
            <a:spAutoFit/>
          </a:bodyPr>
          <a:lstStyle/>
          <a:p>
            <a:r>
              <a:rPr lang="he-IL" sz="1600" dirty="0"/>
              <a:t>השלימו את הטבלה</a:t>
            </a:r>
            <a:endParaRPr lang="en-US" sz="1600" dirty="0">
              <a:solidFill>
                <a:schemeClr val="accent1"/>
              </a:solidFill>
            </a:endParaRPr>
          </a:p>
        </p:txBody>
      </p:sp>
      <p:sp>
        <p:nvSpPr>
          <p:cNvPr id="6" name="כותרת 1"/>
          <p:cNvSpPr>
            <a:spLocks noGrp="1"/>
          </p:cNvSpPr>
          <p:nvPr>
            <p:ph type="title"/>
          </p:nvPr>
        </p:nvSpPr>
        <p:spPr>
          <a:xfrm>
            <a:off x="457200" y="274638"/>
            <a:ext cx="8229600" cy="922114"/>
          </a:xfrm>
        </p:spPr>
        <p:txBody>
          <a:bodyPr>
            <a:normAutofit/>
          </a:bodyPr>
          <a:lstStyle/>
          <a:p>
            <a:r>
              <a:rPr lang="he-IL" sz="3200" dirty="0">
                <a:solidFill>
                  <a:schemeClr val="accent1"/>
                </a:solidFill>
              </a:rPr>
              <a:t>כוח הכובד על כוכבי הלכת השונים</a:t>
            </a:r>
          </a:p>
        </p:txBody>
      </p:sp>
      <p:graphicFrame>
        <p:nvGraphicFramePr>
          <p:cNvPr id="9" name="Table 8"/>
          <p:cNvGraphicFramePr>
            <a:graphicFrameLocks noGrp="1"/>
          </p:cNvGraphicFramePr>
          <p:nvPr/>
        </p:nvGraphicFramePr>
        <p:xfrm>
          <a:off x="5004048" y="1916832"/>
          <a:ext cx="3402330" cy="2606306"/>
        </p:xfrm>
        <a:graphic>
          <a:graphicData uri="http://schemas.openxmlformats.org/drawingml/2006/table">
            <a:tbl>
              <a:tblPr/>
              <a:tblGrid>
                <a:gridCol w="1530350">
                  <a:extLst>
                    <a:ext uri="{9D8B030D-6E8A-4147-A177-3AD203B41FA5}">
                      <a16:colId xmlns:a16="http://schemas.microsoft.com/office/drawing/2014/main" val="20000"/>
                    </a:ext>
                  </a:extLst>
                </a:gridCol>
                <a:gridCol w="1180465">
                  <a:extLst>
                    <a:ext uri="{9D8B030D-6E8A-4147-A177-3AD203B41FA5}">
                      <a16:colId xmlns:a16="http://schemas.microsoft.com/office/drawing/2014/main" val="20001"/>
                    </a:ext>
                  </a:extLst>
                </a:gridCol>
                <a:gridCol w="691515">
                  <a:extLst>
                    <a:ext uri="{9D8B030D-6E8A-4147-A177-3AD203B41FA5}">
                      <a16:colId xmlns:a16="http://schemas.microsoft.com/office/drawing/2014/main" val="20002"/>
                    </a:ext>
                  </a:extLst>
                </a:gridCol>
              </a:tblGrid>
              <a:tr h="493107">
                <a:tc>
                  <a:txBody>
                    <a:bodyPr/>
                    <a:lstStyle/>
                    <a:p>
                      <a:pPr marL="0" marR="0" algn="ctr" rtl="1">
                        <a:spcBef>
                          <a:spcPts val="0"/>
                        </a:spcBef>
                        <a:spcAft>
                          <a:spcPts val="0"/>
                        </a:spcAft>
                      </a:pPr>
                      <a:r>
                        <a:rPr lang="he-IL" sz="1200" b="1" dirty="0">
                          <a:solidFill>
                            <a:srgbClr val="FF0000"/>
                          </a:solidFill>
                          <a:latin typeface="Times New Roman"/>
                          <a:ea typeface="Times New Roman"/>
                          <a:cs typeface="David"/>
                        </a:rPr>
                        <a:t>כוח הכובד (ניוטון) שיפעל על אדם שמסתו 50 ק"ג</a:t>
                      </a:r>
                      <a:endParaRPr lang="en-US" sz="1200" dirty="0">
                        <a:latin typeface="Times New Roman"/>
                        <a:ea typeface="Times New Roman"/>
                      </a:endParaRPr>
                    </a:p>
                    <a:p>
                      <a:pPr marL="0" marR="0" algn="ctr" rtl="1">
                        <a:spcBef>
                          <a:spcPts val="0"/>
                        </a:spcBef>
                        <a:spcAft>
                          <a:spcPts val="0"/>
                        </a:spcAft>
                      </a:pPr>
                      <a:r>
                        <a:rPr lang="he-IL" sz="1200" b="1" dirty="0">
                          <a:solidFill>
                            <a:srgbClr val="FF0000"/>
                          </a:solidFill>
                          <a:latin typeface="Times New Roman"/>
                          <a:ea typeface="Times New Roman"/>
                          <a:cs typeface="David"/>
                        </a:rPr>
                        <a:t>(מעוגל לניוטונים שלמים)</a:t>
                      </a:r>
                      <a:endParaRPr lang="en-US" sz="1200" dirty="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he-IL" sz="1200" b="1" dirty="0">
                          <a:solidFill>
                            <a:srgbClr val="FF0000"/>
                          </a:solidFill>
                          <a:latin typeface="Times New Roman"/>
                          <a:ea typeface="Times New Roman"/>
                          <a:cs typeface="David"/>
                        </a:rPr>
                        <a:t>עוצמת שדה הכבידה (ניוטון לק"ג)</a:t>
                      </a:r>
                      <a:endParaRPr lang="en-US" sz="1200" dirty="0">
                        <a:latin typeface="Times New Roman"/>
                        <a:ea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he-IL" sz="1200" b="1">
                          <a:solidFill>
                            <a:srgbClr val="FF0000"/>
                          </a:solidFill>
                          <a:latin typeface="Times New Roman"/>
                          <a:ea typeface="Times New Roman"/>
                          <a:cs typeface="David"/>
                        </a:rPr>
                        <a:t>כוכב לכת</a:t>
                      </a:r>
                      <a:endParaRPr lang="en-US" sz="1200">
                        <a:latin typeface="Times New Roman"/>
                        <a:ea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4827">
                <a:tc>
                  <a:txBody>
                    <a:bodyPr/>
                    <a:lstStyle/>
                    <a:p>
                      <a:endParaRPr lang="en-US" sz="1100" dirty="0"/>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200" dirty="0">
                          <a:latin typeface="Times New Roman"/>
                          <a:ea typeface="Times New Roman"/>
                        </a:rPr>
                        <a:t>3.70</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he-IL" sz="1200" b="1">
                          <a:latin typeface="Times New Roman"/>
                          <a:ea typeface="Times New Roman"/>
                          <a:cs typeface="David"/>
                        </a:rPr>
                        <a:t>כוכב חמה</a:t>
                      </a:r>
                      <a:endParaRPr lang="en-US" sz="120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4827">
                <a:tc>
                  <a:txBody>
                    <a:bodyPr/>
                    <a:lstStyle/>
                    <a:p>
                      <a:endParaRPr lang="en-US" sz="1100" dirty="0"/>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200" dirty="0">
                          <a:latin typeface="Times New Roman"/>
                          <a:ea typeface="Times New Roman"/>
                        </a:rPr>
                        <a:t>8.87</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he-IL" sz="1200" b="1">
                          <a:latin typeface="Times New Roman"/>
                          <a:ea typeface="Times New Roman"/>
                          <a:cs typeface="David"/>
                        </a:rPr>
                        <a:t>נוגה</a:t>
                      </a:r>
                      <a:endParaRPr lang="en-US" sz="120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4827">
                <a:tc>
                  <a:txBody>
                    <a:bodyPr/>
                    <a:lstStyle/>
                    <a:p>
                      <a:endParaRPr lang="en-US" sz="1100" dirty="0"/>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200" dirty="0">
                          <a:latin typeface="Times New Roman"/>
                          <a:ea typeface="Times New Roman"/>
                        </a:rPr>
                        <a:t>9.80</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he-IL" sz="1200" b="1">
                          <a:latin typeface="Times New Roman"/>
                          <a:ea typeface="Times New Roman"/>
                          <a:cs typeface="David"/>
                        </a:rPr>
                        <a:t>ארץ</a:t>
                      </a:r>
                      <a:endParaRPr lang="en-US" sz="120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4827">
                <a:tc>
                  <a:txBody>
                    <a:bodyPr/>
                    <a:lstStyle/>
                    <a:p>
                      <a:endParaRPr lang="en-US" sz="1100" dirty="0"/>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200" dirty="0">
                          <a:latin typeface="Times New Roman"/>
                          <a:ea typeface="Times New Roman"/>
                        </a:rPr>
                        <a:t>3.73</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he-IL" sz="1200" b="1">
                          <a:latin typeface="Times New Roman"/>
                          <a:ea typeface="Times New Roman"/>
                          <a:cs typeface="David"/>
                        </a:rPr>
                        <a:t>מאדים</a:t>
                      </a:r>
                      <a:endParaRPr lang="en-US" sz="120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4827">
                <a:tc>
                  <a:txBody>
                    <a:bodyPr/>
                    <a:lstStyle/>
                    <a:p>
                      <a:endParaRPr lang="en-US" sz="1100" dirty="0"/>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200" dirty="0">
                          <a:latin typeface="Times New Roman"/>
                          <a:ea typeface="Times New Roman"/>
                        </a:rPr>
                        <a:t>25.93</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he-IL" sz="1200" b="1">
                          <a:latin typeface="Times New Roman"/>
                          <a:ea typeface="Times New Roman"/>
                          <a:cs typeface="David"/>
                        </a:rPr>
                        <a:t>צדק</a:t>
                      </a:r>
                      <a:endParaRPr lang="en-US" sz="120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4827">
                <a:tc>
                  <a:txBody>
                    <a:bodyPr/>
                    <a:lstStyle/>
                    <a:p>
                      <a:endParaRPr lang="en-US" sz="1100" dirty="0"/>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200" dirty="0">
                          <a:latin typeface="Times New Roman"/>
                          <a:ea typeface="Times New Roman"/>
                        </a:rPr>
                        <a:t>11.19</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he-IL" sz="1200" b="1">
                          <a:latin typeface="Times New Roman"/>
                          <a:ea typeface="Times New Roman"/>
                          <a:cs typeface="David"/>
                        </a:rPr>
                        <a:t>שבתאי</a:t>
                      </a:r>
                      <a:endParaRPr lang="en-US" sz="120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4827">
                <a:tc>
                  <a:txBody>
                    <a:bodyPr/>
                    <a:lstStyle/>
                    <a:p>
                      <a:endParaRPr lang="en-US" sz="1100" dirty="0"/>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200" dirty="0">
                          <a:latin typeface="Times New Roman"/>
                          <a:ea typeface="Times New Roman"/>
                        </a:rPr>
                        <a:t>9.01</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he-IL" sz="1200" b="1">
                          <a:latin typeface="Times New Roman"/>
                          <a:ea typeface="Times New Roman"/>
                          <a:cs typeface="David"/>
                        </a:rPr>
                        <a:t>אורנוס</a:t>
                      </a:r>
                      <a:endParaRPr lang="en-US" sz="120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4827">
                <a:tc>
                  <a:txBody>
                    <a:bodyPr/>
                    <a:lstStyle/>
                    <a:p>
                      <a:endParaRPr lang="en-US" sz="1100" dirty="0"/>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200" dirty="0">
                          <a:latin typeface="Times New Roman"/>
                          <a:ea typeface="Times New Roman"/>
                        </a:rPr>
                        <a:t>11.28</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he-IL" sz="1200" b="1" dirty="0">
                          <a:latin typeface="Times New Roman"/>
                          <a:ea typeface="Times New Roman"/>
                          <a:cs typeface="David"/>
                        </a:rPr>
                        <a:t>נפטון</a:t>
                      </a:r>
                      <a:endParaRPr lang="en-US" sz="1200" dirty="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62466" name="Picture 2" descr="http://learn.snunit.k12.il/galim/news/upload/mars/solar.jpg"/>
          <p:cNvPicPr>
            <a:picLocks noChangeAspect="1" noChangeArrowheads="1"/>
          </p:cNvPicPr>
          <p:nvPr/>
        </p:nvPicPr>
        <p:blipFill>
          <a:blip r:embed="rId2" cstate="print"/>
          <a:srcRect/>
          <a:stretch>
            <a:fillRect/>
          </a:stretch>
        </p:blipFill>
        <p:spPr bwMode="auto">
          <a:xfrm>
            <a:off x="323528" y="2060848"/>
            <a:ext cx="4186752" cy="2376264"/>
          </a:xfrm>
          <a:prstGeom prst="rect">
            <a:avLst/>
          </a:prstGeom>
          <a:noFill/>
        </p:spPr>
      </p:pic>
    </p:spTree>
    <p:extLst>
      <p:ext uri="{BB962C8B-B14F-4D97-AF65-F5344CB8AC3E}">
        <p14:creationId xmlns:p14="http://schemas.microsoft.com/office/powerpoint/2010/main" val="1554295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539552" y="1340768"/>
            <a:ext cx="8048393" cy="338554"/>
          </a:xfrm>
          <a:prstGeom prst="rect">
            <a:avLst/>
          </a:prstGeom>
        </p:spPr>
        <p:txBody>
          <a:bodyPr wrap="square">
            <a:spAutoFit/>
          </a:bodyPr>
          <a:lstStyle/>
          <a:p>
            <a:r>
              <a:rPr lang="en-US" sz="1600" dirty="0"/>
              <a:t>F</a:t>
            </a:r>
            <a:r>
              <a:rPr lang="en-US" sz="1600" baseline="-25000" dirty="0"/>
              <a:t>G</a:t>
            </a:r>
            <a:r>
              <a:rPr lang="en-US" sz="1600" dirty="0"/>
              <a:t> = mg</a:t>
            </a:r>
            <a:endParaRPr lang="en-US" sz="1600" dirty="0">
              <a:solidFill>
                <a:schemeClr val="accent1"/>
              </a:solidFill>
            </a:endParaRPr>
          </a:p>
        </p:txBody>
      </p:sp>
      <p:sp>
        <p:nvSpPr>
          <p:cNvPr id="6" name="כותרת 1"/>
          <p:cNvSpPr>
            <a:spLocks noGrp="1"/>
          </p:cNvSpPr>
          <p:nvPr>
            <p:ph type="title"/>
          </p:nvPr>
        </p:nvSpPr>
        <p:spPr>
          <a:xfrm>
            <a:off x="457200" y="274638"/>
            <a:ext cx="8229600" cy="922114"/>
          </a:xfrm>
        </p:spPr>
        <p:txBody>
          <a:bodyPr>
            <a:normAutofit/>
          </a:bodyPr>
          <a:lstStyle/>
          <a:p>
            <a:r>
              <a:rPr lang="he-IL" sz="3200" dirty="0">
                <a:solidFill>
                  <a:schemeClr val="accent1"/>
                </a:solidFill>
              </a:rPr>
              <a:t>כוח הכובד על כוכבי הלכת השונים</a:t>
            </a:r>
          </a:p>
        </p:txBody>
      </p:sp>
      <p:graphicFrame>
        <p:nvGraphicFramePr>
          <p:cNvPr id="7" name="Table 6"/>
          <p:cNvGraphicFramePr>
            <a:graphicFrameLocks noGrp="1"/>
          </p:cNvGraphicFramePr>
          <p:nvPr/>
        </p:nvGraphicFramePr>
        <p:xfrm>
          <a:off x="2987824" y="1844824"/>
          <a:ext cx="3402330" cy="2183130"/>
        </p:xfrm>
        <a:graphic>
          <a:graphicData uri="http://schemas.openxmlformats.org/drawingml/2006/table">
            <a:tbl>
              <a:tblPr/>
              <a:tblGrid>
                <a:gridCol w="1530350">
                  <a:extLst>
                    <a:ext uri="{9D8B030D-6E8A-4147-A177-3AD203B41FA5}">
                      <a16:colId xmlns:a16="http://schemas.microsoft.com/office/drawing/2014/main" val="20000"/>
                    </a:ext>
                  </a:extLst>
                </a:gridCol>
                <a:gridCol w="1180465">
                  <a:extLst>
                    <a:ext uri="{9D8B030D-6E8A-4147-A177-3AD203B41FA5}">
                      <a16:colId xmlns:a16="http://schemas.microsoft.com/office/drawing/2014/main" val="20001"/>
                    </a:ext>
                  </a:extLst>
                </a:gridCol>
                <a:gridCol w="691515">
                  <a:extLst>
                    <a:ext uri="{9D8B030D-6E8A-4147-A177-3AD203B41FA5}">
                      <a16:colId xmlns:a16="http://schemas.microsoft.com/office/drawing/2014/main" val="20002"/>
                    </a:ext>
                  </a:extLst>
                </a:gridCol>
              </a:tblGrid>
              <a:tr h="0">
                <a:tc>
                  <a:txBody>
                    <a:bodyPr/>
                    <a:lstStyle/>
                    <a:p>
                      <a:pPr marL="0" marR="0" algn="ctr" rtl="1">
                        <a:spcBef>
                          <a:spcPts val="0"/>
                        </a:spcBef>
                        <a:spcAft>
                          <a:spcPts val="0"/>
                        </a:spcAft>
                      </a:pPr>
                      <a:r>
                        <a:rPr lang="he-IL" sz="1200" b="1" dirty="0">
                          <a:solidFill>
                            <a:srgbClr val="FF0000"/>
                          </a:solidFill>
                          <a:latin typeface="Times New Roman"/>
                          <a:ea typeface="Times New Roman"/>
                          <a:cs typeface="David"/>
                        </a:rPr>
                        <a:t>כוח הכובד (ניוטון) שיפעל על אדם שמסתו 50 ק"ג</a:t>
                      </a:r>
                      <a:endParaRPr lang="en-US" sz="1200" dirty="0">
                        <a:latin typeface="Times New Roman"/>
                        <a:ea typeface="Times New Roman"/>
                      </a:endParaRPr>
                    </a:p>
                    <a:p>
                      <a:pPr marL="0" marR="0" algn="ctr" rtl="1">
                        <a:spcBef>
                          <a:spcPts val="0"/>
                        </a:spcBef>
                        <a:spcAft>
                          <a:spcPts val="0"/>
                        </a:spcAft>
                      </a:pPr>
                      <a:r>
                        <a:rPr lang="he-IL" sz="1200" b="1" dirty="0">
                          <a:solidFill>
                            <a:srgbClr val="FF0000"/>
                          </a:solidFill>
                          <a:latin typeface="Times New Roman"/>
                          <a:ea typeface="Times New Roman"/>
                          <a:cs typeface="David"/>
                        </a:rPr>
                        <a:t>(מעוגל לניוטונים שלמים)</a:t>
                      </a:r>
                      <a:endParaRPr lang="en-US" sz="1200" dirty="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he-IL" sz="1200" b="1">
                          <a:solidFill>
                            <a:srgbClr val="FF0000"/>
                          </a:solidFill>
                          <a:latin typeface="Times New Roman"/>
                          <a:ea typeface="Times New Roman"/>
                          <a:cs typeface="David"/>
                        </a:rPr>
                        <a:t>עוצמת שדה הכבידה (ניוטון לק"ג)</a:t>
                      </a:r>
                      <a:endParaRPr lang="en-US" sz="1200">
                        <a:latin typeface="Times New Roman"/>
                        <a:ea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he-IL" sz="1200" b="1">
                          <a:solidFill>
                            <a:srgbClr val="FF0000"/>
                          </a:solidFill>
                          <a:latin typeface="Times New Roman"/>
                          <a:ea typeface="Times New Roman"/>
                          <a:cs typeface="David"/>
                        </a:rPr>
                        <a:t>כוכב לכת</a:t>
                      </a:r>
                      <a:endParaRPr lang="en-US" sz="1200">
                        <a:latin typeface="Times New Roman"/>
                        <a:ea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gn="ctr" rtl="1">
                        <a:spcBef>
                          <a:spcPts val="0"/>
                        </a:spcBef>
                        <a:spcAft>
                          <a:spcPts val="0"/>
                        </a:spcAft>
                      </a:pPr>
                      <a:r>
                        <a:rPr lang="he-IL" sz="1200" dirty="0">
                          <a:latin typeface="Times New Roman"/>
                          <a:ea typeface="Times New Roman"/>
                        </a:rPr>
                        <a:t>185</a:t>
                      </a:r>
                      <a:endParaRPr lang="en-US" sz="1200" dirty="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200" dirty="0">
                          <a:latin typeface="Times New Roman"/>
                          <a:ea typeface="Times New Roman"/>
                        </a:rPr>
                        <a:t>3.70</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he-IL" sz="1200" b="1">
                          <a:latin typeface="Times New Roman"/>
                          <a:ea typeface="Times New Roman"/>
                          <a:cs typeface="David"/>
                        </a:rPr>
                        <a:t>כוכב חמה</a:t>
                      </a:r>
                      <a:endParaRPr lang="en-US" sz="120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gn="ctr" rtl="1">
                        <a:spcBef>
                          <a:spcPts val="0"/>
                        </a:spcBef>
                        <a:spcAft>
                          <a:spcPts val="0"/>
                        </a:spcAft>
                      </a:pPr>
                      <a:r>
                        <a:rPr lang="he-IL" sz="1200" dirty="0">
                          <a:latin typeface="Times New Roman"/>
                          <a:ea typeface="Times New Roman"/>
                        </a:rPr>
                        <a:t>444</a:t>
                      </a:r>
                      <a:endParaRPr lang="en-US" sz="1200" dirty="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200" dirty="0">
                          <a:latin typeface="Times New Roman"/>
                          <a:ea typeface="Times New Roman"/>
                        </a:rPr>
                        <a:t>8.87</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he-IL" sz="1200" b="1">
                          <a:latin typeface="Times New Roman"/>
                          <a:ea typeface="Times New Roman"/>
                          <a:cs typeface="David"/>
                        </a:rPr>
                        <a:t>נוגה</a:t>
                      </a:r>
                      <a:endParaRPr lang="en-US" sz="120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gn="ctr" rtl="1">
                        <a:spcBef>
                          <a:spcPts val="0"/>
                        </a:spcBef>
                        <a:spcAft>
                          <a:spcPts val="0"/>
                        </a:spcAft>
                      </a:pPr>
                      <a:r>
                        <a:rPr lang="he-IL" sz="1200" dirty="0">
                          <a:latin typeface="Times New Roman"/>
                          <a:ea typeface="Times New Roman"/>
                        </a:rPr>
                        <a:t>490</a:t>
                      </a:r>
                      <a:endParaRPr lang="en-US" sz="1200" dirty="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200" dirty="0">
                          <a:latin typeface="Times New Roman"/>
                          <a:ea typeface="Times New Roman"/>
                        </a:rPr>
                        <a:t>9.80</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he-IL" sz="1200" b="1">
                          <a:latin typeface="Times New Roman"/>
                          <a:ea typeface="Times New Roman"/>
                          <a:cs typeface="David"/>
                        </a:rPr>
                        <a:t>ארץ</a:t>
                      </a:r>
                      <a:endParaRPr lang="en-US" sz="120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gn="ctr" rtl="1">
                        <a:spcBef>
                          <a:spcPts val="0"/>
                        </a:spcBef>
                        <a:spcAft>
                          <a:spcPts val="0"/>
                        </a:spcAft>
                      </a:pPr>
                      <a:r>
                        <a:rPr lang="he-IL" sz="1200" dirty="0">
                          <a:latin typeface="Times New Roman"/>
                          <a:ea typeface="Times New Roman"/>
                        </a:rPr>
                        <a:t>187</a:t>
                      </a:r>
                      <a:endParaRPr lang="en-US" sz="1200" dirty="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200" dirty="0">
                          <a:latin typeface="Times New Roman"/>
                          <a:ea typeface="Times New Roman"/>
                        </a:rPr>
                        <a:t>3.73</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he-IL" sz="1200" b="1">
                          <a:latin typeface="Times New Roman"/>
                          <a:ea typeface="Times New Roman"/>
                          <a:cs typeface="David"/>
                        </a:rPr>
                        <a:t>מאדים</a:t>
                      </a:r>
                      <a:endParaRPr lang="en-US" sz="120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lgn="ctr" rtl="1">
                        <a:spcBef>
                          <a:spcPts val="0"/>
                        </a:spcBef>
                        <a:spcAft>
                          <a:spcPts val="0"/>
                        </a:spcAft>
                      </a:pPr>
                      <a:r>
                        <a:rPr lang="he-IL" sz="1200" dirty="0">
                          <a:latin typeface="Times New Roman"/>
                          <a:ea typeface="Times New Roman"/>
                        </a:rPr>
                        <a:t>1297</a:t>
                      </a:r>
                      <a:endParaRPr lang="en-US" sz="1200" dirty="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200" dirty="0">
                          <a:latin typeface="Times New Roman"/>
                          <a:ea typeface="Times New Roman"/>
                        </a:rPr>
                        <a:t>25.93</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he-IL" sz="1200" b="1">
                          <a:latin typeface="Times New Roman"/>
                          <a:ea typeface="Times New Roman"/>
                          <a:cs typeface="David"/>
                        </a:rPr>
                        <a:t>צדק</a:t>
                      </a:r>
                      <a:endParaRPr lang="en-US" sz="120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0" marR="0" algn="ctr" rtl="1">
                        <a:spcBef>
                          <a:spcPts val="0"/>
                        </a:spcBef>
                        <a:spcAft>
                          <a:spcPts val="0"/>
                        </a:spcAft>
                      </a:pPr>
                      <a:r>
                        <a:rPr lang="he-IL" sz="1200" dirty="0">
                          <a:latin typeface="Times New Roman"/>
                          <a:ea typeface="Times New Roman"/>
                        </a:rPr>
                        <a:t>560</a:t>
                      </a:r>
                      <a:endParaRPr lang="en-US" sz="1200" dirty="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200" dirty="0">
                          <a:latin typeface="Times New Roman"/>
                          <a:ea typeface="Times New Roman"/>
                        </a:rPr>
                        <a:t>11.19</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he-IL" sz="1200" b="1">
                          <a:latin typeface="Times New Roman"/>
                          <a:ea typeface="Times New Roman"/>
                          <a:cs typeface="David"/>
                        </a:rPr>
                        <a:t>שבתאי</a:t>
                      </a:r>
                      <a:endParaRPr lang="en-US" sz="120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algn="ctr" rtl="1">
                        <a:spcBef>
                          <a:spcPts val="0"/>
                        </a:spcBef>
                        <a:spcAft>
                          <a:spcPts val="0"/>
                        </a:spcAft>
                      </a:pPr>
                      <a:r>
                        <a:rPr lang="he-IL" sz="1200" dirty="0">
                          <a:latin typeface="Times New Roman"/>
                          <a:ea typeface="Times New Roman"/>
                        </a:rPr>
                        <a:t>451</a:t>
                      </a:r>
                      <a:endParaRPr lang="en-US" sz="1200" dirty="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200" dirty="0">
                          <a:latin typeface="Times New Roman"/>
                          <a:ea typeface="Times New Roman"/>
                        </a:rPr>
                        <a:t>9.01</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he-IL" sz="1200" b="1">
                          <a:latin typeface="Times New Roman"/>
                          <a:ea typeface="Times New Roman"/>
                          <a:cs typeface="David"/>
                        </a:rPr>
                        <a:t>אורנוס</a:t>
                      </a:r>
                      <a:endParaRPr lang="en-US" sz="120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L="0" marR="0" algn="ctr" rtl="1">
                        <a:spcBef>
                          <a:spcPts val="0"/>
                        </a:spcBef>
                        <a:spcAft>
                          <a:spcPts val="0"/>
                        </a:spcAft>
                      </a:pPr>
                      <a:r>
                        <a:rPr lang="he-IL" sz="1200" dirty="0">
                          <a:latin typeface="Times New Roman"/>
                          <a:ea typeface="Times New Roman"/>
                        </a:rPr>
                        <a:t>564</a:t>
                      </a:r>
                      <a:endParaRPr lang="en-US" sz="1200" dirty="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200" dirty="0">
                          <a:latin typeface="Times New Roman"/>
                          <a:ea typeface="Times New Roman"/>
                        </a:rPr>
                        <a:t>11.28</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he-IL" sz="1200" b="1" dirty="0">
                          <a:latin typeface="Times New Roman"/>
                          <a:ea typeface="Times New Roman"/>
                          <a:cs typeface="David"/>
                        </a:rPr>
                        <a:t>נפטון</a:t>
                      </a:r>
                      <a:endParaRPr lang="en-US" sz="1200" dirty="0">
                        <a:latin typeface="Times New Roman"/>
                        <a:ea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5429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B243398-CEE8-4F99-88B7-D26CEBA25D37}"/>
              </a:ext>
            </a:extLst>
          </p:cNvPr>
          <p:cNvSpPr>
            <a:spLocks noGrp="1" noChangeArrowheads="1"/>
          </p:cNvSpPr>
          <p:nvPr>
            <p:ph type="title"/>
          </p:nvPr>
        </p:nvSpPr>
        <p:spPr/>
        <p:txBody>
          <a:bodyPr/>
          <a:lstStyle/>
          <a:p>
            <a:r>
              <a:rPr lang="he-IL" altLang="ru-RU">
                <a:solidFill>
                  <a:srgbClr val="CC0099"/>
                </a:solidFill>
              </a:rPr>
              <a:t>חוק הוק</a:t>
            </a:r>
            <a:endParaRPr lang="ru-RU" altLang="ru-RU">
              <a:solidFill>
                <a:srgbClr val="CC0099"/>
              </a:solidFill>
            </a:endParaRPr>
          </a:p>
        </p:txBody>
      </p:sp>
      <p:sp>
        <p:nvSpPr>
          <p:cNvPr id="8195" name="Rectangle 3">
            <a:extLst>
              <a:ext uri="{FF2B5EF4-FFF2-40B4-BE49-F238E27FC236}">
                <a16:creationId xmlns:a16="http://schemas.microsoft.com/office/drawing/2014/main" id="{DDC254A6-D884-4C5E-A049-FE31019AB0AA}"/>
              </a:ext>
            </a:extLst>
          </p:cNvPr>
          <p:cNvSpPr>
            <a:spLocks noGrp="1" noChangeArrowheads="1"/>
          </p:cNvSpPr>
          <p:nvPr>
            <p:ph type="body" sz="half" idx="2"/>
          </p:nvPr>
        </p:nvSpPr>
        <p:spPr>
          <a:xfrm>
            <a:off x="4643438" y="4437063"/>
            <a:ext cx="4038600" cy="2049462"/>
          </a:xfrm>
        </p:spPr>
        <p:txBody>
          <a:bodyPr/>
          <a:lstStyle/>
          <a:p>
            <a:pPr>
              <a:lnSpc>
                <a:spcPct val="90000"/>
              </a:lnSpc>
            </a:pPr>
            <a:r>
              <a:rPr lang="en-US" altLang="ru-RU" sz="2800"/>
              <a:t>Xo</a:t>
            </a:r>
            <a:r>
              <a:rPr lang="he-IL" altLang="ru-RU" sz="2800"/>
              <a:t> – שעור התחלתי</a:t>
            </a:r>
          </a:p>
          <a:p>
            <a:pPr>
              <a:lnSpc>
                <a:spcPct val="90000"/>
              </a:lnSpc>
            </a:pPr>
            <a:r>
              <a:rPr lang="en-US" altLang="ru-RU" sz="2800"/>
              <a:t>X</a:t>
            </a:r>
            <a:r>
              <a:rPr lang="he-IL" altLang="ru-RU" sz="2800"/>
              <a:t> – שעור סופי</a:t>
            </a:r>
          </a:p>
          <a:p>
            <a:pPr>
              <a:lnSpc>
                <a:spcPct val="90000"/>
              </a:lnSpc>
            </a:pPr>
            <a:r>
              <a:rPr lang="en-US" altLang="ru-RU" sz="2800"/>
              <a:t>K</a:t>
            </a:r>
            <a:r>
              <a:rPr lang="he-IL" altLang="ru-RU" sz="2800"/>
              <a:t> – קבוע של קפיץ</a:t>
            </a:r>
          </a:p>
          <a:p>
            <a:pPr>
              <a:lnSpc>
                <a:spcPct val="90000"/>
              </a:lnSpc>
            </a:pPr>
            <a:r>
              <a:rPr lang="en-US" altLang="ru-RU" sz="2800"/>
              <a:t>F</a:t>
            </a:r>
            <a:r>
              <a:rPr lang="he-IL" altLang="ru-RU" sz="2800"/>
              <a:t> – כוח הקפיץ</a:t>
            </a:r>
            <a:endParaRPr lang="ru-RU" altLang="ru-RU" sz="2800"/>
          </a:p>
        </p:txBody>
      </p:sp>
      <p:sp>
        <p:nvSpPr>
          <p:cNvPr id="8196" name="Text Box 4">
            <a:extLst>
              <a:ext uri="{FF2B5EF4-FFF2-40B4-BE49-F238E27FC236}">
                <a16:creationId xmlns:a16="http://schemas.microsoft.com/office/drawing/2014/main" id="{2845481D-33B7-41B2-9D40-A17EA5F20650}"/>
              </a:ext>
            </a:extLst>
          </p:cNvPr>
          <p:cNvSpPr txBox="1">
            <a:spLocks noChangeArrowheads="1"/>
          </p:cNvSpPr>
          <p:nvPr/>
        </p:nvSpPr>
        <p:spPr bwMode="auto">
          <a:xfrm>
            <a:off x="1042988" y="5661025"/>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ru-RU"/>
          </a:p>
        </p:txBody>
      </p:sp>
      <p:graphicFrame>
        <p:nvGraphicFramePr>
          <p:cNvPr id="8197" name="Object 5">
            <a:extLst>
              <a:ext uri="{FF2B5EF4-FFF2-40B4-BE49-F238E27FC236}">
                <a16:creationId xmlns:a16="http://schemas.microsoft.com/office/drawing/2014/main" id="{9B8BC151-4B73-4E6F-AF85-55684DCF265B}"/>
              </a:ext>
            </a:extLst>
          </p:cNvPr>
          <p:cNvGraphicFramePr>
            <a:graphicFrameLocks noChangeAspect="1"/>
          </p:cNvGraphicFramePr>
          <p:nvPr/>
        </p:nvGraphicFramePr>
        <p:xfrm>
          <a:off x="6804025" y="3716338"/>
          <a:ext cx="2016125" cy="558800"/>
        </p:xfrm>
        <a:graphic>
          <a:graphicData uri="http://schemas.openxmlformats.org/presentationml/2006/ole">
            <mc:AlternateContent xmlns:mc="http://schemas.openxmlformats.org/markup-compatibility/2006">
              <mc:Choice xmlns:v="urn:schemas-microsoft-com:vml" Requires="v">
                <p:oleObj spid="_x0000_s39956" name="Equation" r:id="rId3" imgW="825480" imgH="228600" progId="Equation.DSMT4">
                  <p:embed/>
                </p:oleObj>
              </mc:Choice>
              <mc:Fallback>
                <p:oleObj name="Equation" r:id="rId3" imgW="825480" imgH="228600" progId="Equation.DSMT4">
                  <p:embed/>
                  <p:pic>
                    <p:nvPicPr>
                      <p:cNvPr id="8197" name="Object 5">
                        <a:extLst>
                          <a:ext uri="{FF2B5EF4-FFF2-40B4-BE49-F238E27FC236}">
                            <a16:creationId xmlns:a16="http://schemas.microsoft.com/office/drawing/2014/main" id="{9B8BC151-4B73-4E6F-AF85-55684DCF2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3716338"/>
                        <a:ext cx="2016125"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8" name="Object 6">
            <a:extLst>
              <a:ext uri="{FF2B5EF4-FFF2-40B4-BE49-F238E27FC236}">
                <a16:creationId xmlns:a16="http://schemas.microsoft.com/office/drawing/2014/main" id="{3A523D69-D912-4498-969C-5F300A84B0C5}"/>
              </a:ext>
            </a:extLst>
          </p:cNvPr>
          <p:cNvGraphicFramePr>
            <a:graphicFrameLocks noChangeAspect="1"/>
          </p:cNvGraphicFramePr>
          <p:nvPr>
            <p:extLst>
              <p:ext uri="{D42A27DB-BD31-4B8C-83A1-F6EECF244321}">
                <p14:modId xmlns:p14="http://schemas.microsoft.com/office/powerpoint/2010/main" val="1883848947"/>
              </p:ext>
            </p:extLst>
          </p:nvPr>
        </p:nvGraphicFramePr>
        <p:xfrm>
          <a:off x="835899" y="4641850"/>
          <a:ext cx="1858962" cy="382588"/>
        </p:xfrm>
        <a:graphic>
          <a:graphicData uri="http://schemas.openxmlformats.org/presentationml/2006/ole">
            <mc:AlternateContent xmlns:mc="http://schemas.openxmlformats.org/markup-compatibility/2006">
              <mc:Choice xmlns:v="urn:schemas-microsoft-com:vml" Requires="v">
                <p:oleObj spid="_x0000_s39957" name="Equation" r:id="rId5" imgW="799920" imgH="164880" progId="Equation.DSMT4">
                  <p:embed/>
                </p:oleObj>
              </mc:Choice>
              <mc:Fallback>
                <p:oleObj name="Equation" r:id="rId5" imgW="799920" imgH="164880" progId="Equation.DSMT4">
                  <p:embed/>
                  <p:pic>
                    <p:nvPicPr>
                      <p:cNvPr id="8198" name="Object 6">
                        <a:extLst>
                          <a:ext uri="{FF2B5EF4-FFF2-40B4-BE49-F238E27FC236}">
                            <a16:creationId xmlns:a16="http://schemas.microsoft.com/office/drawing/2014/main" id="{3A523D69-D912-4498-969C-5F300A84B0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899" y="4641850"/>
                        <a:ext cx="1858962" cy="382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199" name="Group 7">
            <a:extLst>
              <a:ext uri="{FF2B5EF4-FFF2-40B4-BE49-F238E27FC236}">
                <a16:creationId xmlns:a16="http://schemas.microsoft.com/office/drawing/2014/main" id="{D2C8ED2A-BD38-407F-BC3C-3BE0ED6CD9BA}"/>
              </a:ext>
            </a:extLst>
          </p:cNvPr>
          <p:cNvGrpSpPr>
            <a:grpSpLocks/>
          </p:cNvGrpSpPr>
          <p:nvPr/>
        </p:nvGrpSpPr>
        <p:grpSpPr bwMode="auto">
          <a:xfrm>
            <a:off x="323850" y="1052513"/>
            <a:ext cx="6337300" cy="3322637"/>
            <a:chOff x="340" y="890"/>
            <a:chExt cx="4131" cy="2093"/>
          </a:xfrm>
        </p:grpSpPr>
        <p:grpSp>
          <p:nvGrpSpPr>
            <p:cNvPr id="8200" name="Group 8">
              <a:extLst>
                <a:ext uri="{FF2B5EF4-FFF2-40B4-BE49-F238E27FC236}">
                  <a16:creationId xmlns:a16="http://schemas.microsoft.com/office/drawing/2014/main" id="{19B291A1-A40E-4720-8B09-CC45D17CD321}"/>
                </a:ext>
              </a:extLst>
            </p:cNvPr>
            <p:cNvGrpSpPr>
              <a:grpSpLocks/>
            </p:cNvGrpSpPr>
            <p:nvPr/>
          </p:nvGrpSpPr>
          <p:grpSpPr bwMode="auto">
            <a:xfrm>
              <a:off x="340" y="1063"/>
              <a:ext cx="4131" cy="1920"/>
              <a:chOff x="340" y="1063"/>
              <a:chExt cx="4131" cy="1920"/>
            </a:xfrm>
          </p:grpSpPr>
          <p:pic>
            <p:nvPicPr>
              <p:cNvPr id="8201" name="Picture 9">
                <a:extLst>
                  <a:ext uri="{FF2B5EF4-FFF2-40B4-BE49-F238E27FC236}">
                    <a16:creationId xmlns:a16="http://schemas.microsoft.com/office/drawing/2014/main" id="{3A8B2121-379E-43F5-9AA4-A3FA7EC589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 y="1117"/>
                <a:ext cx="1176" cy="186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hlinkClick r:id="rId8"/>
                <a:extLst>
                  <a:ext uri="{FF2B5EF4-FFF2-40B4-BE49-F238E27FC236}">
                    <a16:creationId xmlns:a16="http://schemas.microsoft.com/office/drawing/2014/main" id="{781B364A-A95A-4B4B-A335-243259A4C5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9" y="1063"/>
                <a:ext cx="2952" cy="192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8203" name="Object 11">
              <a:extLst>
                <a:ext uri="{FF2B5EF4-FFF2-40B4-BE49-F238E27FC236}">
                  <a16:creationId xmlns:a16="http://schemas.microsoft.com/office/drawing/2014/main" id="{9E624B11-08C5-4B21-8B0F-A1515509194E}"/>
                </a:ext>
              </a:extLst>
            </p:cNvPr>
            <p:cNvGraphicFramePr>
              <a:graphicFrameLocks noChangeAspect="1"/>
            </p:cNvGraphicFramePr>
            <p:nvPr/>
          </p:nvGraphicFramePr>
          <p:xfrm>
            <a:off x="2472" y="1706"/>
            <a:ext cx="203" cy="203"/>
          </p:xfrm>
          <a:graphic>
            <a:graphicData uri="http://schemas.openxmlformats.org/presentationml/2006/ole">
              <mc:AlternateContent xmlns:mc="http://schemas.openxmlformats.org/markup-compatibility/2006">
                <mc:Choice xmlns:v="urn:schemas-microsoft-com:vml" Requires="v">
                  <p:oleObj spid="_x0000_s39958" name="Equation" r:id="rId10" imgW="164880" imgH="164880" progId="Equation.DSMT4">
                    <p:embed/>
                  </p:oleObj>
                </mc:Choice>
                <mc:Fallback>
                  <p:oleObj name="Equation" r:id="rId10" imgW="164880" imgH="164880" progId="Equation.DSMT4">
                    <p:embed/>
                    <p:pic>
                      <p:nvPicPr>
                        <p:cNvPr id="8203" name="Object 11">
                          <a:extLst>
                            <a:ext uri="{FF2B5EF4-FFF2-40B4-BE49-F238E27FC236}">
                              <a16:creationId xmlns:a16="http://schemas.microsoft.com/office/drawing/2014/main" id="{9E624B11-08C5-4B21-8B0F-A151550919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72" y="1706"/>
                          <a:ext cx="203" cy="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204" name="Group 12">
              <a:extLst>
                <a:ext uri="{FF2B5EF4-FFF2-40B4-BE49-F238E27FC236}">
                  <a16:creationId xmlns:a16="http://schemas.microsoft.com/office/drawing/2014/main" id="{D356C78D-7BDA-4738-BEDD-321CFDC8C81B}"/>
                </a:ext>
              </a:extLst>
            </p:cNvPr>
            <p:cNvGrpSpPr>
              <a:grpSpLocks/>
            </p:cNvGrpSpPr>
            <p:nvPr/>
          </p:nvGrpSpPr>
          <p:grpSpPr bwMode="auto">
            <a:xfrm>
              <a:off x="839" y="1207"/>
              <a:ext cx="245" cy="273"/>
              <a:chOff x="252" y="1207"/>
              <a:chExt cx="245" cy="273"/>
            </a:xfrm>
          </p:grpSpPr>
          <p:graphicFrame>
            <p:nvGraphicFramePr>
              <p:cNvPr id="8205" name="Object 13">
                <a:extLst>
                  <a:ext uri="{FF2B5EF4-FFF2-40B4-BE49-F238E27FC236}">
                    <a16:creationId xmlns:a16="http://schemas.microsoft.com/office/drawing/2014/main" id="{B36E0584-E0B9-499B-BB49-7A0D496535B0}"/>
                  </a:ext>
                </a:extLst>
              </p:cNvPr>
              <p:cNvGraphicFramePr>
                <a:graphicFrameLocks noChangeAspect="1"/>
              </p:cNvGraphicFramePr>
              <p:nvPr/>
            </p:nvGraphicFramePr>
            <p:xfrm>
              <a:off x="252" y="1207"/>
              <a:ext cx="245" cy="258"/>
            </p:xfrm>
            <a:graphic>
              <a:graphicData uri="http://schemas.openxmlformats.org/presentationml/2006/ole">
                <mc:AlternateContent xmlns:mc="http://schemas.openxmlformats.org/markup-compatibility/2006">
                  <mc:Choice xmlns:v="urn:schemas-microsoft-com:vml" Requires="v">
                    <p:oleObj spid="_x0000_s39959" name="Equation" r:id="rId12" imgW="215640" imgH="228600" progId="Equation.DSMT4">
                      <p:embed/>
                    </p:oleObj>
                  </mc:Choice>
                  <mc:Fallback>
                    <p:oleObj name="Equation" r:id="rId12" imgW="215640" imgH="228600" progId="Equation.DSMT4">
                      <p:embed/>
                      <p:pic>
                        <p:nvPicPr>
                          <p:cNvPr id="8205" name="Object 13">
                            <a:extLst>
                              <a:ext uri="{FF2B5EF4-FFF2-40B4-BE49-F238E27FC236}">
                                <a16:creationId xmlns:a16="http://schemas.microsoft.com/office/drawing/2014/main" id="{B36E0584-E0B9-499B-BB49-7A0D496535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2" y="1207"/>
                            <a:ext cx="245" cy="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6" name="Line 14">
                <a:extLst>
                  <a:ext uri="{FF2B5EF4-FFF2-40B4-BE49-F238E27FC236}">
                    <a16:creationId xmlns:a16="http://schemas.microsoft.com/office/drawing/2014/main" id="{F29E1267-0D6F-42C8-9679-5C4535A991AA}"/>
                  </a:ext>
                </a:extLst>
              </p:cNvPr>
              <p:cNvSpPr>
                <a:spLocks noChangeShapeType="1"/>
              </p:cNvSpPr>
              <p:nvPr/>
            </p:nvSpPr>
            <p:spPr bwMode="auto">
              <a:xfrm>
                <a:off x="476" y="1207"/>
                <a:ext cx="0" cy="27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8207" name="Line 15">
              <a:extLst>
                <a:ext uri="{FF2B5EF4-FFF2-40B4-BE49-F238E27FC236}">
                  <a16:creationId xmlns:a16="http://schemas.microsoft.com/office/drawing/2014/main" id="{D604BF1F-E69E-4218-9DE8-D8252CC5A4D0}"/>
                </a:ext>
              </a:extLst>
            </p:cNvPr>
            <p:cNvSpPr>
              <a:spLocks noChangeShapeType="1"/>
            </p:cNvSpPr>
            <p:nvPr/>
          </p:nvSpPr>
          <p:spPr bwMode="auto">
            <a:xfrm>
              <a:off x="2472" y="1207"/>
              <a:ext cx="0" cy="12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aphicFrame>
          <p:nvGraphicFramePr>
            <p:cNvPr id="8208" name="Object 16">
              <a:extLst>
                <a:ext uri="{FF2B5EF4-FFF2-40B4-BE49-F238E27FC236}">
                  <a16:creationId xmlns:a16="http://schemas.microsoft.com/office/drawing/2014/main" id="{1819BE39-3E51-4411-8DFD-98C3926CE8A1}"/>
                </a:ext>
              </a:extLst>
            </p:cNvPr>
            <p:cNvGraphicFramePr>
              <a:graphicFrameLocks noChangeAspect="1"/>
            </p:cNvGraphicFramePr>
            <p:nvPr/>
          </p:nvGraphicFramePr>
          <p:xfrm>
            <a:off x="3334" y="1389"/>
            <a:ext cx="635" cy="181"/>
          </p:xfrm>
          <a:graphic>
            <a:graphicData uri="http://schemas.openxmlformats.org/presentationml/2006/ole">
              <mc:AlternateContent xmlns:mc="http://schemas.openxmlformats.org/markup-compatibility/2006">
                <mc:Choice xmlns:v="urn:schemas-microsoft-com:vml" Requires="v">
                  <p:oleObj spid="_x0000_s39960" name="Equation" r:id="rId14" imgW="253800" imgH="164880" progId="Equation.DSMT4">
                    <p:embed/>
                  </p:oleObj>
                </mc:Choice>
                <mc:Fallback>
                  <p:oleObj name="Equation" r:id="rId14" imgW="253800" imgH="164880" progId="Equation.DSMT4">
                    <p:embed/>
                    <p:pic>
                      <p:nvPicPr>
                        <p:cNvPr id="8208" name="Object 16">
                          <a:extLst>
                            <a:ext uri="{FF2B5EF4-FFF2-40B4-BE49-F238E27FC236}">
                              <a16:creationId xmlns:a16="http://schemas.microsoft.com/office/drawing/2014/main" id="{1819BE39-3E51-4411-8DFD-98C3926CE8A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34" y="1389"/>
                          <a:ext cx="635" cy="1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9" name="Object 17">
              <a:extLst>
                <a:ext uri="{FF2B5EF4-FFF2-40B4-BE49-F238E27FC236}">
                  <a16:creationId xmlns:a16="http://schemas.microsoft.com/office/drawing/2014/main" id="{6954684E-AFBA-4E68-B0EC-AA75682B4182}"/>
                </a:ext>
              </a:extLst>
            </p:cNvPr>
            <p:cNvGraphicFramePr>
              <a:graphicFrameLocks noChangeAspect="1"/>
            </p:cNvGraphicFramePr>
            <p:nvPr/>
          </p:nvGraphicFramePr>
          <p:xfrm>
            <a:off x="3995" y="1368"/>
            <a:ext cx="363" cy="190"/>
          </p:xfrm>
          <a:graphic>
            <a:graphicData uri="http://schemas.openxmlformats.org/presentationml/2006/ole">
              <mc:AlternateContent xmlns:mc="http://schemas.openxmlformats.org/markup-compatibility/2006">
                <mc:Choice xmlns:v="urn:schemas-microsoft-com:vml" Requires="v">
                  <p:oleObj spid="_x0000_s39961" name="Equation" r:id="rId16" imgW="139680" imgH="164880" progId="Equation.DSMT4">
                    <p:embed/>
                  </p:oleObj>
                </mc:Choice>
                <mc:Fallback>
                  <p:oleObj name="Equation" r:id="rId16" imgW="139680" imgH="164880" progId="Equation.DSMT4">
                    <p:embed/>
                    <p:pic>
                      <p:nvPicPr>
                        <p:cNvPr id="8209" name="Object 17">
                          <a:extLst>
                            <a:ext uri="{FF2B5EF4-FFF2-40B4-BE49-F238E27FC236}">
                              <a16:creationId xmlns:a16="http://schemas.microsoft.com/office/drawing/2014/main" id="{6954684E-AFBA-4E68-B0EC-AA75682B418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95" y="1368"/>
                          <a:ext cx="363" cy="19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0" name="Rectangle 18">
              <a:extLst>
                <a:ext uri="{FF2B5EF4-FFF2-40B4-BE49-F238E27FC236}">
                  <a16:creationId xmlns:a16="http://schemas.microsoft.com/office/drawing/2014/main" id="{5CD9F70F-DA32-452F-9ED9-7F24696FD1E0}"/>
                </a:ext>
              </a:extLst>
            </p:cNvPr>
            <p:cNvSpPr>
              <a:spLocks noChangeArrowheads="1"/>
            </p:cNvSpPr>
            <p:nvPr/>
          </p:nvSpPr>
          <p:spPr bwMode="auto">
            <a:xfrm>
              <a:off x="3606" y="890"/>
              <a:ext cx="862" cy="40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8211" name="Text Box 19">
            <a:extLst>
              <a:ext uri="{FF2B5EF4-FFF2-40B4-BE49-F238E27FC236}">
                <a16:creationId xmlns:a16="http://schemas.microsoft.com/office/drawing/2014/main" id="{B0DC1655-D33B-409B-AEEA-CE11DFB24945}"/>
              </a:ext>
            </a:extLst>
          </p:cNvPr>
          <p:cNvSpPr txBox="1">
            <a:spLocks noChangeArrowheads="1"/>
          </p:cNvSpPr>
          <p:nvPr/>
        </p:nvSpPr>
        <p:spPr bwMode="auto">
          <a:xfrm>
            <a:off x="468313" y="5300663"/>
            <a:ext cx="44640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ru-RU" sz="2400">
                <a:solidFill>
                  <a:srgbClr val="FF0000"/>
                </a:solidFill>
              </a:rPr>
              <a:t>משמעות</a:t>
            </a:r>
            <a:r>
              <a:rPr lang="he-IL" altLang="ru-RU" sz="2400"/>
              <a:t> של " מינוס" בנוסחה היא: כיוון הכוח – </a:t>
            </a:r>
            <a:r>
              <a:rPr lang="he-IL" altLang="ru-RU" sz="2400" b="1" u="sng"/>
              <a:t>נגד </a:t>
            </a:r>
            <a:r>
              <a:rPr lang="he-IL" altLang="ru-RU" sz="2400"/>
              <a:t>התארכות או התכווצות של הקפיץ</a:t>
            </a:r>
            <a:endParaRPr lang="ru-RU" altLang="ru-RU"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26DAA06-8A2D-49B4-B412-4E9C1C2506D9}"/>
              </a:ext>
            </a:extLst>
          </p:cNvPr>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he-IL" altLang="ru-RU">
                <a:solidFill>
                  <a:srgbClr val="CC0099"/>
                </a:solidFill>
              </a:rPr>
              <a:t>חוק הוק</a:t>
            </a:r>
            <a:endParaRPr lang="ru-RU" altLang="ru-RU">
              <a:solidFill>
                <a:srgbClr val="CC0099"/>
              </a:solidFill>
            </a:endParaRPr>
          </a:p>
        </p:txBody>
      </p:sp>
      <p:sp>
        <p:nvSpPr>
          <p:cNvPr id="9219" name="Text Box 3">
            <a:extLst>
              <a:ext uri="{FF2B5EF4-FFF2-40B4-BE49-F238E27FC236}">
                <a16:creationId xmlns:a16="http://schemas.microsoft.com/office/drawing/2014/main" id="{D61721B5-E6F6-4D71-A932-A9F79AFDABFA}"/>
              </a:ext>
            </a:extLst>
          </p:cNvPr>
          <p:cNvSpPr txBox="1">
            <a:spLocks noChangeArrowheads="1"/>
          </p:cNvSpPr>
          <p:nvPr/>
        </p:nvSpPr>
        <p:spPr bwMode="auto">
          <a:xfrm>
            <a:off x="4572000" y="1268413"/>
            <a:ext cx="4176713" cy="384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ru-RU" sz="3200">
                <a:solidFill>
                  <a:srgbClr val="FF0000"/>
                </a:solidFill>
              </a:rPr>
              <a:t>מסקנות:</a:t>
            </a:r>
            <a:r>
              <a:rPr lang="he-IL" altLang="ru-RU" sz="3200"/>
              <a:t> התארכות של קפיץ תלויה ב: </a:t>
            </a:r>
          </a:p>
          <a:p>
            <a:pPr>
              <a:spcBef>
                <a:spcPct val="50000"/>
              </a:spcBef>
              <a:buFontTx/>
              <a:buChar char="•"/>
            </a:pPr>
            <a:r>
              <a:rPr lang="he-IL" altLang="ru-RU" sz="3200"/>
              <a:t>   מסה של משקולת (</a:t>
            </a:r>
            <a:r>
              <a:rPr lang="en-US" altLang="ru-RU" sz="3200"/>
              <a:t>m</a:t>
            </a:r>
            <a:r>
              <a:rPr lang="he-IL" altLang="ru-RU" sz="3200"/>
              <a:t>)</a:t>
            </a:r>
          </a:p>
          <a:p>
            <a:pPr>
              <a:spcBef>
                <a:spcPct val="50000"/>
              </a:spcBef>
              <a:buFontTx/>
              <a:buChar char="•"/>
            </a:pPr>
            <a:r>
              <a:rPr lang="he-IL" altLang="ru-RU" sz="3200"/>
              <a:t>  בקשיחות של קפיץ </a:t>
            </a:r>
            <a:r>
              <a:rPr lang="he-IL" altLang="ru-RU" sz="3600"/>
              <a:t>(</a:t>
            </a:r>
            <a:r>
              <a:rPr lang="en-US" altLang="ru-RU" sz="3600"/>
              <a:t>k</a:t>
            </a:r>
            <a:r>
              <a:rPr lang="he-IL" altLang="ru-RU" sz="3600"/>
              <a:t>)</a:t>
            </a:r>
            <a:endParaRPr lang="he-IL" altLang="ru-RU" sz="5400"/>
          </a:p>
          <a:p>
            <a:pPr>
              <a:spcBef>
                <a:spcPct val="50000"/>
              </a:spcBef>
              <a:buFontTx/>
              <a:buChar char="•"/>
            </a:pPr>
            <a:r>
              <a:rPr lang="he-IL" altLang="ru-RU" sz="3200"/>
              <a:t>  בתאוצה של נפילה חופשית (</a:t>
            </a:r>
            <a:r>
              <a:rPr lang="en-US" altLang="ru-RU" sz="3200"/>
              <a:t>g</a:t>
            </a:r>
            <a:r>
              <a:rPr lang="he-IL" altLang="ru-RU" sz="3200"/>
              <a:t>)</a:t>
            </a:r>
            <a:endParaRPr lang="ru-RU" altLang="ru-RU" sz="3200"/>
          </a:p>
        </p:txBody>
      </p:sp>
      <p:pic>
        <p:nvPicPr>
          <p:cNvPr id="9220" name="Picture 4">
            <a:extLst>
              <a:ext uri="{FF2B5EF4-FFF2-40B4-BE49-F238E27FC236}">
                <a16:creationId xmlns:a16="http://schemas.microsoft.com/office/drawing/2014/main" id="{EA2BD4F2-8B65-409D-B1CB-79FEC942C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44675"/>
            <a:ext cx="4357687" cy="2994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FE30ED-1A5B-433A-BFC0-A4A5B21677DF}"/>
              </a:ext>
            </a:extLst>
          </p:cNvPr>
          <p:cNvSpPr>
            <a:spLocks noGrp="1" noChangeArrowheads="1"/>
          </p:cNvSpPr>
          <p:nvPr>
            <p:ph type="title"/>
          </p:nvPr>
        </p:nvSpPr>
        <p:spPr/>
        <p:txBody>
          <a:bodyPr/>
          <a:lstStyle/>
          <a:p>
            <a:r>
              <a:rPr lang="he-IL" altLang="ru-RU">
                <a:solidFill>
                  <a:srgbClr val="CC0099"/>
                </a:solidFill>
              </a:rPr>
              <a:t>תרגילים</a:t>
            </a:r>
            <a:endParaRPr lang="ru-RU" altLang="ru-RU">
              <a:solidFill>
                <a:srgbClr val="CC0099"/>
              </a:solidFill>
            </a:endParaRPr>
          </a:p>
        </p:txBody>
      </p:sp>
      <p:grpSp>
        <p:nvGrpSpPr>
          <p:cNvPr id="11267" name="Group 3">
            <a:extLst>
              <a:ext uri="{FF2B5EF4-FFF2-40B4-BE49-F238E27FC236}">
                <a16:creationId xmlns:a16="http://schemas.microsoft.com/office/drawing/2014/main" id="{50A67316-D735-4E50-80E3-A99F7C1E4C4D}"/>
              </a:ext>
            </a:extLst>
          </p:cNvPr>
          <p:cNvGrpSpPr>
            <a:grpSpLocks/>
          </p:cNvGrpSpPr>
          <p:nvPr/>
        </p:nvGrpSpPr>
        <p:grpSpPr bwMode="auto">
          <a:xfrm>
            <a:off x="179388" y="692150"/>
            <a:ext cx="4281487" cy="5946775"/>
            <a:chOff x="113" y="436"/>
            <a:chExt cx="2697" cy="3746"/>
          </a:xfrm>
        </p:grpSpPr>
        <p:pic>
          <p:nvPicPr>
            <p:cNvPr id="11268" name="Picture 4">
              <a:extLst>
                <a:ext uri="{FF2B5EF4-FFF2-40B4-BE49-F238E27FC236}">
                  <a16:creationId xmlns:a16="http://schemas.microsoft.com/office/drawing/2014/main" id="{94C3D1E0-1F9F-4AF4-B5F5-9ED1571FF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 y="799"/>
              <a:ext cx="930" cy="2850"/>
            </a:xfrm>
            <a:prstGeom prst="rect">
              <a:avLst/>
            </a:prstGeom>
            <a:noFill/>
            <a:extLst>
              <a:ext uri="{909E8E84-426E-40DD-AFC4-6F175D3DCCD1}">
                <a14:hiddenFill xmlns:a14="http://schemas.microsoft.com/office/drawing/2010/main">
                  <a:solidFill>
                    <a:srgbClr val="FFFFFF"/>
                  </a:solidFill>
                </a14:hiddenFill>
              </a:ext>
            </a:extLst>
          </p:spPr>
        </p:pic>
        <p:grpSp>
          <p:nvGrpSpPr>
            <p:cNvPr id="11269" name="Group 5">
              <a:extLst>
                <a:ext uri="{FF2B5EF4-FFF2-40B4-BE49-F238E27FC236}">
                  <a16:creationId xmlns:a16="http://schemas.microsoft.com/office/drawing/2014/main" id="{FD8D0A3B-B279-4D7E-B0BE-EB18DC3F41E6}"/>
                </a:ext>
              </a:extLst>
            </p:cNvPr>
            <p:cNvGrpSpPr>
              <a:grpSpLocks/>
            </p:cNvGrpSpPr>
            <p:nvPr/>
          </p:nvGrpSpPr>
          <p:grpSpPr bwMode="auto">
            <a:xfrm>
              <a:off x="1247" y="2205"/>
              <a:ext cx="0" cy="1633"/>
              <a:chOff x="1247" y="2205"/>
              <a:chExt cx="0" cy="1633"/>
            </a:xfrm>
          </p:grpSpPr>
          <p:sp>
            <p:nvSpPr>
              <p:cNvPr id="11270" name="Line 6">
                <a:extLst>
                  <a:ext uri="{FF2B5EF4-FFF2-40B4-BE49-F238E27FC236}">
                    <a16:creationId xmlns:a16="http://schemas.microsoft.com/office/drawing/2014/main" id="{1A7B8599-C9F2-4716-8198-D0121321D80D}"/>
                  </a:ext>
                </a:extLst>
              </p:cNvPr>
              <p:cNvSpPr>
                <a:spLocks noChangeShapeType="1"/>
              </p:cNvSpPr>
              <p:nvPr/>
            </p:nvSpPr>
            <p:spPr bwMode="auto">
              <a:xfrm>
                <a:off x="1247" y="3022"/>
                <a:ext cx="0" cy="816"/>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71" name="Line 7">
                <a:extLst>
                  <a:ext uri="{FF2B5EF4-FFF2-40B4-BE49-F238E27FC236}">
                    <a16:creationId xmlns:a16="http://schemas.microsoft.com/office/drawing/2014/main" id="{72A03401-EDC0-457E-9FE6-793664FFC209}"/>
                  </a:ext>
                </a:extLst>
              </p:cNvPr>
              <p:cNvSpPr>
                <a:spLocks noChangeShapeType="1"/>
              </p:cNvSpPr>
              <p:nvPr/>
            </p:nvSpPr>
            <p:spPr bwMode="auto">
              <a:xfrm flipV="1">
                <a:off x="1247" y="2205"/>
                <a:ext cx="0" cy="816"/>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11272" name="Group 8">
              <a:extLst>
                <a:ext uri="{FF2B5EF4-FFF2-40B4-BE49-F238E27FC236}">
                  <a16:creationId xmlns:a16="http://schemas.microsoft.com/office/drawing/2014/main" id="{6522ED4B-585B-4DBE-B32E-B07127751734}"/>
                </a:ext>
              </a:extLst>
            </p:cNvPr>
            <p:cNvGrpSpPr>
              <a:grpSpLocks/>
            </p:cNvGrpSpPr>
            <p:nvPr/>
          </p:nvGrpSpPr>
          <p:grpSpPr bwMode="auto">
            <a:xfrm>
              <a:off x="113" y="436"/>
              <a:ext cx="2697" cy="3746"/>
              <a:chOff x="113" y="436"/>
              <a:chExt cx="2697" cy="3746"/>
            </a:xfrm>
          </p:grpSpPr>
          <p:sp>
            <p:nvSpPr>
              <p:cNvPr id="11273" name="Line 9">
                <a:extLst>
                  <a:ext uri="{FF2B5EF4-FFF2-40B4-BE49-F238E27FC236}">
                    <a16:creationId xmlns:a16="http://schemas.microsoft.com/office/drawing/2014/main" id="{9141BF93-2019-42A8-92F1-9C7A258FC57C}"/>
                  </a:ext>
                </a:extLst>
              </p:cNvPr>
              <p:cNvSpPr>
                <a:spLocks noChangeShapeType="1"/>
              </p:cNvSpPr>
              <p:nvPr/>
            </p:nvSpPr>
            <p:spPr bwMode="auto">
              <a:xfrm flipV="1">
                <a:off x="476" y="572"/>
                <a:ext cx="0" cy="3221"/>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74" name="Text Box 10">
                <a:extLst>
                  <a:ext uri="{FF2B5EF4-FFF2-40B4-BE49-F238E27FC236}">
                    <a16:creationId xmlns:a16="http://schemas.microsoft.com/office/drawing/2014/main" id="{13B0E14B-5A66-4C97-AFBF-955B46DF9EBC}"/>
                  </a:ext>
                </a:extLst>
              </p:cNvPr>
              <p:cNvSpPr txBox="1">
                <a:spLocks noChangeArrowheads="1"/>
              </p:cNvSpPr>
              <p:nvPr/>
            </p:nvSpPr>
            <p:spPr bwMode="auto">
              <a:xfrm>
                <a:off x="113" y="436"/>
                <a:ext cx="36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sz="3200" b="1"/>
                  <a:t>Y</a:t>
                </a:r>
              </a:p>
            </p:txBody>
          </p:sp>
          <p:grpSp>
            <p:nvGrpSpPr>
              <p:cNvPr id="11275" name="Group 11">
                <a:extLst>
                  <a:ext uri="{FF2B5EF4-FFF2-40B4-BE49-F238E27FC236}">
                    <a16:creationId xmlns:a16="http://schemas.microsoft.com/office/drawing/2014/main" id="{EEFFF91F-C4F8-4D2A-93DE-F250A424A4AD}"/>
                  </a:ext>
                </a:extLst>
              </p:cNvPr>
              <p:cNvGrpSpPr>
                <a:grpSpLocks/>
              </p:cNvGrpSpPr>
              <p:nvPr/>
            </p:nvGrpSpPr>
            <p:grpSpPr bwMode="auto">
              <a:xfrm>
                <a:off x="858" y="997"/>
                <a:ext cx="1952" cy="3185"/>
                <a:chOff x="858" y="997"/>
                <a:chExt cx="1952" cy="3185"/>
              </a:xfrm>
            </p:grpSpPr>
            <p:graphicFrame>
              <p:nvGraphicFramePr>
                <p:cNvPr id="11276" name="Object 12">
                  <a:extLst>
                    <a:ext uri="{FF2B5EF4-FFF2-40B4-BE49-F238E27FC236}">
                      <a16:creationId xmlns:a16="http://schemas.microsoft.com/office/drawing/2014/main" id="{A7050DF4-4E0A-4272-A526-4F52F2944D10}"/>
                    </a:ext>
                  </a:extLst>
                </p:cNvPr>
                <p:cNvGraphicFramePr>
                  <a:graphicFrameLocks noChangeAspect="1"/>
                </p:cNvGraphicFramePr>
                <p:nvPr/>
              </p:nvGraphicFramePr>
              <p:xfrm>
                <a:off x="1156" y="3579"/>
                <a:ext cx="635" cy="603"/>
              </p:xfrm>
              <a:graphic>
                <a:graphicData uri="http://schemas.openxmlformats.org/presentationml/2006/ole">
                  <mc:AlternateContent xmlns:mc="http://schemas.openxmlformats.org/markup-compatibility/2006">
                    <mc:Choice xmlns:v="urn:schemas-microsoft-com:vml" Requires="v">
                      <p:oleObj spid="_x0000_s41992" name="Equation" r:id="rId4" imgW="253800" imgH="241200" progId="Equation.DSMT4">
                        <p:embed/>
                      </p:oleObj>
                    </mc:Choice>
                    <mc:Fallback>
                      <p:oleObj name="Equation" r:id="rId4" imgW="253800" imgH="241200" progId="Equation.DSMT4">
                        <p:embed/>
                        <p:pic>
                          <p:nvPicPr>
                            <p:cNvPr id="11276" name="Object 12">
                              <a:extLst>
                                <a:ext uri="{FF2B5EF4-FFF2-40B4-BE49-F238E27FC236}">
                                  <a16:creationId xmlns:a16="http://schemas.microsoft.com/office/drawing/2014/main" id="{A7050DF4-4E0A-4272-A526-4F52F2944D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 y="3579"/>
                              <a:ext cx="635" cy="6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277" name="Group 13">
                  <a:extLst>
                    <a:ext uri="{FF2B5EF4-FFF2-40B4-BE49-F238E27FC236}">
                      <a16:creationId xmlns:a16="http://schemas.microsoft.com/office/drawing/2014/main" id="{B500C73E-3C49-4476-8BFB-4D356DB31CC3}"/>
                    </a:ext>
                  </a:extLst>
                </p:cNvPr>
                <p:cNvGrpSpPr>
                  <a:grpSpLocks/>
                </p:cNvGrpSpPr>
                <p:nvPr/>
              </p:nvGrpSpPr>
              <p:grpSpPr bwMode="auto">
                <a:xfrm>
                  <a:off x="858" y="2248"/>
                  <a:ext cx="939" cy="460"/>
                  <a:chOff x="2154" y="3702"/>
                  <a:chExt cx="861" cy="272"/>
                </a:xfrm>
              </p:grpSpPr>
              <p:graphicFrame>
                <p:nvGraphicFramePr>
                  <p:cNvPr id="11278" name="Object 14">
                    <a:extLst>
                      <a:ext uri="{FF2B5EF4-FFF2-40B4-BE49-F238E27FC236}">
                        <a16:creationId xmlns:a16="http://schemas.microsoft.com/office/drawing/2014/main" id="{650F80F6-6286-4D89-BE08-67E74BB4F57A}"/>
                      </a:ext>
                    </a:extLst>
                  </p:cNvPr>
                  <p:cNvGraphicFramePr>
                    <a:graphicFrameLocks noChangeAspect="1"/>
                  </p:cNvGraphicFramePr>
                  <p:nvPr/>
                </p:nvGraphicFramePr>
                <p:xfrm>
                  <a:off x="2827" y="3702"/>
                  <a:ext cx="188" cy="272"/>
                </p:xfrm>
                <a:graphic>
                  <a:graphicData uri="http://schemas.openxmlformats.org/presentationml/2006/ole">
                    <mc:AlternateContent xmlns:mc="http://schemas.openxmlformats.org/markup-compatibility/2006">
                      <mc:Choice xmlns:v="urn:schemas-microsoft-com:vml" Requires="v">
                        <p:oleObj spid="_x0000_s41993" name="Equation" r:id="rId6" imgW="139680" imgH="203040" progId="Equation.DSMT4">
                          <p:embed/>
                        </p:oleObj>
                      </mc:Choice>
                      <mc:Fallback>
                        <p:oleObj name="Equation" r:id="rId6" imgW="139680" imgH="203040" progId="Equation.DSMT4">
                          <p:embed/>
                          <p:pic>
                            <p:nvPicPr>
                              <p:cNvPr id="11278" name="Object 14">
                                <a:extLst>
                                  <a:ext uri="{FF2B5EF4-FFF2-40B4-BE49-F238E27FC236}">
                                    <a16:creationId xmlns:a16="http://schemas.microsoft.com/office/drawing/2014/main" id="{650F80F6-6286-4D89-BE08-67E74BB4F5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7" y="3702"/>
                                <a:ext cx="188"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9" name="Text Box 15">
                    <a:extLst>
                      <a:ext uri="{FF2B5EF4-FFF2-40B4-BE49-F238E27FC236}">
                        <a16:creationId xmlns:a16="http://schemas.microsoft.com/office/drawing/2014/main" id="{E420A00F-B811-422F-8FCC-3BC536582567}"/>
                      </a:ext>
                    </a:extLst>
                  </p:cNvPr>
                  <p:cNvSpPr txBox="1">
                    <a:spLocks noChangeArrowheads="1"/>
                  </p:cNvSpPr>
                  <p:nvPr/>
                </p:nvSpPr>
                <p:spPr bwMode="auto">
                  <a:xfrm>
                    <a:off x="2154" y="3793"/>
                    <a:ext cx="726" cy="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ru-RU"/>
                      <a:t>קפיץ</a:t>
                    </a:r>
                    <a:endParaRPr lang="ru-RU" altLang="ru-RU"/>
                  </a:p>
                </p:txBody>
              </p:sp>
            </p:grpSp>
            <p:sp>
              <p:nvSpPr>
                <p:cNvPr id="11280" name="Text Box 16">
                  <a:extLst>
                    <a:ext uri="{FF2B5EF4-FFF2-40B4-BE49-F238E27FC236}">
                      <a16:creationId xmlns:a16="http://schemas.microsoft.com/office/drawing/2014/main" id="{BACBF7AD-3A32-4C9B-9B87-A26B7C71D1CA}"/>
                    </a:ext>
                  </a:extLst>
                </p:cNvPr>
                <p:cNvSpPr txBox="1">
                  <a:spLocks noChangeArrowheads="1"/>
                </p:cNvSpPr>
                <p:nvPr/>
              </p:nvSpPr>
              <p:spPr bwMode="auto">
                <a:xfrm>
                  <a:off x="2039" y="1536"/>
                  <a:ext cx="48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sz="2800" b="1"/>
                    <a:t>Xo</a:t>
                  </a:r>
                </a:p>
              </p:txBody>
            </p:sp>
            <p:sp>
              <p:nvSpPr>
                <p:cNvPr id="11281" name="Text Box 17">
                  <a:extLst>
                    <a:ext uri="{FF2B5EF4-FFF2-40B4-BE49-F238E27FC236}">
                      <a16:creationId xmlns:a16="http://schemas.microsoft.com/office/drawing/2014/main" id="{DFCA3034-AD26-48A7-9AEB-0F1D59D51B7B}"/>
                    </a:ext>
                  </a:extLst>
                </p:cNvPr>
                <p:cNvSpPr txBox="1">
                  <a:spLocks noChangeArrowheads="1"/>
                </p:cNvSpPr>
                <p:nvPr/>
              </p:nvSpPr>
              <p:spPr bwMode="auto">
                <a:xfrm>
                  <a:off x="2447" y="1813"/>
                  <a:ext cx="36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sz="2800" b="1"/>
                    <a:t>X</a:t>
                  </a:r>
                </a:p>
              </p:txBody>
            </p:sp>
            <p:sp>
              <p:nvSpPr>
                <p:cNvPr id="11282" name="Text Box 18">
                  <a:extLst>
                    <a:ext uri="{FF2B5EF4-FFF2-40B4-BE49-F238E27FC236}">
                      <a16:creationId xmlns:a16="http://schemas.microsoft.com/office/drawing/2014/main" id="{69F52650-FEFA-469F-9FBB-5A54C7E93FEA}"/>
                    </a:ext>
                  </a:extLst>
                </p:cNvPr>
                <p:cNvSpPr txBox="1">
                  <a:spLocks noChangeArrowheads="1"/>
                </p:cNvSpPr>
                <p:nvPr/>
              </p:nvSpPr>
              <p:spPr bwMode="auto">
                <a:xfrm>
                  <a:off x="1981" y="2296"/>
                  <a:ext cx="5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ru-RU" sz="2800" b="1"/>
                    <a:t>Δ</a:t>
                  </a:r>
                  <a:r>
                    <a:rPr lang="en-US" altLang="ru-RU" sz="2800" b="1"/>
                    <a:t>X</a:t>
                  </a:r>
                  <a:endParaRPr lang="el-GR" altLang="ru-RU" sz="2800" b="1"/>
                </a:p>
              </p:txBody>
            </p:sp>
            <p:grpSp>
              <p:nvGrpSpPr>
                <p:cNvPr id="11283" name="Group 19">
                  <a:extLst>
                    <a:ext uri="{FF2B5EF4-FFF2-40B4-BE49-F238E27FC236}">
                      <a16:creationId xmlns:a16="http://schemas.microsoft.com/office/drawing/2014/main" id="{7D0C77E4-5B8B-47FA-A254-6754F5143727}"/>
                    </a:ext>
                  </a:extLst>
                </p:cNvPr>
                <p:cNvGrpSpPr>
                  <a:grpSpLocks/>
                </p:cNvGrpSpPr>
                <p:nvPr/>
              </p:nvGrpSpPr>
              <p:grpSpPr bwMode="auto">
                <a:xfrm>
                  <a:off x="874" y="997"/>
                  <a:ext cx="1730" cy="1678"/>
                  <a:chOff x="874" y="997"/>
                  <a:chExt cx="1730" cy="1678"/>
                </a:xfrm>
              </p:grpSpPr>
              <p:sp>
                <p:nvSpPr>
                  <p:cNvPr id="11284" name="Line 20">
                    <a:extLst>
                      <a:ext uri="{FF2B5EF4-FFF2-40B4-BE49-F238E27FC236}">
                        <a16:creationId xmlns:a16="http://schemas.microsoft.com/office/drawing/2014/main" id="{3F8A2B57-B89A-4DEA-94D2-2E3A29262559}"/>
                      </a:ext>
                    </a:extLst>
                  </p:cNvPr>
                  <p:cNvSpPr>
                    <a:spLocks noChangeShapeType="1"/>
                  </p:cNvSpPr>
                  <p:nvPr/>
                </p:nvSpPr>
                <p:spPr bwMode="auto">
                  <a:xfrm>
                    <a:off x="2166" y="2221"/>
                    <a:ext cx="0" cy="454"/>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85" name="Line 21">
                    <a:extLst>
                      <a:ext uri="{FF2B5EF4-FFF2-40B4-BE49-F238E27FC236}">
                        <a16:creationId xmlns:a16="http://schemas.microsoft.com/office/drawing/2014/main" id="{3E81FBEE-42E0-49F4-B8B3-708E9AB5251C}"/>
                      </a:ext>
                    </a:extLst>
                  </p:cNvPr>
                  <p:cNvSpPr>
                    <a:spLocks noChangeShapeType="1"/>
                  </p:cNvSpPr>
                  <p:nvPr/>
                </p:nvSpPr>
                <p:spPr bwMode="auto">
                  <a:xfrm>
                    <a:off x="2166" y="997"/>
                    <a:ext cx="0" cy="127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86" name="Line 22">
                    <a:extLst>
                      <a:ext uri="{FF2B5EF4-FFF2-40B4-BE49-F238E27FC236}">
                        <a16:creationId xmlns:a16="http://schemas.microsoft.com/office/drawing/2014/main" id="{2A75723E-B3E5-4363-ACEB-8F72ED66B418}"/>
                      </a:ext>
                    </a:extLst>
                  </p:cNvPr>
                  <p:cNvSpPr>
                    <a:spLocks noChangeShapeType="1"/>
                  </p:cNvSpPr>
                  <p:nvPr/>
                </p:nvSpPr>
                <p:spPr bwMode="auto">
                  <a:xfrm>
                    <a:off x="2588" y="997"/>
                    <a:ext cx="0" cy="167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87" name="Line 23">
                    <a:extLst>
                      <a:ext uri="{FF2B5EF4-FFF2-40B4-BE49-F238E27FC236}">
                        <a16:creationId xmlns:a16="http://schemas.microsoft.com/office/drawing/2014/main" id="{266C727F-0376-42DA-8275-CDB40C86451E}"/>
                      </a:ext>
                    </a:extLst>
                  </p:cNvPr>
                  <p:cNvSpPr>
                    <a:spLocks noChangeShapeType="1"/>
                  </p:cNvSpPr>
                  <p:nvPr/>
                </p:nvSpPr>
                <p:spPr bwMode="auto">
                  <a:xfrm>
                    <a:off x="1378" y="2659"/>
                    <a:ext cx="12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88" name="Line 24">
                    <a:extLst>
                      <a:ext uri="{FF2B5EF4-FFF2-40B4-BE49-F238E27FC236}">
                        <a16:creationId xmlns:a16="http://schemas.microsoft.com/office/drawing/2014/main" id="{BCD11487-101B-4026-8FA6-C0EEAF46C801}"/>
                      </a:ext>
                    </a:extLst>
                  </p:cNvPr>
                  <p:cNvSpPr>
                    <a:spLocks noChangeShapeType="1"/>
                  </p:cNvSpPr>
                  <p:nvPr/>
                </p:nvSpPr>
                <p:spPr bwMode="auto">
                  <a:xfrm flipV="1">
                    <a:off x="874" y="997"/>
                    <a:ext cx="1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89" name="Line 25">
                    <a:extLst>
                      <a:ext uri="{FF2B5EF4-FFF2-40B4-BE49-F238E27FC236}">
                        <a16:creationId xmlns:a16="http://schemas.microsoft.com/office/drawing/2014/main" id="{F6642984-00F5-4234-B366-10ED6D380FCF}"/>
                      </a:ext>
                    </a:extLst>
                  </p:cNvPr>
                  <p:cNvSpPr>
                    <a:spLocks noChangeShapeType="1"/>
                  </p:cNvSpPr>
                  <p:nvPr/>
                </p:nvSpPr>
                <p:spPr bwMode="auto">
                  <a:xfrm>
                    <a:off x="1283" y="2227"/>
                    <a:ext cx="86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grpSp>
      <p:graphicFrame>
        <p:nvGraphicFramePr>
          <p:cNvPr id="11290" name="Object 26">
            <a:extLst>
              <a:ext uri="{FF2B5EF4-FFF2-40B4-BE49-F238E27FC236}">
                <a16:creationId xmlns:a16="http://schemas.microsoft.com/office/drawing/2014/main" id="{0CDF4529-12E5-465D-839F-87BD138E8950}"/>
              </a:ext>
            </a:extLst>
          </p:cNvPr>
          <p:cNvGraphicFramePr>
            <a:graphicFrameLocks noChangeAspect="1"/>
          </p:cNvGraphicFramePr>
          <p:nvPr/>
        </p:nvGraphicFramePr>
        <p:xfrm>
          <a:off x="5292725" y="1484313"/>
          <a:ext cx="3059113" cy="4102100"/>
        </p:xfrm>
        <a:graphic>
          <a:graphicData uri="http://schemas.openxmlformats.org/presentationml/2006/ole">
            <mc:AlternateContent xmlns:mc="http://schemas.openxmlformats.org/markup-compatibility/2006">
              <mc:Choice xmlns:v="urn:schemas-microsoft-com:vml" Requires="v">
                <p:oleObj spid="_x0000_s41994" name="Equation" r:id="rId8" imgW="812520" imgH="1206360" progId="Equation.DSMT4">
                  <p:embed/>
                </p:oleObj>
              </mc:Choice>
              <mc:Fallback>
                <p:oleObj name="Equation" r:id="rId8" imgW="812520" imgH="1206360" progId="Equation.DSMT4">
                  <p:embed/>
                  <p:pic>
                    <p:nvPicPr>
                      <p:cNvPr id="11290" name="Object 26">
                        <a:extLst>
                          <a:ext uri="{FF2B5EF4-FFF2-40B4-BE49-F238E27FC236}">
                            <a16:creationId xmlns:a16="http://schemas.microsoft.com/office/drawing/2014/main" id="{0CDF4529-12E5-465D-839F-87BD138E89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2725" y="1484313"/>
                        <a:ext cx="3059113" cy="410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827584" y="404664"/>
            <a:ext cx="7668344" cy="1754326"/>
          </a:xfrm>
          <a:prstGeom prst="rect">
            <a:avLst/>
          </a:prstGeom>
        </p:spPr>
        <p:txBody>
          <a:bodyPr wrap="square">
            <a:spAutoFit/>
          </a:bodyPr>
          <a:lstStyle/>
          <a:p>
            <a:r>
              <a:rPr lang="he-IL" dirty="0"/>
              <a:t>לפנינו דוגמה של ניסוי כזה. התלמידים תלו את הקפיץ על נקודה קבועה ותלו עליו סלסלה. </a:t>
            </a:r>
          </a:p>
          <a:p>
            <a:r>
              <a:rPr lang="he-IL" dirty="0"/>
              <a:t>הם הניחו בתוך הסלסילה שלושה חרוזים, שמסת כל אחד מהם ידועה (1.9 גרם), ובדקו בכמה התארך הקפיץ. </a:t>
            </a:r>
          </a:p>
          <a:p>
            <a:r>
              <a:rPr lang="he-IL" dirty="0"/>
              <a:t>אחר כך הם חזרו על המדידה עבור ארבעה כדורים. </a:t>
            </a:r>
          </a:p>
          <a:p>
            <a:r>
              <a:rPr lang="he-IL" dirty="0"/>
              <a:t>התקבלו התוצאות הבאות:</a:t>
            </a:r>
          </a:p>
        </p:txBody>
      </p:sp>
      <p:graphicFrame>
        <p:nvGraphicFramePr>
          <p:cNvPr id="7" name="טבלה 6"/>
          <p:cNvGraphicFramePr>
            <a:graphicFrameLocks noGrp="1"/>
          </p:cNvGraphicFramePr>
          <p:nvPr>
            <p:extLst>
              <p:ext uri="{D42A27DB-BD31-4B8C-83A1-F6EECF244321}">
                <p14:modId xmlns:p14="http://schemas.microsoft.com/office/powerpoint/2010/main" val="407357625"/>
              </p:ext>
            </p:extLst>
          </p:nvPr>
        </p:nvGraphicFramePr>
        <p:xfrm>
          <a:off x="1722239" y="1553894"/>
          <a:ext cx="1624330" cy="853440"/>
        </p:xfrm>
        <a:graphic>
          <a:graphicData uri="http://schemas.openxmlformats.org/drawingml/2006/table">
            <a:tbl>
              <a:tblPr>
                <a:tableStyleId>{5C22544A-7EE6-4342-B048-85BDC9FD1C3A}</a:tableStyleId>
              </a:tblPr>
              <a:tblGrid>
                <a:gridCol w="943610">
                  <a:extLst>
                    <a:ext uri="{9D8B030D-6E8A-4147-A177-3AD203B41FA5}">
                      <a16:colId xmlns:a16="http://schemas.microsoft.com/office/drawing/2014/main" val="20000"/>
                    </a:ext>
                  </a:extLst>
                </a:gridCol>
                <a:gridCol w="680720">
                  <a:extLst>
                    <a:ext uri="{9D8B030D-6E8A-4147-A177-3AD203B41FA5}">
                      <a16:colId xmlns:a16="http://schemas.microsoft.com/office/drawing/2014/main" val="20001"/>
                    </a:ext>
                  </a:extLst>
                </a:gridCol>
              </a:tblGrid>
              <a:tr h="161925">
                <a:tc>
                  <a:txBody>
                    <a:bodyPr/>
                    <a:lstStyle/>
                    <a:p>
                      <a:pPr algn="ctr" rtl="1">
                        <a:spcAft>
                          <a:spcPts val="0"/>
                        </a:spcAft>
                      </a:pPr>
                      <a:r>
                        <a:rPr lang="he-IL" sz="1400" dirty="0">
                          <a:effectLst/>
                        </a:rPr>
                        <a:t>התארכות (ס"מ)</a:t>
                      </a:r>
                      <a:endParaRPr lang="en-US" sz="2000" dirty="0">
                        <a:effectLst/>
                        <a:latin typeface="Times New Roman"/>
                        <a:ea typeface="Times New Roman"/>
                      </a:endParaRPr>
                    </a:p>
                  </a:txBody>
                  <a:tcPr marL="0" marR="0" marT="0" marB="0" anchor="b"/>
                </a:tc>
                <a:tc>
                  <a:txBody>
                    <a:bodyPr/>
                    <a:lstStyle/>
                    <a:p>
                      <a:pPr algn="ctr" rtl="1">
                        <a:spcAft>
                          <a:spcPts val="0"/>
                        </a:spcAft>
                      </a:pPr>
                      <a:r>
                        <a:rPr lang="he-IL" sz="1400">
                          <a:effectLst/>
                        </a:rPr>
                        <a:t>מסה (גרם)</a:t>
                      </a:r>
                      <a:endParaRPr lang="en-US" sz="2000">
                        <a:effectLst/>
                        <a:latin typeface="Times New Roman"/>
                        <a:ea typeface="Times New Roman"/>
                      </a:endParaRPr>
                    </a:p>
                  </a:txBody>
                  <a:tcPr marL="0" marR="0" marT="0" marB="0" anchor="b"/>
                </a:tc>
                <a:extLst>
                  <a:ext uri="{0D108BD9-81ED-4DB2-BD59-A6C34878D82A}">
                    <a16:rowId xmlns:a16="http://schemas.microsoft.com/office/drawing/2014/main" val="10000"/>
                  </a:ext>
                </a:extLst>
              </a:tr>
              <a:tr h="161925">
                <a:tc>
                  <a:txBody>
                    <a:bodyPr/>
                    <a:lstStyle/>
                    <a:p>
                      <a:pPr algn="ctr" rtl="0">
                        <a:spcAft>
                          <a:spcPts val="0"/>
                        </a:spcAft>
                      </a:pPr>
                      <a:r>
                        <a:rPr lang="en-US" sz="1400">
                          <a:effectLst/>
                        </a:rPr>
                        <a:t>35.2</a:t>
                      </a:r>
                      <a:endParaRPr lang="en-US" sz="2000">
                        <a:effectLst/>
                        <a:latin typeface="Times New Roman"/>
                        <a:ea typeface="Times New Roman"/>
                      </a:endParaRPr>
                    </a:p>
                  </a:txBody>
                  <a:tcPr marL="0" marR="0" marT="0" marB="0" anchor="b"/>
                </a:tc>
                <a:tc>
                  <a:txBody>
                    <a:bodyPr/>
                    <a:lstStyle/>
                    <a:p>
                      <a:pPr algn="ctr" rtl="0">
                        <a:spcAft>
                          <a:spcPts val="0"/>
                        </a:spcAft>
                      </a:pPr>
                      <a:r>
                        <a:rPr lang="en-US" sz="1400" dirty="0">
                          <a:effectLst/>
                        </a:rPr>
                        <a:t>5.7</a:t>
                      </a:r>
                      <a:endParaRPr lang="en-US" sz="2000" dirty="0">
                        <a:effectLst/>
                        <a:latin typeface="Times New Roman"/>
                        <a:ea typeface="Times New Roman"/>
                      </a:endParaRPr>
                    </a:p>
                  </a:txBody>
                  <a:tcPr marL="0" marR="0" marT="0" marB="0" anchor="b"/>
                </a:tc>
                <a:extLst>
                  <a:ext uri="{0D108BD9-81ED-4DB2-BD59-A6C34878D82A}">
                    <a16:rowId xmlns:a16="http://schemas.microsoft.com/office/drawing/2014/main" val="10001"/>
                  </a:ext>
                </a:extLst>
              </a:tr>
              <a:tr h="161925">
                <a:tc>
                  <a:txBody>
                    <a:bodyPr/>
                    <a:lstStyle/>
                    <a:p>
                      <a:pPr algn="ctr" rtl="0">
                        <a:spcAft>
                          <a:spcPts val="0"/>
                        </a:spcAft>
                        <a:tabLst>
                          <a:tab pos="670560" algn="r"/>
                        </a:tabLst>
                      </a:pPr>
                      <a:r>
                        <a:rPr lang="en-US" sz="1400">
                          <a:effectLst/>
                        </a:rPr>
                        <a:t>46</a:t>
                      </a:r>
                      <a:endParaRPr lang="en-US" sz="2000">
                        <a:effectLst/>
                        <a:latin typeface="Times New Roman"/>
                        <a:ea typeface="Times New Roman"/>
                      </a:endParaRPr>
                    </a:p>
                  </a:txBody>
                  <a:tcPr marL="0" marR="0" marT="0" marB="0" anchor="b"/>
                </a:tc>
                <a:tc>
                  <a:txBody>
                    <a:bodyPr/>
                    <a:lstStyle/>
                    <a:p>
                      <a:pPr algn="ctr" rtl="0">
                        <a:spcAft>
                          <a:spcPts val="0"/>
                        </a:spcAft>
                      </a:pPr>
                      <a:r>
                        <a:rPr lang="en-US" sz="1400" dirty="0">
                          <a:effectLst/>
                        </a:rPr>
                        <a:t>7.6</a:t>
                      </a:r>
                      <a:endParaRPr lang="en-US" sz="2000" dirty="0">
                        <a:effectLst/>
                        <a:latin typeface="Times New Roman"/>
                        <a:ea typeface="Times New Roman"/>
                      </a:endParaRPr>
                    </a:p>
                  </a:txBody>
                  <a:tcPr marL="0" marR="0" marT="0" marB="0" anchor="b"/>
                </a:tc>
                <a:extLst>
                  <a:ext uri="{0D108BD9-81ED-4DB2-BD59-A6C34878D82A}">
                    <a16:rowId xmlns:a16="http://schemas.microsoft.com/office/drawing/2014/main" val="10002"/>
                  </a:ext>
                </a:extLst>
              </a:tr>
            </a:tbl>
          </a:graphicData>
        </a:graphic>
      </p:graphicFrame>
      <p:sp>
        <p:nvSpPr>
          <p:cNvPr id="8" name="מלבן 7"/>
          <p:cNvSpPr/>
          <p:nvPr/>
        </p:nvSpPr>
        <p:spPr>
          <a:xfrm>
            <a:off x="2534404" y="2348880"/>
            <a:ext cx="5958408" cy="646331"/>
          </a:xfrm>
          <a:prstGeom prst="rect">
            <a:avLst/>
          </a:prstGeom>
        </p:spPr>
        <p:txBody>
          <a:bodyPr wrap="square">
            <a:spAutoFit/>
          </a:bodyPr>
          <a:lstStyle/>
          <a:p>
            <a:r>
              <a:rPr lang="he-IL" dirty="0"/>
              <a:t>התוצאות הוכנסו לתצוגה גרפית, והותווה גרף ישר בין הנקודות. מסת המטרה של התלמידים הייתה 6.3 גרם</a:t>
            </a:r>
          </a:p>
        </p:txBody>
      </p:sp>
      <p:grpSp>
        <p:nvGrpSpPr>
          <p:cNvPr id="9" name="Group 2"/>
          <p:cNvGrpSpPr>
            <a:grpSpLocks/>
          </p:cNvGrpSpPr>
          <p:nvPr/>
        </p:nvGrpSpPr>
        <p:grpSpPr bwMode="auto">
          <a:xfrm>
            <a:off x="611560" y="2743686"/>
            <a:ext cx="4256308" cy="4011414"/>
            <a:chOff x="2220" y="945"/>
            <a:chExt cx="7951" cy="7417"/>
          </a:xfrm>
        </p:grpSpPr>
        <p:grpSp>
          <p:nvGrpSpPr>
            <p:cNvPr id="10" name="Group 3"/>
            <p:cNvGrpSpPr>
              <a:grpSpLocks/>
            </p:cNvGrpSpPr>
            <p:nvPr/>
          </p:nvGrpSpPr>
          <p:grpSpPr bwMode="auto">
            <a:xfrm>
              <a:off x="2370" y="1200"/>
              <a:ext cx="7801" cy="7162"/>
              <a:chOff x="2370" y="1200"/>
              <a:chExt cx="7801" cy="7162"/>
            </a:xfrm>
          </p:grpSpPr>
          <p:graphicFrame>
            <p:nvGraphicFramePr>
              <p:cNvPr id="13" name="אובייקט 12"/>
              <p:cNvGraphicFramePr>
                <a:graphicFrameLocks noChangeAspect="1"/>
              </p:cNvGraphicFramePr>
              <p:nvPr/>
            </p:nvGraphicFramePr>
            <p:xfrm>
              <a:off x="2370" y="1200"/>
              <a:ext cx="7801" cy="7162"/>
            </p:xfrm>
            <a:graphic>
              <a:graphicData uri="http://schemas.openxmlformats.org/presentationml/2006/ole">
                <mc:AlternateContent xmlns:mc="http://schemas.openxmlformats.org/markup-compatibility/2006">
                  <mc:Choice xmlns:v="urn:schemas-microsoft-com:vml" Requires="v">
                    <p:oleObj spid="_x0000_s6172" name="תרשים" r:id="rId3" imgW="4943543" imgH="4619715" progId="Excel.Sheet.8">
                      <p:embed/>
                    </p:oleObj>
                  </mc:Choice>
                  <mc:Fallback>
                    <p:oleObj name="תרשים" r:id="rId3" imgW="4943543" imgH="4619715" progId="Excel.Sheet.8">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0" y="1200"/>
                            <a:ext cx="7801" cy="7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Line 5"/>
              <p:cNvSpPr>
                <a:spLocks noChangeShapeType="1"/>
              </p:cNvSpPr>
              <p:nvPr/>
            </p:nvSpPr>
            <p:spPr bwMode="auto">
              <a:xfrm flipV="1">
                <a:off x="5400" y="5805"/>
                <a:ext cx="0" cy="1950"/>
              </a:xfrm>
              <a:prstGeom prst="line">
                <a:avLst/>
              </a:prstGeom>
              <a:noFill/>
              <a:ln w="19050">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sz="1100"/>
              </a:p>
            </p:txBody>
          </p:sp>
          <p:sp>
            <p:nvSpPr>
              <p:cNvPr id="15" name="Line 6"/>
              <p:cNvSpPr>
                <a:spLocks noChangeShapeType="1"/>
              </p:cNvSpPr>
              <p:nvPr/>
            </p:nvSpPr>
            <p:spPr bwMode="auto">
              <a:xfrm flipH="1">
                <a:off x="3060" y="5817"/>
                <a:ext cx="2340" cy="0"/>
              </a:xfrm>
              <a:prstGeom prst="line">
                <a:avLst/>
              </a:prstGeom>
              <a:noFill/>
              <a:ln w="19050">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sz="1100"/>
              </a:p>
            </p:txBody>
          </p:sp>
        </p:grpSp>
        <p:sp>
          <p:nvSpPr>
            <p:cNvPr id="12" name="Text Box 8"/>
            <p:cNvSpPr txBox="1">
              <a:spLocks noChangeArrowheads="1"/>
            </p:cNvSpPr>
            <p:nvPr/>
          </p:nvSpPr>
          <p:spPr bwMode="auto">
            <a:xfrm>
              <a:off x="2220" y="945"/>
              <a:ext cx="2287"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600"/>
                </a:spcAft>
                <a:buClrTx/>
                <a:buSzTx/>
                <a:buFontTx/>
                <a:buNone/>
                <a:tabLst/>
              </a:pPr>
              <a:r>
                <a:rPr kumimoji="0" lang="he-IL" altLang="he-IL" sz="1000" b="1" i="0" u="none" strike="noStrike" cap="none" normalizeH="0" baseline="0" dirty="0">
                  <a:ln>
                    <a:noFill/>
                  </a:ln>
                  <a:solidFill>
                    <a:schemeClr val="tx1"/>
                  </a:solidFill>
                  <a:effectLst/>
                  <a:latin typeface="Calibri" pitchFamily="34" charset="0"/>
                  <a:ea typeface="Arial" pitchFamily="34" charset="0"/>
                  <a:cs typeface="David" pitchFamily="34" charset="-79"/>
                </a:rPr>
                <a:t>התארכות (ס"מ)</a:t>
              </a:r>
              <a:endParaRPr kumimoji="0" lang="he-IL" altLang="he-IL" b="0" i="0" u="none" strike="noStrike" cap="none" normalizeH="0" baseline="0" dirty="0">
                <a:ln>
                  <a:noFill/>
                </a:ln>
                <a:solidFill>
                  <a:schemeClr val="tx1"/>
                </a:solidFill>
                <a:effectLst/>
                <a:latin typeface="Arial" pitchFamily="34" charset="0"/>
                <a:cs typeface="Arial" pitchFamily="34" charset="0"/>
              </a:endParaRPr>
            </a:p>
          </p:txBody>
        </p:sp>
      </p:grpSp>
      <p:sp>
        <p:nvSpPr>
          <p:cNvPr id="16" name="מלבן 15"/>
          <p:cNvSpPr/>
          <p:nvPr/>
        </p:nvSpPr>
        <p:spPr>
          <a:xfrm>
            <a:off x="5004048" y="3212976"/>
            <a:ext cx="3470306" cy="1754326"/>
          </a:xfrm>
          <a:prstGeom prst="rect">
            <a:avLst/>
          </a:prstGeom>
        </p:spPr>
        <p:txBody>
          <a:bodyPr wrap="square">
            <a:spAutoFit/>
          </a:bodyPr>
          <a:lstStyle/>
          <a:p>
            <a:r>
              <a:rPr lang="he-IL" dirty="0"/>
              <a:t>מן הגרף הזה מתקבל כי מסת הכדור הנבדק היא 6.3 גרם כאשר התארכות הקפיץ היא 38.6 ס"מ. </a:t>
            </a:r>
          </a:p>
          <a:p>
            <a:r>
              <a:rPr lang="he-IL" dirty="0"/>
              <a:t>התלמידים הוסיפו וגרעו פלסטלינה מהכדור שעיצבו עד למצב שבו ההתארכות הייתה 38.6 ס"מ.</a:t>
            </a:r>
          </a:p>
        </p:txBody>
      </p:sp>
      <p:sp>
        <p:nvSpPr>
          <p:cNvPr id="17" name="מלבן 16"/>
          <p:cNvSpPr/>
          <p:nvPr/>
        </p:nvSpPr>
        <p:spPr>
          <a:xfrm>
            <a:off x="6156176" y="5085184"/>
            <a:ext cx="2297424" cy="369332"/>
          </a:xfrm>
          <a:prstGeom prst="rect">
            <a:avLst/>
          </a:prstGeom>
        </p:spPr>
        <p:txBody>
          <a:bodyPr wrap="none">
            <a:spAutoFit/>
          </a:bodyPr>
          <a:lstStyle/>
          <a:p>
            <a:r>
              <a:rPr lang="he-IL" dirty="0"/>
              <a:t>האם זוהי שיטה אמינה?</a:t>
            </a:r>
          </a:p>
        </p:txBody>
      </p:sp>
    </p:spTree>
    <p:extLst>
      <p:ext uri="{BB962C8B-B14F-4D97-AF65-F5344CB8AC3E}">
        <p14:creationId xmlns:p14="http://schemas.microsoft.com/office/powerpoint/2010/main" val="282203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827584" y="548680"/>
            <a:ext cx="7452320" cy="646331"/>
          </a:xfrm>
          <a:prstGeom prst="rect">
            <a:avLst/>
          </a:prstGeom>
        </p:spPr>
        <p:txBody>
          <a:bodyPr wrap="square">
            <a:spAutoFit/>
          </a:bodyPr>
          <a:lstStyle/>
          <a:p>
            <a:r>
              <a:rPr lang="he-IL" dirty="0"/>
              <a:t>התלמידים חזרו אל המערכת ומדדו את ההתארכות עבור ערכים שונים של מספר החרוזים. הנה טבלת התוצאות</a:t>
            </a:r>
          </a:p>
        </p:txBody>
      </p:sp>
      <p:graphicFrame>
        <p:nvGraphicFramePr>
          <p:cNvPr id="5" name="טבלה 4"/>
          <p:cNvGraphicFramePr>
            <a:graphicFrameLocks noGrp="1"/>
          </p:cNvGraphicFramePr>
          <p:nvPr>
            <p:extLst>
              <p:ext uri="{D42A27DB-BD31-4B8C-83A1-F6EECF244321}">
                <p14:modId xmlns:p14="http://schemas.microsoft.com/office/powerpoint/2010/main" val="4081534610"/>
              </p:ext>
            </p:extLst>
          </p:nvPr>
        </p:nvGraphicFramePr>
        <p:xfrm>
          <a:off x="2987824" y="1201871"/>
          <a:ext cx="1868170" cy="1005840"/>
        </p:xfrm>
        <a:graphic>
          <a:graphicData uri="http://schemas.openxmlformats.org/drawingml/2006/table">
            <a:tbl>
              <a:tblPr>
                <a:tableStyleId>{5C22544A-7EE6-4342-B048-85BDC9FD1C3A}</a:tableStyleId>
              </a:tblPr>
              <a:tblGrid>
                <a:gridCol w="105537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tblGrid>
              <a:tr h="161925">
                <a:tc>
                  <a:txBody>
                    <a:bodyPr/>
                    <a:lstStyle/>
                    <a:p>
                      <a:pPr algn="ctr" rtl="1">
                        <a:spcAft>
                          <a:spcPts val="0"/>
                        </a:spcAft>
                      </a:pPr>
                      <a:r>
                        <a:rPr lang="he-IL" sz="1100">
                          <a:effectLst/>
                        </a:rPr>
                        <a:t>התארכות (ס"מ)</a:t>
                      </a:r>
                      <a:endParaRPr lang="en-US" sz="1600">
                        <a:effectLst/>
                        <a:latin typeface="Times New Roman"/>
                        <a:ea typeface="Times New Roman"/>
                      </a:endParaRPr>
                    </a:p>
                  </a:txBody>
                  <a:tcPr marL="0" marR="0" marT="0" marB="0" anchor="b"/>
                </a:tc>
                <a:tc>
                  <a:txBody>
                    <a:bodyPr/>
                    <a:lstStyle/>
                    <a:p>
                      <a:pPr algn="ctr" rtl="1">
                        <a:spcAft>
                          <a:spcPts val="0"/>
                        </a:spcAft>
                      </a:pPr>
                      <a:r>
                        <a:rPr lang="he-IL" sz="1100">
                          <a:effectLst/>
                        </a:rPr>
                        <a:t>מסה (גרם)</a:t>
                      </a:r>
                      <a:endParaRPr lang="en-US" sz="1600">
                        <a:effectLst/>
                        <a:latin typeface="Times New Roman"/>
                        <a:ea typeface="Times New Roman"/>
                      </a:endParaRPr>
                    </a:p>
                  </a:txBody>
                  <a:tcPr marL="0" marR="0" marT="0" marB="0" anchor="b"/>
                </a:tc>
                <a:extLst>
                  <a:ext uri="{0D108BD9-81ED-4DB2-BD59-A6C34878D82A}">
                    <a16:rowId xmlns:a16="http://schemas.microsoft.com/office/drawing/2014/main" val="10000"/>
                  </a:ext>
                </a:extLst>
              </a:tr>
              <a:tr h="161925">
                <a:tc>
                  <a:txBody>
                    <a:bodyPr/>
                    <a:lstStyle/>
                    <a:p>
                      <a:pPr algn="ctr" rtl="0">
                        <a:spcAft>
                          <a:spcPts val="0"/>
                        </a:spcAft>
                      </a:pPr>
                      <a:r>
                        <a:rPr lang="en-US" sz="1100">
                          <a:effectLst/>
                        </a:rPr>
                        <a:t>12.7</a:t>
                      </a:r>
                      <a:endParaRPr lang="en-US" sz="1600">
                        <a:effectLst/>
                        <a:latin typeface="Times New Roman"/>
                        <a:ea typeface="Times New Roman"/>
                      </a:endParaRPr>
                    </a:p>
                  </a:txBody>
                  <a:tcPr marL="0" marR="0" marT="0" marB="0" anchor="b"/>
                </a:tc>
                <a:tc>
                  <a:txBody>
                    <a:bodyPr/>
                    <a:lstStyle/>
                    <a:p>
                      <a:pPr algn="ctr" rtl="0">
                        <a:spcAft>
                          <a:spcPts val="0"/>
                        </a:spcAft>
                      </a:pPr>
                      <a:r>
                        <a:rPr lang="en-US" sz="1100">
                          <a:effectLst/>
                        </a:rPr>
                        <a:t>1.9</a:t>
                      </a:r>
                      <a:endParaRPr lang="en-US" sz="1600">
                        <a:effectLst/>
                        <a:latin typeface="Times New Roman"/>
                        <a:ea typeface="Times New Roman"/>
                      </a:endParaRPr>
                    </a:p>
                  </a:txBody>
                  <a:tcPr marL="0" marR="0" marT="0" marB="0" anchor="b"/>
                </a:tc>
                <a:extLst>
                  <a:ext uri="{0D108BD9-81ED-4DB2-BD59-A6C34878D82A}">
                    <a16:rowId xmlns:a16="http://schemas.microsoft.com/office/drawing/2014/main" val="10001"/>
                  </a:ext>
                </a:extLst>
              </a:tr>
              <a:tr h="161925">
                <a:tc>
                  <a:txBody>
                    <a:bodyPr/>
                    <a:lstStyle/>
                    <a:p>
                      <a:pPr algn="ctr" rtl="0">
                        <a:spcAft>
                          <a:spcPts val="0"/>
                        </a:spcAft>
                      </a:pPr>
                      <a:r>
                        <a:rPr lang="en-US" sz="1100">
                          <a:effectLst/>
                        </a:rPr>
                        <a:t>23.8</a:t>
                      </a:r>
                      <a:endParaRPr lang="en-US" sz="1600">
                        <a:effectLst/>
                        <a:latin typeface="Times New Roman"/>
                        <a:ea typeface="Times New Roman"/>
                      </a:endParaRPr>
                    </a:p>
                  </a:txBody>
                  <a:tcPr marL="0" marR="0" marT="0" marB="0" anchor="b"/>
                </a:tc>
                <a:tc>
                  <a:txBody>
                    <a:bodyPr/>
                    <a:lstStyle/>
                    <a:p>
                      <a:pPr algn="ctr" rtl="0">
                        <a:spcAft>
                          <a:spcPts val="0"/>
                        </a:spcAft>
                      </a:pPr>
                      <a:r>
                        <a:rPr lang="en-US" sz="1100">
                          <a:effectLst/>
                        </a:rPr>
                        <a:t>3.8</a:t>
                      </a:r>
                      <a:endParaRPr lang="en-US" sz="1600">
                        <a:effectLst/>
                        <a:latin typeface="Times New Roman"/>
                        <a:ea typeface="Times New Roman"/>
                      </a:endParaRPr>
                    </a:p>
                  </a:txBody>
                  <a:tcPr marL="0" marR="0" marT="0" marB="0" anchor="b"/>
                </a:tc>
                <a:extLst>
                  <a:ext uri="{0D108BD9-81ED-4DB2-BD59-A6C34878D82A}">
                    <a16:rowId xmlns:a16="http://schemas.microsoft.com/office/drawing/2014/main" val="10002"/>
                  </a:ext>
                </a:extLst>
              </a:tr>
              <a:tr h="161925">
                <a:tc>
                  <a:txBody>
                    <a:bodyPr/>
                    <a:lstStyle/>
                    <a:p>
                      <a:pPr algn="ctr" rtl="0">
                        <a:spcAft>
                          <a:spcPts val="0"/>
                        </a:spcAft>
                      </a:pPr>
                      <a:r>
                        <a:rPr lang="en-US" sz="1100">
                          <a:effectLst/>
                        </a:rPr>
                        <a:t>35.2</a:t>
                      </a:r>
                      <a:endParaRPr lang="en-US" sz="1600">
                        <a:effectLst/>
                        <a:latin typeface="Times New Roman"/>
                        <a:ea typeface="Times New Roman"/>
                      </a:endParaRPr>
                    </a:p>
                  </a:txBody>
                  <a:tcPr marL="0" marR="0" marT="0" marB="0" anchor="b"/>
                </a:tc>
                <a:tc>
                  <a:txBody>
                    <a:bodyPr/>
                    <a:lstStyle/>
                    <a:p>
                      <a:pPr algn="ctr" rtl="0">
                        <a:spcAft>
                          <a:spcPts val="0"/>
                        </a:spcAft>
                      </a:pPr>
                      <a:r>
                        <a:rPr lang="en-US" sz="1100">
                          <a:effectLst/>
                        </a:rPr>
                        <a:t>5.7</a:t>
                      </a:r>
                      <a:endParaRPr lang="en-US" sz="1600">
                        <a:effectLst/>
                        <a:latin typeface="Times New Roman"/>
                        <a:ea typeface="Times New Roman"/>
                      </a:endParaRPr>
                    </a:p>
                  </a:txBody>
                  <a:tcPr marL="0" marR="0" marT="0" marB="0" anchor="b"/>
                </a:tc>
                <a:extLst>
                  <a:ext uri="{0D108BD9-81ED-4DB2-BD59-A6C34878D82A}">
                    <a16:rowId xmlns:a16="http://schemas.microsoft.com/office/drawing/2014/main" val="10003"/>
                  </a:ext>
                </a:extLst>
              </a:tr>
              <a:tr h="161925">
                <a:tc>
                  <a:txBody>
                    <a:bodyPr/>
                    <a:lstStyle/>
                    <a:p>
                      <a:pPr algn="ctr" rtl="0">
                        <a:spcAft>
                          <a:spcPts val="0"/>
                        </a:spcAft>
                      </a:pPr>
                      <a:r>
                        <a:rPr lang="en-US" sz="1100">
                          <a:effectLst/>
                        </a:rPr>
                        <a:t>46</a:t>
                      </a:r>
                      <a:endParaRPr lang="en-US" sz="1600">
                        <a:effectLst/>
                        <a:latin typeface="Times New Roman"/>
                        <a:ea typeface="Times New Roman"/>
                      </a:endParaRPr>
                    </a:p>
                  </a:txBody>
                  <a:tcPr marL="0" marR="0" marT="0" marB="0" anchor="b"/>
                </a:tc>
                <a:tc>
                  <a:txBody>
                    <a:bodyPr/>
                    <a:lstStyle/>
                    <a:p>
                      <a:pPr algn="ctr" rtl="0">
                        <a:spcAft>
                          <a:spcPts val="0"/>
                        </a:spcAft>
                      </a:pPr>
                      <a:r>
                        <a:rPr lang="en-US" sz="1100">
                          <a:effectLst/>
                        </a:rPr>
                        <a:t>7.6</a:t>
                      </a:r>
                      <a:endParaRPr lang="en-US" sz="1600">
                        <a:effectLst/>
                        <a:latin typeface="Times New Roman"/>
                        <a:ea typeface="Times New Roman"/>
                      </a:endParaRPr>
                    </a:p>
                  </a:txBody>
                  <a:tcPr marL="0" marR="0" marT="0" marB="0" anchor="b"/>
                </a:tc>
                <a:extLst>
                  <a:ext uri="{0D108BD9-81ED-4DB2-BD59-A6C34878D82A}">
                    <a16:rowId xmlns:a16="http://schemas.microsoft.com/office/drawing/2014/main" val="10004"/>
                  </a:ext>
                </a:extLst>
              </a:tr>
              <a:tr h="161925">
                <a:tc>
                  <a:txBody>
                    <a:bodyPr/>
                    <a:lstStyle/>
                    <a:p>
                      <a:pPr algn="ctr" rtl="0">
                        <a:spcAft>
                          <a:spcPts val="0"/>
                        </a:spcAft>
                      </a:pPr>
                      <a:r>
                        <a:rPr lang="en-US" sz="1100">
                          <a:effectLst/>
                        </a:rPr>
                        <a:t>56.5</a:t>
                      </a:r>
                      <a:endParaRPr lang="en-US" sz="1600">
                        <a:effectLst/>
                        <a:latin typeface="Times New Roman"/>
                        <a:ea typeface="Times New Roman"/>
                      </a:endParaRPr>
                    </a:p>
                  </a:txBody>
                  <a:tcPr marL="0" marR="0" marT="0" marB="0" anchor="b"/>
                </a:tc>
                <a:tc>
                  <a:txBody>
                    <a:bodyPr/>
                    <a:lstStyle/>
                    <a:p>
                      <a:pPr algn="ctr" rtl="0">
                        <a:spcAft>
                          <a:spcPts val="0"/>
                        </a:spcAft>
                      </a:pPr>
                      <a:r>
                        <a:rPr lang="en-US" sz="1100" dirty="0">
                          <a:effectLst/>
                        </a:rPr>
                        <a:t>9.5</a:t>
                      </a:r>
                      <a:endParaRPr lang="en-US" sz="1600" dirty="0">
                        <a:effectLst/>
                        <a:latin typeface="Times New Roman"/>
                        <a:ea typeface="Times New Roman"/>
                      </a:endParaRPr>
                    </a:p>
                  </a:txBody>
                  <a:tcPr marL="0" marR="0" marT="0" marB="0" anchor="b"/>
                </a:tc>
                <a:extLst>
                  <a:ext uri="{0D108BD9-81ED-4DB2-BD59-A6C34878D82A}">
                    <a16:rowId xmlns:a16="http://schemas.microsoft.com/office/drawing/2014/main" val="10005"/>
                  </a:ext>
                </a:extLst>
              </a:tr>
            </a:tbl>
          </a:graphicData>
        </a:graphic>
      </p:graphicFrame>
      <p:sp>
        <p:nvSpPr>
          <p:cNvPr id="6" name="מלבן 5"/>
          <p:cNvSpPr/>
          <p:nvPr/>
        </p:nvSpPr>
        <p:spPr>
          <a:xfrm>
            <a:off x="6365598" y="2204864"/>
            <a:ext cx="1914306" cy="369332"/>
          </a:xfrm>
          <a:prstGeom prst="rect">
            <a:avLst/>
          </a:prstGeom>
        </p:spPr>
        <p:txBody>
          <a:bodyPr wrap="none">
            <a:spAutoFit/>
          </a:bodyPr>
          <a:lstStyle/>
          <a:p>
            <a:r>
              <a:rPr lang="he-IL" dirty="0"/>
              <a:t>והנה התיאור הגרפי</a:t>
            </a:r>
          </a:p>
        </p:txBody>
      </p:sp>
      <p:grpSp>
        <p:nvGrpSpPr>
          <p:cNvPr id="7" name="Group 1"/>
          <p:cNvGrpSpPr>
            <a:grpSpLocks/>
          </p:cNvGrpSpPr>
          <p:nvPr/>
        </p:nvGrpSpPr>
        <p:grpSpPr bwMode="auto">
          <a:xfrm>
            <a:off x="1362075" y="2413558"/>
            <a:ext cx="4921517" cy="2777781"/>
            <a:chOff x="1575" y="1215"/>
            <a:chExt cx="8872" cy="5008"/>
          </a:xfrm>
        </p:grpSpPr>
        <p:graphicFrame>
          <p:nvGraphicFramePr>
            <p:cNvPr id="8" name="אובייקט 7"/>
            <p:cNvGraphicFramePr>
              <a:graphicFrameLocks noChangeAspect="1"/>
            </p:cNvGraphicFramePr>
            <p:nvPr>
              <p:extLst>
                <p:ext uri="{D42A27DB-BD31-4B8C-83A1-F6EECF244321}">
                  <p14:modId xmlns:p14="http://schemas.microsoft.com/office/powerpoint/2010/main" val="3891976123"/>
                </p:ext>
              </p:extLst>
            </p:nvPr>
          </p:nvGraphicFramePr>
          <p:xfrm>
            <a:off x="2152" y="1468"/>
            <a:ext cx="8295" cy="4755"/>
          </p:xfrm>
          <a:graphic>
            <a:graphicData uri="http://schemas.openxmlformats.org/presentationml/2006/ole">
              <mc:AlternateContent xmlns:mc="http://schemas.openxmlformats.org/markup-compatibility/2006">
                <mc:Choice xmlns:v="urn:schemas-microsoft-com:vml" Requires="v">
                  <p:oleObj spid="_x0000_s7190" name="תרשים" r:id="rId3" imgW="5267257" imgH="3095535" progId="Excel.Sheet.8">
                    <p:embed/>
                  </p:oleObj>
                </mc:Choice>
                <mc:Fallback>
                  <p:oleObj name="תרשים" r:id="rId3" imgW="5267257" imgH="3095535" progId="Excel.Sheet.8">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 y="1468"/>
                          <a:ext cx="8295" cy="47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3"/>
            <p:cNvSpPr txBox="1">
              <a:spLocks noChangeArrowheads="1"/>
            </p:cNvSpPr>
            <p:nvPr/>
          </p:nvSpPr>
          <p:spPr bwMode="auto">
            <a:xfrm>
              <a:off x="7200" y="5805"/>
              <a:ext cx="288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altLang="he-IL" sz="1000" b="1" i="0" u="none" strike="noStrike" cap="none" normalizeH="0" baseline="0">
                  <a:ln>
                    <a:noFill/>
                  </a:ln>
                  <a:solidFill>
                    <a:schemeClr val="tx1"/>
                  </a:solidFill>
                  <a:effectLst/>
                  <a:latin typeface="Calibri" pitchFamily="34" charset="0"/>
                  <a:ea typeface="Arial" pitchFamily="34" charset="0"/>
                  <a:cs typeface="David" pitchFamily="34" charset="-79"/>
                </a:rPr>
                <a:t>מסה (גרם)</a:t>
              </a:r>
              <a:endParaRPr kumimoji="0" lang="he-IL" altLang="he-IL" sz="1800" b="0" i="0" u="none" strike="noStrike" cap="none" normalizeH="0" baseline="0">
                <a:ln>
                  <a:noFill/>
                </a:ln>
                <a:solidFill>
                  <a:schemeClr val="tx1"/>
                </a:solidFill>
                <a:effectLst/>
                <a:latin typeface="Arial" pitchFamily="34" charset="0"/>
                <a:cs typeface="Arial" pitchFamily="34" charset="0"/>
              </a:endParaRPr>
            </a:p>
          </p:txBody>
        </p:sp>
        <p:sp>
          <p:nvSpPr>
            <p:cNvPr id="10" name="Text Box 4"/>
            <p:cNvSpPr txBox="1">
              <a:spLocks noChangeArrowheads="1"/>
            </p:cNvSpPr>
            <p:nvPr/>
          </p:nvSpPr>
          <p:spPr bwMode="auto">
            <a:xfrm>
              <a:off x="1575" y="1215"/>
              <a:ext cx="1155"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600"/>
                </a:spcAft>
                <a:buClrTx/>
                <a:buSzTx/>
                <a:buFontTx/>
                <a:buNone/>
                <a:tabLst/>
              </a:pPr>
              <a:r>
                <a:rPr kumimoji="0" lang="he-IL" altLang="he-IL" sz="1000" b="1" i="0" u="none" strike="noStrike" cap="none" normalizeH="0" baseline="0">
                  <a:ln>
                    <a:noFill/>
                  </a:ln>
                  <a:solidFill>
                    <a:schemeClr val="tx1"/>
                  </a:solidFill>
                  <a:effectLst/>
                  <a:latin typeface="Calibri" pitchFamily="34" charset="0"/>
                  <a:ea typeface="Arial" pitchFamily="34" charset="0"/>
                  <a:cs typeface="David" pitchFamily="34" charset="-79"/>
                </a:rPr>
                <a:t>התארכות</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he-IL" altLang="he-IL" sz="1000" b="1" i="0" u="none" strike="noStrike" cap="none" normalizeH="0" baseline="0">
                  <a:ln>
                    <a:noFill/>
                  </a:ln>
                  <a:solidFill>
                    <a:schemeClr val="tx1"/>
                  </a:solidFill>
                  <a:effectLst/>
                  <a:latin typeface="Calibri" pitchFamily="34" charset="0"/>
                  <a:ea typeface="Arial" pitchFamily="34" charset="0"/>
                  <a:cs typeface="David" pitchFamily="34" charset="-79"/>
                </a:rPr>
                <a:t>(ס"מ)</a:t>
              </a:r>
              <a:endParaRPr kumimoji="0" lang="he-IL" altLang="he-IL" sz="1800" b="0" i="0" u="none" strike="noStrike" cap="none" normalizeH="0" baseline="0">
                <a:ln>
                  <a:noFill/>
                </a:ln>
                <a:solidFill>
                  <a:schemeClr val="tx1"/>
                </a:solidFill>
                <a:effectLst/>
                <a:latin typeface="Arial" pitchFamily="34" charset="0"/>
                <a:cs typeface="Arial" pitchFamily="34" charset="0"/>
              </a:endParaRPr>
            </a:p>
          </p:txBody>
        </p:sp>
      </p:grpSp>
      <p:sp>
        <p:nvSpPr>
          <p:cNvPr id="11" name="מלבן 10"/>
          <p:cNvSpPr/>
          <p:nvPr/>
        </p:nvSpPr>
        <p:spPr>
          <a:xfrm>
            <a:off x="827584" y="5373216"/>
            <a:ext cx="7538424" cy="923330"/>
          </a:xfrm>
          <a:prstGeom prst="rect">
            <a:avLst/>
          </a:prstGeom>
        </p:spPr>
        <p:txBody>
          <a:bodyPr wrap="square">
            <a:spAutoFit/>
          </a:bodyPr>
          <a:lstStyle/>
          <a:p>
            <a:r>
              <a:rPr lang="he-IL" dirty="0"/>
              <a:t>הגרף הזה תומך בהשערה כי תוספות קבועות של מסה מביאות לתוספות קבועות בהתארכות. </a:t>
            </a:r>
          </a:p>
          <a:p>
            <a:r>
              <a:rPr lang="he-IL" dirty="0"/>
              <a:t>ככל שנוסיף מדידות לגרף, נוכל לחזק את ההשערה (או להחלישה).  </a:t>
            </a:r>
          </a:p>
        </p:txBody>
      </p:sp>
    </p:spTree>
    <p:extLst>
      <p:ext uri="{BB962C8B-B14F-4D97-AF65-F5344CB8AC3E}">
        <p14:creationId xmlns:p14="http://schemas.microsoft.com/office/powerpoint/2010/main" val="1912468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755576" y="1340768"/>
            <a:ext cx="7632848" cy="3970318"/>
          </a:xfrm>
          <a:prstGeom prst="rect">
            <a:avLst/>
          </a:prstGeom>
        </p:spPr>
        <p:txBody>
          <a:bodyPr wrap="square">
            <a:spAutoFit/>
          </a:bodyPr>
          <a:lstStyle/>
          <a:p>
            <a:r>
              <a:rPr lang="he-IL" dirty="0"/>
              <a:t>התלמידים ניסו להעריך את מידת התארכות הקפיץ בעבור מסה מסוימת, על סמך ידיעת ההתארכות בעבור שתי מסות – האחת נמוכה יותר והשנייה גבוהה יותר. </a:t>
            </a:r>
          </a:p>
          <a:p>
            <a:r>
              <a:rPr lang="he-IL" dirty="0"/>
              <a:t>הערכה כזאת מכונה </a:t>
            </a:r>
            <a:r>
              <a:rPr lang="he-IL" b="1" dirty="0">
                <a:solidFill>
                  <a:schemeClr val="accent1"/>
                </a:solidFill>
              </a:rPr>
              <a:t>אינטרפולציה</a:t>
            </a:r>
            <a:r>
              <a:rPr lang="he-IL" dirty="0"/>
              <a:t>. </a:t>
            </a:r>
          </a:p>
          <a:p>
            <a:endParaRPr lang="he-IL" dirty="0"/>
          </a:p>
          <a:p>
            <a:r>
              <a:rPr lang="he-IL" dirty="0"/>
              <a:t>הגרף שלמעלה מאפשר לעשות אינטרפולציה לכל מסה שבתחום שבין 1.9 גרם לבין 9.5 גרם. האם אפשר להעריך מה יקרה מעבר ל- 9.5 גרם? </a:t>
            </a:r>
          </a:p>
          <a:p>
            <a:r>
              <a:rPr lang="he-IL" dirty="0"/>
              <a:t>אין לנו נקודות נוספות על הגרף, ולכן לא נוכל להסתמך עליו. </a:t>
            </a:r>
          </a:p>
          <a:p>
            <a:endParaRPr lang="he-IL" dirty="0"/>
          </a:p>
          <a:p>
            <a:r>
              <a:rPr lang="he-IL" dirty="0"/>
              <a:t>האם נוכל להסתמך על כך שראינו כי הגרף ישר עד 9.5 גרם כדי להעריך מה יקרה הלאה? </a:t>
            </a:r>
          </a:p>
          <a:p>
            <a:r>
              <a:rPr lang="he-IL" dirty="0"/>
              <a:t>ניסיון כזה, להעריך מה יקרה מעבר לתחום שבו יש לנו עדויות, מכונה </a:t>
            </a:r>
            <a:r>
              <a:rPr lang="he-IL" b="1" dirty="0">
                <a:solidFill>
                  <a:schemeClr val="accent1"/>
                </a:solidFill>
              </a:rPr>
              <a:t>אקסטרפולציה</a:t>
            </a:r>
            <a:r>
              <a:rPr lang="he-IL" dirty="0"/>
              <a:t>.</a:t>
            </a:r>
          </a:p>
          <a:p>
            <a:endParaRPr lang="he-IL" dirty="0"/>
          </a:p>
          <a:p>
            <a:r>
              <a:rPr lang="he-IL" dirty="0"/>
              <a:t>העובדה כי בתחום מסוים הגרף ישר, </a:t>
            </a:r>
            <a:r>
              <a:rPr lang="he-IL" b="1" dirty="0"/>
              <a:t>אינה מבטיחה</a:t>
            </a:r>
            <a:r>
              <a:rPr lang="he-IL" dirty="0"/>
              <a:t> שכך יקרה גם בהמשך. </a:t>
            </a:r>
          </a:p>
          <a:p>
            <a:r>
              <a:rPr lang="he-IL" dirty="0"/>
              <a:t>ככל שנתרחק מן התחום המתועד, נוכל להסתמך פחות על ההנחה שהגרף ישר.</a:t>
            </a:r>
            <a:endParaRPr lang="en-US" dirty="0"/>
          </a:p>
        </p:txBody>
      </p:sp>
      <p:sp>
        <p:nvSpPr>
          <p:cNvPr id="6" name="כותרת 1"/>
          <p:cNvSpPr>
            <a:spLocks noGrp="1"/>
          </p:cNvSpPr>
          <p:nvPr>
            <p:ph type="title"/>
          </p:nvPr>
        </p:nvSpPr>
        <p:spPr>
          <a:xfrm>
            <a:off x="539552" y="188640"/>
            <a:ext cx="8229600" cy="922114"/>
          </a:xfrm>
        </p:spPr>
        <p:txBody>
          <a:bodyPr>
            <a:normAutofit/>
          </a:bodyPr>
          <a:lstStyle/>
          <a:p>
            <a:r>
              <a:rPr lang="he-IL" sz="3600" dirty="0">
                <a:solidFill>
                  <a:schemeClr val="accent1"/>
                </a:solidFill>
              </a:rPr>
              <a:t>אינטרפולציה ואקסטרפולציה</a:t>
            </a:r>
          </a:p>
        </p:txBody>
      </p:sp>
    </p:spTree>
    <p:extLst>
      <p:ext uri="{BB962C8B-B14F-4D97-AF65-F5344CB8AC3E}">
        <p14:creationId xmlns:p14="http://schemas.microsoft.com/office/powerpoint/2010/main" val="82176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3377</TotalTime>
  <Words>3022</Words>
  <Application>Microsoft Office PowerPoint</Application>
  <PresentationFormat>‫הצגה על המסך (4:3)</PresentationFormat>
  <Paragraphs>407</Paragraphs>
  <Slides>35</Slides>
  <Notes>0</Notes>
  <HiddenSlides>0</HiddenSlides>
  <MMClips>0</MMClips>
  <ScaleCrop>false</ScaleCrop>
  <HeadingPairs>
    <vt:vector size="8" baseType="variant">
      <vt:variant>
        <vt:lpstr>גופנים בשימוש</vt:lpstr>
      </vt:variant>
      <vt:variant>
        <vt:i4>4</vt:i4>
      </vt:variant>
      <vt:variant>
        <vt:lpstr>ערכת נושא</vt:lpstr>
      </vt:variant>
      <vt:variant>
        <vt:i4>1</vt:i4>
      </vt:variant>
      <vt:variant>
        <vt:lpstr>שרתי OLE מוטבעים</vt:lpstr>
      </vt:variant>
      <vt:variant>
        <vt:i4>2</vt:i4>
      </vt:variant>
      <vt:variant>
        <vt:lpstr>כותרות שקופיות</vt:lpstr>
      </vt:variant>
      <vt:variant>
        <vt:i4>35</vt:i4>
      </vt:variant>
    </vt:vector>
  </HeadingPairs>
  <TitlesOfParts>
    <vt:vector size="42" baseType="lpstr">
      <vt:lpstr>Arial</vt:lpstr>
      <vt:lpstr>Calibri</vt:lpstr>
      <vt:lpstr>Cambria Math</vt:lpstr>
      <vt:lpstr>Times New Roman</vt:lpstr>
      <vt:lpstr>ערכת נושא של Office</vt:lpstr>
      <vt:lpstr>Equation</vt:lpstr>
      <vt:lpstr>תרשים</vt:lpstr>
      <vt:lpstr>כוחות ותנועה על הארץ ובחלל</vt:lpstr>
      <vt:lpstr>אתגר המסה</vt:lpstr>
      <vt:lpstr>כוח של קפיץ</vt:lpstr>
      <vt:lpstr>חוק הוק</vt:lpstr>
      <vt:lpstr>מצגת של PowerPoint‏</vt:lpstr>
      <vt:lpstr>תרגילים</vt:lpstr>
      <vt:lpstr>מצגת של PowerPoint‏</vt:lpstr>
      <vt:lpstr>מצגת של PowerPoint‏</vt:lpstr>
      <vt:lpstr>אינטרפולציה ואקסטרפולציה</vt:lpstr>
      <vt:lpstr>כיצד מודדים כח?</vt:lpstr>
      <vt:lpstr>קפיץ כמד כוח</vt:lpstr>
      <vt:lpstr>מצגת של PowerPoint‏</vt:lpstr>
      <vt:lpstr>מצגת של PowerPoint‏</vt:lpstr>
      <vt:lpstr>קפיץ כמד כוח</vt:lpstr>
      <vt:lpstr>חוקי כוח</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סיכום</vt:lpstr>
      <vt:lpstr>תרגילים</vt:lpstr>
      <vt:lpstr>דף עבודה – חוק הוק וחישובים</vt:lpstr>
      <vt:lpstr>קפיצים במכונית</vt:lpstr>
      <vt:lpstr>חץ וקשת</vt:lpstr>
      <vt:lpstr>קפיץ מתיחה</vt:lpstr>
      <vt:lpstr>קפיצים וגרפים</vt:lpstr>
      <vt:lpstr>קפיצים וגרפים (המשך)</vt:lpstr>
      <vt:lpstr>מדידת מסה בדרכים שונות</vt:lpstr>
      <vt:lpstr>כוח הכובד על כוכבי הלכת השונים</vt:lpstr>
      <vt:lpstr>כוח הכובד על כוכבי הלכת השונים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כוחות ותנועה על הארץ ובחלל</dc:title>
  <dc:creator>ort</dc:creator>
  <cp:lastModifiedBy>Liat</cp:lastModifiedBy>
  <cp:revision>89</cp:revision>
  <dcterms:created xsi:type="dcterms:W3CDTF">2015-11-04T05:12:22Z</dcterms:created>
  <dcterms:modified xsi:type="dcterms:W3CDTF">2020-09-18T13:45:18Z</dcterms:modified>
</cp:coreProperties>
</file>