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wdp" ContentType="image/vnd.ms-photo"/>
  <Override PartName="/ppt/commentAuthors.xml" ContentType="application/vnd.openxmlformats-officedocument.presentationml.commentAuthors+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35"/>
  </p:notesMasterIdLst>
  <p:sldIdLst>
    <p:sldId id="256" r:id="rId2"/>
    <p:sldId id="374" r:id="rId3"/>
    <p:sldId id="375" r:id="rId4"/>
    <p:sldId id="409" r:id="rId5"/>
    <p:sldId id="419" r:id="rId6"/>
    <p:sldId id="420" r:id="rId7"/>
    <p:sldId id="410" r:id="rId8"/>
    <p:sldId id="386" r:id="rId9"/>
    <p:sldId id="421" r:id="rId10"/>
    <p:sldId id="387" r:id="rId11"/>
    <p:sldId id="422" r:id="rId12"/>
    <p:sldId id="388" r:id="rId13"/>
    <p:sldId id="423" r:id="rId14"/>
    <p:sldId id="389" r:id="rId15"/>
    <p:sldId id="390" r:id="rId16"/>
    <p:sldId id="391" r:id="rId17"/>
    <p:sldId id="393" r:id="rId18"/>
    <p:sldId id="405" r:id="rId19"/>
    <p:sldId id="424" r:id="rId20"/>
    <p:sldId id="411" r:id="rId21"/>
    <p:sldId id="384" r:id="rId22"/>
    <p:sldId id="380" r:id="rId23"/>
    <p:sldId id="407" r:id="rId24"/>
    <p:sldId id="381" r:id="rId25"/>
    <p:sldId id="408" r:id="rId26"/>
    <p:sldId id="404" r:id="rId27"/>
    <p:sldId id="378" r:id="rId28"/>
    <p:sldId id="425" r:id="rId29"/>
    <p:sldId id="379" r:id="rId30"/>
    <p:sldId id="397" r:id="rId31"/>
    <p:sldId id="418" r:id="rId32"/>
    <p:sldId id="416" r:id="rId33"/>
    <p:sldId id="417" r:id="rId34"/>
  </p:sldIdLst>
  <p:sldSz cx="9144000" cy="6858000" type="screen4x3"/>
  <p:notesSz cx="6858000" cy="9144000"/>
  <p:custDataLst>
    <p:tags r:id="rId36"/>
  </p:custDataLst>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non" initials="A" lastIdx="5" clrIdx="0"/>
  <p:cmAuthor id="1" name="Meir Meidav" initials="MM" lastIdx="3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FF00"/>
    <a:srgbClr val="0066CC"/>
    <a:srgbClr val="00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774" autoAdjust="0"/>
    <p:restoredTop sz="93813" autoAdjust="0"/>
  </p:normalViewPr>
  <p:slideViewPr>
    <p:cSldViewPr snapToGrid="0">
      <p:cViewPr varScale="1">
        <p:scale>
          <a:sx n="99" d="100"/>
          <a:sy n="99" d="100"/>
        </p:scale>
        <p:origin x="-64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E0F8F2-707E-495E-BC18-1F50EF320198}" type="datetimeFigureOut">
              <a:rPr lang="en-US" smtClean="0"/>
              <a:pPr/>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9914D3-A9D1-46D1-ADF2-541894C7F628}" type="slidenum">
              <a:rPr lang="en-US" smtClean="0"/>
              <a:pPr/>
              <a:t>‹#›</a:t>
            </a:fld>
            <a:endParaRPr lang="en-US"/>
          </a:p>
        </p:txBody>
      </p:sp>
    </p:spTree>
    <p:extLst>
      <p:ext uri="{BB962C8B-B14F-4D97-AF65-F5344CB8AC3E}">
        <p14:creationId xmlns:p14="http://schemas.microsoft.com/office/powerpoint/2010/main" xmlns="" val="2679827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289914D3-A9D1-46D1-ADF2-541894C7F628}" type="slidenum">
              <a:rPr lang="en-US" smtClean="0"/>
              <a:pPr/>
              <a:t>17</a:t>
            </a:fld>
            <a:endParaRPr lang="en-US"/>
          </a:p>
        </p:txBody>
      </p:sp>
    </p:spTree>
    <p:extLst>
      <p:ext uri="{BB962C8B-B14F-4D97-AF65-F5344CB8AC3E}">
        <p14:creationId xmlns:p14="http://schemas.microsoft.com/office/powerpoint/2010/main" xmlns="" val="2069749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289914D3-A9D1-46D1-ADF2-541894C7F628}" type="slidenum">
              <a:rPr lang="en-US" smtClean="0"/>
              <a:pPr/>
              <a:t>29</a:t>
            </a:fld>
            <a:endParaRPr lang="en-US"/>
          </a:p>
        </p:txBody>
      </p:sp>
    </p:spTree>
    <p:extLst>
      <p:ext uri="{BB962C8B-B14F-4D97-AF65-F5344CB8AC3E}">
        <p14:creationId xmlns:p14="http://schemas.microsoft.com/office/powerpoint/2010/main" xmlns="" val="1158979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דף פתיחה">
    <p:spTree>
      <p:nvGrpSpPr>
        <p:cNvPr id="1" name=""/>
        <p:cNvGrpSpPr/>
        <p:nvPr/>
      </p:nvGrpSpPr>
      <p:grpSpPr>
        <a:xfrm>
          <a:off x="0" y="0"/>
          <a:ext cx="0" cy="0"/>
          <a:chOff x="0" y="0"/>
          <a:chExt cx="0" cy="0"/>
        </a:xfrm>
      </p:grpSpPr>
      <p:sp>
        <p:nvSpPr>
          <p:cNvPr id="3" name="כותרת משנה 2"/>
          <p:cNvSpPr>
            <a:spLocks noGrp="1"/>
          </p:cNvSpPr>
          <p:nvPr>
            <p:ph type="subTitle" idx="1" hasCustomPrompt="1"/>
          </p:nvPr>
        </p:nvSpPr>
        <p:spPr>
          <a:xfrm>
            <a:off x="1399032" y="1408176"/>
            <a:ext cx="6473952" cy="477776"/>
          </a:xfrm>
          <a:prstGeom prst="rect">
            <a:avLst/>
          </a:prstGeom>
        </p:spPr>
        <p:txBody>
          <a:bodyPr/>
          <a:lstStyle>
            <a:lvl1pPr marL="0" indent="0" algn="ctr">
              <a:buNone/>
              <a:defRPr sz="2400" b="1" baseline="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dirty="0" smtClean="0"/>
              <a:t>נושא אב - שיעור מספר</a:t>
            </a:r>
            <a:endParaRPr lang="he-IL" dirty="0"/>
          </a:p>
        </p:txBody>
      </p:sp>
      <p:sp>
        <p:nvSpPr>
          <p:cNvPr id="11" name="כותרת 10"/>
          <p:cNvSpPr>
            <a:spLocks noGrp="1"/>
          </p:cNvSpPr>
          <p:nvPr>
            <p:ph type="title" hasCustomPrompt="1"/>
          </p:nvPr>
        </p:nvSpPr>
        <p:spPr>
          <a:xfrm>
            <a:off x="1389888" y="1916832"/>
            <a:ext cx="6455664" cy="648072"/>
          </a:xfrm>
          <a:prstGeom prst="rect">
            <a:avLst/>
          </a:prstGeom>
          <a:ln>
            <a:noFill/>
          </a:ln>
        </p:spPr>
        <p:txBody>
          <a:bodyPr/>
          <a:lstStyle>
            <a:lvl1pPr>
              <a:defRPr sz="3600" b="1" baseline="0">
                <a:solidFill>
                  <a:schemeClr val="accent6">
                    <a:lumMod val="75000"/>
                  </a:schemeClr>
                </a:solidFill>
                <a:latin typeface="+mj-lt"/>
                <a:cs typeface="+mn-cs"/>
              </a:defRPr>
            </a:lvl1pPr>
          </a:lstStyle>
          <a:p>
            <a:r>
              <a:rPr lang="he-IL" dirty="0" smtClean="0"/>
              <a:t>נושא השיעור</a:t>
            </a:r>
            <a:endParaRPr lang="he-IL" dirty="0"/>
          </a:p>
        </p:txBody>
      </p:sp>
      <p:pic>
        <p:nvPicPr>
          <p:cNvPr id="5" name="Picture 6"/>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l="7144" r="6878"/>
          <a:stretch/>
        </p:blipFill>
        <p:spPr bwMode="auto">
          <a:xfrm>
            <a:off x="0" y="-1"/>
            <a:ext cx="9144000" cy="5804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נושאי השיעור">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088136" y="97192"/>
            <a:ext cx="7681016" cy="360040"/>
          </a:xfrm>
          <a:prstGeom prst="rect">
            <a:avLst/>
          </a:prstGeom>
        </p:spPr>
        <p:txBody>
          <a:bodyPr/>
          <a:lstStyle>
            <a:lvl1pPr algn="r">
              <a:defRPr sz="2400" b="1" baseline="0">
                <a:solidFill>
                  <a:schemeClr val="accent6">
                    <a:lumMod val="75000"/>
                  </a:schemeClr>
                </a:solidFill>
              </a:defRPr>
            </a:lvl1pPr>
          </a:lstStyle>
          <a:p>
            <a:r>
              <a:rPr lang="he-IL" dirty="0" smtClean="0"/>
              <a:t>נושאי השיעור</a:t>
            </a:r>
            <a:endParaRPr lang="he-IL"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88640"/>
            <a:ext cx="751583" cy="2880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38708" y="495306"/>
            <a:ext cx="7733334" cy="95238"/>
          </a:xfrm>
          <a:prstGeom prst="rect">
            <a:avLst/>
          </a:prstGeom>
        </p:spPr>
      </p:pic>
      <p:sp>
        <p:nvSpPr>
          <p:cNvPr id="12" name="מציין מיקום תוכן 2"/>
          <p:cNvSpPr>
            <a:spLocks noGrp="1"/>
          </p:cNvSpPr>
          <p:nvPr>
            <p:ph idx="1" hasCustomPrompt="1"/>
          </p:nvPr>
        </p:nvSpPr>
        <p:spPr>
          <a:xfrm>
            <a:off x="539552" y="709067"/>
            <a:ext cx="8236530" cy="4569371"/>
          </a:xfrm>
          <a:prstGeom prst="rect">
            <a:avLst/>
          </a:prstGeom>
        </p:spPr>
        <p:txBody>
          <a:bodyPr/>
          <a:lstStyle>
            <a:lvl1pPr marL="266700" indent="-266700">
              <a:buClr>
                <a:schemeClr val="accent6">
                  <a:lumMod val="75000"/>
                </a:schemeClr>
              </a:buClr>
              <a:buSzPct val="110000"/>
              <a:buFont typeface="Century Gothic" pitchFamily="34" charset="0"/>
              <a:buChar char="◄"/>
              <a:defRPr sz="1600" baseline="0">
                <a:latin typeface="Arial" pitchFamily="34" charset="0"/>
                <a:cs typeface="Arial" pitchFamily="34" charset="0"/>
              </a:defRPr>
            </a:lvl1pPr>
          </a:lstStyle>
          <a:p>
            <a:pPr lvl="0"/>
            <a:r>
              <a:rPr lang="he-IL" dirty="0" smtClean="0"/>
              <a:t>נושא אחד</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טקסט חופשי">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088136" y="97192"/>
            <a:ext cx="7681016" cy="360040"/>
          </a:xfrm>
          <a:prstGeom prst="rect">
            <a:avLst/>
          </a:prstGeom>
        </p:spPr>
        <p:txBody>
          <a:bodyPr/>
          <a:lstStyle>
            <a:lvl1pPr algn="r">
              <a:defRPr sz="2400" b="1" baseline="0">
                <a:solidFill>
                  <a:schemeClr val="accent6">
                    <a:lumMod val="75000"/>
                  </a:schemeClr>
                </a:solidFill>
              </a:defRPr>
            </a:lvl1pPr>
          </a:lstStyle>
          <a:p>
            <a:r>
              <a:rPr lang="he-IL" dirty="0" smtClean="0"/>
              <a:t>כותרת ראשית</a:t>
            </a:r>
            <a:endParaRPr lang="he-IL"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88640"/>
            <a:ext cx="751583" cy="2880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38708" y="495306"/>
            <a:ext cx="7733334" cy="95238"/>
          </a:xfrm>
          <a:prstGeom prst="rect">
            <a:avLst/>
          </a:prstGeom>
        </p:spPr>
      </p:pic>
      <p:sp>
        <p:nvSpPr>
          <p:cNvPr id="12" name="מציין מיקום תוכן 2"/>
          <p:cNvSpPr>
            <a:spLocks noGrp="1"/>
          </p:cNvSpPr>
          <p:nvPr>
            <p:ph idx="1" hasCustomPrompt="1"/>
          </p:nvPr>
        </p:nvSpPr>
        <p:spPr>
          <a:xfrm>
            <a:off x="1095374" y="709067"/>
            <a:ext cx="7680707" cy="5701258"/>
          </a:xfrm>
          <a:prstGeom prst="rect">
            <a:avLst/>
          </a:prstGeom>
        </p:spPr>
        <p:txBody>
          <a:bodyPr/>
          <a:lstStyle>
            <a:lvl1pPr marL="0" indent="0">
              <a:buClr>
                <a:schemeClr val="accent6">
                  <a:lumMod val="75000"/>
                </a:schemeClr>
              </a:buClr>
              <a:buSzPct val="110000"/>
              <a:buFontTx/>
              <a:buNone/>
              <a:defRPr sz="1600" baseline="0">
                <a:latin typeface="Arial" pitchFamily="34" charset="0"/>
                <a:cs typeface="Arial" pitchFamily="34" charset="0"/>
              </a:defRPr>
            </a:lvl1pPr>
          </a:lstStyle>
          <a:p>
            <a:pPr lvl="0"/>
            <a:r>
              <a:rPr lang="he-IL" dirty="0" smtClean="0"/>
              <a:t>הסבר חופשי</a:t>
            </a:r>
          </a:p>
        </p:txBody>
      </p:sp>
    </p:spTree>
    <p:extLst>
      <p:ext uri="{BB962C8B-B14F-4D97-AF65-F5344CB8AC3E}">
        <p14:creationId xmlns:p14="http://schemas.microsoft.com/office/powerpoint/2010/main" xmlns="" val="16582041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הסבר למדיה">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088136" y="97192"/>
            <a:ext cx="7681016" cy="360040"/>
          </a:xfrm>
          <a:prstGeom prst="rect">
            <a:avLst/>
          </a:prstGeom>
        </p:spPr>
        <p:txBody>
          <a:bodyPr/>
          <a:lstStyle>
            <a:lvl1pPr algn="r">
              <a:defRPr sz="2400" b="1" baseline="0">
                <a:solidFill>
                  <a:schemeClr val="accent6">
                    <a:lumMod val="75000"/>
                  </a:schemeClr>
                </a:solidFill>
              </a:defRPr>
            </a:lvl1pPr>
          </a:lstStyle>
          <a:p>
            <a:r>
              <a:rPr lang="he-IL" dirty="0" smtClean="0"/>
              <a:t>כותרת ראשית</a:t>
            </a:r>
            <a:endParaRPr lang="he-IL"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88640"/>
            <a:ext cx="751583" cy="2880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38708" y="495306"/>
            <a:ext cx="7733334" cy="95238"/>
          </a:xfrm>
          <a:prstGeom prst="rect">
            <a:avLst/>
          </a:prstGeom>
        </p:spPr>
      </p:pic>
      <p:sp>
        <p:nvSpPr>
          <p:cNvPr id="11" name="מציין מיקום תוכן 2"/>
          <p:cNvSpPr>
            <a:spLocks noGrp="1"/>
          </p:cNvSpPr>
          <p:nvPr>
            <p:ph idx="12" hasCustomPrompt="1"/>
          </p:nvPr>
        </p:nvSpPr>
        <p:spPr>
          <a:xfrm>
            <a:off x="542925" y="2076450"/>
            <a:ext cx="8229600" cy="4162425"/>
          </a:xfrm>
          <a:prstGeom prst="rect">
            <a:avLst/>
          </a:prstGeom>
        </p:spPr>
        <p:txBody>
          <a:bodyPr/>
          <a:lstStyle>
            <a:lvl1pPr>
              <a:buNone/>
              <a:defRPr sz="1600" baseline="0">
                <a:latin typeface="Arial" pitchFamily="34" charset="0"/>
                <a:cs typeface="Arial" pitchFamily="34" charset="0"/>
              </a:defRPr>
            </a:lvl1pPr>
          </a:lstStyle>
          <a:p>
            <a:pPr lvl="0"/>
            <a:r>
              <a:rPr lang="he-IL" dirty="0" smtClean="0"/>
              <a:t>תמונה/סימולציה/סרטון</a:t>
            </a:r>
          </a:p>
        </p:txBody>
      </p:sp>
      <p:sp>
        <p:nvSpPr>
          <p:cNvPr id="12" name="מציין מיקום תוכן 2"/>
          <p:cNvSpPr>
            <a:spLocks noGrp="1"/>
          </p:cNvSpPr>
          <p:nvPr>
            <p:ph idx="1" hasCustomPrompt="1"/>
          </p:nvPr>
        </p:nvSpPr>
        <p:spPr>
          <a:xfrm>
            <a:off x="539552" y="661443"/>
            <a:ext cx="8236530" cy="1296143"/>
          </a:xfrm>
          <a:prstGeom prst="rect">
            <a:avLst/>
          </a:prstGeom>
        </p:spPr>
        <p:txBody>
          <a:bodyPr/>
          <a:lstStyle>
            <a:lvl1pPr>
              <a:buNone/>
              <a:defRPr sz="1600" baseline="0"/>
            </a:lvl1pPr>
          </a:lstStyle>
          <a:p>
            <a:pPr lvl="0"/>
            <a:r>
              <a:rPr lang="he-IL" dirty="0" smtClean="0"/>
              <a:t>הסבר חופשי</a:t>
            </a:r>
          </a:p>
        </p:txBody>
      </p:sp>
    </p:spTree>
    <p:extLst>
      <p:ext uri="{BB962C8B-B14F-4D97-AF65-F5344CB8AC3E}">
        <p14:creationId xmlns:p14="http://schemas.microsoft.com/office/powerpoint/2010/main" xmlns="" val="8856824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הסבר לשתי מדיות">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088136" y="97192"/>
            <a:ext cx="7681016" cy="360040"/>
          </a:xfrm>
          <a:prstGeom prst="rect">
            <a:avLst/>
          </a:prstGeom>
        </p:spPr>
        <p:txBody>
          <a:bodyPr/>
          <a:lstStyle>
            <a:lvl1pPr algn="r">
              <a:defRPr sz="2400" b="1" baseline="0">
                <a:solidFill>
                  <a:schemeClr val="accent6">
                    <a:lumMod val="75000"/>
                  </a:schemeClr>
                </a:solidFill>
              </a:defRPr>
            </a:lvl1pPr>
          </a:lstStyle>
          <a:p>
            <a:r>
              <a:rPr lang="he-IL" dirty="0" smtClean="0"/>
              <a:t>כותרת ראשית</a:t>
            </a:r>
            <a:endParaRPr lang="he-IL"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88640"/>
            <a:ext cx="751583" cy="2880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38708" y="495306"/>
            <a:ext cx="7733334" cy="95238"/>
          </a:xfrm>
          <a:prstGeom prst="rect">
            <a:avLst/>
          </a:prstGeom>
        </p:spPr>
      </p:pic>
      <p:sp>
        <p:nvSpPr>
          <p:cNvPr id="6" name="מציין מיקום תוכן 2"/>
          <p:cNvSpPr>
            <a:spLocks noGrp="1"/>
          </p:cNvSpPr>
          <p:nvPr>
            <p:ph idx="1" hasCustomPrompt="1"/>
          </p:nvPr>
        </p:nvSpPr>
        <p:spPr>
          <a:xfrm>
            <a:off x="4211960" y="699543"/>
            <a:ext cx="4564122" cy="2715394"/>
          </a:xfrm>
          <a:prstGeom prst="rect">
            <a:avLst/>
          </a:prstGeom>
        </p:spPr>
        <p:txBody>
          <a:bodyPr/>
          <a:lstStyle>
            <a:lvl1pPr>
              <a:buNone/>
              <a:defRPr sz="1600" baseline="0">
                <a:latin typeface="Arial" pitchFamily="34" charset="0"/>
                <a:cs typeface="Arial" pitchFamily="34" charset="0"/>
              </a:defRPr>
            </a:lvl1pPr>
          </a:lstStyle>
          <a:p>
            <a:pPr lvl="0"/>
            <a:r>
              <a:rPr lang="he-IL" dirty="0" smtClean="0"/>
              <a:t>הסבר למדיה 1</a:t>
            </a:r>
          </a:p>
        </p:txBody>
      </p:sp>
      <p:sp>
        <p:nvSpPr>
          <p:cNvPr id="9" name="מציין מיקום תוכן 2"/>
          <p:cNvSpPr>
            <a:spLocks noGrp="1"/>
          </p:cNvSpPr>
          <p:nvPr>
            <p:ph idx="10" hasCustomPrompt="1"/>
          </p:nvPr>
        </p:nvSpPr>
        <p:spPr>
          <a:xfrm>
            <a:off x="4211960" y="3485381"/>
            <a:ext cx="4564122" cy="2715394"/>
          </a:xfrm>
          <a:prstGeom prst="rect">
            <a:avLst/>
          </a:prstGeom>
        </p:spPr>
        <p:txBody>
          <a:bodyPr/>
          <a:lstStyle>
            <a:lvl1pPr>
              <a:buNone/>
              <a:defRPr sz="1600" baseline="0">
                <a:latin typeface="Arial" pitchFamily="34" charset="0"/>
                <a:cs typeface="Arial" pitchFamily="34" charset="0"/>
              </a:defRPr>
            </a:lvl1pPr>
          </a:lstStyle>
          <a:p>
            <a:pPr lvl="0"/>
            <a:r>
              <a:rPr lang="he-IL" dirty="0" smtClean="0"/>
              <a:t>הסבר למדיה 2</a:t>
            </a:r>
          </a:p>
        </p:txBody>
      </p:sp>
      <p:sp>
        <p:nvSpPr>
          <p:cNvPr id="10" name="מציין מיקום תוכן 2"/>
          <p:cNvSpPr>
            <a:spLocks noGrp="1"/>
          </p:cNvSpPr>
          <p:nvPr>
            <p:ph idx="11" hasCustomPrompt="1"/>
          </p:nvPr>
        </p:nvSpPr>
        <p:spPr>
          <a:xfrm>
            <a:off x="295274" y="690018"/>
            <a:ext cx="3775457" cy="2715394"/>
          </a:xfrm>
          <a:prstGeom prst="rect">
            <a:avLst/>
          </a:prstGeom>
        </p:spPr>
        <p:txBody>
          <a:bodyPr/>
          <a:lstStyle>
            <a:lvl1pPr>
              <a:buNone/>
              <a:defRPr sz="1600" baseline="0">
                <a:latin typeface="Arial" pitchFamily="34" charset="0"/>
                <a:cs typeface="Arial" pitchFamily="34" charset="0"/>
              </a:defRPr>
            </a:lvl1pPr>
          </a:lstStyle>
          <a:p>
            <a:pPr lvl="0"/>
            <a:r>
              <a:rPr lang="he-IL" dirty="0" smtClean="0"/>
              <a:t>תמונה/סימולציה/סרטון</a:t>
            </a:r>
          </a:p>
        </p:txBody>
      </p:sp>
      <p:sp>
        <p:nvSpPr>
          <p:cNvPr id="11" name="מציין מיקום תוכן 2"/>
          <p:cNvSpPr>
            <a:spLocks noGrp="1"/>
          </p:cNvSpPr>
          <p:nvPr>
            <p:ph idx="12" hasCustomPrompt="1"/>
          </p:nvPr>
        </p:nvSpPr>
        <p:spPr>
          <a:xfrm>
            <a:off x="295274" y="3499893"/>
            <a:ext cx="3775457" cy="2715394"/>
          </a:xfrm>
          <a:prstGeom prst="rect">
            <a:avLst/>
          </a:prstGeom>
        </p:spPr>
        <p:txBody>
          <a:bodyPr/>
          <a:lstStyle>
            <a:lvl1pPr>
              <a:buNone/>
              <a:defRPr sz="1600" baseline="0">
                <a:latin typeface="Arial" pitchFamily="34" charset="0"/>
                <a:cs typeface="Arial" pitchFamily="34" charset="0"/>
              </a:defRPr>
            </a:lvl1pPr>
          </a:lstStyle>
          <a:p>
            <a:pPr lvl="0"/>
            <a:r>
              <a:rPr lang="he-IL" dirty="0" smtClean="0"/>
              <a:t>תמונה/סימולציה/סרטון</a:t>
            </a:r>
          </a:p>
        </p:txBody>
      </p:sp>
    </p:spTree>
    <p:extLst>
      <p:ext uri="{BB962C8B-B14F-4D97-AF65-F5344CB8AC3E}">
        <p14:creationId xmlns:p14="http://schemas.microsoft.com/office/powerpoint/2010/main" xmlns="" val="14496594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960120" y="6674880"/>
            <a:ext cx="8193024" cy="1849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2"/>
          <p:cNvPicPr>
            <a:picLocks noChangeAspect="1" noChangeArrowheads="1"/>
          </p:cNvPicPr>
          <p:nvPr/>
        </p:nvPicPr>
        <p:blipFill rotWithShape="1">
          <a:blip r:embed="rId7" cstate="print">
            <a:extLst>
              <a:ext uri="{28A0092B-C50C-407E-A947-70E740481C1C}">
                <a14:useLocalDpi xmlns:a14="http://schemas.microsoft.com/office/drawing/2010/main" xmlns="" val="0"/>
              </a:ext>
            </a:extLst>
          </a:blip>
          <a:srcRect t="130" r="26228"/>
          <a:stretch/>
        </p:blipFill>
        <p:spPr bwMode="auto">
          <a:xfrm>
            <a:off x="0" y="6675120"/>
            <a:ext cx="6044184" cy="1847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6" r:id="rId3"/>
    <p:sldLayoutId id="2147483668" r:id="rId4"/>
    <p:sldLayoutId id="2147483667" r:id="rId5"/>
  </p:sldLayoutIdLst>
  <p:timing>
    <p:tnLst>
      <p:par>
        <p:cTn id="1" dur="indefinite" restart="never" nodeType="tmRoot"/>
      </p:par>
    </p:tnLst>
  </p:timing>
  <p:hf hdr="0" dt="0"/>
  <p:txStyles>
    <p:titleStyle>
      <a:lvl1pPr marL="0" marR="0" indent="0" algn="ctr" defTabSz="914400" rtl="1" eaLnBrk="1" fontAlgn="auto" latinLnBrk="0" hangingPunct="1">
        <a:lnSpc>
          <a:spcPct val="100000"/>
        </a:lnSpc>
        <a:spcBef>
          <a:spcPts val="0"/>
        </a:spcBef>
        <a:spcAft>
          <a:spcPts val="0"/>
        </a:spcAft>
        <a:buNone/>
        <a:tabLst/>
        <a:defRPr sz="4800" kern="1200">
          <a:solidFill>
            <a:schemeClr val="accent6">
              <a:lumMod val="75000"/>
            </a:schemeClr>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QGSxKceSPOo&amp;feature=player_detailpage" TargetMode="External"/><Relationship Id="rId2" Type="http://schemas.openxmlformats.org/officeDocument/2006/relationships/hyperlink" Target="https://www.youtube.com/watch?v=ty5AZG_K77I&amp;feature=player_detailpage"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NR=1&amp;v=OEExd0wlsPo&amp;feature=endscreen" TargetMode="External"/><Relationship Id="rId2" Type="http://schemas.openxmlformats.org/officeDocument/2006/relationships/hyperlink" Target="http://www.youtube.com/watch?v=zG7aTiDMnqc" TargetMode="External"/><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3" Type="http://schemas.openxmlformats.org/officeDocument/2006/relationships/image" Target="http://sify.com/shopping/images/bharti/big/MFB-0013.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video.cet.ac.il/VideoPlayer.aspx?xmlConfigPath=mafilim/2013/TihonVirtuali/Hooke-Law_mdi.x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6.png"/><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hyperlink" Target="http://www.upscale.utoronto.ca/GeneralInterest/Harrison/Flash/ClassMechanics/HookesLaw/HookesLaw.html" TargetMode="External"/><Relationship Id="rId4" Type="http://schemas.openxmlformats.org/officeDocument/2006/relationships/oleObject" Target="../embeddings/oleObject3.bin"/></Relationships>
</file>

<file path=ppt/slides/_rels/slide28.xml.rels><?xml version="1.0" encoding="UTF-8" standalone="yes"?>
<Relationships xmlns="http://schemas.openxmlformats.org/package/2006/relationships"><Relationship Id="rId3" Type="http://schemas.openxmlformats.org/officeDocument/2006/relationships/hyperlink" Target="https://phet.colorado.edu/sims/html/hookes-law/latest/hookes-law_en.html"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9.jpeg"/><Relationship Id="rId4" Type="http://schemas.openxmlformats.org/officeDocument/2006/relationships/oleObject" Target="../embeddings/oleObject4.bin"/></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sify.com/shopping/images/bharti/big/MFB-0013.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02707" y="1121198"/>
            <a:ext cx="7516261" cy="526627"/>
          </a:xfrm>
        </p:spPr>
        <p:txBody>
          <a:bodyPr/>
          <a:lstStyle/>
          <a:p>
            <a:r>
              <a:rPr lang="he-IL" dirty="0" smtClean="0"/>
              <a:t>דינמיקה</a:t>
            </a:r>
            <a:br>
              <a:rPr lang="he-IL" dirty="0" smtClean="0"/>
            </a:br>
            <a:r>
              <a:rPr lang="he-IL" sz="2400" dirty="0" smtClean="0"/>
              <a:t/>
            </a:r>
            <a:br>
              <a:rPr lang="he-IL" sz="2400" dirty="0" smtClean="0"/>
            </a:br>
            <a:endParaRPr lang="en-US" dirty="0"/>
          </a:p>
        </p:txBody>
      </p:sp>
      <p:pic>
        <p:nvPicPr>
          <p:cNvPr id="6" name="Picture 1" descr="C:\Users\Dani\AppData\Local\Microsoft\Windows\Temporary Internet Files\Content.IE5\G1HLHI3A\MC900090395[1].wmf"/>
          <p:cNvPicPr>
            <a:picLocks noChangeAspect="1" noChangeArrowheads="1"/>
          </p:cNvPicPr>
          <p:nvPr/>
        </p:nvPicPr>
        <p:blipFill>
          <a:blip r:embed="rId2" cstate="print"/>
          <a:srcRect/>
          <a:stretch>
            <a:fillRect/>
          </a:stretch>
        </p:blipFill>
        <p:spPr bwMode="auto">
          <a:xfrm>
            <a:off x="2992967" y="2626228"/>
            <a:ext cx="2900315" cy="3843182"/>
          </a:xfrm>
          <a:prstGeom prst="rect">
            <a:avLst/>
          </a:prstGeom>
          <a:noFill/>
        </p:spPr>
      </p:pic>
      <p:sp>
        <p:nvSpPr>
          <p:cNvPr id="2" name="כותרת משנה 1"/>
          <p:cNvSpPr>
            <a:spLocks noGrp="1"/>
          </p:cNvSpPr>
          <p:nvPr>
            <p:ph type="subTitle" idx="1"/>
          </p:nvPr>
        </p:nvSpPr>
        <p:spPr>
          <a:xfrm>
            <a:off x="1418082" y="1684400"/>
            <a:ext cx="6473952" cy="702665"/>
          </a:xfrm>
        </p:spPr>
        <p:txBody>
          <a:bodyPr/>
          <a:lstStyle/>
          <a:p>
            <a:r>
              <a:rPr lang="he-IL" dirty="0" smtClean="0"/>
              <a:t>כוחות</a:t>
            </a:r>
            <a:r>
              <a:rPr lang="he-IL" dirty="0" smtClean="0"/>
              <a:t>, השפעתם </a:t>
            </a:r>
            <a:r>
              <a:rPr lang="he-IL" dirty="0"/>
              <a:t>על </a:t>
            </a:r>
            <a:r>
              <a:rPr lang="he-IL" dirty="0" smtClean="0"/>
              <a:t>גופים ומדידתם</a:t>
            </a:r>
            <a:endParaRPr lang="he-IL" dirty="0"/>
          </a:p>
        </p:txBody>
      </p:sp>
      <p:pic>
        <p:nvPicPr>
          <p:cNvPr id="135170" name="Picture 2" descr="C:\Program Files\Microsoft Office\MEDIA\OFFICE14\Bullets\BD21376_.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14850" y="3371850"/>
            <a:ext cx="114300" cy="114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 כגורם לשינוי צורה (1)</a:t>
            </a:r>
            <a:endParaRPr lang="he-IL" dirty="0"/>
          </a:p>
        </p:txBody>
      </p:sp>
      <p:sp>
        <p:nvSpPr>
          <p:cNvPr id="3" name="מציין מיקום תוכן 2"/>
          <p:cNvSpPr>
            <a:spLocks noGrp="1"/>
          </p:cNvSpPr>
          <p:nvPr>
            <p:ph idx="1"/>
          </p:nvPr>
        </p:nvSpPr>
        <p:spPr>
          <a:xfrm>
            <a:off x="539552" y="709067"/>
            <a:ext cx="8236530" cy="6066383"/>
          </a:xfrm>
        </p:spPr>
        <p:txBody>
          <a:bodyPr/>
          <a:lstStyle/>
          <a:p>
            <a:pPr marL="0">
              <a:lnSpc>
                <a:spcPct val="150000"/>
              </a:lnSpc>
              <a:buNone/>
            </a:pPr>
            <a:r>
              <a:rPr lang="he-IL" b="1" dirty="0">
                <a:solidFill>
                  <a:srgbClr val="FF0000"/>
                </a:solidFill>
              </a:rPr>
              <a:t>דוגמא </a:t>
            </a:r>
            <a:r>
              <a:rPr lang="he-IL" b="1" dirty="0" smtClean="0">
                <a:solidFill>
                  <a:srgbClr val="FF0000"/>
                </a:solidFill>
              </a:rPr>
              <a:t>1:</a:t>
            </a:r>
          </a:p>
          <a:p>
            <a:pPr marL="0">
              <a:lnSpc>
                <a:spcPct val="150000"/>
              </a:lnSpc>
              <a:buNone/>
            </a:pPr>
            <a:r>
              <a:rPr lang="he-IL" sz="2800" dirty="0" smtClean="0"/>
              <a:t>ניקח גוש פלסטלינה ונניח את כף ידנו בחוזקה על גוש הפלסטלינה.</a:t>
            </a:r>
          </a:p>
          <a:p>
            <a:pPr marL="0">
              <a:lnSpc>
                <a:spcPct val="150000"/>
              </a:lnSpc>
              <a:buNone/>
            </a:pPr>
            <a:r>
              <a:rPr lang="he-IL" sz="2800" dirty="0" smtClean="0"/>
              <a:t>ניתן לראות שחל שינוי בצורתו של גוש הפלסטלינה ולאחר שנרפה </a:t>
            </a:r>
          </a:p>
          <a:p>
            <a:pPr marL="0">
              <a:lnSpc>
                <a:spcPct val="150000"/>
              </a:lnSpc>
              <a:buNone/>
            </a:pPr>
            <a:r>
              <a:rPr lang="he-IL" sz="2800" dirty="0" smtClean="0"/>
              <a:t>הגוש יישאר בצורה שקיבל ולא יחזור לצורתו .</a:t>
            </a:r>
          </a:p>
          <a:p>
            <a:pPr marL="0">
              <a:lnSpc>
                <a:spcPct val="150000"/>
              </a:lnSpc>
              <a:buNone/>
            </a:pPr>
            <a:r>
              <a:rPr lang="he-IL" sz="2800" dirty="0" smtClean="0"/>
              <a:t>הגורם לשינוי צורת הפלסטלינה הוא </a:t>
            </a:r>
            <a:r>
              <a:rPr lang="he-IL" sz="2800" b="1" dirty="0" smtClean="0"/>
              <a:t>הכוח</a:t>
            </a:r>
            <a:r>
              <a:rPr lang="he-IL" sz="2800" dirty="0" smtClean="0"/>
              <a:t> שהופעל על ידי כף היד.</a:t>
            </a:r>
          </a:p>
          <a:p>
            <a:pPr marL="0">
              <a:lnSpc>
                <a:spcPct val="150000"/>
              </a:lnSpc>
              <a:buNone/>
            </a:pPr>
            <a:endParaRPr lang="he-IL" b="1" dirty="0">
              <a:solidFill>
                <a:srgbClr val="FF0000"/>
              </a:solidFill>
            </a:endParaRPr>
          </a:p>
          <a:p>
            <a:pPr marL="0">
              <a:lnSpc>
                <a:spcPct val="150000"/>
              </a:lnSpc>
              <a:buNone/>
            </a:pPr>
            <a:endParaRPr lang="en-US" b="1" dirty="0" smtClean="0">
              <a:solidFill>
                <a:schemeClr val="tx2"/>
              </a:solidFill>
            </a:endParaRPr>
          </a:p>
          <a:p>
            <a:endParaRPr lang="he-IL" dirty="0" smtClean="0"/>
          </a:p>
          <a:p>
            <a:endParaRPr lang="he-IL" dirty="0"/>
          </a:p>
          <a:p>
            <a:endParaRPr lang="he-IL" dirty="0"/>
          </a:p>
        </p:txBody>
      </p:sp>
      <p:grpSp>
        <p:nvGrpSpPr>
          <p:cNvPr id="5" name="קבוצה 4"/>
          <p:cNvGrpSpPr/>
          <p:nvPr/>
        </p:nvGrpSpPr>
        <p:grpSpPr>
          <a:xfrm>
            <a:off x="317634" y="1001027"/>
            <a:ext cx="2202734" cy="1857676"/>
            <a:chOff x="816602" y="1284514"/>
            <a:chExt cx="1703765" cy="1386114"/>
          </a:xfrm>
        </p:grpSpPr>
        <p:pic>
          <p:nvPicPr>
            <p:cNvPr id="10240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6602" y="1284514"/>
              <a:ext cx="1703765" cy="138611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132114" y="2119087"/>
              <a:ext cx="1045301" cy="338554"/>
            </a:xfrm>
            <a:prstGeom prst="rect">
              <a:avLst/>
            </a:prstGeom>
            <a:noFill/>
          </p:spPr>
          <p:txBody>
            <a:bodyPr wrap="square" rtlCol="1">
              <a:spAutoFit/>
            </a:bodyPr>
            <a:lstStyle/>
            <a:p>
              <a:r>
                <a:rPr lang="he-IL" sz="1600" dirty="0" smtClean="0">
                  <a:latin typeface="Arial" pitchFamily="34" charset="0"/>
                  <a:cs typeface="Arial" pitchFamily="34" charset="0"/>
                </a:rPr>
                <a:t>פלסטלינה</a:t>
              </a:r>
              <a:endParaRPr lang="he-IL" sz="1600"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 כגורם לשינוי צורה (1)</a:t>
            </a:r>
            <a:endParaRPr lang="he-IL" dirty="0"/>
          </a:p>
        </p:txBody>
      </p:sp>
      <p:sp>
        <p:nvSpPr>
          <p:cNvPr id="3" name="מציין מיקום תוכן 2"/>
          <p:cNvSpPr>
            <a:spLocks noGrp="1"/>
          </p:cNvSpPr>
          <p:nvPr>
            <p:ph idx="1"/>
          </p:nvPr>
        </p:nvSpPr>
        <p:spPr>
          <a:xfrm>
            <a:off x="549177" y="555064"/>
            <a:ext cx="8236530" cy="4190192"/>
          </a:xfrm>
        </p:spPr>
        <p:txBody>
          <a:bodyPr/>
          <a:lstStyle/>
          <a:p>
            <a:pPr marL="0">
              <a:lnSpc>
                <a:spcPct val="150000"/>
              </a:lnSpc>
              <a:buNone/>
            </a:pPr>
            <a:r>
              <a:rPr lang="he-IL" b="1" dirty="0" smtClean="0">
                <a:solidFill>
                  <a:srgbClr val="FF0000"/>
                </a:solidFill>
              </a:rPr>
              <a:t>דוגמא 2: </a:t>
            </a:r>
          </a:p>
          <a:p>
            <a:pPr marL="0">
              <a:lnSpc>
                <a:spcPct val="150000"/>
              </a:lnSpc>
              <a:buNone/>
            </a:pPr>
            <a:r>
              <a:rPr lang="he-IL" sz="2400" dirty="0" smtClean="0"/>
              <a:t>הפעם, במקום לבעוט יניח השחקן את רגלו בחוזקה על הכדור. </a:t>
            </a:r>
          </a:p>
          <a:p>
            <a:pPr marL="0">
              <a:lnSpc>
                <a:spcPct val="150000"/>
              </a:lnSpc>
              <a:buNone/>
            </a:pPr>
            <a:r>
              <a:rPr lang="he-IL" sz="2400" dirty="0" smtClean="0"/>
              <a:t>ניתן לראות, שחל שינוי בצורתו של הכדור</a:t>
            </a:r>
            <a:r>
              <a:rPr lang="he-IL" sz="2400" dirty="0" smtClean="0"/>
              <a:t>.</a:t>
            </a:r>
          </a:p>
          <a:p>
            <a:pPr marL="0">
              <a:lnSpc>
                <a:spcPct val="150000"/>
              </a:lnSpc>
              <a:buNone/>
            </a:pPr>
            <a:r>
              <a:rPr lang="he-IL" sz="2400" dirty="0" smtClean="0"/>
              <a:t> </a:t>
            </a:r>
            <a:r>
              <a:rPr lang="he-IL" sz="2400" dirty="0" smtClean="0"/>
              <a:t>הוא נעשה פחוס וצורתו </a:t>
            </a:r>
          </a:p>
          <a:p>
            <a:pPr marL="0">
              <a:lnSpc>
                <a:spcPct val="150000"/>
              </a:lnSpc>
              <a:buNone/>
            </a:pPr>
            <a:r>
              <a:rPr lang="he-IL" sz="2400" dirty="0" smtClean="0"/>
              <a:t>אינה כדורית יותר. </a:t>
            </a:r>
          </a:p>
          <a:p>
            <a:pPr marL="0">
              <a:lnSpc>
                <a:spcPct val="150000"/>
              </a:lnSpc>
              <a:buNone/>
            </a:pPr>
            <a:r>
              <a:rPr lang="he-IL" sz="2400" dirty="0" smtClean="0"/>
              <a:t>הגורם לשינוי צורת הכדור </a:t>
            </a:r>
            <a:endParaRPr lang="he-IL" sz="2400" dirty="0" smtClean="0"/>
          </a:p>
          <a:p>
            <a:pPr marL="0">
              <a:lnSpc>
                <a:spcPct val="150000"/>
              </a:lnSpc>
              <a:buNone/>
            </a:pPr>
            <a:r>
              <a:rPr lang="he-IL" sz="2400" dirty="0" smtClean="0"/>
              <a:t>הוא </a:t>
            </a:r>
            <a:r>
              <a:rPr lang="he-IL" sz="2400" dirty="0" smtClean="0"/>
              <a:t>הכוח שהופעל עליו על ידי רגלו של השחקן.</a:t>
            </a:r>
            <a:endParaRPr lang="en-US" sz="2400" dirty="0" smtClean="0"/>
          </a:p>
          <a:p>
            <a:pPr marL="0">
              <a:lnSpc>
                <a:spcPct val="150000"/>
              </a:lnSpc>
              <a:buNone/>
            </a:pPr>
            <a:r>
              <a:rPr lang="he-IL" sz="2400" dirty="0" smtClean="0"/>
              <a:t>נוכל להרחיב ולסכם:</a:t>
            </a:r>
            <a:endParaRPr lang="en-US" sz="2400" dirty="0" smtClean="0"/>
          </a:p>
          <a:p>
            <a:endParaRPr lang="he-IL" dirty="0"/>
          </a:p>
        </p:txBody>
      </p:sp>
      <p:pic>
        <p:nvPicPr>
          <p:cNvPr id="4" name="Picture 3"/>
          <p:cNvPicPr>
            <a:picLocks noChangeAspect="1" noChangeArrowheads="1"/>
          </p:cNvPicPr>
          <p:nvPr/>
        </p:nvPicPr>
        <p:blipFill>
          <a:blip r:embed="rId2" cstate="print"/>
          <a:srcRect/>
          <a:stretch>
            <a:fillRect/>
          </a:stretch>
        </p:blipFill>
        <p:spPr bwMode="auto">
          <a:xfrm>
            <a:off x="1511166" y="1761257"/>
            <a:ext cx="1732547" cy="2799797"/>
          </a:xfrm>
          <a:prstGeom prst="rect">
            <a:avLst/>
          </a:prstGeom>
          <a:noFill/>
          <a:ln w="9525">
            <a:noFill/>
            <a:miter lim="800000"/>
            <a:headEnd/>
            <a:tailEnd/>
          </a:ln>
        </p:spPr>
      </p:pic>
      <p:sp>
        <p:nvSpPr>
          <p:cNvPr id="5" name="מלבן 4"/>
          <p:cNvSpPr/>
          <p:nvPr/>
        </p:nvSpPr>
        <p:spPr>
          <a:xfrm>
            <a:off x="798896" y="5062888"/>
            <a:ext cx="7286325" cy="1138902"/>
          </a:xfrm>
          <a:prstGeom prst="rect">
            <a:avLst/>
          </a:prstGeom>
        </p:spPr>
        <p:txBody>
          <a:bodyPr wrap="square">
            <a:spAutoFit/>
          </a:bodyPr>
          <a:lstStyle/>
          <a:p>
            <a:pPr algn="ctr">
              <a:lnSpc>
                <a:spcPct val="150000"/>
              </a:lnSpc>
            </a:pPr>
            <a:r>
              <a:rPr lang="he-IL" sz="2400" b="1" dirty="0" smtClean="0"/>
              <a:t>בכל פעם שאנו מבחינים בשינוי צורה של גוף, </a:t>
            </a:r>
            <a:endParaRPr lang="he-IL" sz="2400" b="1" dirty="0" smtClean="0"/>
          </a:p>
          <a:p>
            <a:pPr algn="ctr">
              <a:lnSpc>
                <a:spcPct val="150000"/>
              </a:lnSpc>
            </a:pPr>
            <a:r>
              <a:rPr lang="he-IL" sz="2400" b="1" dirty="0" smtClean="0"/>
              <a:t>נסיק </a:t>
            </a:r>
            <a:r>
              <a:rPr lang="he-IL" sz="2400" b="1" dirty="0" smtClean="0"/>
              <a:t>שפעל עליו כוח.</a:t>
            </a:r>
            <a:endParaRPr lang="he-IL" sz="2400" b="1" dirty="0"/>
          </a:p>
        </p:txBody>
      </p:sp>
      <p:sp>
        <p:nvSpPr>
          <p:cNvPr id="6" name="מלבן 5"/>
          <p:cNvSpPr/>
          <p:nvPr/>
        </p:nvSpPr>
        <p:spPr>
          <a:xfrm>
            <a:off x="789273" y="5245097"/>
            <a:ext cx="7286324" cy="963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כוח כגורם לשינוי צורה </a:t>
            </a:r>
            <a:r>
              <a:rPr lang="he-IL" dirty="0" smtClean="0"/>
              <a:t>(2)</a:t>
            </a:r>
            <a:endParaRPr lang="he-IL" dirty="0"/>
          </a:p>
        </p:txBody>
      </p:sp>
      <p:sp>
        <p:nvSpPr>
          <p:cNvPr id="3" name="מציין מיקום תוכן 2"/>
          <p:cNvSpPr>
            <a:spLocks noGrp="1"/>
          </p:cNvSpPr>
          <p:nvPr>
            <p:ph idx="1"/>
          </p:nvPr>
        </p:nvSpPr>
        <p:spPr>
          <a:xfrm>
            <a:off x="228600" y="709067"/>
            <a:ext cx="8547482" cy="5806033"/>
          </a:xfrm>
        </p:spPr>
        <p:txBody>
          <a:bodyPr/>
          <a:lstStyle/>
          <a:p>
            <a:pPr marL="0">
              <a:lnSpc>
                <a:spcPct val="150000"/>
              </a:lnSpc>
              <a:buNone/>
            </a:pPr>
            <a:r>
              <a:rPr lang="he-IL" sz="2800" dirty="0" smtClean="0"/>
              <a:t>שינוי </a:t>
            </a:r>
            <a:r>
              <a:rPr lang="he-IL" sz="2800" dirty="0"/>
              <a:t>הצורה נמשך כל עוד פועל כוח. </a:t>
            </a:r>
            <a:endParaRPr lang="he-IL" sz="2800" dirty="0" smtClean="0"/>
          </a:p>
          <a:p>
            <a:pPr marL="0">
              <a:lnSpc>
                <a:spcPct val="150000"/>
              </a:lnSpc>
              <a:buNone/>
            </a:pPr>
            <a:r>
              <a:rPr lang="he-IL" sz="2800" dirty="0" smtClean="0"/>
              <a:t>ברגע </a:t>
            </a:r>
            <a:r>
              <a:rPr lang="he-IL" sz="2800" dirty="0" smtClean="0"/>
              <a:t>שהשחקן ירים את רגלו מהכדור, </a:t>
            </a:r>
          </a:p>
          <a:p>
            <a:pPr marL="0">
              <a:lnSpc>
                <a:spcPct val="150000"/>
              </a:lnSpc>
              <a:buNone/>
            </a:pPr>
            <a:r>
              <a:rPr lang="he-IL" sz="2800" dirty="0" smtClean="0"/>
              <a:t>יחזור הכדור לצורתו המקורית</a:t>
            </a:r>
            <a:r>
              <a:rPr lang="he-IL" sz="2800" dirty="0" smtClean="0"/>
              <a:t>.</a:t>
            </a:r>
          </a:p>
          <a:p>
            <a:pPr marL="0">
              <a:lnSpc>
                <a:spcPct val="150000"/>
              </a:lnSpc>
              <a:buNone/>
            </a:pPr>
            <a:r>
              <a:rPr lang="he-IL" sz="2800" dirty="0" smtClean="0"/>
              <a:t> </a:t>
            </a:r>
            <a:r>
              <a:rPr lang="he-IL" sz="2800" dirty="0" smtClean="0"/>
              <a:t>גם במקרה זה </a:t>
            </a:r>
            <a:r>
              <a:rPr lang="he-IL" sz="2800" b="1" dirty="0" smtClean="0"/>
              <a:t>שינוי הצורה מעיד על פעולת כוח</a:t>
            </a:r>
            <a:r>
              <a:rPr lang="he-IL" sz="2800" dirty="0" smtClean="0"/>
              <a:t>.</a:t>
            </a:r>
          </a:p>
          <a:p>
            <a:pPr marL="0">
              <a:lnSpc>
                <a:spcPct val="150000"/>
              </a:lnSpc>
              <a:buNone/>
            </a:pPr>
            <a:r>
              <a:rPr lang="he-IL" sz="2800" dirty="0" smtClean="0"/>
              <a:t>הכוח המחזיר את הגוף לצורתו המקורית, נקרא </a:t>
            </a:r>
            <a:r>
              <a:rPr lang="he-IL" sz="2800" b="1" u="sng" dirty="0" smtClean="0"/>
              <a:t>כוח אלסטי,</a:t>
            </a:r>
          </a:p>
          <a:p>
            <a:pPr marL="0">
              <a:lnSpc>
                <a:spcPct val="150000"/>
              </a:lnSpc>
              <a:buNone/>
            </a:pPr>
            <a:r>
              <a:rPr lang="he-IL" sz="2800" dirty="0" smtClean="0"/>
              <a:t>ומקורו באוויר שבתוך הכדור ובחומר שממנו עשוי הכדור. </a:t>
            </a:r>
          </a:p>
          <a:p>
            <a:pPr marL="0">
              <a:lnSpc>
                <a:spcPct val="150000"/>
              </a:lnSpc>
              <a:buNone/>
            </a:pPr>
            <a:endParaRPr lang="he-IL" b="1" dirty="0">
              <a:solidFill>
                <a:schemeClr val="tx2"/>
              </a:solidFill>
            </a:endParaRPr>
          </a:p>
        </p:txBody>
      </p:sp>
      <p:pic>
        <p:nvPicPr>
          <p:cNvPr id="4" name="Picture 28" descr="C:\Users\Dani\AppData\Local\Microsoft\Windows\Temporary Internet Files\Content.IE5\SD0C0WN9\MC900435464[1].wmf"/>
          <p:cNvPicPr>
            <a:picLocks noChangeAspect="1" noChangeArrowheads="1"/>
          </p:cNvPicPr>
          <p:nvPr/>
        </p:nvPicPr>
        <p:blipFill>
          <a:blip r:embed="rId2" cstate="print"/>
          <a:srcRect/>
          <a:stretch>
            <a:fillRect/>
          </a:stretch>
        </p:blipFill>
        <p:spPr bwMode="auto">
          <a:xfrm>
            <a:off x="556456" y="779936"/>
            <a:ext cx="1525588" cy="241066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 כגורם לשינוי צורה (2)</a:t>
            </a:r>
            <a:endParaRPr lang="he-IL" dirty="0"/>
          </a:p>
        </p:txBody>
      </p:sp>
      <p:sp>
        <p:nvSpPr>
          <p:cNvPr id="3" name="מציין מיקום תוכן 2"/>
          <p:cNvSpPr>
            <a:spLocks noGrp="1"/>
          </p:cNvSpPr>
          <p:nvPr>
            <p:ph idx="1"/>
          </p:nvPr>
        </p:nvSpPr>
        <p:spPr/>
        <p:txBody>
          <a:bodyPr/>
          <a:lstStyle/>
          <a:p>
            <a:pPr marL="0">
              <a:lnSpc>
                <a:spcPct val="150000"/>
              </a:lnSpc>
              <a:buNone/>
            </a:pPr>
            <a:r>
              <a:rPr lang="he-IL" b="1" u="sng" dirty="0" smtClean="0">
                <a:solidFill>
                  <a:srgbClr val="FF0000"/>
                </a:solidFill>
              </a:rPr>
              <a:t>דוגמא 3:</a:t>
            </a:r>
            <a:endParaRPr lang="en-US" b="1" u="sng" dirty="0" smtClean="0">
              <a:solidFill>
                <a:srgbClr val="FF0000"/>
              </a:solidFill>
            </a:endParaRPr>
          </a:p>
          <a:p>
            <a:pPr marL="0">
              <a:lnSpc>
                <a:spcPct val="150000"/>
              </a:lnSpc>
              <a:buNone/>
            </a:pPr>
            <a:r>
              <a:rPr lang="he-IL" sz="2800" dirty="0" smtClean="0"/>
              <a:t>דוגמא נוספת לפעולתו של כוח אלסטי אנו מוצאים בעת כיווץ או מתיחה של קפיץ.</a:t>
            </a:r>
          </a:p>
          <a:p>
            <a:pPr marL="0">
              <a:lnSpc>
                <a:spcPct val="150000"/>
              </a:lnSpc>
              <a:buNone/>
            </a:pPr>
            <a:r>
              <a:rPr lang="he-IL" dirty="0" smtClean="0">
                <a:solidFill>
                  <a:schemeClr val="tx2"/>
                </a:solidFill>
              </a:rPr>
              <a:t> </a:t>
            </a:r>
          </a:p>
          <a:p>
            <a:pPr marL="0">
              <a:lnSpc>
                <a:spcPct val="150000"/>
              </a:lnSpc>
              <a:buNone/>
            </a:pPr>
            <a:endParaRPr lang="he-IL" dirty="0" smtClean="0">
              <a:solidFill>
                <a:schemeClr val="tx2"/>
              </a:solidFill>
            </a:endParaRPr>
          </a:p>
          <a:p>
            <a:pPr marL="0">
              <a:lnSpc>
                <a:spcPct val="150000"/>
              </a:lnSpc>
              <a:buNone/>
            </a:pPr>
            <a:endParaRPr lang="he-IL" dirty="0" smtClean="0">
              <a:solidFill>
                <a:schemeClr val="tx2"/>
              </a:solidFill>
            </a:endParaRPr>
          </a:p>
          <a:p>
            <a:pPr marL="0">
              <a:lnSpc>
                <a:spcPct val="150000"/>
              </a:lnSpc>
              <a:buNone/>
            </a:pPr>
            <a:endParaRPr lang="he-IL" dirty="0" smtClean="0">
              <a:solidFill>
                <a:schemeClr val="tx2"/>
              </a:solidFill>
            </a:endParaRPr>
          </a:p>
          <a:p>
            <a:pPr marL="0">
              <a:lnSpc>
                <a:spcPct val="150000"/>
              </a:lnSpc>
              <a:buNone/>
            </a:pPr>
            <a:endParaRPr lang="he-IL" dirty="0" smtClean="0">
              <a:solidFill>
                <a:schemeClr val="tx2"/>
              </a:solidFill>
            </a:endParaRPr>
          </a:p>
          <a:p>
            <a:pPr marL="0">
              <a:lnSpc>
                <a:spcPct val="150000"/>
              </a:lnSpc>
              <a:buNone/>
            </a:pPr>
            <a:r>
              <a:rPr lang="he-IL" sz="2400" dirty="0" smtClean="0">
                <a:solidFill>
                  <a:schemeClr val="tx2"/>
                </a:solidFill>
              </a:rPr>
              <a:t>מהדוגמאות שראינו עד כה ניתן להסיק:</a:t>
            </a:r>
          </a:p>
          <a:p>
            <a:pPr marL="0">
              <a:lnSpc>
                <a:spcPct val="150000"/>
              </a:lnSpc>
              <a:buNone/>
            </a:pPr>
            <a:r>
              <a:rPr lang="he-IL" sz="2400" b="1" dirty="0" smtClean="0">
                <a:solidFill>
                  <a:schemeClr val="tx2"/>
                </a:solidFill>
              </a:rPr>
              <a:t>בכל מקרה של שינוי במהירות הגוף או שינוי בצורתו של הגוף, נסיק שפעל עליו כוח.</a:t>
            </a:r>
          </a:p>
          <a:p>
            <a:endParaRPr lang="he-IL" dirty="0"/>
          </a:p>
        </p:txBody>
      </p:sp>
      <p:grpSp>
        <p:nvGrpSpPr>
          <p:cNvPr id="4" name="Group 5"/>
          <p:cNvGrpSpPr>
            <a:grpSpLocks/>
          </p:cNvGrpSpPr>
          <p:nvPr/>
        </p:nvGrpSpPr>
        <p:grpSpPr bwMode="auto">
          <a:xfrm>
            <a:off x="1260909" y="2377440"/>
            <a:ext cx="7392201" cy="2184936"/>
            <a:chOff x="-2880" y="10266"/>
            <a:chExt cx="11340" cy="3942"/>
          </a:xfrm>
        </p:grpSpPr>
        <p:pic>
          <p:nvPicPr>
            <p:cNvPr id="5" name="Picture 6"/>
            <p:cNvPicPr>
              <a:picLocks noChangeAspect="1" noChangeArrowheads="1"/>
            </p:cNvPicPr>
            <p:nvPr/>
          </p:nvPicPr>
          <p:blipFill>
            <a:blip r:embed="rId2" cstate="print">
              <a:lum bright="6000"/>
              <a:extLst>
                <a:ext uri="{28A0092B-C50C-407E-A947-70E740481C1C}">
                  <a14:useLocalDpi xmlns:a14="http://schemas.microsoft.com/office/drawing/2010/main" xmlns="" val="0"/>
                </a:ext>
              </a:extLst>
            </a:blip>
            <a:srcRect/>
            <a:stretch>
              <a:fillRect/>
            </a:stretch>
          </p:blipFill>
          <p:spPr bwMode="auto">
            <a:xfrm>
              <a:off x="3060" y="10266"/>
              <a:ext cx="5400" cy="39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 Box 7"/>
            <p:cNvSpPr txBox="1">
              <a:spLocks noChangeArrowheads="1"/>
            </p:cNvSpPr>
            <p:nvPr/>
          </p:nvSpPr>
          <p:spPr bwMode="auto">
            <a:xfrm>
              <a:off x="-2880" y="11562"/>
              <a:ext cx="5940" cy="1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008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buClrTx/>
                <a:buSzTx/>
                <a:buFontTx/>
                <a:buNone/>
                <a:tabLst/>
              </a:pPr>
              <a:r>
                <a:rPr kumimoji="0" lang="he-IL" sz="2400" b="0" i="0" u="none" strike="noStrike" cap="none" normalizeH="0" baseline="0" dirty="0" smtClean="0">
                  <a:ln>
                    <a:noFill/>
                  </a:ln>
                  <a:solidFill>
                    <a:srgbClr val="008000"/>
                  </a:solidFill>
                  <a:effectLst/>
                  <a:latin typeface="Arial" pitchFamily="34" charset="0"/>
                  <a:ea typeface="Arial" pitchFamily="34" charset="0"/>
                  <a:cs typeface="Arial" pitchFamily="34" charset="0"/>
                </a:rPr>
                <a:t>שלושה מצבים בהם קפיץ עשוי להיות:</a:t>
              </a:r>
            </a:p>
            <a:p>
              <a:pPr marL="0" marR="0" lvl="0" indent="0" algn="ctr" defTabSz="914400" rtl="1" eaLnBrk="1" fontAlgn="base" latinLnBrk="0" hangingPunct="1">
                <a:lnSpc>
                  <a:spcPct val="100000"/>
                </a:lnSpc>
                <a:spcBef>
                  <a:spcPct val="0"/>
                </a:spcBef>
                <a:buClrTx/>
                <a:buSzTx/>
                <a:buFontTx/>
                <a:buNone/>
                <a:tabLst/>
              </a:pPr>
              <a:r>
                <a:rPr kumimoji="0" lang="he-IL" sz="2400" b="0" i="0" u="none" strike="noStrike" cap="none" normalizeH="0" baseline="0" dirty="0" smtClean="0">
                  <a:ln>
                    <a:noFill/>
                  </a:ln>
                  <a:solidFill>
                    <a:srgbClr val="008000"/>
                  </a:solidFill>
                  <a:effectLst/>
                  <a:latin typeface="Arial" pitchFamily="34" charset="0"/>
                  <a:ea typeface="Arial" pitchFamily="34" charset="0"/>
                  <a:cs typeface="Arial" pitchFamily="34" charset="0"/>
                </a:rPr>
                <a:t> רפוי, מכווץ או מוארך.</a:t>
              </a:r>
              <a:endParaRPr kumimoji="0" lang="he-IL"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7" name="מלבן 6"/>
          <p:cNvSpPr/>
          <p:nvPr/>
        </p:nvSpPr>
        <p:spPr>
          <a:xfrm>
            <a:off x="943277" y="5419023"/>
            <a:ext cx="7873464" cy="8373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כוחות הפועלים מרחוק (1)</a:t>
            </a:r>
            <a:endParaRPr lang="he-IL" dirty="0"/>
          </a:p>
        </p:txBody>
      </p:sp>
      <p:sp>
        <p:nvSpPr>
          <p:cNvPr id="3" name="מציין מיקום תוכן 2"/>
          <p:cNvSpPr>
            <a:spLocks noGrp="1"/>
          </p:cNvSpPr>
          <p:nvPr>
            <p:ph idx="1"/>
          </p:nvPr>
        </p:nvSpPr>
        <p:spPr>
          <a:xfrm>
            <a:off x="152400" y="638175"/>
            <a:ext cx="8810625" cy="5838826"/>
          </a:xfrm>
        </p:spPr>
        <p:txBody>
          <a:bodyPr/>
          <a:lstStyle/>
          <a:p>
            <a:pPr marL="0">
              <a:lnSpc>
                <a:spcPct val="150000"/>
              </a:lnSpc>
              <a:buNone/>
            </a:pPr>
            <a:r>
              <a:rPr lang="he-IL" b="1" u="sng" dirty="0" smtClean="0">
                <a:solidFill>
                  <a:srgbClr val="C00000"/>
                </a:solidFill>
              </a:rPr>
              <a:t>דוגמא </a:t>
            </a:r>
            <a:r>
              <a:rPr lang="he-IL" b="1" u="sng" dirty="0" smtClean="0">
                <a:solidFill>
                  <a:srgbClr val="C00000"/>
                </a:solidFill>
              </a:rPr>
              <a:t>1</a:t>
            </a:r>
            <a:endParaRPr lang="en-US" b="1" u="sng" dirty="0" smtClean="0">
              <a:solidFill>
                <a:srgbClr val="C00000"/>
              </a:solidFill>
            </a:endParaRPr>
          </a:p>
          <a:p>
            <a:pPr marL="0" algn="ctr">
              <a:lnSpc>
                <a:spcPct val="150000"/>
              </a:lnSpc>
              <a:buNone/>
            </a:pPr>
            <a:r>
              <a:rPr lang="he-IL" sz="2800" dirty="0" smtClean="0"/>
              <a:t>נשפשף בלון בשיער או בנייר. נפזר פיסות נייר קטנות על השולחן, ונקרב את הבלון אליהן. פיסות הנייר תמשכנה לעבר הבלון, למרות שלא נוצר מגע ביניהם. השינוי בתנועת פיסות הנייר מעיד על כך שפעל עליהן כוח, אך כוח זה פעל מרחוק, ללא מגע. כוח זה הוא כוח </a:t>
            </a:r>
            <a:r>
              <a:rPr lang="he-IL" sz="2800" dirty="0"/>
              <a:t>חשמלי</a:t>
            </a:r>
            <a:r>
              <a:rPr lang="he-IL" sz="2800" dirty="0" smtClean="0"/>
              <a:t>.</a:t>
            </a:r>
          </a:p>
          <a:p>
            <a:pPr marL="0" algn="l">
              <a:lnSpc>
                <a:spcPct val="150000"/>
              </a:lnSpc>
              <a:buNone/>
            </a:pPr>
            <a:r>
              <a:rPr lang="en-US" dirty="0" smtClean="0"/>
              <a:t> </a:t>
            </a:r>
            <a:r>
              <a:rPr lang="en-US" sz="1200" dirty="0">
                <a:hlinkClick r:id="rId2"/>
              </a:rPr>
              <a:t>https://www.youtube.com/watch?v=ty5AZG_K77I&amp;feature=player_detailpage</a:t>
            </a:r>
            <a:endParaRPr lang="he-IL" sz="1200" dirty="0" smtClean="0"/>
          </a:p>
          <a:p>
            <a:pPr marL="0" algn="l">
              <a:lnSpc>
                <a:spcPct val="150000"/>
              </a:lnSpc>
              <a:buNone/>
            </a:pPr>
            <a:r>
              <a:rPr lang="en-US" sz="1200" dirty="0" smtClean="0">
                <a:hlinkClick r:id="rId3"/>
              </a:rPr>
              <a:t>https</a:t>
            </a:r>
            <a:r>
              <a:rPr lang="en-US" sz="1200" dirty="0">
                <a:hlinkClick r:id="rId3"/>
              </a:rPr>
              <a:t>://www.youtube.com/watch?v=QGSxKceSPOo&amp;feature=player_detailpage</a:t>
            </a:r>
            <a:endParaRPr lang="en-US" sz="1200" dirty="0"/>
          </a:p>
        </p:txBody>
      </p:sp>
      <p:pic>
        <p:nvPicPr>
          <p:cNvPr id="136197"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895475" y="4321078"/>
            <a:ext cx="2806996" cy="21522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כוחות הפועלים מרחוק </a:t>
            </a:r>
            <a:r>
              <a:rPr lang="he-IL" dirty="0" smtClean="0"/>
              <a:t>(2)</a:t>
            </a:r>
            <a:endParaRPr lang="he-IL" dirty="0"/>
          </a:p>
        </p:txBody>
      </p:sp>
      <p:sp>
        <p:nvSpPr>
          <p:cNvPr id="3" name="מציין מיקום תוכן 2"/>
          <p:cNvSpPr>
            <a:spLocks noGrp="1"/>
          </p:cNvSpPr>
          <p:nvPr>
            <p:ph idx="1"/>
          </p:nvPr>
        </p:nvSpPr>
        <p:spPr>
          <a:xfrm>
            <a:off x="571500" y="709067"/>
            <a:ext cx="8204582" cy="5894933"/>
          </a:xfrm>
        </p:spPr>
        <p:txBody>
          <a:bodyPr/>
          <a:lstStyle/>
          <a:p>
            <a:pPr marL="0">
              <a:lnSpc>
                <a:spcPct val="150000"/>
              </a:lnSpc>
              <a:buNone/>
            </a:pPr>
            <a:r>
              <a:rPr lang="he-IL" b="1" u="sng" dirty="0">
                <a:solidFill>
                  <a:srgbClr val="C00000"/>
                </a:solidFill>
              </a:rPr>
              <a:t>דוגמא </a:t>
            </a:r>
            <a:r>
              <a:rPr lang="he-IL" b="1" u="sng" dirty="0" smtClean="0">
                <a:solidFill>
                  <a:srgbClr val="C00000"/>
                </a:solidFill>
              </a:rPr>
              <a:t>2</a:t>
            </a:r>
            <a:endParaRPr lang="en-US" b="1" u="sng" dirty="0">
              <a:solidFill>
                <a:srgbClr val="C00000"/>
              </a:solidFill>
            </a:endParaRPr>
          </a:p>
          <a:p>
            <a:pPr marL="0">
              <a:lnSpc>
                <a:spcPct val="150000"/>
              </a:lnSpc>
              <a:buNone/>
            </a:pPr>
            <a:r>
              <a:rPr lang="he-IL" sz="2800" dirty="0" smtClean="0"/>
              <a:t>נקרב מגנט אל ערימה של סיכות קטנות. המגנט מושך את הסיכות הרבה לפני שנוצר מגע בינם לבין המגנט.</a:t>
            </a:r>
          </a:p>
          <a:p>
            <a:pPr marL="0" algn="ctr" rtl="0">
              <a:lnSpc>
                <a:spcPct val="150000"/>
              </a:lnSpc>
              <a:buNone/>
            </a:pPr>
            <a:r>
              <a:rPr lang="en-US" sz="1200" dirty="0">
                <a:hlinkClick r:id="rId2"/>
              </a:rPr>
              <a:t>http://</a:t>
            </a:r>
            <a:r>
              <a:rPr lang="en-US" sz="1200" dirty="0" smtClean="0">
                <a:hlinkClick r:id="rId2"/>
              </a:rPr>
              <a:t>www.youtube.com/watch?v=zG7aTiDMnqc</a:t>
            </a:r>
            <a:endParaRPr lang="he-IL" sz="1200" dirty="0" smtClean="0">
              <a:hlinkClick r:id="rId3"/>
            </a:endParaRPr>
          </a:p>
          <a:p>
            <a:pPr marL="0">
              <a:lnSpc>
                <a:spcPct val="150000"/>
              </a:lnSpc>
              <a:buNone/>
            </a:pPr>
            <a:endParaRPr lang="he-IL" dirty="0" smtClean="0"/>
          </a:p>
          <a:p>
            <a:pPr marL="0">
              <a:lnSpc>
                <a:spcPct val="150000"/>
              </a:lnSpc>
              <a:buNone/>
            </a:pPr>
            <a:endParaRPr lang="he-IL" dirty="0" smtClean="0"/>
          </a:p>
          <a:p>
            <a:pPr marL="0">
              <a:lnSpc>
                <a:spcPct val="150000"/>
              </a:lnSpc>
              <a:buNone/>
            </a:pPr>
            <a:r>
              <a:rPr lang="he-IL" sz="2800" dirty="0" smtClean="0"/>
              <a:t>ניתן </a:t>
            </a:r>
            <a:r>
              <a:rPr lang="he-IL" sz="2800" dirty="0" smtClean="0"/>
              <a:t>להשתמש גם במגנט כדי לדחות עצמים ואפילו לגרום להם לרחף באוויר, למשל-</a:t>
            </a:r>
          </a:p>
          <a:p>
            <a:pPr marL="0" algn="ctr" rtl="0">
              <a:lnSpc>
                <a:spcPct val="150000"/>
              </a:lnSpc>
              <a:buNone/>
            </a:pPr>
            <a:r>
              <a:rPr lang="en-US" sz="1200" dirty="0">
                <a:hlinkClick r:id="rId3"/>
              </a:rPr>
              <a:t>http://</a:t>
            </a:r>
            <a:r>
              <a:rPr lang="en-US" sz="1200" dirty="0" smtClean="0">
                <a:hlinkClick r:id="rId3"/>
              </a:rPr>
              <a:t>www.youtube.com/watch?NR=1&amp;v=OEExd0wlsPo&amp;feature=endscreen</a:t>
            </a:r>
            <a:endParaRPr lang="he-IL" sz="1200" dirty="0" smtClean="0"/>
          </a:p>
          <a:p>
            <a:pPr marL="0">
              <a:lnSpc>
                <a:spcPct val="150000"/>
              </a:lnSpc>
              <a:buNone/>
            </a:pPr>
            <a:r>
              <a:rPr lang="he-IL" sz="2800" dirty="0" smtClean="0"/>
              <a:t>כוח </a:t>
            </a:r>
            <a:r>
              <a:rPr lang="he-IL" sz="2800" dirty="0" smtClean="0"/>
              <a:t>זה, הפועל גם הוא מרחוק, הינו </a:t>
            </a:r>
            <a:r>
              <a:rPr lang="he-IL" sz="2800" b="1" dirty="0" smtClean="0"/>
              <a:t>כוח מגנטי</a:t>
            </a:r>
            <a:r>
              <a:rPr lang="he-IL" sz="2800" dirty="0" smtClean="0"/>
              <a:t>.</a:t>
            </a:r>
            <a:endParaRPr lang="he-IL" sz="2800" strike="sngStrike" dirty="0" smtClean="0"/>
          </a:p>
        </p:txBody>
      </p:sp>
      <p:pic>
        <p:nvPicPr>
          <p:cNvPr id="113666" name="Picture 2" descr="C:\Users\Dani\AppData\Local\Microsoft\Windows\Temporary Internet Files\Content.IE5\Z9AHTS1E\MC900238090[1].wmf"/>
          <p:cNvPicPr>
            <a:picLocks noChangeAspect="1" noChangeArrowheads="1"/>
          </p:cNvPicPr>
          <p:nvPr/>
        </p:nvPicPr>
        <p:blipFill>
          <a:blip r:embed="rId4" cstate="print"/>
          <a:srcRect/>
          <a:stretch>
            <a:fillRect/>
          </a:stretch>
        </p:blipFill>
        <p:spPr bwMode="auto">
          <a:xfrm>
            <a:off x="6837000" y="1823690"/>
            <a:ext cx="2307000" cy="2003579"/>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כוחות הפועלים מרחוק </a:t>
            </a:r>
            <a:r>
              <a:rPr lang="he-IL" dirty="0" smtClean="0"/>
              <a:t>(3)</a:t>
            </a:r>
            <a:endParaRPr lang="he-IL" dirty="0"/>
          </a:p>
        </p:txBody>
      </p:sp>
      <p:sp>
        <p:nvSpPr>
          <p:cNvPr id="3" name="מציין מיקום תוכן 2"/>
          <p:cNvSpPr>
            <a:spLocks noGrp="1"/>
          </p:cNvSpPr>
          <p:nvPr>
            <p:ph idx="1"/>
          </p:nvPr>
        </p:nvSpPr>
        <p:spPr>
          <a:xfrm>
            <a:off x="171450" y="709067"/>
            <a:ext cx="8604632" cy="5856833"/>
          </a:xfrm>
        </p:spPr>
        <p:txBody>
          <a:bodyPr/>
          <a:lstStyle/>
          <a:p>
            <a:pPr marL="0">
              <a:lnSpc>
                <a:spcPct val="150000"/>
              </a:lnSpc>
              <a:buNone/>
            </a:pPr>
            <a:r>
              <a:rPr lang="he-IL" b="1" u="sng" dirty="0">
                <a:solidFill>
                  <a:srgbClr val="C00000"/>
                </a:solidFill>
              </a:rPr>
              <a:t>דוגמא </a:t>
            </a:r>
            <a:r>
              <a:rPr lang="he-IL" b="1" u="sng" dirty="0" smtClean="0">
                <a:solidFill>
                  <a:srgbClr val="C00000"/>
                </a:solidFill>
              </a:rPr>
              <a:t>3</a:t>
            </a:r>
            <a:endParaRPr lang="en-US" b="1" u="sng" dirty="0"/>
          </a:p>
          <a:p>
            <a:pPr marL="0">
              <a:lnSpc>
                <a:spcPct val="150000"/>
              </a:lnSpc>
              <a:buNone/>
            </a:pPr>
            <a:r>
              <a:rPr lang="he-IL" sz="2800" dirty="0" smtClean="0"/>
              <a:t>נרים כדור לגובה מסוים מעל לקרקע. ברגע שנשחרר אותו הוא ינוע וייפול מטה במהירות הולכת וגדלה (כפי שלמדנו כשדיברנו על נפילה חופשית).</a:t>
            </a:r>
          </a:p>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smtClean="0"/>
          </a:p>
          <a:p>
            <a:pPr marL="0">
              <a:lnSpc>
                <a:spcPct val="150000"/>
              </a:lnSpc>
              <a:buNone/>
            </a:pPr>
            <a:r>
              <a:rPr lang="he-IL" sz="2800" dirty="0" smtClean="0"/>
              <a:t>הכוח </a:t>
            </a:r>
            <a:r>
              <a:rPr lang="he-IL" sz="2800" dirty="0" smtClean="0"/>
              <a:t>שפעל מרחוק על הכדור וגרם לנפילתו הוא </a:t>
            </a:r>
            <a:r>
              <a:rPr lang="he-IL" sz="2800" b="1" dirty="0" smtClean="0"/>
              <a:t>כוח הכובד </a:t>
            </a:r>
            <a:r>
              <a:rPr lang="he-IL" sz="2800" dirty="0" smtClean="0"/>
              <a:t>שמפעיל כדור הארץ.</a:t>
            </a:r>
          </a:p>
        </p:txBody>
      </p:sp>
      <p:grpSp>
        <p:nvGrpSpPr>
          <p:cNvPr id="115714" name="Group 2"/>
          <p:cNvGrpSpPr>
            <a:grpSpLocks/>
          </p:cNvGrpSpPr>
          <p:nvPr/>
        </p:nvGrpSpPr>
        <p:grpSpPr bwMode="auto">
          <a:xfrm>
            <a:off x="3659071" y="2566270"/>
            <a:ext cx="1409700" cy="2387600"/>
            <a:chOff x="1980" y="1260"/>
            <a:chExt cx="2880" cy="4680"/>
          </a:xfrm>
        </p:grpSpPr>
        <p:sp>
          <p:nvSpPr>
            <p:cNvPr id="115715" name="Rectangle 3" descr="אלכסון רחב כלפי מטה"/>
            <p:cNvSpPr>
              <a:spLocks noChangeArrowheads="1"/>
            </p:cNvSpPr>
            <p:nvPr/>
          </p:nvSpPr>
          <p:spPr bwMode="auto">
            <a:xfrm>
              <a:off x="1980" y="5580"/>
              <a:ext cx="2880" cy="360"/>
            </a:xfrm>
            <a:prstGeom prst="rect">
              <a:avLst/>
            </a:prstGeom>
            <a:pattFill prst="wdDnDiag">
              <a:fgClr>
                <a:srgbClr val="333399"/>
              </a:fgClr>
              <a:bgClr>
                <a:srgbClr val="FFCC00"/>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grpSp>
          <p:nvGrpSpPr>
            <p:cNvPr id="115716" name="Group 4"/>
            <p:cNvGrpSpPr>
              <a:grpSpLocks/>
            </p:cNvGrpSpPr>
            <p:nvPr/>
          </p:nvGrpSpPr>
          <p:grpSpPr bwMode="auto">
            <a:xfrm>
              <a:off x="2700" y="1260"/>
              <a:ext cx="1440" cy="3780"/>
              <a:chOff x="2700" y="1260"/>
              <a:chExt cx="1440" cy="3780"/>
            </a:xfrm>
          </p:grpSpPr>
          <p:pic>
            <p:nvPicPr>
              <p:cNvPr id="115717" name="Picture 5" descr="http://sify.com/shopping/images/bharti/big/MFB-0013.jpg"/>
              <p:cNvPicPr>
                <a:picLocks noChangeAspect="1" noChangeArrowheads="1"/>
              </p:cNvPicPr>
              <p:nvPr/>
            </p:nvPicPr>
            <p:blipFill>
              <a:blip r:embed="rId2" r:link="rId3" cstate="print"/>
              <a:srcRect/>
              <a:stretch>
                <a:fillRect/>
              </a:stretch>
            </p:blipFill>
            <p:spPr bwMode="auto">
              <a:xfrm>
                <a:off x="2700" y="1260"/>
                <a:ext cx="1440" cy="1800"/>
              </a:xfrm>
              <a:prstGeom prst="rect">
                <a:avLst/>
              </a:prstGeom>
              <a:noFill/>
              <a:ln w="9525">
                <a:noFill/>
                <a:miter lim="800000"/>
                <a:headEnd/>
                <a:tailEnd/>
              </a:ln>
            </p:spPr>
          </p:pic>
          <p:sp>
            <p:nvSpPr>
              <p:cNvPr id="115718" name="AutoShape 6"/>
              <p:cNvSpPr>
                <a:spLocks noChangeArrowheads="1"/>
              </p:cNvSpPr>
              <p:nvPr/>
            </p:nvSpPr>
            <p:spPr bwMode="auto">
              <a:xfrm rot="5400000">
                <a:off x="2340" y="3420"/>
                <a:ext cx="2160" cy="1080"/>
              </a:xfrm>
              <a:prstGeom prst="chevron">
                <a:avLst>
                  <a:gd name="adj" fmla="val 9722"/>
                </a:avLst>
              </a:prstGeom>
              <a:gradFill rotWithShape="1">
                <a:gsLst>
                  <a:gs pos="0">
                    <a:srgbClr val="FFCC00">
                      <a:alpha val="14000"/>
                    </a:srgbClr>
                  </a:gs>
                  <a:gs pos="100000">
                    <a:srgbClr val="FFF6CE"/>
                  </a:gs>
                </a:gsLst>
                <a:lin ang="0" scaled="1"/>
              </a:grad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15719" name="Line 7"/>
              <p:cNvSpPr>
                <a:spLocks noChangeShapeType="1"/>
              </p:cNvSpPr>
              <p:nvPr/>
            </p:nvSpPr>
            <p:spPr bwMode="auto">
              <a:xfrm>
                <a:off x="3420" y="3240"/>
                <a:ext cx="0" cy="1080"/>
              </a:xfrm>
              <a:prstGeom prst="line">
                <a:avLst/>
              </a:prstGeom>
              <a:noFill/>
              <a:ln w="76200">
                <a:solidFill>
                  <a:srgbClr val="333399"/>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gr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הכוח: סיכום תכונות</a:t>
            </a:r>
            <a:endParaRPr lang="he-IL" dirty="0"/>
          </a:p>
        </p:txBody>
      </p:sp>
      <p:sp>
        <p:nvSpPr>
          <p:cNvPr id="3" name="מציין מיקום תוכן 2"/>
          <p:cNvSpPr>
            <a:spLocks noGrp="1"/>
          </p:cNvSpPr>
          <p:nvPr>
            <p:ph idx="1"/>
          </p:nvPr>
        </p:nvSpPr>
        <p:spPr>
          <a:xfrm>
            <a:off x="190500" y="709067"/>
            <a:ext cx="8636382" cy="5894933"/>
          </a:xfrm>
        </p:spPr>
        <p:txBody>
          <a:bodyPr/>
          <a:lstStyle/>
          <a:p>
            <a:pPr marL="0" indent="0">
              <a:lnSpc>
                <a:spcPct val="150000"/>
              </a:lnSpc>
            </a:pPr>
            <a:r>
              <a:rPr lang="he-IL" sz="2800" b="1" dirty="0" smtClean="0"/>
              <a:t>כוח</a:t>
            </a:r>
            <a:r>
              <a:rPr lang="he-IL" sz="2800" dirty="0" smtClean="0"/>
              <a:t> </a:t>
            </a:r>
            <a:r>
              <a:rPr lang="he-IL" sz="2800" b="1" dirty="0" smtClean="0"/>
              <a:t>הוא הגורם לשינוי בתנועתם או בצורתם של גופים</a:t>
            </a:r>
            <a:r>
              <a:rPr lang="he-IL" sz="2800" dirty="0" smtClean="0"/>
              <a:t>. </a:t>
            </a:r>
            <a:r>
              <a:rPr lang="he-IL" sz="2800" dirty="0" smtClean="0"/>
              <a:t>ככל שעוצמת הכוח גדולה יותר-השפעתו גדולה יותר.</a:t>
            </a:r>
            <a:endParaRPr lang="he-IL" sz="2800" dirty="0" smtClean="0"/>
          </a:p>
          <a:p>
            <a:pPr marL="0" indent="0">
              <a:lnSpc>
                <a:spcPct val="150000"/>
              </a:lnSpc>
            </a:pPr>
            <a:r>
              <a:rPr lang="he-IL" sz="2800" dirty="0" smtClean="0"/>
              <a:t>תכונה </a:t>
            </a:r>
            <a:r>
              <a:rPr lang="he-IL" sz="2800" dirty="0" smtClean="0"/>
              <a:t>נוספת שיש לכוח היא כיווניות</a:t>
            </a:r>
            <a:r>
              <a:rPr lang="he-IL" sz="2800" dirty="0" smtClean="0"/>
              <a:t>. כלומר יש לקחת בחשבון את </a:t>
            </a:r>
            <a:r>
              <a:rPr lang="he-IL" sz="2800" b="1" dirty="0" smtClean="0"/>
              <a:t>כיוון פעולתו</a:t>
            </a:r>
            <a:r>
              <a:rPr lang="he-IL" sz="2800" dirty="0" smtClean="0"/>
              <a:t>.</a:t>
            </a:r>
          </a:p>
          <a:p>
            <a:pPr marL="0" indent="0">
              <a:lnSpc>
                <a:spcPct val="150000"/>
              </a:lnSpc>
              <a:buNone/>
            </a:pPr>
            <a:r>
              <a:rPr lang="he-IL" sz="2400" dirty="0" smtClean="0"/>
              <a:t>לדוגמה</a:t>
            </a:r>
            <a:r>
              <a:rPr lang="he-IL" sz="2400" dirty="0" smtClean="0"/>
              <a:t>: </a:t>
            </a:r>
          </a:p>
          <a:p>
            <a:pPr marL="0" indent="0">
              <a:lnSpc>
                <a:spcPct val="150000"/>
              </a:lnSpc>
              <a:buNone/>
            </a:pPr>
            <a:r>
              <a:rPr lang="he-IL" sz="2400" dirty="0" smtClean="0"/>
              <a:t>נניח שאתם עומדים על קצה צוק ומועדים, </a:t>
            </a:r>
            <a:endParaRPr lang="he-IL" sz="2400" dirty="0" smtClean="0"/>
          </a:p>
          <a:p>
            <a:pPr marL="0" indent="0">
              <a:lnSpc>
                <a:spcPct val="150000"/>
              </a:lnSpc>
              <a:buNone/>
            </a:pPr>
            <a:r>
              <a:rPr lang="he-IL" sz="2400" dirty="0" smtClean="0"/>
              <a:t>ואחד </a:t>
            </a:r>
            <a:r>
              <a:rPr lang="he-IL" sz="2400" dirty="0" smtClean="0"/>
              <a:t>החברים </a:t>
            </a:r>
            <a:r>
              <a:rPr lang="he-IL" sz="2400" dirty="0" smtClean="0"/>
              <a:t>שלכם בא </a:t>
            </a:r>
            <a:r>
              <a:rPr lang="he-IL" sz="2400" dirty="0" smtClean="0"/>
              <a:t>לעזרתכם.</a:t>
            </a:r>
            <a:endParaRPr lang="he-IL" sz="2400" dirty="0" smtClean="0"/>
          </a:p>
          <a:p>
            <a:pPr marL="0" indent="0">
              <a:lnSpc>
                <a:spcPct val="150000"/>
              </a:lnSpc>
              <a:buNone/>
            </a:pPr>
            <a:r>
              <a:rPr lang="he-IL" sz="2400" dirty="0" smtClean="0"/>
              <a:t> האם </a:t>
            </a:r>
            <a:r>
              <a:rPr lang="he-IL" sz="2400" dirty="0" smtClean="0"/>
              <a:t>יש חשיבות לאיזה כיוון הוא יפעיל את הכוח?</a:t>
            </a:r>
          </a:p>
          <a:p>
            <a:pPr marL="0" indent="0">
              <a:lnSpc>
                <a:spcPct val="150000"/>
              </a:lnSpc>
              <a:buNone/>
            </a:pPr>
            <a:endParaRPr lang="he-IL" dirty="0"/>
          </a:p>
          <a:p>
            <a:pPr marL="0" indent="0">
              <a:lnSpc>
                <a:spcPct val="150000"/>
              </a:lnSpc>
              <a:buNone/>
            </a:pPr>
            <a:endParaRPr lang="he-IL" dirty="0" smtClean="0"/>
          </a:p>
          <a:p>
            <a:pPr marL="0" indent="0">
              <a:lnSpc>
                <a:spcPct val="150000"/>
              </a:lnSpc>
              <a:buNone/>
            </a:pPr>
            <a:endParaRPr lang="he-IL" dirty="0"/>
          </a:p>
          <a:p>
            <a:pPr marL="0" indent="0">
              <a:lnSpc>
                <a:spcPct val="150000"/>
              </a:lnSpc>
              <a:buNone/>
            </a:pPr>
            <a:endParaRPr lang="he-IL" dirty="0" smtClean="0"/>
          </a:p>
        </p:txBody>
      </p:sp>
      <p:pic>
        <p:nvPicPr>
          <p:cNvPr id="6" name="Picture 5"/>
          <p:cNvPicPr>
            <a:picLocks noChangeAspect="1"/>
          </p:cNvPicPr>
          <p:nvPr/>
        </p:nvPicPr>
        <p:blipFill>
          <a:blip r:embed="rId3" cstate="print"/>
          <a:stretch>
            <a:fillRect/>
          </a:stretch>
        </p:blipFill>
        <p:spPr>
          <a:xfrm>
            <a:off x="432154" y="3671247"/>
            <a:ext cx="2485588" cy="2402389"/>
          </a:xfrm>
          <a:prstGeom prst="rect">
            <a:avLst/>
          </a:prstGeom>
        </p:spPr>
      </p:pic>
    </p:spTree>
    <p:extLst>
      <p:ext uri="{BB962C8B-B14F-4D97-AF65-F5344CB8AC3E}">
        <p14:creationId xmlns:p14="http://schemas.microsoft.com/office/powerpoint/2010/main" xmlns="" val="2059484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265814" y="671690"/>
            <a:ext cx="8700904" cy="6093976"/>
          </a:xfrm>
          <a:prstGeom prst="rect">
            <a:avLst/>
          </a:prstGeom>
          <a:noFill/>
        </p:spPr>
        <p:txBody>
          <a:bodyPr wrap="square" rtlCol="1">
            <a:spAutoFit/>
          </a:bodyPr>
          <a:lstStyle/>
          <a:p>
            <a:pPr>
              <a:lnSpc>
                <a:spcPct val="150000"/>
              </a:lnSpc>
            </a:pPr>
            <a:r>
              <a:rPr lang="he-IL" sz="2000" dirty="0" smtClean="0">
                <a:latin typeface="Arial" pitchFamily="34" charset="0"/>
                <a:cs typeface="Arial" pitchFamily="34" charset="0"/>
              </a:rPr>
              <a:t>נתבונן ב 3 תיבות זהות המונחות על הרצפה. נפעיל עליהן כוחות שעוצמתם שווה אך כיוונם שונה</a:t>
            </a:r>
            <a:r>
              <a:rPr lang="he-IL" sz="2000" dirty="0" smtClean="0">
                <a:latin typeface="Arial" pitchFamily="34" charset="0"/>
                <a:cs typeface="Arial" pitchFamily="34" charset="0"/>
              </a:rPr>
              <a:t>. ידוע כי כתוצאה מהפעלת הכוחות התיבות נעות. </a:t>
            </a:r>
          </a:p>
          <a:p>
            <a:pPr>
              <a:lnSpc>
                <a:spcPct val="150000"/>
              </a:lnSpc>
            </a:pPr>
            <a:endParaRPr lang="he-IL" sz="2000" dirty="0" smtClean="0">
              <a:latin typeface="Arial" pitchFamily="34" charset="0"/>
              <a:cs typeface="Arial" pitchFamily="34" charset="0"/>
            </a:endParaRPr>
          </a:p>
          <a:p>
            <a:endParaRPr lang="he-IL" sz="1600" dirty="0" smtClean="0">
              <a:latin typeface="Arial" pitchFamily="34" charset="0"/>
              <a:cs typeface="Arial" pitchFamily="34" charset="0"/>
            </a:endParaRPr>
          </a:p>
          <a:p>
            <a:endParaRPr lang="he-IL" sz="1600" dirty="0" smtClean="0">
              <a:latin typeface="Arial" pitchFamily="34" charset="0"/>
              <a:cs typeface="Arial" pitchFamily="34" charset="0"/>
            </a:endParaRPr>
          </a:p>
          <a:p>
            <a:endParaRPr lang="he-IL" sz="1600" dirty="0" smtClean="0">
              <a:latin typeface="Arial" pitchFamily="34" charset="0"/>
              <a:cs typeface="Arial" pitchFamily="34" charset="0"/>
            </a:endParaRPr>
          </a:p>
          <a:p>
            <a:endParaRPr lang="he-IL" sz="1600" dirty="0" smtClean="0">
              <a:latin typeface="Arial" pitchFamily="34" charset="0"/>
              <a:cs typeface="Arial" pitchFamily="34" charset="0"/>
            </a:endParaRPr>
          </a:p>
          <a:p>
            <a:endParaRPr lang="he-IL" sz="1600" dirty="0" smtClean="0">
              <a:latin typeface="Arial" pitchFamily="34" charset="0"/>
              <a:cs typeface="Arial" pitchFamily="34" charset="0"/>
            </a:endParaRPr>
          </a:p>
          <a:p>
            <a:endParaRPr lang="he-IL" sz="1600" dirty="0" smtClean="0">
              <a:latin typeface="Arial" pitchFamily="34" charset="0"/>
              <a:cs typeface="Arial" pitchFamily="34" charset="0"/>
            </a:endParaRPr>
          </a:p>
          <a:p>
            <a:pPr>
              <a:lnSpc>
                <a:spcPct val="150000"/>
              </a:lnSpc>
            </a:pPr>
            <a:r>
              <a:rPr lang="he-IL" sz="2400" dirty="0" smtClean="0">
                <a:latin typeface="Arial" pitchFamily="34" charset="0"/>
                <a:cs typeface="Arial" pitchFamily="34" charset="0"/>
              </a:rPr>
              <a:t>ברור שהפעלת הכוח בכל אחד מהמצבים תגרום לתיבה לנוע בכיוון שונה, וברור שאם נשנה את גודל הכוח ישתנה גם גודל המהירות. </a:t>
            </a:r>
          </a:p>
          <a:p>
            <a:pPr>
              <a:lnSpc>
                <a:spcPct val="150000"/>
              </a:lnSpc>
            </a:pPr>
            <a:r>
              <a:rPr lang="he-IL" sz="2400" dirty="0" smtClean="0">
                <a:latin typeface="Arial" pitchFamily="34" charset="0"/>
                <a:cs typeface="Arial" pitchFamily="34" charset="0"/>
              </a:rPr>
              <a:t>ההבדלים בתוצאות פעולת הכוחות נבעו מההבדלים בכיוונם של הכוחות,</a:t>
            </a:r>
          </a:p>
          <a:p>
            <a:pPr algn="ctr">
              <a:lnSpc>
                <a:spcPct val="150000"/>
              </a:lnSpc>
            </a:pPr>
            <a:r>
              <a:rPr lang="he-IL" sz="3200" b="1" dirty="0" smtClean="0">
                <a:solidFill>
                  <a:schemeClr val="tx2"/>
                </a:solidFill>
                <a:latin typeface="Arial" pitchFamily="34" charset="0"/>
                <a:cs typeface="Arial" pitchFamily="34" charset="0"/>
              </a:rPr>
              <a:t>כוח </a:t>
            </a:r>
            <a:r>
              <a:rPr lang="he-IL" sz="3200" b="1" dirty="0" smtClean="0">
                <a:solidFill>
                  <a:schemeClr val="tx2"/>
                </a:solidFill>
                <a:latin typeface="Arial" pitchFamily="34" charset="0"/>
                <a:cs typeface="Arial" pitchFamily="34" charset="0"/>
              </a:rPr>
              <a:t>מאופיין לא רק על ידי </a:t>
            </a:r>
            <a:r>
              <a:rPr lang="he-IL" sz="3200" b="1" u="sng" dirty="0" smtClean="0">
                <a:solidFill>
                  <a:schemeClr val="tx2"/>
                </a:solidFill>
                <a:latin typeface="Arial" pitchFamily="34" charset="0"/>
                <a:cs typeface="Arial" pitchFamily="34" charset="0"/>
              </a:rPr>
              <a:t>גודל</a:t>
            </a:r>
            <a:r>
              <a:rPr lang="he-IL" sz="3200" b="1" dirty="0" smtClean="0">
                <a:solidFill>
                  <a:schemeClr val="tx2"/>
                </a:solidFill>
                <a:latin typeface="Arial" pitchFamily="34" charset="0"/>
                <a:cs typeface="Arial" pitchFamily="34" charset="0"/>
              </a:rPr>
              <a:t>, אלא גם על ידי </a:t>
            </a:r>
            <a:r>
              <a:rPr lang="he-IL" sz="3200" b="1" u="sng" dirty="0" smtClean="0">
                <a:solidFill>
                  <a:schemeClr val="tx2"/>
                </a:solidFill>
                <a:latin typeface="Arial" pitchFamily="34" charset="0"/>
                <a:cs typeface="Arial" pitchFamily="34" charset="0"/>
              </a:rPr>
              <a:t>כיוון.</a:t>
            </a:r>
            <a:endParaRPr lang="he-IL" sz="3200" u="sng" dirty="0" smtClean="0">
              <a:solidFill>
                <a:schemeClr val="tx2"/>
              </a:solidFill>
              <a:latin typeface="Arial" pitchFamily="34" charset="0"/>
              <a:cs typeface="Arial" pitchFamily="34" charset="0"/>
            </a:endParaRPr>
          </a:p>
          <a:p>
            <a:pPr>
              <a:lnSpc>
                <a:spcPct val="150000"/>
              </a:lnSpc>
            </a:pPr>
            <a:endParaRPr lang="he-IL" sz="1600" dirty="0" smtClean="0">
              <a:latin typeface="Arial" pitchFamily="34" charset="0"/>
              <a:cs typeface="Arial" pitchFamily="34" charset="0"/>
            </a:endParaRPr>
          </a:p>
          <a:p>
            <a:pPr>
              <a:lnSpc>
                <a:spcPct val="150000"/>
              </a:lnSpc>
            </a:pPr>
            <a:endParaRPr lang="he-IL" sz="1600" b="1" dirty="0" smtClean="0">
              <a:solidFill>
                <a:schemeClr val="tx2"/>
              </a:solidFill>
              <a:latin typeface="Arial" pitchFamily="34" charset="0"/>
              <a:cs typeface="Arial" pitchFamily="34" charset="0"/>
            </a:endParaRPr>
          </a:p>
        </p:txBody>
      </p:sp>
      <p:sp>
        <p:nvSpPr>
          <p:cNvPr id="2" name="כותרת 1"/>
          <p:cNvSpPr>
            <a:spLocks noGrp="1"/>
          </p:cNvSpPr>
          <p:nvPr>
            <p:ph type="title"/>
          </p:nvPr>
        </p:nvSpPr>
        <p:spPr/>
        <p:txBody>
          <a:bodyPr/>
          <a:lstStyle/>
          <a:p>
            <a:r>
              <a:rPr lang="he-IL" dirty="0"/>
              <a:t>הכוח כווקטור</a:t>
            </a:r>
          </a:p>
        </p:txBody>
      </p:sp>
      <p:grpSp>
        <p:nvGrpSpPr>
          <p:cNvPr id="5" name="קבוצה 4"/>
          <p:cNvGrpSpPr/>
          <p:nvPr/>
        </p:nvGrpSpPr>
        <p:grpSpPr>
          <a:xfrm>
            <a:off x="1051896" y="1646540"/>
            <a:ext cx="7002950" cy="1546409"/>
            <a:chOff x="1003128" y="1524000"/>
            <a:chExt cx="7002950" cy="1546409"/>
          </a:xfrm>
        </p:grpSpPr>
        <p:grpSp>
          <p:nvGrpSpPr>
            <p:cNvPr id="6" name="קבוצה 14"/>
            <p:cNvGrpSpPr/>
            <p:nvPr/>
          </p:nvGrpSpPr>
          <p:grpSpPr>
            <a:xfrm>
              <a:off x="1003128" y="1714929"/>
              <a:ext cx="1854372" cy="1355480"/>
              <a:chOff x="2418250" y="1573583"/>
              <a:chExt cx="1854372" cy="1355480"/>
            </a:xfrm>
          </p:grpSpPr>
          <p:sp>
            <p:nvSpPr>
              <p:cNvPr id="8" name="Text Box 13"/>
              <p:cNvSpPr txBox="1">
                <a:spLocks noChangeArrowheads="1"/>
              </p:cNvSpPr>
              <p:nvPr/>
            </p:nvSpPr>
            <p:spPr bwMode="auto">
              <a:xfrm>
                <a:off x="3933752" y="2137739"/>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5" descr="אלכסון רחב כלפי מטה"/>
              <p:cNvSpPr>
                <a:spLocks noChangeArrowheads="1"/>
              </p:cNvSpPr>
              <p:nvPr/>
            </p:nvSpPr>
            <p:spPr bwMode="auto">
              <a:xfrm>
                <a:off x="2418250" y="2709425"/>
                <a:ext cx="1694350" cy="219638"/>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2" name="Line 17"/>
              <p:cNvSpPr>
                <a:spLocks noChangeShapeType="1"/>
              </p:cNvSpPr>
              <p:nvPr/>
            </p:nvSpPr>
            <p:spPr bwMode="auto">
              <a:xfrm flipH="1">
                <a:off x="3472512" y="2298388"/>
                <a:ext cx="564156" cy="628"/>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3" name="Text Box 18"/>
              <p:cNvSpPr txBox="1">
                <a:spLocks noChangeArrowheads="1"/>
              </p:cNvSpPr>
              <p:nvPr/>
            </p:nvSpPr>
            <p:spPr bwMode="auto">
              <a:xfrm>
                <a:off x="3773730" y="1573583"/>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א</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מלבן 3"/>
              <p:cNvSpPr/>
              <p:nvPr/>
            </p:nvSpPr>
            <p:spPr>
              <a:xfrm>
                <a:off x="2857500" y="1912453"/>
                <a:ext cx="615012" cy="79697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7" name="קבוצה 16"/>
            <p:cNvGrpSpPr/>
            <p:nvPr/>
          </p:nvGrpSpPr>
          <p:grpSpPr>
            <a:xfrm>
              <a:off x="3499643" y="1712704"/>
              <a:ext cx="1957020" cy="1355480"/>
              <a:chOff x="2155580" y="1573583"/>
              <a:chExt cx="1957020" cy="1355480"/>
            </a:xfrm>
          </p:grpSpPr>
          <p:sp>
            <p:nvSpPr>
              <p:cNvPr id="18" name="Text Box 13"/>
              <p:cNvSpPr txBox="1">
                <a:spLocks noChangeArrowheads="1"/>
              </p:cNvSpPr>
              <p:nvPr/>
            </p:nvSpPr>
            <p:spPr bwMode="auto">
              <a:xfrm>
                <a:off x="2155580" y="2151745"/>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5" descr="אלכסון רחב כלפי מטה"/>
              <p:cNvSpPr>
                <a:spLocks noChangeArrowheads="1"/>
              </p:cNvSpPr>
              <p:nvPr/>
            </p:nvSpPr>
            <p:spPr bwMode="auto">
              <a:xfrm>
                <a:off x="2418250" y="2709425"/>
                <a:ext cx="1694350" cy="219638"/>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20" name="Line 17"/>
              <p:cNvSpPr>
                <a:spLocks noChangeShapeType="1"/>
              </p:cNvSpPr>
              <p:nvPr/>
            </p:nvSpPr>
            <p:spPr bwMode="auto">
              <a:xfrm flipH="1">
                <a:off x="2590665" y="2320552"/>
                <a:ext cx="564156" cy="628"/>
              </a:xfrm>
              <a:prstGeom prst="line">
                <a:avLst/>
              </a:prstGeom>
              <a:noFill/>
              <a:ln w="38100">
                <a:solidFill>
                  <a:srgbClr val="808000"/>
                </a:solidFill>
                <a:round/>
                <a:headEnd type="none" w="med" len="med"/>
                <a:tailEnd type="triangle"/>
              </a:ln>
            </p:spPr>
            <p:txBody>
              <a:bodyPr vert="horz" wrap="square" lIns="91440" tIns="45720" rIns="91440" bIns="45720" numCol="1" anchor="t" anchorCtr="0" compatLnSpc="1">
                <a:prstTxWarp prst="textNoShape">
                  <a:avLst/>
                </a:prstTxWarp>
              </a:bodyPr>
              <a:lstStyle/>
              <a:p>
                <a:endParaRPr lang="he-IL"/>
              </a:p>
            </p:txBody>
          </p:sp>
          <p:sp>
            <p:nvSpPr>
              <p:cNvPr id="21" name="Text Box 18"/>
              <p:cNvSpPr txBox="1">
                <a:spLocks noChangeArrowheads="1"/>
              </p:cNvSpPr>
              <p:nvPr/>
            </p:nvSpPr>
            <p:spPr bwMode="auto">
              <a:xfrm>
                <a:off x="3773730" y="1573583"/>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ב</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מלבן 21"/>
              <p:cNvSpPr/>
              <p:nvPr/>
            </p:nvSpPr>
            <p:spPr>
              <a:xfrm>
                <a:off x="3154821" y="1912453"/>
                <a:ext cx="615012" cy="79697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9" name="קבוצה 22"/>
            <p:cNvGrpSpPr/>
            <p:nvPr/>
          </p:nvGrpSpPr>
          <p:grpSpPr>
            <a:xfrm>
              <a:off x="6311728" y="1524000"/>
              <a:ext cx="1694350" cy="1546409"/>
              <a:chOff x="2418250" y="1382654"/>
              <a:chExt cx="1694350" cy="1546409"/>
            </a:xfrm>
          </p:grpSpPr>
          <p:sp>
            <p:nvSpPr>
              <p:cNvPr id="24" name="Text Box 13"/>
              <p:cNvSpPr txBox="1">
                <a:spLocks noChangeArrowheads="1"/>
              </p:cNvSpPr>
              <p:nvPr/>
            </p:nvSpPr>
            <p:spPr bwMode="auto">
              <a:xfrm>
                <a:off x="3165006" y="1404148"/>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15" descr="אלכסון רחב כלפי מטה"/>
              <p:cNvSpPr>
                <a:spLocks noChangeArrowheads="1"/>
              </p:cNvSpPr>
              <p:nvPr/>
            </p:nvSpPr>
            <p:spPr bwMode="auto">
              <a:xfrm>
                <a:off x="2418250" y="2709425"/>
                <a:ext cx="1694350" cy="219638"/>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26" name="Line 17"/>
              <p:cNvSpPr>
                <a:spLocks noChangeShapeType="1"/>
              </p:cNvSpPr>
              <p:nvPr/>
            </p:nvSpPr>
            <p:spPr bwMode="auto">
              <a:xfrm flipH="1">
                <a:off x="3165006" y="1382654"/>
                <a:ext cx="0" cy="527574"/>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27" name="Text Box 18"/>
              <p:cNvSpPr txBox="1">
                <a:spLocks noChangeArrowheads="1"/>
              </p:cNvSpPr>
              <p:nvPr/>
            </p:nvSpPr>
            <p:spPr bwMode="auto">
              <a:xfrm>
                <a:off x="3773730" y="1573583"/>
                <a:ext cx="338870" cy="3388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ג</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מלבן 27"/>
              <p:cNvSpPr/>
              <p:nvPr/>
            </p:nvSpPr>
            <p:spPr>
              <a:xfrm>
                <a:off x="2857500" y="1912453"/>
                <a:ext cx="615012" cy="79697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sp>
        <p:nvSpPr>
          <p:cNvPr id="29" name="מלבן 28"/>
          <p:cNvSpPr/>
          <p:nvPr/>
        </p:nvSpPr>
        <p:spPr>
          <a:xfrm>
            <a:off x="577514" y="5372464"/>
            <a:ext cx="8114097"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xmlns="" val="3947274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pPr algn="ctr">
              <a:lnSpc>
                <a:spcPct val="150000"/>
              </a:lnSpc>
              <a:buNone/>
            </a:pPr>
            <a:r>
              <a:rPr lang="he-IL" sz="3200" dirty="0" smtClean="0">
                <a:solidFill>
                  <a:srgbClr val="FF0000"/>
                </a:solidFill>
              </a:rPr>
              <a:t>ערך פיסיקלי, אשר מאופיין </a:t>
            </a:r>
            <a:r>
              <a:rPr lang="he-IL" sz="3200" b="1" dirty="0" smtClean="0">
                <a:solidFill>
                  <a:srgbClr val="FF0000"/>
                </a:solidFill>
              </a:rPr>
              <a:t>בגודל וכיוון </a:t>
            </a:r>
            <a:r>
              <a:rPr lang="he-IL" sz="3200" dirty="0" smtClean="0">
                <a:solidFill>
                  <a:srgbClr val="FF0000"/>
                </a:solidFill>
              </a:rPr>
              <a:t>ומקיים חוקי חיבור מיוחדים נקרא </a:t>
            </a:r>
            <a:r>
              <a:rPr lang="he-IL" sz="3200" b="1" u="sng" dirty="0" smtClean="0">
                <a:solidFill>
                  <a:srgbClr val="FF0000"/>
                </a:solidFill>
              </a:rPr>
              <a:t>וקטור</a:t>
            </a:r>
            <a:r>
              <a:rPr lang="he-IL" sz="3200" dirty="0" smtClean="0">
                <a:solidFill>
                  <a:srgbClr val="FF0000"/>
                </a:solidFill>
              </a:rPr>
              <a:t>.</a:t>
            </a:r>
          </a:p>
          <a:p>
            <a:pPr algn="ctr">
              <a:lnSpc>
                <a:spcPct val="150000"/>
              </a:lnSpc>
              <a:buNone/>
            </a:pPr>
            <a:endParaRPr lang="he-IL" sz="3200" dirty="0" smtClean="0"/>
          </a:p>
          <a:p>
            <a:pPr>
              <a:lnSpc>
                <a:spcPct val="150000"/>
              </a:lnSpc>
              <a:buNone/>
            </a:pPr>
            <a:r>
              <a:rPr lang="he-IL" sz="4000" b="1" dirty="0" smtClean="0">
                <a:solidFill>
                  <a:schemeClr val="tx2"/>
                </a:solidFill>
              </a:rPr>
              <a:t>כוח </a:t>
            </a:r>
            <a:r>
              <a:rPr lang="he-IL" sz="4000" b="1" dirty="0" smtClean="0">
                <a:solidFill>
                  <a:schemeClr val="tx2"/>
                </a:solidFill>
              </a:rPr>
              <a:t>הוא גודל </a:t>
            </a:r>
            <a:r>
              <a:rPr lang="he-IL" sz="4000" b="1" dirty="0" smtClean="0">
                <a:solidFill>
                  <a:schemeClr val="tx2"/>
                </a:solidFill>
              </a:rPr>
              <a:t>ווקטורי </a:t>
            </a:r>
            <a:r>
              <a:rPr lang="he-IL" sz="4000" b="1" dirty="0" smtClean="0">
                <a:solidFill>
                  <a:schemeClr val="tx2"/>
                </a:solidFill>
              </a:rPr>
              <a:t>ויש לסמן </a:t>
            </a:r>
            <a:r>
              <a:rPr lang="he-IL" sz="4000" b="1" dirty="0" smtClean="0">
                <a:solidFill>
                  <a:schemeClr val="tx2"/>
                </a:solidFill>
              </a:rPr>
              <a:t>אותו </a:t>
            </a:r>
            <a:r>
              <a:rPr lang="en-US" sz="4000" b="1" dirty="0" smtClean="0">
                <a:solidFill>
                  <a:schemeClr val="tx2"/>
                </a:solidFill>
              </a:rPr>
              <a:t>F</a:t>
            </a:r>
            <a:endParaRPr lang="he-IL" sz="4000" dirty="0"/>
          </a:p>
        </p:txBody>
      </p:sp>
      <p:sp>
        <p:nvSpPr>
          <p:cNvPr id="4" name="מלבן 3"/>
          <p:cNvSpPr/>
          <p:nvPr/>
        </p:nvSpPr>
        <p:spPr>
          <a:xfrm>
            <a:off x="683394" y="3205214"/>
            <a:ext cx="8056346" cy="885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0" name="מחבר חץ ישר 9"/>
          <p:cNvCxnSpPr/>
          <p:nvPr/>
        </p:nvCxnSpPr>
        <p:spPr>
          <a:xfrm flipV="1">
            <a:off x="1491916" y="3397718"/>
            <a:ext cx="288758" cy="9625"/>
          </a:xfrm>
          <a:prstGeom prst="straightConnector1">
            <a:avLst/>
          </a:prstGeom>
          <a:ln w="28575">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נושאי השיעור</a:t>
            </a:r>
            <a:endParaRPr lang="he-IL" dirty="0"/>
          </a:p>
        </p:txBody>
      </p:sp>
      <p:sp>
        <p:nvSpPr>
          <p:cNvPr id="3" name="מציין מיקום תוכן 2"/>
          <p:cNvSpPr>
            <a:spLocks noGrp="1"/>
          </p:cNvSpPr>
          <p:nvPr>
            <p:ph idx="1"/>
          </p:nvPr>
        </p:nvSpPr>
        <p:spPr/>
        <p:txBody>
          <a:bodyPr/>
          <a:lstStyle/>
          <a:p>
            <a:pPr>
              <a:lnSpc>
                <a:spcPct val="200000"/>
              </a:lnSpc>
            </a:pPr>
            <a:r>
              <a:rPr lang="he-IL" dirty="0" smtClean="0"/>
              <a:t>הגדרת המושג כוח</a:t>
            </a:r>
          </a:p>
          <a:p>
            <a:pPr>
              <a:lnSpc>
                <a:spcPct val="200000"/>
              </a:lnSpc>
            </a:pPr>
            <a:r>
              <a:rPr lang="he-IL" dirty="0" smtClean="0"/>
              <a:t>השפעת כוחות על גופים (במגע)</a:t>
            </a:r>
          </a:p>
          <a:p>
            <a:pPr>
              <a:lnSpc>
                <a:spcPct val="200000"/>
              </a:lnSpc>
            </a:pPr>
            <a:r>
              <a:rPr lang="he-IL" dirty="0" smtClean="0"/>
              <a:t>השפעת כוחות על גופים מרחוק (ללא מגע)</a:t>
            </a:r>
          </a:p>
          <a:p>
            <a:pPr>
              <a:lnSpc>
                <a:spcPct val="200000"/>
              </a:lnSpc>
            </a:pPr>
            <a:r>
              <a:rPr lang="he-IL" dirty="0" smtClean="0"/>
              <a:t>כיצד מודדים כוח?</a:t>
            </a:r>
          </a:p>
          <a:p>
            <a:pPr>
              <a:buNone/>
            </a:pPr>
            <a:endParaRPr lang="he-IL" dirty="0" smtClean="0"/>
          </a:p>
          <a:p>
            <a:endParaRPr lang="he-I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הכוח: יחידות</a:t>
            </a:r>
            <a:endParaRPr lang="he-IL" dirty="0"/>
          </a:p>
        </p:txBody>
      </p:sp>
      <p:sp>
        <p:nvSpPr>
          <p:cNvPr id="3" name="מציין מיקום תוכן 2"/>
          <p:cNvSpPr>
            <a:spLocks noGrp="1"/>
          </p:cNvSpPr>
          <p:nvPr>
            <p:ph idx="1"/>
          </p:nvPr>
        </p:nvSpPr>
        <p:spPr>
          <a:xfrm>
            <a:off x="190500" y="709067"/>
            <a:ext cx="8636382" cy="5894933"/>
          </a:xfrm>
        </p:spPr>
        <p:txBody>
          <a:bodyPr/>
          <a:lstStyle/>
          <a:p>
            <a:pPr marL="0" indent="0">
              <a:lnSpc>
                <a:spcPct val="150000"/>
              </a:lnSpc>
              <a:buNone/>
            </a:pPr>
            <a:r>
              <a:rPr lang="he-IL" sz="3200" dirty="0" smtClean="0"/>
              <a:t>מכאן </a:t>
            </a:r>
            <a:r>
              <a:rPr lang="he-IL" sz="3200" dirty="0" smtClean="0"/>
              <a:t>והלאה נסמן כוח באות </a:t>
            </a:r>
            <a:r>
              <a:rPr lang="en-US" sz="3200" dirty="0" smtClean="0"/>
              <a:t>       </a:t>
            </a:r>
            <a:r>
              <a:rPr lang="he-IL"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Force</a:t>
            </a:r>
            <a:r>
              <a:rPr lang="he-IL" sz="3200" dirty="0" smtClean="0">
                <a:latin typeface="Times New Roman" pitchFamily="18" charset="0"/>
                <a:cs typeface="Times New Roman" pitchFamily="18" charset="0"/>
              </a:rPr>
              <a:t>)</a:t>
            </a:r>
            <a:r>
              <a:rPr lang="he-IL" sz="3200" dirty="0" smtClean="0"/>
              <a:t>. </a:t>
            </a:r>
            <a:r>
              <a:rPr lang="he-IL" sz="3200" dirty="0"/>
              <a:t/>
            </a:r>
            <a:br>
              <a:rPr lang="he-IL" sz="3200" dirty="0"/>
            </a:br>
            <a:r>
              <a:rPr lang="he-IL" sz="3200" dirty="0" smtClean="0"/>
              <a:t>יחידת הכוח התקנית מכונה </a:t>
            </a:r>
            <a:r>
              <a:rPr lang="he-IL" sz="3200" b="1" dirty="0" smtClean="0">
                <a:solidFill>
                  <a:srgbClr val="FF0000"/>
                </a:solidFill>
              </a:rPr>
              <a:t>ניוטון</a:t>
            </a:r>
            <a:r>
              <a:rPr lang="he-IL" sz="3200" dirty="0" smtClean="0">
                <a:solidFill>
                  <a:srgbClr val="FF0000"/>
                </a:solidFill>
              </a:rPr>
              <a:t> </a:t>
            </a:r>
            <a:r>
              <a:rPr lang="he-IL" sz="3200" dirty="0" smtClean="0"/>
              <a:t>אותה נסמן ב</a:t>
            </a:r>
            <a:r>
              <a:rPr lang="en-US" sz="3200" dirty="0" smtClean="0">
                <a:latin typeface="Times New Roman" pitchFamily="18" charset="0"/>
                <a:cs typeface="Times New Roman" pitchFamily="18" charset="0"/>
              </a:rPr>
              <a:t>N</a:t>
            </a:r>
            <a:r>
              <a:rPr lang="en-US" sz="3200" dirty="0" smtClean="0"/>
              <a:t> -</a:t>
            </a:r>
            <a:r>
              <a:rPr lang="he-IL" sz="3200" dirty="0" smtClean="0"/>
              <a:t>. </a:t>
            </a:r>
          </a:p>
          <a:p>
            <a:pPr marL="0" indent="0">
              <a:lnSpc>
                <a:spcPct val="150000"/>
              </a:lnSpc>
              <a:buNone/>
            </a:pPr>
            <a:r>
              <a:rPr lang="he-IL" sz="3200" dirty="0" smtClean="0"/>
              <a:t>(נציין ש - </a:t>
            </a:r>
            <a:r>
              <a:rPr lang="en-US" sz="3200" dirty="0" smtClean="0"/>
              <a:t>1N </a:t>
            </a:r>
            <a:r>
              <a:rPr lang="he-IL" sz="3200" dirty="0" smtClean="0"/>
              <a:t> הינו משקלה של מסה בת כ- 102 </a:t>
            </a:r>
            <a:r>
              <a:rPr lang="he-IL" sz="3200" dirty="0"/>
              <a:t>גרם על פני כדה"א).</a:t>
            </a:r>
            <a:endParaRPr lang="he-IL" sz="3200" dirty="0" smtClean="0"/>
          </a:p>
        </p:txBody>
      </p:sp>
      <p:graphicFrame>
        <p:nvGraphicFramePr>
          <p:cNvPr id="4" name="אובייקט 3"/>
          <p:cNvGraphicFramePr>
            <a:graphicFrameLocks noChangeAspect="1"/>
          </p:cNvGraphicFramePr>
          <p:nvPr>
            <p:extLst/>
          </p:nvPr>
        </p:nvGraphicFramePr>
        <p:xfrm>
          <a:off x="3744228" y="850655"/>
          <a:ext cx="529390" cy="517813"/>
        </p:xfrm>
        <a:graphic>
          <a:graphicData uri="http://schemas.openxmlformats.org/presentationml/2006/ole">
            <p:oleObj spid="_x0000_s134163" name="משוואה" r:id="rId3" imgW="164957" imgH="203024" progId="Equation.3">
              <p:embed/>
            </p:oleObj>
          </a:graphicData>
        </a:graphic>
      </p:graphicFrame>
    </p:spTree>
    <p:extLst>
      <p:ext uri="{BB962C8B-B14F-4D97-AF65-F5344CB8AC3E}">
        <p14:creationId xmlns:p14="http://schemas.microsoft.com/office/powerpoint/2010/main" xmlns="" val="653704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32105" y="130630"/>
            <a:ext cx="7681016" cy="537027"/>
          </a:xfrm>
        </p:spPr>
        <p:txBody>
          <a:bodyPr/>
          <a:lstStyle/>
          <a:p>
            <a:r>
              <a:rPr lang="he-IL" dirty="0"/>
              <a:t>הקשר בין התארכות קפיץ לעוצמת הכוח הפועל </a:t>
            </a:r>
            <a:r>
              <a:rPr lang="he-IL" dirty="0" smtClean="0"/>
              <a:t>עליו</a:t>
            </a:r>
            <a:endParaRPr lang="he-IL" strike="sngStrike" dirty="0"/>
          </a:p>
        </p:txBody>
      </p:sp>
      <p:sp>
        <p:nvSpPr>
          <p:cNvPr id="3" name="מציין מיקום תוכן 2"/>
          <p:cNvSpPr>
            <a:spLocks noGrp="1"/>
          </p:cNvSpPr>
          <p:nvPr>
            <p:ph idx="1"/>
          </p:nvPr>
        </p:nvSpPr>
        <p:spPr>
          <a:xfrm>
            <a:off x="414299" y="659219"/>
            <a:ext cx="8236530" cy="5661653"/>
          </a:xfrm>
        </p:spPr>
        <p:txBody>
          <a:bodyPr/>
          <a:lstStyle/>
          <a:p>
            <a:pPr marL="0">
              <a:lnSpc>
                <a:spcPct val="150000"/>
              </a:lnSpc>
              <a:buNone/>
            </a:pPr>
            <a:r>
              <a:rPr lang="he-IL" dirty="0" smtClean="0"/>
              <a:t>קפיץ מחובר לקיר בקצהו האחד ובקצהו השני הוא מוחזק. כאשר נמשוך את הקפיץ ימינה, הקפיץ יתארך, וכשנרפה, יחזור הקפיץ לאורכו ההתחלתי.</a:t>
            </a:r>
            <a:r>
              <a:rPr lang="en-US" dirty="0" smtClean="0"/>
              <a:t> </a:t>
            </a:r>
            <a:r>
              <a:rPr lang="he-IL" dirty="0" smtClean="0"/>
              <a:t>הסיבה לכך היא, שבדומה לכדור אותו הזכרנו, גם הקפיץ הוא גוף אלסטי.</a:t>
            </a:r>
          </a:p>
          <a:p>
            <a:pPr marL="0">
              <a:lnSpc>
                <a:spcPct val="150000"/>
              </a:lnSpc>
              <a:buNone/>
            </a:pPr>
            <a:endParaRPr lang="he-IL" u="sng" dirty="0" smtClean="0">
              <a:solidFill>
                <a:srgbClr val="C00000"/>
              </a:solidFill>
            </a:endParaRPr>
          </a:p>
          <a:p>
            <a:pPr marL="0">
              <a:lnSpc>
                <a:spcPct val="150000"/>
              </a:lnSpc>
              <a:buNone/>
            </a:pPr>
            <a:endParaRPr lang="he-IL" u="sng" dirty="0" smtClean="0">
              <a:solidFill>
                <a:srgbClr val="C00000"/>
              </a:solidFill>
            </a:endParaRPr>
          </a:p>
          <a:p>
            <a:pPr marL="0">
              <a:lnSpc>
                <a:spcPct val="150000"/>
              </a:lnSpc>
              <a:buNone/>
            </a:pPr>
            <a:endParaRPr lang="he-IL" dirty="0" smtClean="0"/>
          </a:p>
          <a:p>
            <a:pPr marL="0">
              <a:lnSpc>
                <a:spcPct val="150000"/>
              </a:lnSpc>
              <a:buNone/>
            </a:pPr>
            <a:r>
              <a:rPr lang="he-IL" dirty="0" smtClean="0"/>
              <a:t>כעת, נגדיל את עוצמת הכוח המופעל על הקפיץ, ונבחין כי גם התארכות הקפיץ גדולה יותר. נוכל להסיק כי מידת התארכותו של הקפיץ תלויה בכוח הפועל עליו. </a:t>
            </a:r>
          </a:p>
          <a:p>
            <a:pPr marL="0">
              <a:lnSpc>
                <a:spcPct val="150000"/>
              </a:lnSpc>
              <a:buNone/>
            </a:pPr>
            <a:endParaRPr lang="he-IL" dirty="0" smtClean="0"/>
          </a:p>
          <a:p>
            <a:pPr marL="0">
              <a:lnSpc>
                <a:spcPct val="150000"/>
              </a:lnSpc>
              <a:buNone/>
            </a:pPr>
            <a:endParaRPr lang="he-IL" dirty="0"/>
          </a:p>
          <a:p>
            <a:pPr marL="0">
              <a:lnSpc>
                <a:spcPct val="150000"/>
              </a:lnSpc>
              <a:buNone/>
            </a:pPr>
            <a:endParaRPr lang="he-IL" dirty="0" smtClean="0"/>
          </a:p>
          <a:p>
            <a:pPr marL="0">
              <a:lnSpc>
                <a:spcPct val="150000"/>
              </a:lnSpc>
              <a:buNone/>
            </a:pPr>
            <a:endParaRPr lang="he-IL" dirty="0"/>
          </a:p>
          <a:p>
            <a:pPr marL="0">
              <a:lnSpc>
                <a:spcPct val="150000"/>
              </a:lnSpc>
              <a:buNone/>
            </a:pPr>
            <a:r>
              <a:rPr lang="he-IL" dirty="0" smtClean="0"/>
              <a:t>נראה </a:t>
            </a:r>
            <a:r>
              <a:rPr lang="he-IL" dirty="0"/>
              <a:t>עתה כיצד תכונה זו של הקפיץ מאפשרת את בנייתו של המכשיר למדידת כוח: </a:t>
            </a:r>
            <a:r>
              <a:rPr lang="he-IL" b="1" dirty="0" smtClean="0"/>
              <a:t>מד-כוח</a:t>
            </a:r>
            <a:r>
              <a:rPr lang="he-IL" dirty="0"/>
              <a:t>.  </a:t>
            </a:r>
            <a:endParaRPr lang="en-US" dirty="0" smtClean="0">
              <a:solidFill>
                <a:schemeClr val="tx2"/>
              </a:solidFill>
            </a:endParaRPr>
          </a:p>
          <a:p>
            <a:pPr marL="0">
              <a:lnSpc>
                <a:spcPct val="150000"/>
              </a:lnSpc>
              <a:buNone/>
            </a:pPr>
            <a:endParaRPr lang="he-IL" dirty="0"/>
          </a:p>
        </p:txBody>
      </p:sp>
      <p:grpSp>
        <p:nvGrpSpPr>
          <p:cNvPr id="106506" name="Group 10"/>
          <p:cNvGrpSpPr>
            <a:grpSpLocks noChangeAspect="1"/>
          </p:cNvGrpSpPr>
          <p:nvPr/>
        </p:nvGrpSpPr>
        <p:grpSpPr bwMode="auto">
          <a:xfrm>
            <a:off x="799861" y="1746718"/>
            <a:ext cx="3320029" cy="1269423"/>
            <a:chOff x="4695" y="4630"/>
            <a:chExt cx="6120" cy="2340"/>
          </a:xfrm>
        </p:grpSpPr>
        <p:sp>
          <p:nvSpPr>
            <p:cNvPr id="106507" name="AutoShape 11"/>
            <p:cNvSpPr>
              <a:spLocks noChangeAspect="1" noChangeArrowheads="1"/>
            </p:cNvSpPr>
            <p:nvPr/>
          </p:nvSpPr>
          <p:spPr bwMode="auto">
            <a:xfrm>
              <a:off x="4695" y="4630"/>
              <a:ext cx="6120" cy="234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endParaRPr lang="he-IL"/>
            </a:p>
          </p:txBody>
        </p:sp>
        <p:pic>
          <p:nvPicPr>
            <p:cNvPr id="106508" name="Picture 12" descr="㿷ᛟҠ"/>
            <p:cNvPicPr>
              <a:picLocks noChangeAspect="1" noChangeArrowheads="1"/>
            </p:cNvPicPr>
            <p:nvPr/>
          </p:nvPicPr>
          <p:blipFill>
            <a:blip r:embed="rId2" cstate="print"/>
            <a:srcRect/>
            <a:stretch>
              <a:fillRect/>
            </a:stretch>
          </p:blipFill>
          <p:spPr bwMode="auto">
            <a:xfrm rot="5400000">
              <a:off x="5960" y="4281"/>
              <a:ext cx="1531" cy="3259"/>
            </a:xfrm>
            <a:prstGeom prst="rect">
              <a:avLst/>
            </a:prstGeom>
            <a:noFill/>
            <a:ln w="9525">
              <a:noFill/>
              <a:miter lim="800000"/>
              <a:headEnd/>
              <a:tailEnd/>
            </a:ln>
          </p:spPr>
        </p:pic>
        <p:sp>
          <p:nvSpPr>
            <p:cNvPr id="106509" name="Text Box 13"/>
            <p:cNvSpPr txBox="1">
              <a:spLocks noChangeArrowheads="1"/>
            </p:cNvSpPr>
            <p:nvPr/>
          </p:nvSpPr>
          <p:spPr bwMode="auto">
            <a:xfrm>
              <a:off x="9047" y="5709"/>
              <a:ext cx="540" cy="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511" name="Rectangle 15" descr="אלכסון רחב כלפי מטה"/>
            <p:cNvSpPr>
              <a:spLocks noChangeArrowheads="1"/>
            </p:cNvSpPr>
            <p:nvPr/>
          </p:nvSpPr>
          <p:spPr bwMode="auto">
            <a:xfrm>
              <a:off x="5235" y="6610"/>
              <a:ext cx="5400" cy="1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6512" name="Rectangle 16" descr="אלכסון רחב כלפי מטה"/>
            <p:cNvSpPr>
              <a:spLocks noChangeArrowheads="1"/>
            </p:cNvSpPr>
            <p:nvPr/>
          </p:nvSpPr>
          <p:spPr bwMode="auto">
            <a:xfrm>
              <a:off x="5055" y="4810"/>
              <a:ext cx="180" cy="19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6513" name="Line 17"/>
            <p:cNvSpPr>
              <a:spLocks noChangeShapeType="1"/>
            </p:cNvSpPr>
            <p:nvPr/>
          </p:nvSpPr>
          <p:spPr bwMode="auto">
            <a:xfrm flipH="1">
              <a:off x="8265" y="5992"/>
              <a:ext cx="899" cy="1"/>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06514" name="Text Box 18"/>
            <p:cNvSpPr txBox="1">
              <a:spLocks noChangeArrowheads="1"/>
            </p:cNvSpPr>
            <p:nvPr/>
          </p:nvSpPr>
          <p:spPr bwMode="auto">
            <a:xfrm>
              <a:off x="9555" y="4810"/>
              <a:ext cx="54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א</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6515" name="Group 19"/>
          <p:cNvGrpSpPr>
            <a:grpSpLocks noChangeAspect="1"/>
          </p:cNvGrpSpPr>
          <p:nvPr/>
        </p:nvGrpSpPr>
        <p:grpSpPr bwMode="auto">
          <a:xfrm>
            <a:off x="904130" y="4085932"/>
            <a:ext cx="3711445" cy="1355514"/>
            <a:chOff x="4695" y="4630"/>
            <a:chExt cx="6407" cy="2340"/>
          </a:xfrm>
        </p:grpSpPr>
        <p:sp>
          <p:nvSpPr>
            <p:cNvPr id="106516" name="AutoShape 20"/>
            <p:cNvSpPr>
              <a:spLocks noChangeAspect="1" noChangeArrowheads="1"/>
            </p:cNvSpPr>
            <p:nvPr/>
          </p:nvSpPr>
          <p:spPr bwMode="auto">
            <a:xfrm>
              <a:off x="4695" y="4630"/>
              <a:ext cx="6120" cy="234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endParaRPr lang="he-IL"/>
            </a:p>
          </p:txBody>
        </p:sp>
        <p:pic>
          <p:nvPicPr>
            <p:cNvPr id="106517" name="Picture 21" descr="㿷ᛟҠ"/>
            <p:cNvPicPr>
              <a:picLocks noChangeAspect="1" noChangeArrowheads="1"/>
            </p:cNvPicPr>
            <p:nvPr/>
          </p:nvPicPr>
          <p:blipFill>
            <a:blip r:embed="rId2" cstate="print"/>
            <a:srcRect/>
            <a:stretch>
              <a:fillRect/>
            </a:stretch>
          </p:blipFill>
          <p:spPr bwMode="auto">
            <a:xfrm rot="5400000">
              <a:off x="6647" y="3594"/>
              <a:ext cx="1531" cy="4633"/>
            </a:xfrm>
            <a:prstGeom prst="rect">
              <a:avLst/>
            </a:prstGeom>
            <a:noFill/>
            <a:ln w="9525">
              <a:noFill/>
              <a:miter lim="800000"/>
              <a:headEnd/>
              <a:tailEnd/>
            </a:ln>
          </p:spPr>
        </p:pic>
        <p:sp>
          <p:nvSpPr>
            <p:cNvPr id="106518" name="Text Box 22"/>
            <p:cNvSpPr txBox="1">
              <a:spLocks noChangeArrowheads="1"/>
            </p:cNvSpPr>
            <p:nvPr/>
          </p:nvSpPr>
          <p:spPr bwMode="auto">
            <a:xfrm>
              <a:off x="10197" y="5715"/>
              <a:ext cx="905" cy="9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1100" dirty="0" smtClean="0">
                  <a:solidFill>
                    <a:srgbClr val="800080"/>
                  </a:solidFill>
                  <a:latin typeface="Times New Roman" pitchFamily="18" charset="0"/>
                  <a:ea typeface="Arial" pitchFamily="34" charset="0"/>
                  <a:cs typeface="Arial" pitchFamily="34" charset="0"/>
                </a:rPr>
                <a:t> </a:t>
              </a:r>
              <a:r>
                <a:rPr lang="en-US" sz="1600" dirty="0" smtClean="0">
                  <a:solidFill>
                    <a:srgbClr val="800080"/>
                  </a:solidFill>
                  <a:latin typeface="Times New Roman" pitchFamily="18" charset="0"/>
                  <a:ea typeface="Arial" pitchFamily="34" charset="0"/>
                  <a:cs typeface="Arial" pitchFamily="34" charset="0"/>
                </a:rPr>
                <a:t>F</a:t>
              </a:r>
              <a:r>
                <a:rPr lang="en-US" sz="1600" dirty="0" smtClean="0">
                  <a:solidFill>
                    <a:srgbClr val="800080"/>
                  </a:solidFill>
                  <a:latin typeface="Times New Roman" pitchFamily="18" charset="0"/>
                  <a:ea typeface="Arial" pitchFamily="34" charset="0"/>
                  <a:cs typeface="Arial" pitchFamily="34" charset="0"/>
                  <a:sym typeface="Symbol"/>
                </a:rPr>
                <a:t></a:t>
              </a:r>
              <a:endParaRPr lang="he-IL" sz="1600" dirty="0" smtClean="0">
                <a:latin typeface="Arial" pitchFamily="34" charset="0"/>
                <a:cs typeface="Arial" pitchFamily="34" charset="0"/>
              </a:endParaRPr>
            </a:p>
          </p:txBody>
        </p:sp>
        <p:sp>
          <p:nvSpPr>
            <p:cNvPr id="106520" name="Rectangle 24" descr="אלכסון רחב כלפי מטה"/>
            <p:cNvSpPr>
              <a:spLocks noChangeArrowheads="1"/>
            </p:cNvSpPr>
            <p:nvPr/>
          </p:nvSpPr>
          <p:spPr bwMode="auto">
            <a:xfrm>
              <a:off x="5235" y="6610"/>
              <a:ext cx="5400" cy="1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6521" name="Rectangle 25" descr="אלכסון רחב כלפי מטה"/>
            <p:cNvSpPr>
              <a:spLocks noChangeArrowheads="1"/>
            </p:cNvSpPr>
            <p:nvPr/>
          </p:nvSpPr>
          <p:spPr bwMode="auto">
            <a:xfrm>
              <a:off x="5055" y="4810"/>
              <a:ext cx="180" cy="19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6522" name="Line 26"/>
            <p:cNvSpPr>
              <a:spLocks noChangeShapeType="1"/>
            </p:cNvSpPr>
            <p:nvPr/>
          </p:nvSpPr>
          <p:spPr bwMode="auto">
            <a:xfrm flipH="1">
              <a:off x="9679" y="5972"/>
              <a:ext cx="899" cy="1"/>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06523" name="Text Box 27"/>
            <p:cNvSpPr txBox="1">
              <a:spLocks noChangeArrowheads="1"/>
            </p:cNvSpPr>
            <p:nvPr/>
          </p:nvSpPr>
          <p:spPr bwMode="auto">
            <a:xfrm>
              <a:off x="9375" y="4810"/>
              <a:ext cx="720"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ב</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קפיץ כאמצעי למדידת עוצמת כוח</a:t>
            </a:r>
            <a:endParaRPr lang="he-IL" dirty="0"/>
          </a:p>
        </p:txBody>
      </p:sp>
      <p:sp>
        <p:nvSpPr>
          <p:cNvPr id="3" name="מציין מיקום תוכן 2"/>
          <p:cNvSpPr>
            <a:spLocks noGrp="1"/>
          </p:cNvSpPr>
          <p:nvPr>
            <p:ph idx="1"/>
          </p:nvPr>
        </p:nvSpPr>
        <p:spPr>
          <a:xfrm>
            <a:off x="201133" y="717980"/>
            <a:ext cx="8585582" cy="1706243"/>
          </a:xfrm>
          <a:noFill/>
        </p:spPr>
        <p:txBody>
          <a:bodyPr/>
          <a:lstStyle/>
          <a:p>
            <a:pPr marL="0">
              <a:lnSpc>
                <a:spcPct val="150000"/>
              </a:lnSpc>
              <a:buNone/>
            </a:pPr>
            <a:r>
              <a:rPr lang="he-IL" dirty="0" smtClean="0"/>
              <a:t>תכונת האלסטיות של קפיץ מאפשרת ליצור מד כוח (מכשיר למדידת כוחות, דינמומטר).</a:t>
            </a:r>
            <a:r>
              <a:rPr lang="he-IL" dirty="0"/>
              <a:t> </a:t>
            </a:r>
            <a:endParaRPr lang="he-IL" dirty="0" smtClean="0"/>
          </a:p>
          <a:p>
            <a:pPr marL="0">
              <a:lnSpc>
                <a:spcPct val="150000"/>
              </a:lnSpc>
              <a:buNone/>
            </a:pPr>
            <a:r>
              <a:rPr lang="he-IL" dirty="0" smtClean="0"/>
              <a:t>נתלה קפיץ על כן ונמדוד את אורכו ההתחלתי ללא עומס (מצב א'). </a:t>
            </a:r>
          </a:p>
          <a:p>
            <a:pPr marL="0">
              <a:lnSpc>
                <a:spcPct val="150000"/>
              </a:lnSpc>
              <a:buNone/>
            </a:pPr>
            <a:r>
              <a:rPr lang="he-IL" dirty="0" smtClean="0"/>
              <a:t>עתה נתלה משקולת שמסתה ידועה, המפעילה כוח על הקפיץ (מצב ב'). במצב של איזון ללא תנועה נמדוד את מידת התארכותו.</a:t>
            </a:r>
          </a:p>
          <a:p>
            <a:pPr marL="0">
              <a:lnSpc>
                <a:spcPct val="150000"/>
              </a:lnSpc>
              <a:buNone/>
            </a:pPr>
            <a:r>
              <a:rPr lang="he-IL" dirty="0" smtClean="0"/>
              <a:t>נראה זאת בסרטון.</a:t>
            </a:r>
            <a:endParaRPr lang="en-US" dirty="0" smtClean="0"/>
          </a:p>
          <a:p>
            <a:pPr marL="0" indent="0">
              <a:buNone/>
            </a:pPr>
            <a:endParaRPr lang="he-IL" dirty="0"/>
          </a:p>
        </p:txBody>
      </p:sp>
      <p:grpSp>
        <p:nvGrpSpPr>
          <p:cNvPr id="102402" name="Group 2"/>
          <p:cNvGrpSpPr>
            <a:grpSpLocks/>
          </p:cNvGrpSpPr>
          <p:nvPr/>
        </p:nvGrpSpPr>
        <p:grpSpPr bwMode="auto">
          <a:xfrm>
            <a:off x="1269914" y="3070225"/>
            <a:ext cx="2324187" cy="3343275"/>
            <a:chOff x="1271" y="5940"/>
            <a:chExt cx="4414" cy="6270"/>
          </a:xfrm>
        </p:grpSpPr>
        <p:pic>
          <p:nvPicPr>
            <p:cNvPr id="102403" name="Picture 3"/>
            <p:cNvPicPr>
              <a:picLocks noChangeAspect="1" noChangeArrowheads="1"/>
            </p:cNvPicPr>
            <p:nvPr/>
          </p:nvPicPr>
          <p:blipFill>
            <a:blip r:embed="rId2" cstate="print"/>
            <a:srcRect/>
            <a:stretch>
              <a:fillRect/>
            </a:stretch>
          </p:blipFill>
          <p:spPr bwMode="auto">
            <a:xfrm>
              <a:off x="1440" y="5940"/>
              <a:ext cx="4245" cy="6270"/>
            </a:xfrm>
            <a:prstGeom prst="rect">
              <a:avLst/>
            </a:prstGeom>
            <a:noFill/>
            <a:ln w="9525">
              <a:noFill/>
              <a:miter lim="800000"/>
              <a:headEnd/>
              <a:tailEnd/>
            </a:ln>
          </p:spPr>
        </p:pic>
        <p:sp>
          <p:nvSpPr>
            <p:cNvPr id="102404" name="Line 4"/>
            <p:cNvSpPr>
              <a:spLocks noChangeShapeType="1"/>
            </p:cNvSpPr>
            <p:nvPr/>
          </p:nvSpPr>
          <p:spPr bwMode="auto">
            <a:xfrm>
              <a:off x="2820" y="6450"/>
              <a:ext cx="0" cy="1260"/>
            </a:xfrm>
            <a:prstGeom prst="line">
              <a:avLst/>
            </a:prstGeom>
            <a:noFill/>
            <a:ln w="19050">
              <a:solidFill>
                <a:srgbClr val="000062"/>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he-IL"/>
            </a:p>
          </p:txBody>
        </p:sp>
        <p:sp>
          <p:nvSpPr>
            <p:cNvPr id="102405" name="Text Box 5"/>
            <p:cNvSpPr txBox="1">
              <a:spLocks noChangeArrowheads="1"/>
            </p:cNvSpPr>
            <p:nvPr/>
          </p:nvSpPr>
          <p:spPr bwMode="auto">
            <a:xfrm>
              <a:off x="1271" y="6517"/>
              <a:ext cx="1609"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00005E"/>
                  </a:solidFill>
                  <a:effectLst/>
                  <a:latin typeface="Arial" pitchFamily="34" charset="0"/>
                  <a:ea typeface="Arial" pitchFamily="34" charset="0"/>
                  <a:cs typeface="Arial" pitchFamily="34" charset="0"/>
                </a:rPr>
                <a:t>אורך התחלתי</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102406" name="Picture 6"/>
          <p:cNvPicPr>
            <a:picLocks noChangeAspect="1" noChangeArrowheads="1"/>
          </p:cNvPicPr>
          <p:nvPr/>
        </p:nvPicPr>
        <p:blipFill>
          <a:blip r:embed="rId3" cstate="print"/>
          <a:srcRect/>
          <a:stretch>
            <a:fillRect/>
          </a:stretch>
        </p:blipFill>
        <p:spPr bwMode="auto">
          <a:xfrm>
            <a:off x="4622800" y="3055938"/>
            <a:ext cx="2284871" cy="3344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סרטון הדגמה: חוק </a:t>
            </a:r>
            <a:r>
              <a:rPr lang="he-IL" dirty="0" err="1" smtClean="0"/>
              <a:t>הוק</a:t>
            </a:r>
            <a:r>
              <a:rPr lang="he-IL" dirty="0" smtClean="0"/>
              <a:t> וכיול מד כוח</a:t>
            </a:r>
            <a:endParaRPr lang="he-IL" dirty="0"/>
          </a:p>
        </p:txBody>
      </p:sp>
      <p:sp>
        <p:nvSpPr>
          <p:cNvPr id="3" name="מציין מיקום תוכן 2"/>
          <p:cNvSpPr>
            <a:spLocks noGrp="1"/>
          </p:cNvSpPr>
          <p:nvPr>
            <p:ph idx="1"/>
          </p:nvPr>
        </p:nvSpPr>
        <p:spPr>
          <a:xfrm>
            <a:off x="539552" y="709067"/>
            <a:ext cx="8236530" cy="5891758"/>
          </a:xfrm>
        </p:spPr>
        <p:txBody>
          <a:bodyPr/>
          <a:lstStyle/>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smtClean="0"/>
          </a:p>
          <a:p>
            <a:pPr marL="0">
              <a:lnSpc>
                <a:spcPct val="150000"/>
              </a:lnSpc>
              <a:buNone/>
            </a:pPr>
            <a:endParaRPr lang="he-IL" dirty="0"/>
          </a:p>
        </p:txBody>
      </p:sp>
      <p:sp>
        <p:nvSpPr>
          <p:cNvPr id="10" name="מלבן מעוגל 9"/>
          <p:cNvSpPr/>
          <p:nvPr/>
        </p:nvSpPr>
        <p:spPr>
          <a:xfrm>
            <a:off x="1285875" y="1152524"/>
            <a:ext cx="7048500" cy="4505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46434" name="Picture 2">
            <a:hlinkClick r:id="rId2"/>
          </p:cNvPr>
          <p:cNvPicPr>
            <a:picLocks noChangeAspect="1" noChangeArrowheads="1"/>
          </p:cNvPicPr>
          <p:nvPr/>
        </p:nvPicPr>
        <p:blipFill>
          <a:blip r:embed="rId3" cstate="print"/>
          <a:srcRect/>
          <a:stretch>
            <a:fillRect/>
          </a:stretch>
        </p:blipFill>
        <p:spPr bwMode="auto">
          <a:xfrm>
            <a:off x="1721257" y="1442262"/>
            <a:ext cx="6105525" cy="3867150"/>
          </a:xfrm>
          <a:prstGeom prst="rect">
            <a:avLst/>
          </a:prstGeom>
          <a:noFill/>
          <a:ln w="9525">
            <a:noFill/>
            <a:miter lim="800000"/>
            <a:headEnd/>
            <a:tailEnd/>
          </a:ln>
        </p:spPr>
      </p:pic>
      <p:sp>
        <p:nvSpPr>
          <p:cNvPr id="12" name="לחצן פעולה: קדימה או הבא 11">
            <a:hlinkClick r:id="rId2" highlightClick="1"/>
          </p:cNvPr>
          <p:cNvSpPr/>
          <p:nvPr/>
        </p:nvSpPr>
        <p:spPr>
          <a:xfrm>
            <a:off x="6370896" y="4130970"/>
            <a:ext cx="721020" cy="717477"/>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TextBox 3"/>
          <p:cNvSpPr txBox="1"/>
          <p:nvPr/>
        </p:nvSpPr>
        <p:spPr>
          <a:xfrm>
            <a:off x="0" y="6053877"/>
            <a:ext cx="9062096" cy="307777"/>
          </a:xfrm>
          <a:prstGeom prst="rect">
            <a:avLst/>
          </a:prstGeom>
          <a:noFill/>
        </p:spPr>
        <p:txBody>
          <a:bodyPr wrap="none" rtlCol="1">
            <a:spAutoFit/>
          </a:bodyPr>
          <a:lstStyle/>
          <a:p>
            <a:pPr algn="l" rtl="0"/>
            <a:r>
              <a:rPr lang="he-IL" sz="1400" dirty="0">
                <a:hlinkClick r:id="rId2"/>
              </a:rPr>
              <a:t>http://video.cet.ac.il/VideoPlayer.aspx?xmlConfigPath=mafilim/2013/TihonVirtuali/Hooke-Law_mdi.xml</a:t>
            </a:r>
            <a:endParaRPr lang="he-IL" sz="1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 ראינו בסרטון? (1)- גרף הקשר בין העומס להתארכות</a:t>
            </a:r>
            <a:endParaRPr lang="he-IL" dirty="0"/>
          </a:p>
        </p:txBody>
      </p:sp>
      <p:sp>
        <p:nvSpPr>
          <p:cNvPr id="3" name="מציין מיקום תוכן 2"/>
          <p:cNvSpPr>
            <a:spLocks noGrp="1"/>
          </p:cNvSpPr>
          <p:nvPr>
            <p:ph idx="1"/>
          </p:nvPr>
        </p:nvSpPr>
        <p:spPr>
          <a:xfrm>
            <a:off x="276446" y="829339"/>
            <a:ext cx="8489003" cy="5608970"/>
          </a:xfrm>
        </p:spPr>
        <p:txBody>
          <a:bodyPr/>
          <a:lstStyle/>
          <a:p>
            <a:pPr marL="0">
              <a:lnSpc>
                <a:spcPct val="150000"/>
              </a:lnSpc>
              <a:buNone/>
            </a:pPr>
            <a:r>
              <a:rPr lang="he-IL" dirty="0" smtClean="0"/>
              <a:t>בניסוי נתלו משקולות זהות על קפיץ ובכל פעם נמדדה מידת התארכותו.</a:t>
            </a:r>
          </a:p>
          <a:p>
            <a:pPr marL="0">
              <a:lnSpc>
                <a:spcPct val="150000"/>
              </a:lnSpc>
              <a:buNone/>
            </a:pPr>
            <a:r>
              <a:rPr lang="he-IL" dirty="0" smtClean="0"/>
              <a:t>הגרף ביטא את התלות בין </a:t>
            </a:r>
            <a:r>
              <a:rPr lang="he-IL" b="1" dirty="0" smtClean="0"/>
              <a:t>מספר המשקולות התלויות על הקפיץ </a:t>
            </a:r>
            <a:r>
              <a:rPr lang="he-IL" dirty="0" smtClean="0"/>
              <a:t>לבין </a:t>
            </a:r>
            <a:r>
              <a:rPr lang="he-IL" b="1" dirty="0" smtClean="0"/>
              <a:t>מידת התארכותו</a:t>
            </a:r>
            <a:r>
              <a:rPr lang="he-IL" dirty="0" smtClean="0"/>
              <a:t>.</a:t>
            </a:r>
          </a:p>
          <a:p>
            <a:pPr marL="0">
              <a:lnSpc>
                <a:spcPct val="150000"/>
              </a:lnSpc>
              <a:buNone/>
            </a:pPr>
            <a:r>
              <a:rPr lang="he-IL" dirty="0" smtClean="0"/>
              <a:t>מתברר שמתקבל יחס ישר. </a:t>
            </a:r>
          </a:p>
          <a:p>
            <a:pPr marL="0">
              <a:lnSpc>
                <a:spcPct val="150000"/>
              </a:lnSpc>
              <a:buNone/>
            </a:pPr>
            <a:r>
              <a:rPr lang="he-IL" dirty="0" smtClean="0"/>
              <a:t>קשר זה מבוטא באמצעות חוק פיזיקלי המכונה בשם "</a:t>
            </a:r>
            <a:r>
              <a:rPr lang="he-IL" b="1" dirty="0" smtClean="0"/>
              <a:t>חוק הוק</a:t>
            </a:r>
            <a:r>
              <a:rPr lang="he-IL" dirty="0" smtClean="0"/>
              <a:t>", ועליו נרחיב בהמשך. </a:t>
            </a:r>
          </a:p>
          <a:p>
            <a:pPr marL="0">
              <a:lnSpc>
                <a:spcPct val="150000"/>
              </a:lnSpc>
              <a:buNone/>
            </a:pPr>
            <a:r>
              <a:rPr lang="he-IL" dirty="0" smtClean="0"/>
              <a:t>תכונה </a:t>
            </a:r>
            <a:r>
              <a:rPr lang="he-IL" dirty="0"/>
              <a:t>זו של הקפיץ, </a:t>
            </a:r>
            <a:r>
              <a:rPr lang="he-IL" dirty="0" smtClean="0"/>
              <a:t>מאפשרת </a:t>
            </a:r>
            <a:r>
              <a:rPr lang="he-IL" dirty="0"/>
              <a:t>לבנות מד </a:t>
            </a:r>
            <a:r>
              <a:rPr lang="he-IL" dirty="0" smtClean="0"/>
              <a:t>כוח.</a:t>
            </a:r>
            <a:endParaRPr lang="he-IL" dirty="0" smtClean="0"/>
          </a:p>
          <a:p>
            <a:pPr marL="0">
              <a:lnSpc>
                <a:spcPct val="150000"/>
              </a:lnSpc>
              <a:buNone/>
            </a:pPr>
            <a:r>
              <a:rPr lang="he-IL" dirty="0" smtClean="0"/>
              <a:t>חשוב לדעת כי לתכונת </a:t>
            </a:r>
            <a:r>
              <a:rPr lang="he-IL" dirty="0"/>
              <a:t>האלסטיות יש </a:t>
            </a:r>
            <a:r>
              <a:rPr lang="he-IL" dirty="0" smtClean="0"/>
              <a:t>גבול: </a:t>
            </a:r>
            <a:r>
              <a:rPr lang="he-IL" dirty="0"/>
              <a:t>כאשר מופעל על הקפיץ כוח גדול </a:t>
            </a:r>
            <a:r>
              <a:rPr lang="he-IL" dirty="0" smtClean="0"/>
              <a:t>מדי, הקפיץ </a:t>
            </a:r>
            <a:r>
              <a:rPr lang="he-IL" dirty="0"/>
              <a:t>מאבד את תכונותיו </a:t>
            </a:r>
            <a:r>
              <a:rPr lang="he-IL" dirty="0" smtClean="0"/>
              <a:t>האלסטיות (היחס הישר לא נשמר, והקפיץ לא </a:t>
            </a:r>
            <a:r>
              <a:rPr lang="he-IL" dirty="0"/>
              <a:t>חוזר לאורכו </a:t>
            </a:r>
            <a:r>
              <a:rPr lang="he-IL" dirty="0" smtClean="0"/>
              <a:t>המקורי). </a:t>
            </a:r>
            <a:endParaRPr lang="en-US" dirty="0" smtClean="0">
              <a:solidFill>
                <a:srgbClr val="FF0000"/>
              </a:solidFill>
            </a:endParaRPr>
          </a:p>
        </p:txBody>
      </p:sp>
      <p:grpSp>
        <p:nvGrpSpPr>
          <p:cNvPr id="103426" name="Group 2"/>
          <p:cNvGrpSpPr>
            <a:grpSpLocks/>
          </p:cNvGrpSpPr>
          <p:nvPr/>
        </p:nvGrpSpPr>
        <p:grpSpPr bwMode="auto">
          <a:xfrm>
            <a:off x="524157" y="3720536"/>
            <a:ext cx="5445157" cy="2799501"/>
            <a:chOff x="2016" y="12546"/>
            <a:chExt cx="6846" cy="3092"/>
          </a:xfrm>
        </p:grpSpPr>
        <p:grpSp>
          <p:nvGrpSpPr>
            <p:cNvPr id="103427" name="Group 3"/>
            <p:cNvGrpSpPr>
              <a:grpSpLocks/>
            </p:cNvGrpSpPr>
            <p:nvPr/>
          </p:nvGrpSpPr>
          <p:grpSpPr bwMode="auto">
            <a:xfrm>
              <a:off x="2340" y="12726"/>
              <a:ext cx="6120" cy="2687"/>
              <a:chOff x="2520" y="12957"/>
              <a:chExt cx="6840" cy="3230"/>
            </a:xfrm>
          </p:grpSpPr>
          <p:pic>
            <p:nvPicPr>
              <p:cNvPr id="103428" name="Picture 4"/>
              <p:cNvPicPr>
                <a:picLocks noChangeAspect="1" noChangeArrowheads="1"/>
              </p:cNvPicPr>
              <p:nvPr/>
            </p:nvPicPr>
            <p:blipFill>
              <a:blip r:embed="rId2" cstate="print"/>
              <a:srcRect b="6865"/>
              <a:stretch>
                <a:fillRect/>
              </a:stretch>
            </p:blipFill>
            <p:spPr bwMode="auto">
              <a:xfrm>
                <a:off x="2520" y="12957"/>
                <a:ext cx="6840" cy="3230"/>
              </a:xfrm>
              <a:prstGeom prst="rect">
                <a:avLst/>
              </a:prstGeom>
              <a:noFill/>
              <a:ln w="9525">
                <a:noFill/>
                <a:miter lim="800000"/>
                <a:headEnd/>
                <a:tailEnd/>
              </a:ln>
            </p:spPr>
          </p:pic>
          <p:sp>
            <p:nvSpPr>
              <p:cNvPr id="103429" name="Line 5"/>
              <p:cNvSpPr>
                <a:spLocks noChangeShapeType="1"/>
              </p:cNvSpPr>
              <p:nvPr/>
            </p:nvSpPr>
            <p:spPr bwMode="auto">
              <a:xfrm flipV="1">
                <a:off x="3841" y="13133"/>
                <a:ext cx="0" cy="2982"/>
              </a:xfrm>
              <a:prstGeom prst="line">
                <a:avLst/>
              </a:prstGeom>
              <a:noFill/>
              <a:ln w="38100">
                <a:solidFill>
                  <a:srgbClr val="000062"/>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grpSp>
        <p:sp>
          <p:nvSpPr>
            <p:cNvPr id="103430" name="Text Box 6"/>
            <p:cNvSpPr txBox="1">
              <a:spLocks noChangeArrowheads="1"/>
            </p:cNvSpPr>
            <p:nvPr/>
          </p:nvSpPr>
          <p:spPr bwMode="auto">
            <a:xfrm>
              <a:off x="2016" y="12546"/>
              <a:ext cx="3003" cy="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400" b="0" i="0" u="none" strike="noStrike" cap="none" normalizeH="0" baseline="0" dirty="0" smtClean="0">
                  <a:ln>
                    <a:noFill/>
                  </a:ln>
                  <a:solidFill>
                    <a:srgbClr val="00005E"/>
                  </a:solidFill>
                  <a:effectLst/>
                  <a:latin typeface="Arial" pitchFamily="34" charset="0"/>
                  <a:ea typeface="Arial" pitchFamily="34" charset="0"/>
                  <a:cs typeface="Arial" pitchFamily="34" charset="0"/>
                </a:rPr>
                <a:t>מספר משקולות</a:t>
              </a:r>
            </a:p>
          </p:txBody>
        </p:sp>
        <p:sp>
          <p:nvSpPr>
            <p:cNvPr id="103431" name="Text Box 7"/>
            <p:cNvSpPr txBox="1">
              <a:spLocks noChangeArrowheads="1"/>
            </p:cNvSpPr>
            <p:nvPr/>
          </p:nvSpPr>
          <p:spPr bwMode="auto">
            <a:xfrm>
              <a:off x="6672" y="15204"/>
              <a:ext cx="2190" cy="4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400" b="0" i="0" u="none" strike="noStrike" cap="none" normalizeH="0" baseline="0" dirty="0" smtClean="0">
                  <a:ln>
                    <a:noFill/>
                  </a:ln>
                  <a:solidFill>
                    <a:srgbClr val="00005E"/>
                  </a:solidFill>
                  <a:effectLst/>
                  <a:latin typeface="Arial" pitchFamily="34" charset="0"/>
                  <a:ea typeface="Arial" pitchFamily="34" charset="0"/>
                  <a:cs typeface="Arial" pitchFamily="34" charset="0"/>
                </a:rPr>
                <a:t>התארכות</a:t>
              </a:r>
              <a:endParaRPr kumimoji="0" lang="he-IL"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32" name="Line 8"/>
            <p:cNvSpPr>
              <a:spLocks noChangeShapeType="1"/>
            </p:cNvSpPr>
            <p:nvPr/>
          </p:nvSpPr>
          <p:spPr bwMode="auto">
            <a:xfrm>
              <a:off x="3518" y="15109"/>
              <a:ext cx="4536" cy="0"/>
            </a:xfrm>
            <a:prstGeom prst="line">
              <a:avLst/>
            </a:prstGeom>
            <a:noFill/>
            <a:ln w="38100">
              <a:solidFill>
                <a:srgbClr val="000062"/>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88135" y="97192"/>
            <a:ext cx="7736887" cy="434436"/>
          </a:xfrm>
        </p:spPr>
        <p:txBody>
          <a:bodyPr/>
          <a:lstStyle/>
          <a:p>
            <a:r>
              <a:rPr lang="he-IL" dirty="0" smtClean="0"/>
              <a:t>מה ראינו בסרטון? (2)- כיול מד כוח</a:t>
            </a:r>
            <a:endParaRPr lang="he-IL" dirty="0"/>
          </a:p>
        </p:txBody>
      </p:sp>
      <p:sp>
        <p:nvSpPr>
          <p:cNvPr id="3" name="מציין מיקום תוכן 2"/>
          <p:cNvSpPr>
            <a:spLocks noGrp="1"/>
          </p:cNvSpPr>
          <p:nvPr>
            <p:ph idx="1"/>
          </p:nvPr>
        </p:nvSpPr>
        <p:spPr>
          <a:xfrm>
            <a:off x="287079" y="574158"/>
            <a:ext cx="8623005" cy="5991742"/>
          </a:xfrm>
        </p:spPr>
        <p:txBody>
          <a:bodyPr/>
          <a:lstStyle/>
          <a:p>
            <a:pPr marL="0" indent="0" algn="ctr">
              <a:lnSpc>
                <a:spcPct val="150000"/>
              </a:lnSpc>
              <a:buNone/>
            </a:pPr>
            <a:r>
              <a:rPr lang="he-IL" sz="2800" dirty="0" smtClean="0"/>
              <a:t>כדי להפוך </a:t>
            </a:r>
            <a:r>
              <a:rPr lang="he-IL" sz="2800" dirty="0" smtClean="0"/>
              <a:t>קפיץ למד כוח יש לבצע פעולת </a:t>
            </a:r>
            <a:r>
              <a:rPr lang="he-IL" sz="2800" b="1" dirty="0" smtClean="0"/>
              <a:t>כיול</a:t>
            </a:r>
            <a:r>
              <a:rPr lang="he-IL" sz="2800" dirty="0" smtClean="0"/>
              <a:t>. </a:t>
            </a:r>
            <a:endParaRPr lang="en-US" sz="2800" dirty="0" smtClean="0"/>
          </a:p>
          <a:p>
            <a:pPr marL="0" indent="0" algn="ctr">
              <a:lnSpc>
                <a:spcPct val="150000"/>
              </a:lnSpc>
              <a:buNone/>
            </a:pPr>
            <a:endParaRPr lang="he-IL" dirty="0" smtClean="0"/>
          </a:p>
          <a:p>
            <a:pPr marL="0" indent="0" algn="ctr">
              <a:lnSpc>
                <a:spcPct val="150000"/>
              </a:lnSpc>
              <a:buNone/>
            </a:pPr>
            <a:r>
              <a:rPr lang="en-US" dirty="0" smtClean="0"/>
              <a:t>C</a:t>
            </a:r>
            <a:r>
              <a:rPr lang="en-US" dirty="0" smtClean="0"/>
              <a:t>:\</a:t>
            </a:r>
            <a:r>
              <a:rPr lang="en-US" dirty="0" smtClean="0"/>
              <a:t>Users\USER\AppData\Local\Temp\phet-mass-spring-lab\mass-spring-lab_en.html</a:t>
            </a:r>
            <a:endParaRPr lang="he-IL" dirty="0" smtClean="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62114" y="3052309"/>
            <a:ext cx="3693658" cy="33636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3"/>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8076"/>
          <a:stretch/>
        </p:blipFill>
        <p:spPr bwMode="auto">
          <a:xfrm>
            <a:off x="5727598" y="2946400"/>
            <a:ext cx="2580452" cy="34695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מבנה מד כוח</a:t>
            </a:r>
            <a:endParaRPr lang="he-IL" dirty="0"/>
          </a:p>
        </p:txBody>
      </p:sp>
      <p:sp>
        <p:nvSpPr>
          <p:cNvPr id="3" name="מציין מיקום תוכן 2"/>
          <p:cNvSpPr>
            <a:spLocks noGrp="1"/>
          </p:cNvSpPr>
          <p:nvPr>
            <p:ph idx="1"/>
          </p:nvPr>
        </p:nvSpPr>
        <p:spPr>
          <a:xfrm>
            <a:off x="371475" y="557213"/>
            <a:ext cx="8452639" cy="5699208"/>
          </a:xfrm>
        </p:spPr>
        <p:txBody>
          <a:bodyPr/>
          <a:lstStyle/>
          <a:p>
            <a:pPr marL="0">
              <a:lnSpc>
                <a:spcPct val="150000"/>
              </a:lnSpc>
              <a:buNone/>
            </a:pPr>
            <a:r>
              <a:rPr lang="he-IL" sz="2800" dirty="0" smtClean="0"/>
              <a:t>מד כוח פשוט מכיל בתוכו קפיץ, סרגל קריאה,  וו לתליית משקולות, המחובר לקפיץ. </a:t>
            </a:r>
          </a:p>
          <a:p>
            <a:pPr marL="0">
              <a:lnSpc>
                <a:spcPct val="150000"/>
              </a:lnSpc>
              <a:buNone/>
            </a:pPr>
            <a:r>
              <a:rPr lang="he-IL" sz="2800" dirty="0" smtClean="0">
                <a:solidFill>
                  <a:schemeClr val="tx2"/>
                </a:solidFill>
              </a:rPr>
              <a:t>מד </a:t>
            </a:r>
            <a:r>
              <a:rPr lang="he-IL" sz="2800" dirty="0">
                <a:solidFill>
                  <a:schemeClr val="tx2"/>
                </a:solidFill>
              </a:rPr>
              <a:t>כוח מסוג זה מתבסס </a:t>
            </a:r>
            <a:endParaRPr lang="he-IL" sz="2800" dirty="0" smtClean="0">
              <a:solidFill>
                <a:schemeClr val="tx2"/>
              </a:solidFill>
            </a:endParaRPr>
          </a:p>
          <a:p>
            <a:pPr marL="0">
              <a:lnSpc>
                <a:spcPct val="150000"/>
              </a:lnSpc>
              <a:buNone/>
            </a:pPr>
            <a:r>
              <a:rPr lang="he-IL" sz="2800" dirty="0" smtClean="0">
                <a:solidFill>
                  <a:schemeClr val="tx2"/>
                </a:solidFill>
              </a:rPr>
              <a:t>על </a:t>
            </a:r>
            <a:r>
              <a:rPr lang="he-IL" sz="2800" dirty="0">
                <a:solidFill>
                  <a:schemeClr val="tx2"/>
                </a:solidFill>
              </a:rPr>
              <a:t>האלסטיות של </a:t>
            </a:r>
            <a:r>
              <a:rPr lang="he-IL" sz="2800" dirty="0" smtClean="0">
                <a:solidFill>
                  <a:schemeClr val="tx2"/>
                </a:solidFill>
              </a:rPr>
              <a:t>הקפיץ</a:t>
            </a:r>
          </a:p>
          <a:p>
            <a:pPr marL="0">
              <a:lnSpc>
                <a:spcPct val="150000"/>
              </a:lnSpc>
              <a:buNone/>
            </a:pPr>
            <a:r>
              <a:rPr lang="he-IL" sz="2800" dirty="0" smtClean="0">
                <a:solidFill>
                  <a:schemeClr val="tx2"/>
                </a:solidFill>
              </a:rPr>
              <a:t> </a:t>
            </a:r>
            <a:r>
              <a:rPr lang="he-IL" sz="2800" dirty="0">
                <a:solidFill>
                  <a:schemeClr val="tx2"/>
                </a:solidFill>
              </a:rPr>
              <a:t>בהתארכות.  </a:t>
            </a:r>
            <a:endParaRPr lang="he-IL" sz="2800" dirty="0" smtClean="0">
              <a:solidFill>
                <a:schemeClr val="tx2"/>
              </a:solidFill>
            </a:endParaRPr>
          </a:p>
          <a:p>
            <a:pPr marL="0">
              <a:lnSpc>
                <a:spcPct val="150000"/>
              </a:lnSpc>
              <a:buNone/>
            </a:pPr>
            <a:r>
              <a:rPr lang="he-IL" sz="2800" dirty="0" smtClean="0"/>
              <a:t>באותה </a:t>
            </a:r>
            <a:r>
              <a:rPr lang="he-IL" sz="2800" dirty="0"/>
              <a:t>מידה ניתן ליצור </a:t>
            </a:r>
            <a:r>
              <a:rPr lang="he-IL" sz="2800" dirty="0" smtClean="0"/>
              <a:t>מד-כוח</a:t>
            </a:r>
            <a:r>
              <a:rPr lang="he-IL" sz="2800" dirty="0"/>
              <a:t>, כאשר </a:t>
            </a:r>
            <a:endParaRPr lang="he-IL" sz="2800" dirty="0" smtClean="0"/>
          </a:p>
          <a:p>
            <a:pPr marL="0">
              <a:lnSpc>
                <a:spcPct val="150000"/>
              </a:lnSpc>
              <a:buNone/>
            </a:pPr>
            <a:r>
              <a:rPr lang="he-IL" sz="2800" dirty="0" smtClean="0"/>
              <a:t>מסתמכים </a:t>
            </a:r>
            <a:r>
              <a:rPr lang="he-IL" sz="2800" dirty="0"/>
              <a:t>על </a:t>
            </a:r>
            <a:r>
              <a:rPr lang="he-IL" sz="2800" b="1" dirty="0"/>
              <a:t>התכווצותו</a:t>
            </a:r>
            <a:r>
              <a:rPr lang="he-IL" sz="2800" dirty="0"/>
              <a:t> של הקפיץ</a:t>
            </a:r>
            <a:r>
              <a:rPr lang="he-IL" sz="2800" dirty="0" smtClean="0"/>
              <a:t>.</a:t>
            </a:r>
          </a:p>
          <a:p>
            <a:pPr marL="0" indent="0">
              <a:buNone/>
            </a:pPr>
            <a:endParaRPr lang="he-IL" dirty="0"/>
          </a:p>
        </p:txBody>
      </p:sp>
      <p:grpSp>
        <p:nvGrpSpPr>
          <p:cNvPr id="104458" name="Group 10"/>
          <p:cNvGrpSpPr>
            <a:grpSpLocks/>
          </p:cNvGrpSpPr>
          <p:nvPr/>
        </p:nvGrpSpPr>
        <p:grpSpPr bwMode="auto">
          <a:xfrm>
            <a:off x="-191283" y="1092516"/>
            <a:ext cx="3907036" cy="2884469"/>
            <a:chOff x="4480" y="9720"/>
            <a:chExt cx="3914" cy="3780"/>
          </a:xfrm>
        </p:grpSpPr>
        <p:pic>
          <p:nvPicPr>
            <p:cNvPr id="104459" name="Picture 11"/>
            <p:cNvPicPr>
              <a:picLocks noChangeAspect="1" noChangeArrowheads="1"/>
            </p:cNvPicPr>
            <p:nvPr/>
          </p:nvPicPr>
          <p:blipFill>
            <a:blip r:embed="rId2" cstate="print"/>
            <a:srcRect/>
            <a:stretch>
              <a:fillRect/>
            </a:stretch>
          </p:blipFill>
          <p:spPr bwMode="auto">
            <a:xfrm>
              <a:off x="7380" y="9720"/>
              <a:ext cx="1014" cy="3780"/>
            </a:xfrm>
            <a:prstGeom prst="rect">
              <a:avLst/>
            </a:prstGeom>
            <a:noFill/>
            <a:ln w="9525">
              <a:noFill/>
              <a:miter lim="800000"/>
              <a:headEnd/>
              <a:tailEnd/>
            </a:ln>
          </p:spPr>
        </p:pic>
        <p:sp>
          <p:nvSpPr>
            <p:cNvPr id="104460" name="Text Box 12"/>
            <p:cNvSpPr txBox="1">
              <a:spLocks noChangeArrowheads="1"/>
            </p:cNvSpPr>
            <p:nvPr/>
          </p:nvSpPr>
          <p:spPr bwMode="auto">
            <a:xfrm>
              <a:off x="6130" y="10920"/>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006699"/>
                  </a:solidFill>
                  <a:effectLst/>
                  <a:latin typeface="Arial" pitchFamily="34" charset="0"/>
                  <a:ea typeface="Arial" pitchFamily="34" charset="0"/>
                  <a:cs typeface="Arial" pitchFamily="34" charset="0"/>
                </a:rPr>
                <a:t>קפיץ</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61" name="Text Box 13"/>
            <p:cNvSpPr txBox="1">
              <a:spLocks noChangeArrowheads="1"/>
            </p:cNvSpPr>
            <p:nvPr/>
          </p:nvSpPr>
          <p:spPr bwMode="auto">
            <a:xfrm>
              <a:off x="5940" y="12450"/>
              <a:ext cx="144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006699"/>
                  </a:solidFill>
                  <a:effectLst/>
                  <a:latin typeface="Arial" pitchFamily="34" charset="0"/>
                  <a:ea typeface="Arial" pitchFamily="34" charset="0"/>
                  <a:cs typeface="Arial" pitchFamily="34" charset="0"/>
                </a:rPr>
                <a:t>וו תלייה</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62" name="Text Box 14"/>
            <p:cNvSpPr txBox="1">
              <a:spLocks noChangeArrowheads="1"/>
            </p:cNvSpPr>
            <p:nvPr/>
          </p:nvSpPr>
          <p:spPr bwMode="auto">
            <a:xfrm>
              <a:off x="4480" y="11460"/>
              <a:ext cx="2720" cy="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006699"/>
                  </a:solidFill>
                  <a:effectLst/>
                  <a:latin typeface="Arial" pitchFamily="34" charset="0"/>
                  <a:ea typeface="Arial" pitchFamily="34" charset="0"/>
                  <a:cs typeface="Arial" pitchFamily="34" charset="0"/>
                </a:rPr>
                <a:t>סרגל קריאה קבוע</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63" name="Line 15"/>
            <p:cNvSpPr>
              <a:spLocks noChangeShapeType="1"/>
            </p:cNvSpPr>
            <p:nvPr/>
          </p:nvSpPr>
          <p:spPr bwMode="auto">
            <a:xfrm>
              <a:off x="7100" y="11220"/>
              <a:ext cx="720" cy="0"/>
            </a:xfrm>
            <a:prstGeom prst="line">
              <a:avLst/>
            </a:prstGeom>
            <a:noFill/>
            <a:ln w="19050">
              <a:solidFill>
                <a:srgbClr val="006699"/>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sp>
          <p:nvSpPr>
            <p:cNvPr id="104464" name="Line 16"/>
            <p:cNvSpPr>
              <a:spLocks noChangeShapeType="1"/>
            </p:cNvSpPr>
            <p:nvPr/>
          </p:nvSpPr>
          <p:spPr bwMode="auto">
            <a:xfrm>
              <a:off x="7140" y="11765"/>
              <a:ext cx="540" cy="0"/>
            </a:xfrm>
            <a:prstGeom prst="line">
              <a:avLst/>
            </a:prstGeom>
            <a:noFill/>
            <a:ln w="19050">
              <a:solidFill>
                <a:srgbClr val="006699"/>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sp>
          <p:nvSpPr>
            <p:cNvPr id="104465" name="Line 17"/>
            <p:cNvSpPr>
              <a:spLocks noChangeShapeType="1"/>
            </p:cNvSpPr>
            <p:nvPr/>
          </p:nvSpPr>
          <p:spPr bwMode="auto">
            <a:xfrm>
              <a:off x="7155" y="12735"/>
              <a:ext cx="720" cy="0"/>
            </a:xfrm>
            <a:prstGeom prst="line">
              <a:avLst/>
            </a:prstGeom>
            <a:noFill/>
            <a:ln w="19050">
              <a:solidFill>
                <a:srgbClr val="006699"/>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sp>
          <p:nvSpPr>
            <p:cNvPr id="104466" name="Rectangle 18"/>
            <p:cNvSpPr>
              <a:spLocks noChangeArrowheads="1"/>
            </p:cNvSpPr>
            <p:nvPr/>
          </p:nvSpPr>
          <p:spPr bwMode="auto">
            <a:xfrm>
              <a:off x="7740" y="11340"/>
              <a:ext cx="180" cy="810"/>
            </a:xfrm>
            <a:prstGeom prst="rect">
              <a:avLst/>
            </a:prstGeom>
            <a:solidFill>
              <a:srgbClr val="006699">
                <a:alpha val="39999"/>
              </a:srgbClr>
            </a:solidFill>
            <a:ln w="9525">
              <a:solidFill>
                <a:srgbClr val="006699"/>
              </a:solid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4467" name="AutoShape 19"/>
            <p:cNvSpPr>
              <a:spLocks noChangeArrowheads="1"/>
            </p:cNvSpPr>
            <p:nvPr/>
          </p:nvSpPr>
          <p:spPr bwMode="auto">
            <a:xfrm>
              <a:off x="7740" y="11700"/>
              <a:ext cx="180" cy="180"/>
            </a:xfrm>
            <a:prstGeom prst="diamond">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4468" name="Line 20"/>
            <p:cNvSpPr>
              <a:spLocks noChangeShapeType="1"/>
            </p:cNvSpPr>
            <p:nvPr/>
          </p:nvSpPr>
          <p:spPr bwMode="auto">
            <a:xfrm>
              <a:off x="7740" y="12060"/>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4469" name="Line 21"/>
            <p:cNvSpPr>
              <a:spLocks noChangeShapeType="1"/>
            </p:cNvSpPr>
            <p:nvPr/>
          </p:nvSpPr>
          <p:spPr bwMode="auto">
            <a:xfrm>
              <a:off x="7740" y="11940"/>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4470" name="Line 22"/>
            <p:cNvSpPr>
              <a:spLocks noChangeShapeType="1"/>
            </p:cNvSpPr>
            <p:nvPr/>
          </p:nvSpPr>
          <p:spPr bwMode="auto">
            <a:xfrm>
              <a:off x="7740" y="11790"/>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4471" name="Line 23"/>
            <p:cNvSpPr>
              <a:spLocks noChangeShapeType="1"/>
            </p:cNvSpPr>
            <p:nvPr/>
          </p:nvSpPr>
          <p:spPr bwMode="auto">
            <a:xfrm>
              <a:off x="7740" y="11655"/>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4472" name="Line 24"/>
            <p:cNvSpPr>
              <a:spLocks noChangeShapeType="1"/>
            </p:cNvSpPr>
            <p:nvPr/>
          </p:nvSpPr>
          <p:spPr bwMode="auto">
            <a:xfrm>
              <a:off x="7740" y="11535"/>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4473" name="Line 25"/>
            <p:cNvSpPr>
              <a:spLocks noChangeShapeType="1"/>
            </p:cNvSpPr>
            <p:nvPr/>
          </p:nvSpPr>
          <p:spPr bwMode="auto">
            <a:xfrm>
              <a:off x="7740" y="11415"/>
              <a:ext cx="180" cy="0"/>
            </a:xfrm>
            <a:prstGeom prst="line">
              <a:avLst/>
            </a:prstGeom>
            <a:noFill/>
            <a:ln w="19050">
              <a:solidFill>
                <a:srgbClr val="FFFFFF"/>
              </a:solidFill>
              <a:round/>
              <a:headEnd/>
              <a:tailEnd/>
            </a:ln>
          </p:spPr>
          <p:txBody>
            <a:bodyPr vert="horz" wrap="square" lIns="91440" tIns="45720" rIns="91440" bIns="45720" numCol="1" anchor="t" anchorCtr="0" compatLnSpc="1">
              <a:prstTxWarp prst="textNoShape">
                <a:avLst/>
              </a:prstTxWarp>
            </a:bodyPr>
            <a:lstStyle/>
            <a:p>
              <a:endParaRPr lang="he-IL"/>
            </a:p>
          </p:txBody>
        </p:sp>
      </p:grpSp>
      <p:pic>
        <p:nvPicPr>
          <p:cNvPr id="104474" name="Picture 26"/>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saturation sat="300000"/>
                    </a14:imgEffect>
                  </a14:imgLayer>
                </a14:imgProps>
              </a:ext>
            </a:extLst>
          </a:blip>
          <a:srcRect/>
          <a:stretch>
            <a:fillRect/>
          </a:stretch>
        </p:blipFill>
        <p:spPr bwMode="auto">
          <a:xfrm flipH="1">
            <a:off x="4400397" y="1265501"/>
            <a:ext cx="490067" cy="2745631"/>
          </a:xfrm>
          <a:prstGeom prst="rect">
            <a:avLst/>
          </a:prstGeom>
          <a:noFill/>
          <a:ln w="9525">
            <a:noFill/>
            <a:miter lim="800000"/>
            <a:headEnd/>
            <a:tailEnd/>
          </a:ln>
        </p:spPr>
      </p:pic>
      <p:pic>
        <p:nvPicPr>
          <p:cNvPr id="101379"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40082" y="4321050"/>
            <a:ext cx="1926543" cy="1950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156865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חוק הוק</a:t>
            </a:r>
            <a:endParaRPr lang="he-IL" u="sng" dirty="0">
              <a:solidFill>
                <a:srgbClr val="FF0000"/>
              </a:solidFill>
            </a:endParaRPr>
          </a:p>
        </p:txBody>
      </p:sp>
      <p:sp>
        <p:nvSpPr>
          <p:cNvPr id="3" name="מציין מיקום תוכן 2"/>
          <p:cNvSpPr>
            <a:spLocks noGrp="1"/>
          </p:cNvSpPr>
          <p:nvPr>
            <p:ph idx="1"/>
          </p:nvPr>
        </p:nvSpPr>
        <p:spPr>
          <a:xfrm>
            <a:off x="469001" y="666879"/>
            <a:ext cx="8429625" cy="5864549"/>
          </a:xfrm>
        </p:spPr>
        <p:txBody>
          <a:bodyPr/>
          <a:lstStyle/>
          <a:p>
            <a:pPr marL="0" indent="0">
              <a:lnSpc>
                <a:spcPct val="150000"/>
              </a:lnSpc>
              <a:buNone/>
            </a:pPr>
            <a:r>
              <a:rPr lang="he-IL" dirty="0" smtClean="0"/>
              <a:t>נסמן את גודל הכוח שמופעל על הקפיץ באות </a:t>
            </a:r>
            <a:r>
              <a:rPr lang="en-US" dirty="0" smtClean="0">
                <a:latin typeface="Times New Roman" pitchFamily="18" charset="0"/>
                <a:cs typeface="Times New Roman" pitchFamily="18" charset="0"/>
              </a:rPr>
              <a:t>F </a:t>
            </a:r>
            <a:r>
              <a:rPr lang="he-IL" dirty="0" smtClean="0">
                <a:latin typeface="Times New Roman" pitchFamily="18" charset="0"/>
                <a:cs typeface="Times New Roman" pitchFamily="18" charset="0"/>
              </a:rPr>
              <a:t> </a:t>
            </a:r>
            <a:r>
              <a:rPr lang="he-IL" dirty="0" smtClean="0"/>
              <a:t>ואת מידת השינוי באורך הקפיץ ב-</a:t>
            </a:r>
            <a:r>
              <a:rPr lang="en-US" dirty="0" smtClean="0">
                <a:sym typeface="Symbol"/>
              </a:rPr>
              <a:t></a:t>
            </a:r>
            <a:r>
              <a:rPr lang="en-US" dirty="0" smtClean="0">
                <a:latin typeface="Cambria Math"/>
                <a:ea typeface="Cambria Math"/>
                <a:sym typeface="Symbol"/>
              </a:rPr>
              <a:t>ℓ</a:t>
            </a:r>
            <a:r>
              <a:rPr lang="en-US" dirty="0" smtClean="0">
                <a:latin typeface="Times New Roman" pitchFamily="18" charset="0"/>
                <a:cs typeface="Times New Roman" pitchFamily="18" charset="0"/>
              </a:rPr>
              <a:t> </a:t>
            </a:r>
            <a:r>
              <a:rPr lang="he-IL" dirty="0" smtClean="0"/>
              <a:t> </a:t>
            </a:r>
          </a:p>
          <a:p>
            <a:pPr marL="0" indent="0">
              <a:lnSpc>
                <a:spcPct val="150000"/>
              </a:lnSpc>
              <a:buNone/>
            </a:pPr>
            <a:r>
              <a:rPr lang="he-IL" dirty="0" smtClean="0"/>
              <a:t>(כלומר: </a:t>
            </a:r>
            <a:r>
              <a:rPr lang="en-US" dirty="0" smtClean="0">
                <a:latin typeface="Cambria Math"/>
                <a:ea typeface="Cambria Math"/>
                <a:cs typeface="Times New Roman" pitchFamily="18" charset="0"/>
              </a:rPr>
              <a:t>ℓ</a:t>
            </a:r>
            <a:r>
              <a:rPr lang="en-US" dirty="0" smtClean="0">
                <a:latin typeface="Times New Roman" pitchFamily="18" charset="0"/>
                <a:cs typeface="Times New Roman" pitchFamily="18" charset="0"/>
              </a:rPr>
              <a:t> </a:t>
            </a:r>
            <a:r>
              <a:rPr lang="en-US" dirty="0" smtClean="0"/>
              <a:t>-</a:t>
            </a:r>
            <a:r>
              <a:rPr lang="en-US" dirty="0" smtClean="0">
                <a:latin typeface="Times New Roman" pitchFamily="18" charset="0"/>
                <a:cs typeface="Times New Roman" pitchFamily="18" charset="0"/>
              </a:rPr>
              <a:t> </a:t>
            </a:r>
            <a:r>
              <a:rPr lang="en-US" dirty="0" smtClean="0">
                <a:latin typeface="Cambria Math"/>
                <a:ea typeface="Cambria Math"/>
                <a:cs typeface="Times New Roman" pitchFamily="18" charset="0"/>
              </a:rPr>
              <a:t>ℓ</a:t>
            </a:r>
            <a:r>
              <a:rPr lang="en-US" baseline="-25000" dirty="0" smtClean="0">
                <a:latin typeface="Times New Roman" pitchFamily="18" charset="0"/>
                <a:cs typeface="Times New Roman" pitchFamily="18" charset="0"/>
              </a:rPr>
              <a:t>0</a:t>
            </a:r>
            <a:r>
              <a:rPr lang="he-IL" baseline="-25000" dirty="0" smtClean="0">
                <a:latin typeface="Times New Roman" pitchFamily="18" charset="0"/>
                <a:cs typeface="Times New Roman" pitchFamily="18" charset="0"/>
              </a:rPr>
              <a:t>,</a:t>
            </a:r>
            <a:r>
              <a:rPr lang="he-IL" dirty="0" smtClean="0">
                <a:latin typeface="Times New Roman" pitchFamily="18" charset="0"/>
                <a:cs typeface="Times New Roman" pitchFamily="18" charset="0"/>
              </a:rPr>
              <a:t> </a:t>
            </a:r>
            <a:r>
              <a:rPr lang="en-US" dirty="0" smtClean="0">
                <a:latin typeface="Cambria Math"/>
                <a:ea typeface="Cambria Math"/>
                <a:cs typeface="Times New Roman" pitchFamily="18" charset="0"/>
              </a:rPr>
              <a:t>ℓ</a:t>
            </a:r>
            <a:r>
              <a:rPr lang="he-IL" dirty="0" smtClean="0">
                <a:latin typeface="Times New Roman" pitchFamily="18" charset="0"/>
                <a:cs typeface="Times New Roman" pitchFamily="18" charset="0"/>
              </a:rPr>
              <a:t> </a:t>
            </a:r>
            <a:r>
              <a:rPr lang="he-IL" dirty="0" smtClean="0"/>
              <a:t>– אורך הקפיץ כאשר הופעל כוח ו- </a:t>
            </a:r>
            <a:r>
              <a:rPr lang="en-US" dirty="0" smtClean="0">
                <a:latin typeface="Cambria Math"/>
                <a:ea typeface="Cambria Math"/>
                <a:cs typeface="Times New Roman" pitchFamily="18" charset="0"/>
              </a:rPr>
              <a:t>ℓ</a:t>
            </a:r>
            <a:r>
              <a:rPr lang="en-US" baseline="-25000" dirty="0" smtClean="0">
                <a:latin typeface="Times New Roman" pitchFamily="18" charset="0"/>
                <a:cs typeface="Times New Roman" pitchFamily="18" charset="0"/>
              </a:rPr>
              <a:t>0</a:t>
            </a:r>
            <a:r>
              <a:rPr lang="he-IL" dirty="0" smtClean="0"/>
              <a:t> אורך הקפיץ ללא הפעלת הכוח.) </a:t>
            </a:r>
          </a:p>
          <a:p>
            <a:pPr marL="0" indent="0">
              <a:lnSpc>
                <a:spcPct val="150000"/>
              </a:lnSpc>
              <a:buNone/>
            </a:pPr>
            <a:endParaRPr lang="he-IL" dirty="0" smtClean="0"/>
          </a:p>
          <a:p>
            <a:pPr marL="0" indent="0">
              <a:lnSpc>
                <a:spcPct val="150000"/>
              </a:lnSpc>
              <a:buNone/>
            </a:pPr>
            <a:r>
              <a:rPr lang="he-IL" dirty="0" smtClean="0"/>
              <a:t>משמעות היחס הישר שמתואר בגרף היא שהיחס בין הכוח להתארכות</a:t>
            </a:r>
          </a:p>
          <a:p>
            <a:pPr marL="0" indent="0">
              <a:lnSpc>
                <a:spcPct val="150000"/>
              </a:lnSpc>
              <a:buNone/>
            </a:pPr>
            <a:r>
              <a:rPr lang="he-IL" dirty="0" smtClean="0"/>
              <a:t> </a:t>
            </a:r>
            <a:r>
              <a:rPr lang="he-IL" dirty="0" smtClean="0"/>
              <a:t>הינו גודל </a:t>
            </a:r>
            <a:r>
              <a:rPr lang="he-IL" dirty="0" smtClean="0"/>
              <a:t>קבוע </a:t>
            </a:r>
            <a:r>
              <a:rPr lang="he-IL" dirty="0" smtClean="0"/>
              <a:t>שאותו נסמן באות </a:t>
            </a:r>
            <a:r>
              <a:rPr lang="en-US" dirty="0" smtClean="0"/>
              <a:t>k</a:t>
            </a:r>
            <a:r>
              <a:rPr lang="he-IL" dirty="0" smtClean="0"/>
              <a:t>, כלומר:  </a:t>
            </a:r>
          </a:p>
          <a:p>
            <a:pPr marL="0" indent="0">
              <a:lnSpc>
                <a:spcPct val="150000"/>
              </a:lnSpc>
              <a:buNone/>
            </a:pPr>
            <a:endParaRPr lang="he-IL" dirty="0"/>
          </a:p>
          <a:p>
            <a:pPr marL="0" indent="0">
              <a:lnSpc>
                <a:spcPct val="150000"/>
              </a:lnSpc>
              <a:buNone/>
            </a:pPr>
            <a:endParaRPr lang="he-IL" dirty="0" smtClean="0"/>
          </a:p>
          <a:p>
            <a:pPr marL="0" indent="0">
              <a:lnSpc>
                <a:spcPct val="150000"/>
              </a:lnSpc>
              <a:buNone/>
            </a:pPr>
            <a:r>
              <a:rPr lang="he-IL" dirty="0" smtClean="0"/>
              <a:t>מכאן, הביטוי לכוח הוא:</a:t>
            </a:r>
          </a:p>
          <a:p>
            <a:pPr marL="0" indent="0">
              <a:lnSpc>
                <a:spcPct val="150000"/>
              </a:lnSpc>
              <a:buNone/>
            </a:pPr>
            <a:endParaRPr lang="en-US" dirty="0"/>
          </a:p>
          <a:p>
            <a:pPr marL="0" indent="0">
              <a:buNone/>
            </a:pPr>
            <a:endParaRPr lang="he-IL" dirty="0"/>
          </a:p>
        </p:txBody>
      </p:sp>
      <p:grpSp>
        <p:nvGrpSpPr>
          <p:cNvPr id="7" name="Group 12"/>
          <p:cNvGrpSpPr>
            <a:grpSpLocks/>
          </p:cNvGrpSpPr>
          <p:nvPr/>
        </p:nvGrpSpPr>
        <p:grpSpPr bwMode="auto">
          <a:xfrm>
            <a:off x="696071" y="1541393"/>
            <a:ext cx="2178780" cy="1979023"/>
            <a:chOff x="4229" y="2700"/>
            <a:chExt cx="2306" cy="2424"/>
          </a:xfrm>
        </p:grpSpPr>
        <p:grpSp>
          <p:nvGrpSpPr>
            <p:cNvPr id="9" name="Group 13"/>
            <p:cNvGrpSpPr>
              <a:grpSpLocks/>
            </p:cNvGrpSpPr>
            <p:nvPr/>
          </p:nvGrpSpPr>
          <p:grpSpPr bwMode="auto">
            <a:xfrm>
              <a:off x="4320" y="3060"/>
              <a:ext cx="2215" cy="2064"/>
              <a:chOff x="1080" y="2880"/>
              <a:chExt cx="2215" cy="2064"/>
            </a:xfrm>
          </p:grpSpPr>
          <p:sp>
            <p:nvSpPr>
              <p:cNvPr id="11" name="Text Box 14"/>
              <p:cNvSpPr txBox="1">
                <a:spLocks noChangeArrowheads="1"/>
              </p:cNvSpPr>
              <p:nvPr/>
            </p:nvSpPr>
            <p:spPr bwMode="auto">
              <a:xfrm>
                <a:off x="2737" y="4404"/>
                <a:ext cx="558" cy="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993366"/>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rgbClr val="006699"/>
                    </a:solidFill>
                    <a:effectLst/>
                    <a:latin typeface="Times New Roman" pitchFamily="18" charset="0"/>
                    <a:ea typeface="Arial" pitchFamily="34" charset="0"/>
                    <a:cs typeface="Arial" pitchFamily="34" charset="0"/>
                    <a:sym typeface="Symbol" pitchFamily="18" charset="2"/>
                  </a:rPr>
                  <a:t></a:t>
                </a:r>
                <a:r>
                  <a:rPr kumimoji="0" lang="en-US" b="0" i="0" u="none" strike="noStrike" cap="none" normalizeH="0" baseline="0" dirty="0" smtClean="0">
                    <a:ln>
                      <a:noFill/>
                    </a:ln>
                    <a:solidFill>
                      <a:srgbClr val="006699"/>
                    </a:solidFill>
                    <a:effectLst/>
                    <a:latin typeface="Cambria Math"/>
                    <a:ea typeface="Cambria Math"/>
                    <a:cs typeface="Arial" pitchFamily="34" charset="0"/>
                  </a:rPr>
                  <a:t>ℓ</a:t>
                </a:r>
                <a:endParaRPr kumimoji="0" lang="he-IL"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3" name="Group 16"/>
              <p:cNvGrpSpPr>
                <a:grpSpLocks/>
              </p:cNvGrpSpPr>
              <p:nvPr/>
            </p:nvGrpSpPr>
            <p:grpSpPr bwMode="auto">
              <a:xfrm>
                <a:off x="1080" y="2880"/>
                <a:ext cx="1805" cy="1980"/>
                <a:chOff x="1080" y="2880"/>
                <a:chExt cx="1805" cy="1980"/>
              </a:xfrm>
            </p:grpSpPr>
            <p:sp>
              <p:nvSpPr>
                <p:cNvPr id="14" name="Line 17"/>
                <p:cNvSpPr>
                  <a:spLocks noChangeShapeType="1"/>
                </p:cNvSpPr>
                <p:nvPr/>
              </p:nvSpPr>
              <p:spPr bwMode="auto">
                <a:xfrm>
                  <a:off x="1260" y="2880"/>
                  <a:ext cx="0" cy="1980"/>
                </a:xfrm>
                <a:prstGeom prst="line">
                  <a:avLst/>
                </a:prstGeom>
                <a:noFill/>
                <a:ln w="38100">
                  <a:solidFill>
                    <a:srgbClr val="006699"/>
                  </a:solidFill>
                  <a:round/>
                  <a:headEnd type="triangle" w="med" len="me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5" name="Line 18"/>
                <p:cNvSpPr>
                  <a:spLocks noChangeShapeType="1"/>
                </p:cNvSpPr>
                <p:nvPr/>
              </p:nvSpPr>
              <p:spPr bwMode="auto">
                <a:xfrm flipV="1">
                  <a:off x="1080" y="4674"/>
                  <a:ext cx="1805" cy="6"/>
                </a:xfrm>
                <a:prstGeom prst="line">
                  <a:avLst/>
                </a:prstGeom>
                <a:noFill/>
                <a:ln w="38100">
                  <a:solidFill>
                    <a:srgbClr val="006699"/>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7" name="Line 20"/>
                <p:cNvSpPr>
                  <a:spLocks noChangeShapeType="1"/>
                </p:cNvSpPr>
                <p:nvPr/>
              </p:nvSpPr>
              <p:spPr bwMode="auto">
                <a:xfrm flipV="1">
                  <a:off x="1260" y="3240"/>
                  <a:ext cx="1080" cy="1440"/>
                </a:xfrm>
                <a:prstGeom prst="line">
                  <a:avLst/>
                </a:prstGeom>
                <a:noFill/>
                <a:ln w="19050">
                  <a:solidFill>
                    <a:srgbClr val="800080"/>
                  </a:solidFill>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grpSp>
        </p:grpSp>
        <p:sp>
          <p:nvSpPr>
            <p:cNvPr id="10" name="Text Box 21"/>
            <p:cNvSpPr txBox="1">
              <a:spLocks noChangeArrowheads="1"/>
            </p:cNvSpPr>
            <p:nvPr/>
          </p:nvSpPr>
          <p:spPr bwMode="auto">
            <a:xfrm>
              <a:off x="4229" y="2700"/>
              <a:ext cx="452" cy="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rgbClr val="006699"/>
                  </a:solidFill>
                  <a:effectLst/>
                  <a:latin typeface="Times New Roman" pitchFamily="18" charset="0"/>
                  <a:ea typeface="Arial" pitchFamily="34" charset="0"/>
                  <a:cs typeface="Arial" pitchFamily="34" charset="0"/>
                </a:rPr>
                <a:t>F</a:t>
              </a:r>
              <a:endParaRPr kumimoji="0" lang="he-IL" b="0" i="0" u="none" strike="noStrike" cap="none" normalizeH="0" baseline="0" dirty="0" smtClean="0">
                <a:ln>
                  <a:noFill/>
                </a:ln>
                <a:solidFill>
                  <a:schemeClr val="tx1"/>
                </a:solidFill>
                <a:effectLst/>
                <a:latin typeface="Arial" pitchFamily="34" charset="0"/>
                <a:cs typeface="Arial" pitchFamily="34" charset="0"/>
              </a:endParaRPr>
            </a:p>
          </p:txBody>
        </p:sp>
      </p:grpSp>
      <p:graphicFrame>
        <p:nvGraphicFramePr>
          <p:cNvPr id="18" name="אובייקט 17"/>
          <p:cNvGraphicFramePr>
            <a:graphicFrameLocks noChangeAspect="1"/>
          </p:cNvGraphicFramePr>
          <p:nvPr>
            <p:extLst>
              <p:ext uri="{D42A27DB-BD31-4B8C-83A1-F6EECF244321}">
                <p14:modId xmlns:p14="http://schemas.microsoft.com/office/powerpoint/2010/main" xmlns="" val="2475104417"/>
              </p:ext>
            </p:extLst>
          </p:nvPr>
        </p:nvGraphicFramePr>
        <p:xfrm>
          <a:off x="3687763" y="3943509"/>
          <a:ext cx="1577975" cy="439737"/>
        </p:xfrm>
        <a:graphic>
          <a:graphicData uri="http://schemas.openxmlformats.org/presentationml/2006/ole">
            <p:oleObj spid="_x0000_s89430" name="משוואה" r:id="rId3" imgW="609336" imgH="177723" progId="Equation.3">
              <p:embed/>
            </p:oleObj>
          </a:graphicData>
        </a:graphic>
      </p:graphicFrame>
      <p:graphicFrame>
        <p:nvGraphicFramePr>
          <p:cNvPr id="4" name="אובייקט 3"/>
          <p:cNvGraphicFramePr>
            <a:graphicFrameLocks noChangeAspect="1"/>
          </p:cNvGraphicFramePr>
          <p:nvPr>
            <p:extLst>
              <p:ext uri="{D42A27DB-BD31-4B8C-83A1-F6EECF244321}">
                <p14:modId xmlns:p14="http://schemas.microsoft.com/office/powerpoint/2010/main" xmlns="" val="1701809519"/>
              </p:ext>
            </p:extLst>
          </p:nvPr>
        </p:nvGraphicFramePr>
        <p:xfrm>
          <a:off x="3832226" y="2717049"/>
          <a:ext cx="1029946" cy="825570"/>
        </p:xfrm>
        <a:graphic>
          <a:graphicData uri="http://schemas.openxmlformats.org/presentationml/2006/ole">
            <p:oleObj spid="_x0000_s89431" name="משוואה" r:id="rId4" imgW="469696" imgH="393529" progId="Equation.3">
              <p:embed/>
            </p:oleObj>
          </a:graphicData>
        </a:graphic>
      </p:graphicFrame>
      <p:sp>
        <p:nvSpPr>
          <p:cNvPr id="16" name="מלבן 15"/>
          <p:cNvSpPr/>
          <p:nvPr/>
        </p:nvSpPr>
        <p:spPr>
          <a:xfrm>
            <a:off x="2632510" y="5046392"/>
            <a:ext cx="4572000" cy="1200329"/>
          </a:xfrm>
          <a:prstGeom prst="rect">
            <a:avLst/>
          </a:prstGeom>
        </p:spPr>
        <p:txBody>
          <a:bodyPr wrap="square">
            <a:spAutoFit/>
          </a:bodyPr>
          <a:lstStyle/>
          <a:p>
            <a:r>
              <a:rPr lang="en-US" dirty="0" smtClean="0">
                <a:hlinkClick r:id="rId5"/>
              </a:rPr>
              <a:t>http://</a:t>
            </a:r>
            <a:r>
              <a:rPr lang="en-US" dirty="0" smtClean="0">
                <a:hlinkClick r:id="rId5"/>
              </a:rPr>
              <a:t>www.upscale.utoronto.ca/GeneralInterest/Harrison/Flash/ClassMechanics/HookesLaw/HookesLaw.html</a:t>
            </a:r>
            <a:endParaRPr lang="en-US" dirty="0" smtClean="0"/>
          </a:p>
          <a:p>
            <a:endParaRPr lang="he-IL" dirty="0"/>
          </a:p>
        </p:txBody>
      </p:sp>
    </p:spTree>
    <p:extLst>
      <p:ext uri="{BB962C8B-B14F-4D97-AF65-F5344CB8AC3E}">
        <p14:creationId xmlns:p14="http://schemas.microsoft.com/office/powerpoint/2010/main" xmlns="" val="11496221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250257" y="555064"/>
            <a:ext cx="8525825" cy="2361392"/>
          </a:xfrm>
        </p:spPr>
        <p:txBody>
          <a:bodyPr/>
          <a:lstStyle/>
          <a:p>
            <a:pPr marL="0" indent="0">
              <a:lnSpc>
                <a:spcPct val="150000"/>
              </a:lnSpc>
              <a:buNone/>
            </a:pPr>
            <a:endParaRPr lang="he-IL" dirty="0" smtClean="0"/>
          </a:p>
          <a:p>
            <a:pPr marL="0" indent="0">
              <a:lnSpc>
                <a:spcPct val="150000"/>
              </a:lnSpc>
              <a:buNone/>
            </a:pPr>
            <a:endParaRPr lang="he-IL" dirty="0" smtClean="0"/>
          </a:p>
          <a:p>
            <a:pPr marL="0" indent="0">
              <a:lnSpc>
                <a:spcPct val="150000"/>
              </a:lnSpc>
              <a:buNone/>
            </a:pPr>
            <a:r>
              <a:rPr lang="en-US" dirty="0" smtClean="0"/>
              <a:t>- </a:t>
            </a:r>
            <a:r>
              <a:rPr lang="en-US" sz="2800" dirty="0" smtClean="0"/>
              <a:t>F</a:t>
            </a:r>
            <a:r>
              <a:rPr lang="he-IL" sz="2800" dirty="0" smtClean="0"/>
              <a:t> </a:t>
            </a:r>
            <a:r>
              <a:rPr lang="he-IL" sz="2800" dirty="0" smtClean="0"/>
              <a:t>יחידתו ניוטון</a:t>
            </a:r>
          </a:p>
          <a:p>
            <a:pPr marL="0" indent="0">
              <a:lnSpc>
                <a:spcPct val="150000"/>
              </a:lnSpc>
              <a:buNone/>
            </a:pPr>
            <a:r>
              <a:rPr lang="en-US" sz="2800" dirty="0" smtClean="0">
                <a:latin typeface="Times New Roman" pitchFamily="18" charset="0"/>
                <a:cs typeface="Times New Roman" pitchFamily="18" charset="0"/>
                <a:sym typeface="Symbol"/>
              </a:rPr>
              <a:t></a:t>
            </a:r>
            <a:r>
              <a:rPr lang="en-US" sz="2800" dirty="0" smtClean="0">
                <a:latin typeface="Cambria Math"/>
                <a:ea typeface="Cambria Math"/>
                <a:cs typeface="Times New Roman" pitchFamily="18" charset="0"/>
              </a:rPr>
              <a:t>ℓ</a:t>
            </a:r>
            <a:r>
              <a:rPr lang="he-IL" sz="2800" dirty="0" smtClean="0">
                <a:latin typeface="Times New Roman" pitchFamily="18" charset="0"/>
                <a:cs typeface="Times New Roman" pitchFamily="18" charset="0"/>
              </a:rPr>
              <a:t> –</a:t>
            </a:r>
            <a:r>
              <a:rPr lang="he-IL" sz="2800" dirty="0" smtClean="0"/>
              <a:t>יחידתו מטר – </a:t>
            </a:r>
            <a:r>
              <a:rPr lang="en-US" sz="2800" dirty="0" smtClean="0"/>
              <a:t>m]</a:t>
            </a:r>
            <a:r>
              <a:rPr lang="he-IL" sz="2800" dirty="0" smtClean="0"/>
              <a:t>] .</a:t>
            </a:r>
          </a:p>
          <a:p>
            <a:pPr marL="0" indent="0">
              <a:lnSpc>
                <a:spcPct val="150000"/>
              </a:lnSpc>
              <a:buNone/>
            </a:pPr>
            <a:r>
              <a:rPr lang="en-US" sz="2800" dirty="0" smtClean="0">
                <a:latin typeface="Times New Roman" pitchFamily="18" charset="0"/>
                <a:cs typeface="Times New Roman" pitchFamily="18" charset="0"/>
              </a:rPr>
              <a:t>k</a:t>
            </a:r>
            <a:r>
              <a:rPr lang="he-IL" sz="2800" dirty="0" smtClean="0"/>
              <a:t> - קבוע הכוח של הקפיץ, יחידתו היא ניוטון למטר - </a:t>
            </a:r>
            <a:r>
              <a:rPr lang="en-US" sz="2800" dirty="0" smtClean="0"/>
              <a:t>m] </a:t>
            </a:r>
            <a:r>
              <a:rPr lang="he-IL" sz="2800" dirty="0" smtClean="0"/>
              <a:t> </a:t>
            </a:r>
            <a:r>
              <a:rPr lang="en-US" sz="2800" dirty="0" smtClean="0"/>
              <a:t>N/</a:t>
            </a:r>
            <a:r>
              <a:rPr lang="he-IL" sz="2800" dirty="0" smtClean="0"/>
              <a:t>]. </a:t>
            </a:r>
            <a:endParaRPr lang="en-US" sz="2800" dirty="0" smtClean="0"/>
          </a:p>
          <a:p>
            <a:pPr marL="0" indent="0">
              <a:lnSpc>
                <a:spcPct val="150000"/>
              </a:lnSpc>
              <a:buNone/>
            </a:pPr>
            <a:r>
              <a:rPr lang="he-IL" sz="2800" dirty="0" smtClean="0"/>
              <a:t>זהו </a:t>
            </a:r>
            <a:r>
              <a:rPr lang="he-IL" sz="2800" dirty="0" smtClean="0"/>
              <a:t>חוק האלסטיות של </a:t>
            </a:r>
            <a:r>
              <a:rPr lang="he-IL" sz="2800" dirty="0" smtClean="0"/>
              <a:t>הקפיץ- </a:t>
            </a:r>
            <a:r>
              <a:rPr lang="he-IL" sz="3200" b="1" dirty="0" smtClean="0">
                <a:solidFill>
                  <a:srgbClr val="FF0000"/>
                </a:solidFill>
              </a:rPr>
              <a:t>חוק </a:t>
            </a:r>
            <a:r>
              <a:rPr lang="he-IL" sz="3200" b="1" dirty="0" err="1" smtClean="0">
                <a:solidFill>
                  <a:srgbClr val="FF0000"/>
                </a:solidFill>
              </a:rPr>
              <a:t>הוק</a:t>
            </a:r>
            <a:endParaRPr lang="he-IL" sz="2800" b="1" dirty="0" smtClean="0">
              <a:solidFill>
                <a:srgbClr val="FF0000"/>
              </a:solidFill>
            </a:endParaRPr>
          </a:p>
          <a:p>
            <a:pPr marL="0" indent="0">
              <a:lnSpc>
                <a:spcPct val="150000"/>
              </a:lnSpc>
              <a:buNone/>
            </a:pPr>
            <a:r>
              <a:rPr lang="he-IL" sz="2800" dirty="0" smtClean="0"/>
              <a:t>הראשון </a:t>
            </a:r>
            <a:r>
              <a:rPr lang="he-IL" sz="2800" dirty="0" smtClean="0"/>
              <a:t>שניסח אותו היה </a:t>
            </a:r>
            <a:r>
              <a:rPr lang="he-IL" sz="2800" b="1" dirty="0" smtClean="0"/>
              <a:t>רוברט </a:t>
            </a:r>
            <a:r>
              <a:rPr lang="he-IL" sz="2800" b="1" dirty="0" err="1" smtClean="0"/>
              <a:t>הוק</a:t>
            </a:r>
            <a:r>
              <a:rPr lang="he-IL" sz="2800" b="1" dirty="0" smtClean="0"/>
              <a:t>,</a:t>
            </a:r>
            <a:r>
              <a:rPr lang="he-IL" sz="2800" dirty="0" smtClean="0"/>
              <a:t> פיזיקאי דגול מאנגליה, בן זמנו של ניוטון מהמאה ה- 17</a:t>
            </a:r>
            <a:r>
              <a:rPr lang="he-IL" sz="2800" dirty="0" smtClean="0"/>
              <a:t>.</a:t>
            </a:r>
          </a:p>
          <a:p>
            <a:pPr marL="0" indent="0">
              <a:lnSpc>
                <a:spcPct val="150000"/>
              </a:lnSpc>
              <a:buNone/>
            </a:pPr>
            <a:r>
              <a:rPr lang="en-US" sz="1400" dirty="0" smtClean="0">
                <a:hlinkClick r:id="rId3"/>
              </a:rPr>
              <a:t>https://</a:t>
            </a:r>
            <a:r>
              <a:rPr lang="en-US" sz="1400" dirty="0" smtClean="0">
                <a:hlinkClick r:id="rId3"/>
              </a:rPr>
              <a:t>phet.colorado.edu/sims/html/hookes-law/latest/hookes-law_en.html</a:t>
            </a:r>
            <a:endParaRPr lang="en-US" sz="1400" dirty="0" smtClean="0"/>
          </a:p>
          <a:p>
            <a:pPr marL="0" indent="0">
              <a:lnSpc>
                <a:spcPct val="150000"/>
              </a:lnSpc>
              <a:buNone/>
            </a:pPr>
            <a:endParaRPr lang="he-IL" sz="2800" dirty="0" smtClean="0"/>
          </a:p>
          <a:p>
            <a:endParaRPr lang="he-IL" dirty="0"/>
          </a:p>
        </p:txBody>
      </p:sp>
      <p:graphicFrame>
        <p:nvGraphicFramePr>
          <p:cNvPr id="168963" name="Object 3"/>
          <p:cNvGraphicFramePr>
            <a:graphicFrameLocks noChangeAspect="1"/>
          </p:cNvGraphicFramePr>
          <p:nvPr/>
        </p:nvGraphicFramePr>
        <p:xfrm>
          <a:off x="3975234" y="712536"/>
          <a:ext cx="1975585" cy="541693"/>
        </p:xfrm>
        <a:graphic>
          <a:graphicData uri="http://schemas.openxmlformats.org/presentationml/2006/ole">
            <p:oleObj spid="_x0000_s168963" name="משוואה" r:id="rId4" imgW="609336" imgH="177723" progId="Equation.3">
              <p:embed/>
            </p:oleObj>
          </a:graphicData>
        </a:graphic>
      </p:graphicFrame>
      <p:pic>
        <p:nvPicPr>
          <p:cNvPr id="168965" name="Picture 5" descr="תוצאת תמונה עבור רוברט הוק"/>
          <p:cNvPicPr>
            <a:picLocks noChangeAspect="1" noChangeArrowheads="1"/>
          </p:cNvPicPr>
          <p:nvPr/>
        </p:nvPicPr>
        <p:blipFill>
          <a:blip r:embed="rId5" cstate="print"/>
          <a:srcRect/>
          <a:stretch>
            <a:fillRect/>
          </a:stretch>
        </p:blipFill>
        <p:spPr bwMode="auto">
          <a:xfrm>
            <a:off x="777407" y="700403"/>
            <a:ext cx="2081296" cy="208129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משמעות קבוע הכוח של הקפיץ</a:t>
            </a:r>
            <a:endParaRPr lang="he-IL" dirty="0"/>
          </a:p>
        </p:txBody>
      </p:sp>
      <p:sp>
        <p:nvSpPr>
          <p:cNvPr id="3" name="מציין מיקום תוכן 2"/>
          <p:cNvSpPr>
            <a:spLocks noGrp="1"/>
          </p:cNvSpPr>
          <p:nvPr>
            <p:ph idx="1"/>
          </p:nvPr>
        </p:nvSpPr>
        <p:spPr>
          <a:xfrm>
            <a:off x="393700" y="709067"/>
            <a:ext cx="8382382" cy="5882233"/>
          </a:xfrm>
        </p:spPr>
        <p:txBody>
          <a:bodyPr/>
          <a:lstStyle/>
          <a:p>
            <a:pPr marL="0" indent="0" algn="ctr">
              <a:lnSpc>
                <a:spcPct val="150000"/>
              </a:lnSpc>
              <a:spcBef>
                <a:spcPts val="0"/>
              </a:spcBef>
              <a:buNone/>
            </a:pPr>
            <a:r>
              <a:rPr lang="he-IL" sz="2400" b="1" dirty="0" smtClean="0">
                <a:solidFill>
                  <a:schemeClr val="tx2"/>
                </a:solidFill>
              </a:rPr>
              <a:t>המקדם </a:t>
            </a:r>
            <a:r>
              <a:rPr lang="en-US" sz="2400" b="1" dirty="0" smtClean="0">
                <a:solidFill>
                  <a:schemeClr val="tx2"/>
                </a:solidFill>
              </a:rPr>
              <a:t>k</a:t>
            </a:r>
            <a:r>
              <a:rPr lang="he-IL" sz="2400" b="1" dirty="0" smtClean="0">
                <a:solidFill>
                  <a:schemeClr val="tx2"/>
                </a:solidFill>
              </a:rPr>
              <a:t> מייצג את מידת האלסטיות של הקפיץ,</a:t>
            </a:r>
          </a:p>
          <a:p>
            <a:pPr marL="0" indent="0" algn="ctr">
              <a:lnSpc>
                <a:spcPct val="150000"/>
              </a:lnSpc>
              <a:spcBef>
                <a:spcPts val="0"/>
              </a:spcBef>
              <a:buNone/>
            </a:pPr>
            <a:r>
              <a:rPr lang="he-IL" sz="2400" b="1" dirty="0" smtClean="0">
                <a:solidFill>
                  <a:schemeClr val="tx2"/>
                </a:solidFill>
              </a:rPr>
              <a:t> כלומר: הכוח שצריך להפעיל כדי שהקפיץ יתארך (או יתכווץ) ביחידת אורך.</a:t>
            </a:r>
            <a:endParaRPr lang="en-US" sz="2400" b="1" dirty="0" smtClean="0">
              <a:solidFill>
                <a:schemeClr val="tx2"/>
              </a:solidFill>
            </a:endParaRPr>
          </a:p>
          <a:p>
            <a:pPr marL="0" algn="ctr">
              <a:lnSpc>
                <a:spcPct val="150000"/>
              </a:lnSpc>
              <a:spcBef>
                <a:spcPts val="0"/>
              </a:spcBef>
              <a:buNone/>
            </a:pPr>
            <a:r>
              <a:rPr lang="he-IL" sz="2400" b="1" dirty="0" smtClean="0">
                <a:solidFill>
                  <a:schemeClr val="tx2"/>
                </a:solidFill>
              </a:rPr>
              <a:t>לקפיצים שונים </a:t>
            </a:r>
            <a:r>
              <a:rPr lang="he-IL" sz="2400" b="1" dirty="0" err="1" smtClean="0">
                <a:solidFill>
                  <a:schemeClr val="tx2"/>
                </a:solidFill>
              </a:rPr>
              <a:t>קבועי</a:t>
            </a:r>
            <a:r>
              <a:rPr lang="he-IL" sz="2400" b="1" dirty="0" smtClean="0">
                <a:solidFill>
                  <a:schemeClr val="tx2"/>
                </a:solidFill>
              </a:rPr>
              <a:t> כוח שונים.  </a:t>
            </a:r>
            <a:endParaRPr lang="en-US" sz="2400" b="1" dirty="0" smtClean="0">
              <a:solidFill>
                <a:schemeClr val="tx2"/>
              </a:solidFill>
            </a:endParaRPr>
          </a:p>
          <a:p>
            <a:pPr marL="0" indent="0">
              <a:spcBef>
                <a:spcPts val="0"/>
              </a:spcBef>
              <a:buNone/>
            </a:pPr>
            <a:endParaRPr lang="he-IL" dirty="0"/>
          </a:p>
        </p:txBody>
      </p:sp>
      <p:grpSp>
        <p:nvGrpSpPr>
          <p:cNvPr id="8" name="קבוצה 7"/>
          <p:cNvGrpSpPr/>
          <p:nvPr/>
        </p:nvGrpSpPr>
        <p:grpSpPr>
          <a:xfrm>
            <a:off x="424706" y="3178975"/>
            <a:ext cx="5456170" cy="2896090"/>
            <a:chOff x="1309857" y="1921312"/>
            <a:chExt cx="5456170" cy="2896090"/>
          </a:xfrm>
        </p:grpSpPr>
        <p:grpSp>
          <p:nvGrpSpPr>
            <p:cNvPr id="4" name="קבוצה 3"/>
            <p:cNvGrpSpPr/>
            <p:nvPr/>
          </p:nvGrpSpPr>
          <p:grpSpPr>
            <a:xfrm>
              <a:off x="1309857" y="1921312"/>
              <a:ext cx="5456170" cy="2896090"/>
              <a:chOff x="873082" y="2218818"/>
              <a:chExt cx="5456170" cy="2896090"/>
            </a:xfrm>
          </p:grpSpPr>
          <p:grpSp>
            <p:nvGrpSpPr>
              <p:cNvPr id="105497" name="Group 25"/>
              <p:cNvGrpSpPr>
                <a:grpSpLocks noChangeAspect="1"/>
              </p:cNvGrpSpPr>
              <p:nvPr/>
            </p:nvGrpSpPr>
            <p:grpSpPr bwMode="auto">
              <a:xfrm rot="5400000">
                <a:off x="3749792" y="2535447"/>
                <a:ext cx="2896090" cy="2262831"/>
                <a:chOff x="4695" y="2135"/>
                <a:chExt cx="6148" cy="4841"/>
              </a:xfrm>
            </p:grpSpPr>
            <p:sp>
              <p:nvSpPr>
                <p:cNvPr id="105498" name="AutoShape 26"/>
                <p:cNvSpPr>
                  <a:spLocks noChangeAspect="1" noChangeArrowheads="1"/>
                </p:cNvSpPr>
                <p:nvPr/>
              </p:nvSpPr>
              <p:spPr bwMode="auto">
                <a:xfrm>
                  <a:off x="4695" y="4630"/>
                  <a:ext cx="6120" cy="234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endParaRPr lang="he-IL"/>
                </a:p>
              </p:txBody>
            </p:sp>
            <p:pic>
              <p:nvPicPr>
                <p:cNvPr id="105499" name="Picture 27" descr="㿷ᛟҠ"/>
                <p:cNvPicPr>
                  <a:picLocks noChangeAspect="1" noChangeArrowheads="1"/>
                </p:cNvPicPr>
                <p:nvPr/>
              </p:nvPicPr>
              <p:blipFill>
                <a:blip r:embed="rId3" cstate="print"/>
                <a:srcRect/>
                <a:stretch>
                  <a:fillRect/>
                </a:stretch>
              </p:blipFill>
              <p:spPr bwMode="auto">
                <a:xfrm rot="5400000">
                  <a:off x="6258" y="3859"/>
                  <a:ext cx="1531" cy="4103"/>
                </a:xfrm>
                <a:prstGeom prst="rect">
                  <a:avLst/>
                </a:prstGeom>
                <a:noFill/>
                <a:ln w="9525">
                  <a:noFill/>
                  <a:miter lim="800000"/>
                  <a:headEnd/>
                  <a:tailEnd/>
                </a:ln>
              </p:spPr>
            </p:pic>
            <p:sp>
              <p:nvSpPr>
                <p:cNvPr id="105500" name="Text Box 28"/>
                <p:cNvSpPr txBox="1">
                  <a:spLocks noChangeArrowheads="1"/>
                </p:cNvSpPr>
                <p:nvPr/>
              </p:nvSpPr>
              <p:spPr bwMode="auto">
                <a:xfrm rot="16357051">
                  <a:off x="9861" y="5652"/>
                  <a:ext cx="943" cy="10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03" name="Rectangle 31" descr="אלכסון רחב כלפי מטה"/>
                <p:cNvSpPr>
                  <a:spLocks noChangeArrowheads="1"/>
                </p:cNvSpPr>
                <p:nvPr/>
              </p:nvSpPr>
              <p:spPr bwMode="auto">
                <a:xfrm>
                  <a:off x="4708" y="4996"/>
                  <a:ext cx="527" cy="19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5504" name="Line 32"/>
                <p:cNvSpPr>
                  <a:spLocks noChangeShapeType="1"/>
                </p:cNvSpPr>
                <p:nvPr/>
              </p:nvSpPr>
              <p:spPr bwMode="auto">
                <a:xfrm flipH="1">
                  <a:off x="9075" y="5965"/>
                  <a:ext cx="899" cy="1"/>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05505" name="Text Box 33"/>
                <p:cNvSpPr txBox="1">
                  <a:spLocks noChangeArrowheads="1"/>
                </p:cNvSpPr>
                <p:nvPr/>
              </p:nvSpPr>
              <p:spPr bwMode="auto">
                <a:xfrm rot="16200000">
                  <a:off x="4442" y="3467"/>
                  <a:ext cx="3256" cy="5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1 – קפיץ "רך"</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05506" name="Group 34"/>
              <p:cNvGrpSpPr>
                <a:grpSpLocks noChangeAspect="1"/>
              </p:cNvGrpSpPr>
              <p:nvPr/>
            </p:nvGrpSpPr>
            <p:grpSpPr bwMode="auto">
              <a:xfrm rot="5400000">
                <a:off x="777702" y="2320547"/>
                <a:ext cx="2889738" cy="2698977"/>
                <a:chOff x="4695" y="4630"/>
                <a:chExt cx="6120" cy="5716"/>
              </a:xfrm>
            </p:grpSpPr>
            <p:sp>
              <p:nvSpPr>
                <p:cNvPr id="105507" name="AutoShape 35"/>
                <p:cNvSpPr>
                  <a:spLocks noChangeAspect="1" noChangeArrowheads="1"/>
                </p:cNvSpPr>
                <p:nvPr/>
              </p:nvSpPr>
              <p:spPr bwMode="auto">
                <a:xfrm>
                  <a:off x="4695" y="4630"/>
                  <a:ext cx="6120" cy="2340"/>
                </a:xfrm>
                <a:prstGeom prst="rect">
                  <a:avLst/>
                </a:prstGeom>
                <a:noFill/>
                <a:ln w="38100">
                  <a:noFill/>
                  <a:miter lim="800000"/>
                  <a:headEnd/>
                  <a:tailEnd/>
                </a:ln>
              </p:spPr>
              <p:txBody>
                <a:bodyPr vert="horz" wrap="square" lIns="91440" tIns="45720" rIns="91440" bIns="45720" numCol="1" anchor="t" anchorCtr="0" compatLnSpc="1">
                  <a:prstTxWarp prst="textNoShape">
                    <a:avLst/>
                  </a:prstTxWarp>
                </a:bodyPr>
                <a:lstStyle/>
                <a:p>
                  <a:endParaRPr lang="he-IL"/>
                </a:p>
              </p:txBody>
            </p:sp>
            <p:pic>
              <p:nvPicPr>
                <p:cNvPr id="105508" name="Picture 36" descr="㿷ᛟҠ"/>
                <p:cNvPicPr>
                  <a:picLocks noChangeAspect="1" noChangeArrowheads="1"/>
                </p:cNvPicPr>
                <p:nvPr/>
              </p:nvPicPr>
              <p:blipFill>
                <a:blip r:embed="rId3" cstate="print"/>
                <a:srcRect/>
                <a:stretch>
                  <a:fillRect/>
                </a:stretch>
              </p:blipFill>
              <p:spPr bwMode="auto">
                <a:xfrm rot="5400000">
                  <a:off x="5762" y="4479"/>
                  <a:ext cx="1531" cy="2864"/>
                </a:xfrm>
                <a:prstGeom prst="rect">
                  <a:avLst/>
                </a:prstGeom>
                <a:noFill/>
                <a:ln w="9525">
                  <a:noFill/>
                  <a:miter lim="800000"/>
                  <a:headEnd/>
                  <a:tailEnd/>
                </a:ln>
              </p:spPr>
            </p:pic>
            <p:sp>
              <p:nvSpPr>
                <p:cNvPr id="105509" name="Text Box 37"/>
                <p:cNvSpPr txBox="1">
                  <a:spLocks noChangeArrowheads="1"/>
                </p:cNvSpPr>
                <p:nvPr/>
              </p:nvSpPr>
              <p:spPr bwMode="auto">
                <a:xfrm rot="16200000">
                  <a:off x="8975" y="5612"/>
                  <a:ext cx="877" cy="9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dirty="0" smtClean="0">
                      <a:ln>
                        <a:noFill/>
                      </a:ln>
                      <a:solidFill>
                        <a:srgbClr val="800080"/>
                      </a:solidFill>
                      <a:effectLst/>
                      <a:latin typeface="Calibri" pitchFamily="34" charset="0"/>
                      <a:ea typeface="Arial" pitchFamily="34" charset="0"/>
                      <a:cs typeface="Arial" pitchFamily="34" charset="0"/>
                    </a:rPr>
                    <a:t> </a:t>
                  </a:r>
                  <a:r>
                    <a:rPr kumimoji="0" lang="en-US" sz="1600" b="0" i="0" u="none" strike="noStrike" cap="none" normalizeH="0" baseline="0" dirty="0" smtClean="0">
                      <a:ln>
                        <a:noFill/>
                      </a:ln>
                      <a:solidFill>
                        <a:srgbClr val="800080"/>
                      </a:solidFill>
                      <a:effectLst/>
                      <a:latin typeface="Times New Roman" pitchFamily="18" charset="0"/>
                      <a:ea typeface="Arial" pitchFamily="34" charset="0"/>
                      <a:cs typeface="Arial" pitchFamily="34" charset="0"/>
                    </a:rPr>
                    <a:t>F</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12" name="Rectangle 40" descr="אלכסון רחב כלפי מטה"/>
                <p:cNvSpPr>
                  <a:spLocks noChangeArrowheads="1"/>
                </p:cNvSpPr>
                <p:nvPr/>
              </p:nvSpPr>
              <p:spPr bwMode="auto">
                <a:xfrm>
                  <a:off x="4695" y="4934"/>
                  <a:ext cx="540" cy="1980"/>
                </a:xfrm>
                <a:prstGeom prst="rect">
                  <a:avLst/>
                </a:prstGeom>
                <a:pattFill prst="wdDnDiag">
                  <a:fgClr>
                    <a:srgbClr val="333399"/>
                  </a:fgClr>
                  <a:bgClr>
                    <a:srgbClr val="EE9A12"/>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05513" name="Line 41"/>
                <p:cNvSpPr>
                  <a:spLocks noChangeShapeType="1"/>
                </p:cNvSpPr>
                <p:nvPr/>
              </p:nvSpPr>
              <p:spPr bwMode="auto">
                <a:xfrm flipH="1">
                  <a:off x="7960" y="5975"/>
                  <a:ext cx="899" cy="1"/>
                </a:xfrm>
                <a:prstGeom prst="line">
                  <a:avLst/>
                </a:prstGeom>
                <a:noFill/>
                <a:ln w="38100">
                  <a:solidFill>
                    <a:srgbClr val="808000"/>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05514" name="Text Box 42"/>
                <p:cNvSpPr txBox="1">
                  <a:spLocks noChangeArrowheads="1"/>
                </p:cNvSpPr>
                <p:nvPr/>
              </p:nvSpPr>
              <p:spPr bwMode="auto">
                <a:xfrm rot="16200000">
                  <a:off x="4543" y="8173"/>
                  <a:ext cx="3445" cy="9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800080"/>
                      </a:solidFill>
                      <a:effectLst/>
                      <a:latin typeface="Arial" pitchFamily="34" charset="0"/>
                      <a:ea typeface="Arial" pitchFamily="34" charset="0"/>
                      <a:cs typeface="Arial" pitchFamily="34" charset="0"/>
                    </a:rPr>
                    <a:t>2 – קפיץ "קשה"</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5" name="TextBox 4"/>
            <p:cNvSpPr txBox="1"/>
            <p:nvPr/>
          </p:nvSpPr>
          <p:spPr>
            <a:xfrm>
              <a:off x="2903935" y="4336781"/>
              <a:ext cx="1514471" cy="454292"/>
            </a:xfrm>
            <a:prstGeom prst="rect">
              <a:avLst/>
            </a:prstGeom>
            <a:noFill/>
          </p:spPr>
          <p:txBody>
            <a:bodyPr wrap="square" rtlCol="1">
              <a:spAutoFit/>
            </a:bodyPr>
            <a:lstStyle/>
            <a:p>
              <a:pPr>
                <a:lnSpc>
                  <a:spcPct val="150000"/>
                </a:lnSpc>
              </a:pPr>
              <a:r>
                <a:rPr lang="en-US" dirty="0" smtClean="0">
                  <a:solidFill>
                    <a:srgbClr val="7030A0"/>
                  </a:solidFill>
                </a:rPr>
                <a:t>k2&gt;k1</a:t>
              </a:r>
              <a:endParaRPr lang="en-US" dirty="0">
                <a:solidFill>
                  <a:srgbClr val="7030A0"/>
                </a:solidFill>
              </a:endParaRPr>
            </a:p>
          </p:txBody>
        </p:sp>
      </p:grpSp>
      <p:grpSp>
        <p:nvGrpSpPr>
          <p:cNvPr id="7" name="קבוצה 6"/>
          <p:cNvGrpSpPr/>
          <p:nvPr/>
        </p:nvGrpSpPr>
        <p:grpSpPr>
          <a:xfrm>
            <a:off x="5823506" y="3639079"/>
            <a:ext cx="2552700" cy="1502290"/>
            <a:chOff x="4407456" y="4978743"/>
            <a:chExt cx="2552700" cy="1502290"/>
          </a:xfrm>
        </p:grpSpPr>
        <p:grpSp>
          <p:nvGrpSpPr>
            <p:cNvPr id="105473" name="Group 1"/>
            <p:cNvGrpSpPr>
              <a:grpSpLocks/>
            </p:cNvGrpSpPr>
            <p:nvPr/>
          </p:nvGrpSpPr>
          <p:grpSpPr bwMode="auto">
            <a:xfrm>
              <a:off x="4407456" y="4978743"/>
              <a:ext cx="2552700" cy="1384300"/>
              <a:chOff x="1880" y="10600"/>
              <a:chExt cx="4020" cy="2180"/>
            </a:xfrm>
          </p:grpSpPr>
          <p:grpSp>
            <p:nvGrpSpPr>
              <p:cNvPr id="105474" name="Group 2"/>
              <p:cNvGrpSpPr>
                <a:grpSpLocks/>
              </p:cNvGrpSpPr>
              <p:nvPr/>
            </p:nvGrpSpPr>
            <p:grpSpPr bwMode="auto">
              <a:xfrm>
                <a:off x="1880" y="10600"/>
                <a:ext cx="3260" cy="2180"/>
                <a:chOff x="3680" y="2860"/>
                <a:chExt cx="3260" cy="2180"/>
              </a:xfrm>
            </p:grpSpPr>
            <p:grpSp>
              <p:nvGrpSpPr>
                <p:cNvPr id="105475" name="Group 3"/>
                <p:cNvGrpSpPr>
                  <a:grpSpLocks/>
                </p:cNvGrpSpPr>
                <p:nvPr/>
              </p:nvGrpSpPr>
              <p:grpSpPr bwMode="auto">
                <a:xfrm>
                  <a:off x="4485" y="2860"/>
                  <a:ext cx="2455" cy="2180"/>
                  <a:chOff x="1245" y="2680"/>
                  <a:chExt cx="2455" cy="2180"/>
                </a:xfrm>
              </p:grpSpPr>
              <p:sp>
                <p:nvSpPr>
                  <p:cNvPr id="105477" name="Text Box 5"/>
                  <p:cNvSpPr txBox="1">
                    <a:spLocks noChangeArrowheads="1"/>
                  </p:cNvSpPr>
                  <p:nvPr/>
                </p:nvSpPr>
                <p:spPr bwMode="auto">
                  <a:xfrm>
                    <a:off x="1860" y="2680"/>
                    <a:ext cx="184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993366"/>
                        </a:solidFill>
                        <a:effectLst/>
                        <a:latin typeface="Arial" pitchFamily="34" charset="0"/>
                        <a:ea typeface="Arial" pitchFamily="34" charset="0"/>
                        <a:cs typeface="Arial" pitchFamily="34" charset="0"/>
                      </a:rPr>
                      <a:t>קפיץ "קשה"</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5478" name="Group 6"/>
                  <p:cNvGrpSpPr>
                    <a:grpSpLocks/>
                  </p:cNvGrpSpPr>
                  <p:nvPr/>
                </p:nvGrpSpPr>
                <p:grpSpPr bwMode="auto">
                  <a:xfrm>
                    <a:off x="1245" y="2880"/>
                    <a:ext cx="2135" cy="1980"/>
                    <a:chOff x="1245" y="2880"/>
                    <a:chExt cx="2135" cy="1980"/>
                  </a:xfrm>
                </p:grpSpPr>
                <p:sp>
                  <p:nvSpPr>
                    <p:cNvPr id="105479" name="Line 7"/>
                    <p:cNvSpPr>
                      <a:spLocks noChangeShapeType="1"/>
                    </p:cNvSpPr>
                    <p:nvPr/>
                  </p:nvSpPr>
                  <p:spPr bwMode="auto">
                    <a:xfrm>
                      <a:off x="1260" y="2880"/>
                      <a:ext cx="0" cy="1980"/>
                    </a:xfrm>
                    <a:prstGeom prst="line">
                      <a:avLst/>
                    </a:prstGeom>
                    <a:noFill/>
                    <a:ln w="38100">
                      <a:solidFill>
                        <a:srgbClr val="006699"/>
                      </a:solidFill>
                      <a:round/>
                      <a:headEnd type="triangle" w="med" len="med"/>
                      <a:tailEnd/>
                    </a:ln>
                  </p:spPr>
                  <p:txBody>
                    <a:bodyPr vert="horz" wrap="square" lIns="91440" tIns="45720" rIns="91440" bIns="45720" numCol="1" anchor="t" anchorCtr="0" compatLnSpc="1">
                      <a:prstTxWarp prst="textNoShape">
                        <a:avLst/>
                      </a:prstTxWarp>
                    </a:bodyPr>
                    <a:lstStyle/>
                    <a:p>
                      <a:endParaRPr lang="he-IL"/>
                    </a:p>
                  </p:txBody>
                </p:sp>
                <p:sp>
                  <p:nvSpPr>
                    <p:cNvPr id="105480" name="Line 8"/>
                    <p:cNvSpPr>
                      <a:spLocks noChangeShapeType="1"/>
                    </p:cNvSpPr>
                    <p:nvPr/>
                  </p:nvSpPr>
                  <p:spPr bwMode="auto">
                    <a:xfrm flipV="1">
                      <a:off x="1260" y="4633"/>
                      <a:ext cx="2120" cy="47"/>
                    </a:xfrm>
                    <a:prstGeom prst="line">
                      <a:avLst/>
                    </a:prstGeom>
                    <a:noFill/>
                    <a:ln w="38100">
                      <a:solidFill>
                        <a:srgbClr val="006699"/>
                      </a:solidFill>
                      <a:round/>
                      <a:headEnd/>
                      <a:tailEnd type="triangle" w="med" len="med"/>
                    </a:ln>
                  </p:spPr>
                  <p:txBody>
                    <a:bodyPr vert="horz" wrap="square" lIns="91440" tIns="45720" rIns="91440" bIns="45720" numCol="1" anchor="t" anchorCtr="0" compatLnSpc="1">
                      <a:prstTxWarp prst="textNoShape">
                        <a:avLst/>
                      </a:prstTxWarp>
                    </a:bodyPr>
                    <a:lstStyle/>
                    <a:p>
                      <a:endParaRPr lang="he-IL"/>
                    </a:p>
                  </p:txBody>
                </p:sp>
                <p:sp>
                  <p:nvSpPr>
                    <p:cNvPr id="105481" name="Line 9"/>
                    <p:cNvSpPr>
                      <a:spLocks noChangeShapeType="1"/>
                    </p:cNvSpPr>
                    <p:nvPr/>
                  </p:nvSpPr>
                  <p:spPr bwMode="auto">
                    <a:xfrm flipV="1">
                      <a:off x="1245" y="4125"/>
                      <a:ext cx="1800" cy="540"/>
                    </a:xfrm>
                    <a:prstGeom prst="line">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he-IL"/>
                    </a:p>
                  </p:txBody>
                </p:sp>
                <p:sp>
                  <p:nvSpPr>
                    <p:cNvPr id="105482" name="Line 10"/>
                    <p:cNvSpPr>
                      <a:spLocks noChangeShapeType="1"/>
                    </p:cNvSpPr>
                    <p:nvPr/>
                  </p:nvSpPr>
                  <p:spPr bwMode="auto">
                    <a:xfrm flipV="1">
                      <a:off x="1260" y="3240"/>
                      <a:ext cx="1080" cy="1440"/>
                    </a:xfrm>
                    <a:prstGeom prst="line">
                      <a:avLst/>
                    </a:prstGeom>
                    <a:noFill/>
                    <a:ln w="19050">
                      <a:solidFill>
                        <a:srgbClr val="800080"/>
                      </a:solidFill>
                      <a:round/>
                      <a:headEnd/>
                      <a:tailEnd/>
                    </a:ln>
                  </p:spPr>
                  <p:txBody>
                    <a:bodyPr vert="horz" wrap="square" lIns="91440" tIns="45720" rIns="91440" bIns="45720" numCol="1" anchor="t" anchorCtr="0" compatLnSpc="1">
                      <a:prstTxWarp prst="textNoShape">
                        <a:avLst/>
                      </a:prstTxWarp>
                    </a:bodyPr>
                    <a:lstStyle/>
                    <a:p>
                      <a:endParaRPr lang="he-IL"/>
                    </a:p>
                  </p:txBody>
                </p:sp>
              </p:grpSp>
            </p:grpSp>
            <p:sp>
              <p:nvSpPr>
                <p:cNvPr id="105483" name="Text Box 11"/>
                <p:cNvSpPr txBox="1">
                  <a:spLocks noChangeArrowheads="1"/>
                </p:cNvSpPr>
                <p:nvPr/>
              </p:nvSpPr>
              <p:spPr bwMode="auto">
                <a:xfrm>
                  <a:off x="3680" y="2860"/>
                  <a:ext cx="721"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rgbClr val="006699"/>
                      </a:solidFill>
                      <a:effectLst/>
                      <a:latin typeface="Times New Roman" pitchFamily="18" charset="0"/>
                      <a:ea typeface="Arial" pitchFamily="34" charset="0"/>
                      <a:cs typeface="Arial" pitchFamily="34" charset="0"/>
                    </a:rPr>
                    <a:t>F</a:t>
                  </a:r>
                  <a:endParaRPr kumimoji="0" lang="he-IL"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5484" name="Text Box 12"/>
              <p:cNvSpPr txBox="1">
                <a:spLocks noChangeArrowheads="1"/>
              </p:cNvSpPr>
              <p:nvPr/>
            </p:nvSpPr>
            <p:spPr bwMode="auto">
              <a:xfrm>
                <a:off x="4280" y="11680"/>
                <a:ext cx="162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0" i="0" u="none" strike="noStrike" cap="none" normalizeH="0" baseline="0" dirty="0" smtClean="0">
                    <a:ln>
                      <a:noFill/>
                    </a:ln>
                    <a:solidFill>
                      <a:srgbClr val="FF0000"/>
                    </a:solidFill>
                    <a:effectLst/>
                    <a:latin typeface="Arial" pitchFamily="34" charset="0"/>
                    <a:ea typeface="Arial" pitchFamily="34" charset="0"/>
                    <a:cs typeface="Arial" pitchFamily="34" charset="0"/>
                  </a:rPr>
                  <a:t>קפיץ "רך"</a:t>
                </a:r>
                <a:endParaRPr kumimoji="0" lang="he-IL" sz="1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 name="מלבן 5"/>
            <p:cNvSpPr/>
            <p:nvPr/>
          </p:nvSpPr>
          <p:spPr>
            <a:xfrm>
              <a:off x="6180569" y="6111701"/>
              <a:ext cx="457176" cy="369332"/>
            </a:xfrm>
            <a:prstGeom prst="rect">
              <a:avLst/>
            </a:prstGeom>
          </p:spPr>
          <p:txBody>
            <a:bodyPr wrap="none">
              <a:spAutoFit/>
            </a:bodyPr>
            <a:lstStyle/>
            <a:p>
              <a:r>
                <a:rPr lang="en-US" dirty="0" smtClean="0">
                  <a:solidFill>
                    <a:schemeClr val="tx2"/>
                  </a:solidFill>
                  <a:latin typeface="Cambria Math"/>
                  <a:ea typeface="Cambria Math"/>
                  <a:cs typeface="Times New Roman" pitchFamily="18" charset="0"/>
                  <a:sym typeface="Symbol"/>
                </a:rPr>
                <a:t></a:t>
              </a:r>
              <a:r>
                <a:rPr lang="en-US" dirty="0" smtClean="0">
                  <a:solidFill>
                    <a:schemeClr val="tx2"/>
                  </a:solidFill>
                  <a:latin typeface="Cambria Math"/>
                  <a:ea typeface="Cambria Math"/>
                  <a:cs typeface="Times New Roman" pitchFamily="18" charset="0"/>
                </a:rPr>
                <a:t>ℓ</a:t>
              </a:r>
              <a:endParaRPr lang="he-IL" dirty="0">
                <a:solidFill>
                  <a:schemeClr val="tx2"/>
                </a:solidFill>
              </a:endParaRPr>
            </a:p>
          </p:txBody>
        </p:sp>
      </p:grpSp>
    </p:spTree>
    <p:extLst>
      <p:ext uri="{BB962C8B-B14F-4D97-AF65-F5344CB8AC3E}">
        <p14:creationId xmlns:p14="http://schemas.microsoft.com/office/powerpoint/2010/main" xmlns="" val="914263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מהו כוח? (דיון קצר בכיתה)</a:t>
            </a:r>
            <a:endParaRPr lang="he-IL" dirty="0"/>
          </a:p>
        </p:txBody>
      </p:sp>
      <p:sp>
        <p:nvSpPr>
          <p:cNvPr id="5" name="Rectangle 4"/>
          <p:cNvSpPr/>
          <p:nvPr/>
        </p:nvSpPr>
        <p:spPr>
          <a:xfrm>
            <a:off x="1099165" y="1009202"/>
            <a:ext cx="3252741" cy="923330"/>
          </a:xfrm>
          <a:prstGeom prst="rect">
            <a:avLst/>
          </a:prstGeom>
          <a:solidFill>
            <a:srgbClr val="00FF00"/>
          </a:solidFill>
        </p:spPr>
        <p:txBody>
          <a:bodyPr wrap="square">
            <a:spAutoFit/>
          </a:bodyPr>
          <a:lstStyle/>
          <a:p>
            <a:r>
              <a:rPr lang="he-IL" sz="5400" dirty="0"/>
              <a:t>מהו כוח?</a:t>
            </a:r>
          </a:p>
        </p:txBody>
      </p:sp>
      <p:sp>
        <p:nvSpPr>
          <p:cNvPr id="3" name="TextBox 2"/>
          <p:cNvSpPr txBox="1"/>
          <p:nvPr/>
        </p:nvSpPr>
        <p:spPr>
          <a:xfrm>
            <a:off x="4696205" y="3218463"/>
            <a:ext cx="3927678" cy="369332"/>
          </a:xfrm>
          <a:prstGeom prst="rect">
            <a:avLst/>
          </a:prstGeom>
          <a:solidFill>
            <a:srgbClr val="FFC000"/>
          </a:solidFill>
        </p:spPr>
        <p:txBody>
          <a:bodyPr wrap="none" rtlCol="1">
            <a:spAutoFit/>
          </a:bodyPr>
          <a:lstStyle/>
          <a:p>
            <a:r>
              <a:rPr lang="he-IL" dirty="0" smtClean="0">
                <a:latin typeface="Arial" panose="020B0604020202020204" pitchFamily="34" charset="0"/>
                <a:cs typeface="Arial" panose="020B0604020202020204" pitchFamily="34" charset="0"/>
              </a:rPr>
              <a:t>האם גוף יכול לנוע מבלי שיפעל עליו כוח?</a:t>
            </a:r>
            <a:endParaRPr lang="he-IL" dirty="0">
              <a:latin typeface="Arial" panose="020B0604020202020204" pitchFamily="34" charset="0"/>
              <a:cs typeface="Arial" panose="020B0604020202020204" pitchFamily="34" charset="0"/>
            </a:endParaRPr>
          </a:p>
        </p:txBody>
      </p:sp>
      <p:sp>
        <p:nvSpPr>
          <p:cNvPr id="4" name="TextBox 3"/>
          <p:cNvSpPr txBox="1"/>
          <p:nvPr/>
        </p:nvSpPr>
        <p:spPr>
          <a:xfrm>
            <a:off x="1289471" y="4672668"/>
            <a:ext cx="2653290" cy="369332"/>
          </a:xfrm>
          <a:prstGeom prst="rect">
            <a:avLst/>
          </a:prstGeom>
          <a:solidFill>
            <a:srgbClr val="FFC000"/>
          </a:solidFill>
        </p:spPr>
        <p:txBody>
          <a:bodyPr wrap="none" rtlCol="1">
            <a:spAutoFit/>
          </a:bodyPr>
          <a:lstStyle/>
          <a:p>
            <a:r>
              <a:rPr lang="he-IL" dirty="0" smtClean="0">
                <a:latin typeface="Arial" panose="020B0604020202020204" pitchFamily="34" charset="0"/>
                <a:cs typeface="Arial" panose="020B0604020202020204" pitchFamily="34" charset="0"/>
              </a:rPr>
              <a:t>מה גורם לכדור הארץ לנוע?</a:t>
            </a:r>
            <a:endParaRPr 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57235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סיכום השיעור </a:t>
            </a:r>
            <a:endParaRPr lang="he-IL" dirty="0"/>
          </a:p>
        </p:txBody>
      </p:sp>
      <p:sp>
        <p:nvSpPr>
          <p:cNvPr id="3" name="מציין מיקום תוכן 2"/>
          <p:cNvSpPr>
            <a:spLocks noGrp="1"/>
          </p:cNvSpPr>
          <p:nvPr>
            <p:ph idx="1"/>
          </p:nvPr>
        </p:nvSpPr>
        <p:spPr>
          <a:xfrm>
            <a:off x="488752" y="569367"/>
            <a:ext cx="8236530" cy="6060033"/>
          </a:xfrm>
        </p:spPr>
        <p:txBody>
          <a:bodyPr/>
          <a:lstStyle/>
          <a:p>
            <a:pPr marL="19050" indent="-285750">
              <a:lnSpc>
                <a:spcPct val="150000"/>
              </a:lnSpc>
              <a:buFont typeface="Wingdings" pitchFamily="2" charset="2"/>
              <a:buChar char="v"/>
            </a:pPr>
            <a:r>
              <a:rPr lang="he-IL" sz="2800" dirty="0"/>
              <a:t>ההשפעה החיצונית הפועלת על גוף וגורמת לשינוי במהירותו או בצורתו מכונה </a:t>
            </a:r>
            <a:r>
              <a:rPr lang="he-IL" sz="2800" b="1" dirty="0"/>
              <a:t>כוח</a:t>
            </a:r>
            <a:r>
              <a:rPr lang="he-IL" sz="2800" dirty="0" smtClean="0"/>
              <a:t>.</a:t>
            </a:r>
          </a:p>
          <a:p>
            <a:pPr marL="19050" indent="-285750">
              <a:lnSpc>
                <a:spcPct val="150000"/>
              </a:lnSpc>
              <a:buFont typeface="Wingdings" pitchFamily="2" charset="2"/>
              <a:buChar char="v"/>
            </a:pPr>
            <a:r>
              <a:rPr lang="he-IL" sz="2800" dirty="0" smtClean="0"/>
              <a:t>ישנם </a:t>
            </a:r>
            <a:r>
              <a:rPr lang="he-IL" sz="2800" dirty="0" smtClean="0"/>
              <a:t>כוחות הפועלים כשיש מגע </a:t>
            </a:r>
            <a:r>
              <a:rPr lang="he-IL" sz="2800" dirty="0"/>
              <a:t>ישיר בין הגופים, </a:t>
            </a:r>
            <a:r>
              <a:rPr lang="he-IL" sz="2800" dirty="0" smtClean="0"/>
              <a:t>וכוחות הפועלים מרחוק. </a:t>
            </a:r>
          </a:p>
          <a:p>
            <a:pPr>
              <a:lnSpc>
                <a:spcPct val="150000"/>
              </a:lnSpc>
              <a:buFont typeface="Wingdings" pitchFamily="2" charset="2"/>
              <a:buChar char="v"/>
            </a:pPr>
            <a:r>
              <a:rPr lang="he-IL" sz="2800" b="1" u="sng" dirty="0" smtClean="0"/>
              <a:t>חוק </a:t>
            </a:r>
            <a:r>
              <a:rPr lang="he-IL" sz="2800" b="1" u="sng" dirty="0" smtClean="0"/>
              <a:t>הוק</a:t>
            </a:r>
            <a:r>
              <a:rPr lang="he-IL" sz="2800" dirty="0" smtClean="0"/>
              <a:t>: בין</a:t>
            </a:r>
            <a:r>
              <a:rPr lang="he-IL" sz="2800" b="1" dirty="0" smtClean="0"/>
              <a:t> </a:t>
            </a:r>
            <a:r>
              <a:rPr lang="he-IL" sz="2800" b="1" dirty="0"/>
              <a:t>גודל</a:t>
            </a:r>
            <a:r>
              <a:rPr lang="he-IL" sz="2800" dirty="0"/>
              <a:t> </a:t>
            </a:r>
            <a:r>
              <a:rPr lang="he-IL" sz="2800" b="1" dirty="0"/>
              <a:t>הכוח </a:t>
            </a:r>
            <a:r>
              <a:rPr lang="he-IL" sz="2800" b="1" dirty="0" smtClean="0"/>
              <a:t>שפועל על הקפיץ </a:t>
            </a:r>
            <a:r>
              <a:rPr lang="he-IL" sz="2800" dirty="0" smtClean="0"/>
              <a:t>לבין</a:t>
            </a:r>
            <a:r>
              <a:rPr lang="he-IL" sz="2800" b="1" dirty="0" smtClean="0"/>
              <a:t> </a:t>
            </a:r>
            <a:r>
              <a:rPr lang="he-IL" sz="2800" b="1" dirty="0"/>
              <a:t>מידת </a:t>
            </a:r>
            <a:r>
              <a:rPr lang="he-IL" sz="2800" b="1" dirty="0" smtClean="0"/>
              <a:t>התארכותו</a:t>
            </a:r>
            <a:r>
              <a:rPr lang="he-IL" sz="2800" dirty="0" smtClean="0"/>
              <a:t> קיים יחס ישר. </a:t>
            </a:r>
          </a:p>
          <a:p>
            <a:pPr>
              <a:lnSpc>
                <a:spcPct val="150000"/>
              </a:lnSpc>
              <a:buFont typeface="Wingdings" pitchFamily="2" charset="2"/>
              <a:buChar char="v"/>
            </a:pPr>
            <a:r>
              <a:rPr lang="he-IL" sz="2800" dirty="0" smtClean="0"/>
              <a:t> </a:t>
            </a:r>
            <a:r>
              <a:rPr lang="he-IL" sz="2800" dirty="0"/>
              <a:t>תכונה זו של הקפיץ, היחס הישר בין התארכות הקפיץ לכוח הפועל </a:t>
            </a:r>
            <a:r>
              <a:rPr lang="he-IL" sz="2800" dirty="0" smtClean="0"/>
              <a:t>עליו, מאפשרת </a:t>
            </a:r>
            <a:r>
              <a:rPr lang="he-IL" sz="2800" dirty="0"/>
              <a:t>לבנות מד כוח </a:t>
            </a:r>
            <a:r>
              <a:rPr lang="he-IL" sz="2800" dirty="0" smtClean="0"/>
              <a:t>מכויל </a:t>
            </a:r>
            <a:r>
              <a:rPr lang="he-IL" sz="2800" dirty="0"/>
              <a:t>באופן קל ונוח. </a:t>
            </a:r>
            <a:endParaRPr lang="en-US" sz="2800" dirty="0"/>
          </a:p>
          <a:p>
            <a:pPr>
              <a:lnSpc>
                <a:spcPct val="150000"/>
              </a:lnSpc>
              <a:buFont typeface="Wingdings" pitchFamily="2" charset="2"/>
              <a:buChar char="v"/>
            </a:pPr>
            <a:endParaRPr lang="he-IL" dirty="0"/>
          </a:p>
          <a:p>
            <a:endParaRPr lang="he-IL" dirty="0"/>
          </a:p>
        </p:txBody>
      </p:sp>
      <p:graphicFrame>
        <p:nvGraphicFramePr>
          <p:cNvPr id="4" name="אובייקט 3"/>
          <p:cNvGraphicFramePr>
            <a:graphicFrameLocks noChangeAspect="1"/>
          </p:cNvGraphicFramePr>
          <p:nvPr>
            <p:extLst>
              <p:ext uri="{D42A27DB-BD31-4B8C-83A1-F6EECF244321}">
                <p14:modId xmlns:p14="http://schemas.microsoft.com/office/powerpoint/2010/main" xmlns="" val="3570892972"/>
              </p:ext>
            </p:extLst>
          </p:nvPr>
        </p:nvGraphicFramePr>
        <p:xfrm>
          <a:off x="2762451" y="4104265"/>
          <a:ext cx="1911120" cy="535112"/>
        </p:xfrm>
        <a:graphic>
          <a:graphicData uri="http://schemas.openxmlformats.org/presentationml/2006/ole">
            <p:oleObj spid="_x0000_s92845" name="משוואה" r:id="rId3" imgW="609336" imgH="177723" progId="Equation.3">
              <p:embed/>
            </p:oleObj>
          </a:graphicData>
        </a:graphic>
      </p:graphicFrame>
    </p:spTree>
    <p:extLst>
      <p:ext uri="{BB962C8B-B14F-4D97-AF65-F5344CB8AC3E}">
        <p14:creationId xmlns:p14="http://schemas.microsoft.com/office/powerpoint/2010/main" xmlns="" val="22074001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1: חוק הוק</a:t>
            </a:r>
            <a:endParaRPr lang="he-IL" dirty="0"/>
          </a:p>
        </p:txBody>
      </p:sp>
      <p:sp>
        <p:nvSpPr>
          <p:cNvPr id="3" name="מציין מיקום תוכן 2"/>
          <p:cNvSpPr>
            <a:spLocks noGrp="1"/>
          </p:cNvSpPr>
          <p:nvPr>
            <p:ph idx="1"/>
          </p:nvPr>
        </p:nvSpPr>
        <p:spPr>
          <a:xfrm>
            <a:off x="539552" y="709067"/>
            <a:ext cx="8236530" cy="5640933"/>
          </a:xfrm>
        </p:spPr>
        <p:txBody>
          <a:bodyPr/>
          <a:lstStyle/>
          <a:p>
            <a:pPr marL="0" lvl="0" indent="0">
              <a:lnSpc>
                <a:spcPct val="150000"/>
              </a:lnSpc>
              <a:buNone/>
            </a:pPr>
            <a:r>
              <a:rPr lang="he-IL" dirty="0"/>
              <a:t>כשתולים על קפיץ התלוי אנכית משקולת של 15 ניוטון, הקפיץ מתארך ב- 25 ס"מ</a:t>
            </a:r>
            <a:r>
              <a:rPr lang="he-IL" dirty="0" smtClean="0"/>
              <a:t>.</a:t>
            </a:r>
          </a:p>
          <a:p>
            <a:pPr marL="0" lvl="0" indent="0">
              <a:lnSpc>
                <a:spcPct val="150000"/>
              </a:lnSpc>
              <a:buNone/>
            </a:pPr>
            <a:endParaRPr lang="he-IL" dirty="0"/>
          </a:p>
          <a:p>
            <a:pPr marL="0" lvl="0" indent="0">
              <a:lnSpc>
                <a:spcPct val="150000"/>
              </a:lnSpc>
              <a:buNone/>
            </a:pPr>
            <a:endParaRPr lang="he-IL" dirty="0" smtClean="0"/>
          </a:p>
          <a:p>
            <a:pPr marL="0" lvl="0" indent="0">
              <a:lnSpc>
                <a:spcPct val="150000"/>
              </a:lnSpc>
              <a:buNone/>
            </a:pPr>
            <a:endParaRPr lang="he-IL" dirty="0" smtClean="0"/>
          </a:p>
          <a:p>
            <a:pPr marL="0" lvl="0" indent="0">
              <a:lnSpc>
                <a:spcPct val="150000"/>
              </a:lnSpc>
              <a:buNone/>
            </a:pPr>
            <a:endParaRPr lang="he-IL" dirty="0"/>
          </a:p>
          <a:p>
            <a:pPr marL="0" lvl="0" indent="0">
              <a:lnSpc>
                <a:spcPct val="150000"/>
              </a:lnSpc>
              <a:buNone/>
            </a:pPr>
            <a:endParaRPr lang="en-US" dirty="0" smtClean="0"/>
          </a:p>
          <a:p>
            <a:pPr marL="0" lvl="0" indent="0">
              <a:lnSpc>
                <a:spcPct val="150000"/>
              </a:lnSpc>
              <a:buNone/>
            </a:pPr>
            <a:endParaRPr lang="en-US" dirty="0"/>
          </a:p>
          <a:p>
            <a:pPr marL="0" lvl="0" indent="0">
              <a:lnSpc>
                <a:spcPct val="150000"/>
              </a:lnSpc>
              <a:buNone/>
            </a:pPr>
            <a:endParaRPr lang="en-US" dirty="0" smtClean="0"/>
          </a:p>
          <a:p>
            <a:pPr marL="0" lvl="0" indent="0">
              <a:lnSpc>
                <a:spcPct val="150000"/>
              </a:lnSpc>
              <a:buNone/>
            </a:pPr>
            <a:endParaRPr lang="en-US" dirty="0"/>
          </a:p>
          <a:p>
            <a:pPr marL="0" lvl="1" indent="0">
              <a:lnSpc>
                <a:spcPct val="150000"/>
              </a:lnSpc>
              <a:buNone/>
            </a:pPr>
            <a:r>
              <a:rPr lang="he-IL" sz="1600" dirty="0" smtClean="0">
                <a:latin typeface="Arial" pitchFamily="34" charset="0"/>
                <a:cs typeface="Arial" pitchFamily="34" charset="0"/>
              </a:rPr>
              <a:t>א. מהו </a:t>
            </a:r>
            <a:r>
              <a:rPr lang="he-IL" sz="1600" dirty="0">
                <a:latin typeface="Arial" pitchFamily="34" charset="0"/>
                <a:cs typeface="Arial" pitchFamily="34" charset="0"/>
              </a:rPr>
              <a:t>קבוע הכוח של הקפיץ ? </a:t>
            </a:r>
            <a:endParaRPr lang="en-US" sz="1600" dirty="0">
              <a:latin typeface="Arial" pitchFamily="34" charset="0"/>
              <a:cs typeface="Arial" pitchFamily="34" charset="0"/>
            </a:endParaRPr>
          </a:p>
          <a:p>
            <a:pPr marL="0" lvl="1" indent="0">
              <a:lnSpc>
                <a:spcPct val="150000"/>
              </a:lnSpc>
              <a:buNone/>
            </a:pPr>
            <a:r>
              <a:rPr lang="he-IL" sz="1600" dirty="0" smtClean="0">
                <a:latin typeface="Arial" pitchFamily="34" charset="0"/>
                <a:cs typeface="Arial" pitchFamily="34" charset="0"/>
              </a:rPr>
              <a:t>ב. מה </a:t>
            </a:r>
            <a:r>
              <a:rPr lang="he-IL" sz="1600" dirty="0">
                <a:latin typeface="Arial" pitchFamily="34" charset="0"/>
                <a:cs typeface="Arial" pitchFamily="34" charset="0"/>
              </a:rPr>
              <a:t>תהיה התארכות הקפיץ כשיתלו משקולת של 60 ניוטון ?</a:t>
            </a:r>
            <a:endParaRPr lang="en-US" sz="1600" dirty="0">
              <a:latin typeface="Arial" pitchFamily="34" charset="0"/>
              <a:cs typeface="Arial" pitchFamily="34" charset="0"/>
            </a:endParaRPr>
          </a:p>
          <a:p>
            <a:pPr marL="0" lvl="1" indent="0">
              <a:lnSpc>
                <a:spcPct val="150000"/>
              </a:lnSpc>
              <a:buNone/>
            </a:pPr>
            <a:r>
              <a:rPr lang="he-IL" sz="1600" dirty="0" smtClean="0">
                <a:latin typeface="Arial" pitchFamily="34" charset="0"/>
                <a:cs typeface="Arial" pitchFamily="34" charset="0"/>
              </a:rPr>
              <a:t>ג. איזו משקולת יש לתלות בכדי שהתארכות </a:t>
            </a:r>
            <a:r>
              <a:rPr lang="he-IL" sz="1600" dirty="0">
                <a:latin typeface="Arial" pitchFamily="34" charset="0"/>
                <a:cs typeface="Arial" pitchFamily="34" charset="0"/>
              </a:rPr>
              <a:t>הקפיץ </a:t>
            </a:r>
            <a:r>
              <a:rPr lang="he-IL" sz="1600" dirty="0" smtClean="0">
                <a:latin typeface="Arial" pitchFamily="34" charset="0"/>
                <a:cs typeface="Arial" pitchFamily="34" charset="0"/>
              </a:rPr>
              <a:t>תהיה 1.5 </a:t>
            </a:r>
            <a:r>
              <a:rPr lang="he-IL" sz="1600" dirty="0">
                <a:latin typeface="Arial" pitchFamily="34" charset="0"/>
                <a:cs typeface="Arial" pitchFamily="34" charset="0"/>
              </a:rPr>
              <a:t>מטר ?</a:t>
            </a:r>
            <a:endParaRPr lang="en-US" sz="1600" dirty="0">
              <a:latin typeface="Arial" pitchFamily="34" charset="0"/>
              <a:cs typeface="Arial" pitchFamily="34" charset="0"/>
            </a:endParaRPr>
          </a:p>
          <a:p>
            <a:endParaRPr lang="he-IL" dirty="0"/>
          </a:p>
        </p:txBody>
      </p:sp>
      <p:grpSp>
        <p:nvGrpSpPr>
          <p:cNvPr id="4" name="קבוצה 3"/>
          <p:cNvGrpSpPr/>
          <p:nvPr/>
        </p:nvGrpSpPr>
        <p:grpSpPr>
          <a:xfrm>
            <a:off x="4219884" y="1546026"/>
            <a:ext cx="1311275" cy="2725768"/>
            <a:chOff x="4219884" y="1546026"/>
            <a:chExt cx="1311275" cy="2725768"/>
          </a:xfrm>
        </p:grpSpPr>
        <p:grpSp>
          <p:nvGrpSpPr>
            <p:cNvPr id="6" name="קבוצה 5"/>
            <p:cNvGrpSpPr/>
            <p:nvPr/>
          </p:nvGrpSpPr>
          <p:grpSpPr>
            <a:xfrm>
              <a:off x="4219884" y="1546026"/>
              <a:ext cx="1311275" cy="1963908"/>
              <a:chOff x="1318669" y="2285971"/>
              <a:chExt cx="1311275" cy="1963908"/>
            </a:xfrm>
          </p:grpSpPr>
          <p:pic>
            <p:nvPicPr>
              <p:cNvPr id="7" name="Picture 21" descr="㿷ᛟҠ"/>
              <p:cNvPicPr>
                <a:picLocks noChangeAspect="1" noChangeArrowheads="1"/>
              </p:cNvPicPr>
              <p:nvPr/>
            </p:nvPicPr>
            <p:blipFill>
              <a:blip r:embed="rId2" cstate="print"/>
              <a:srcRect/>
              <a:stretch>
                <a:fillRect/>
              </a:stretch>
            </p:blipFill>
            <p:spPr bwMode="auto">
              <a:xfrm>
                <a:off x="1724025" y="2427777"/>
                <a:ext cx="418792" cy="1205114"/>
              </a:xfrm>
              <a:prstGeom prst="rect">
                <a:avLst/>
              </a:prstGeom>
              <a:noFill/>
              <a:ln w="9525">
                <a:noFill/>
                <a:miter lim="800000"/>
                <a:headEnd/>
                <a:tailEnd/>
              </a:ln>
            </p:spPr>
          </p:pic>
          <p:sp>
            <p:nvSpPr>
              <p:cNvPr id="8" name="Rectangle 6" descr="אלכסון רחב כלפי מעלה"/>
              <p:cNvSpPr>
                <a:spLocks noChangeArrowheads="1"/>
              </p:cNvSpPr>
              <p:nvPr/>
            </p:nvSpPr>
            <p:spPr bwMode="auto">
              <a:xfrm>
                <a:off x="1318669" y="2285971"/>
                <a:ext cx="1311275" cy="141806"/>
              </a:xfrm>
              <a:prstGeom prst="rect">
                <a:avLst/>
              </a:prstGeom>
              <a:pattFill prst="wdUpDiag">
                <a:fgClr>
                  <a:srgbClr val="006699"/>
                </a:fgClr>
                <a:bgClr>
                  <a:srgbClr val="FFFFFF"/>
                </a:bgClr>
              </a:patt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sp>
            <p:nvSpPr>
              <p:cNvPr id="9" name="Rectangle 5"/>
              <p:cNvSpPr>
                <a:spLocks noChangeArrowheads="1"/>
              </p:cNvSpPr>
              <p:nvPr/>
            </p:nvSpPr>
            <p:spPr bwMode="auto">
              <a:xfrm>
                <a:off x="1660525" y="3824461"/>
                <a:ext cx="561975" cy="425418"/>
              </a:xfrm>
              <a:prstGeom prst="rect">
                <a:avLst/>
              </a:prstGeom>
              <a:solidFill>
                <a:schemeClr val="accent3">
                  <a:lumMod val="7500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cxnSp>
            <p:nvCxnSpPr>
              <p:cNvPr id="10" name="מחבר ישר 9"/>
              <p:cNvCxnSpPr/>
              <p:nvPr/>
            </p:nvCxnSpPr>
            <p:spPr>
              <a:xfrm>
                <a:off x="1948906" y="3549091"/>
                <a:ext cx="6350" cy="281002"/>
              </a:xfrm>
              <a:prstGeom prst="line">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 name="Line 13"/>
            <p:cNvSpPr>
              <a:spLocks noChangeShapeType="1"/>
            </p:cNvSpPr>
            <p:nvPr/>
          </p:nvSpPr>
          <p:spPr bwMode="auto">
            <a:xfrm>
              <a:off x="4827556" y="3469931"/>
              <a:ext cx="0" cy="496029"/>
            </a:xfrm>
            <a:prstGeom prst="line">
              <a:avLst/>
            </a:prstGeom>
            <a:noFill/>
            <a:ln w="38100">
              <a:solidFill>
                <a:schemeClr val="accent3">
                  <a:lumMod val="75000"/>
                </a:schemeClr>
              </a:solidFill>
              <a:round/>
              <a:headEnd type="none"/>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2" name="TextBox 11"/>
            <p:cNvSpPr txBox="1"/>
            <p:nvPr/>
          </p:nvSpPr>
          <p:spPr>
            <a:xfrm>
              <a:off x="4470570" y="3902462"/>
              <a:ext cx="696687" cy="369332"/>
            </a:xfrm>
            <a:prstGeom prst="rect">
              <a:avLst/>
            </a:prstGeom>
            <a:noFill/>
          </p:spPr>
          <p:txBody>
            <a:bodyPr wrap="square" rtlCol="1">
              <a:spAutoFit/>
            </a:bodyPr>
            <a:lstStyle/>
            <a:p>
              <a:r>
                <a:rPr lang="en-US" b="1" dirty="0" smtClean="0">
                  <a:solidFill>
                    <a:schemeClr val="accent3">
                      <a:lumMod val="50000"/>
                    </a:schemeClr>
                  </a:solidFill>
                  <a:latin typeface="Arial" pitchFamily="34" charset="0"/>
                  <a:cs typeface="Arial" pitchFamily="34" charset="0"/>
                </a:rPr>
                <a:t>15N</a:t>
              </a:r>
              <a:endParaRPr lang="he-IL" b="1" dirty="0">
                <a:solidFill>
                  <a:schemeClr val="accent3">
                    <a:lumMod val="50000"/>
                  </a:schemeClr>
                </a:solidFill>
                <a:latin typeface="Arial" pitchFamily="34" charset="0"/>
                <a:cs typeface="Arial" pitchFamily="34" charset="0"/>
              </a:endParaRPr>
            </a:p>
          </p:txBody>
        </p:sp>
      </p:grpSp>
    </p:spTree>
    <p:extLst>
      <p:ext uri="{BB962C8B-B14F-4D97-AF65-F5344CB8AC3E}">
        <p14:creationId xmlns:p14="http://schemas.microsoft.com/office/powerpoint/2010/main" xmlns="" val="496798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2: קבוע כוח של קפיץ וחוק הוק</a:t>
            </a:r>
            <a:endParaRPr lang="he-IL" dirty="0"/>
          </a:p>
        </p:txBody>
      </p:sp>
      <p:sp>
        <p:nvSpPr>
          <p:cNvPr id="3" name="מציין מיקום תוכן 2"/>
          <p:cNvSpPr>
            <a:spLocks noGrp="1"/>
          </p:cNvSpPr>
          <p:nvPr>
            <p:ph idx="1"/>
          </p:nvPr>
        </p:nvSpPr>
        <p:spPr>
          <a:xfrm>
            <a:off x="539552" y="709067"/>
            <a:ext cx="8236530" cy="5767933"/>
          </a:xfrm>
        </p:spPr>
        <p:txBody>
          <a:bodyPr/>
          <a:lstStyle/>
          <a:p>
            <a:pPr marL="0" lvl="0" indent="0">
              <a:lnSpc>
                <a:spcPct val="150000"/>
              </a:lnSpc>
              <a:buNone/>
            </a:pPr>
            <a:r>
              <a:rPr lang="he-IL" dirty="0"/>
              <a:t>הגרף </a:t>
            </a:r>
            <a:r>
              <a:rPr lang="he-IL" dirty="0" smtClean="0"/>
              <a:t>שלפניכם </a:t>
            </a:r>
            <a:r>
              <a:rPr lang="he-IL" dirty="0"/>
              <a:t>מתאר את </a:t>
            </a:r>
            <a:r>
              <a:rPr lang="he-IL" dirty="0" smtClean="0"/>
              <a:t>הכוח הפועל על שני קפיצים </a:t>
            </a:r>
            <a:r>
              <a:rPr lang="he-IL" dirty="0"/>
              <a:t>שונים </a:t>
            </a:r>
            <a:r>
              <a:rPr lang="he-IL" dirty="0" smtClean="0"/>
              <a:t>כפונקציה </a:t>
            </a:r>
            <a:r>
              <a:rPr lang="he-IL" dirty="0"/>
              <a:t>של </a:t>
            </a:r>
            <a:r>
              <a:rPr lang="he-IL" dirty="0" smtClean="0"/>
              <a:t>ההתארכות </a:t>
            </a:r>
            <a:r>
              <a:rPr lang="he-IL" dirty="0"/>
              <a:t>שלהם. </a:t>
            </a:r>
            <a:endParaRPr lang="he-IL" dirty="0" smtClean="0"/>
          </a:p>
          <a:p>
            <a:pPr marL="0" lvl="0" indent="0">
              <a:lnSpc>
                <a:spcPct val="150000"/>
              </a:lnSpc>
              <a:buNone/>
            </a:pPr>
            <a:endParaRPr lang="he-IL" dirty="0"/>
          </a:p>
          <a:p>
            <a:pPr marL="0" lvl="0" indent="0">
              <a:lnSpc>
                <a:spcPct val="150000"/>
              </a:lnSpc>
              <a:buNone/>
            </a:pPr>
            <a:endParaRPr lang="he-IL" dirty="0" smtClean="0"/>
          </a:p>
          <a:p>
            <a:pPr marL="0" lvl="0" indent="0">
              <a:lnSpc>
                <a:spcPct val="150000"/>
              </a:lnSpc>
              <a:buNone/>
            </a:pPr>
            <a:endParaRPr lang="he-IL" dirty="0" smtClean="0"/>
          </a:p>
          <a:p>
            <a:pPr marL="0" lvl="0" indent="0">
              <a:lnSpc>
                <a:spcPct val="150000"/>
              </a:lnSpc>
              <a:buNone/>
            </a:pPr>
            <a:endParaRPr lang="he-IL" dirty="0" smtClean="0"/>
          </a:p>
          <a:p>
            <a:pPr marL="0" lvl="0" indent="0">
              <a:lnSpc>
                <a:spcPct val="150000"/>
              </a:lnSpc>
              <a:buNone/>
            </a:pPr>
            <a:endParaRPr lang="he-IL" dirty="0"/>
          </a:p>
          <a:p>
            <a:pPr marL="0" lvl="0" indent="0">
              <a:lnSpc>
                <a:spcPct val="150000"/>
              </a:lnSpc>
              <a:buNone/>
            </a:pPr>
            <a:endParaRPr lang="he-IL" dirty="0" smtClean="0"/>
          </a:p>
          <a:p>
            <a:pPr marL="0" lvl="0" indent="0">
              <a:lnSpc>
                <a:spcPct val="150000"/>
              </a:lnSpc>
              <a:buNone/>
            </a:pPr>
            <a:endParaRPr lang="he-IL" dirty="0"/>
          </a:p>
          <a:p>
            <a:pPr marL="0" lvl="0" indent="0">
              <a:lnSpc>
                <a:spcPct val="150000"/>
              </a:lnSpc>
              <a:buNone/>
            </a:pPr>
            <a:endParaRPr lang="he-IL" dirty="0" smtClean="0"/>
          </a:p>
          <a:p>
            <a:pPr marL="0" lvl="0" indent="0">
              <a:lnSpc>
                <a:spcPct val="150000"/>
              </a:lnSpc>
              <a:buNone/>
            </a:pPr>
            <a:endParaRPr lang="en-US" dirty="0"/>
          </a:p>
          <a:p>
            <a:pPr marL="0" lvl="1" indent="0">
              <a:lnSpc>
                <a:spcPct val="150000"/>
              </a:lnSpc>
              <a:buNone/>
            </a:pPr>
            <a:r>
              <a:rPr lang="he-IL" sz="1600" dirty="0" smtClean="0">
                <a:latin typeface="Arial" pitchFamily="34" charset="0"/>
                <a:cs typeface="Arial" pitchFamily="34" charset="0"/>
              </a:rPr>
              <a:t>א. מצאו </a:t>
            </a:r>
            <a:r>
              <a:rPr lang="he-IL" sz="1600" dirty="0">
                <a:latin typeface="Arial" pitchFamily="34" charset="0"/>
                <a:cs typeface="Arial" pitchFamily="34" charset="0"/>
              </a:rPr>
              <a:t>את קבוע הכוח של כל אחד מהקפיצים.</a:t>
            </a:r>
            <a:endParaRPr lang="en-US" sz="1600" dirty="0">
              <a:latin typeface="Arial" pitchFamily="34" charset="0"/>
              <a:cs typeface="Arial" pitchFamily="34" charset="0"/>
            </a:endParaRPr>
          </a:p>
          <a:p>
            <a:pPr marL="0" lvl="1" indent="0">
              <a:lnSpc>
                <a:spcPct val="150000"/>
              </a:lnSpc>
              <a:buNone/>
            </a:pPr>
            <a:r>
              <a:rPr lang="he-IL" sz="1600" dirty="0" smtClean="0">
                <a:latin typeface="Arial" pitchFamily="34" charset="0"/>
                <a:cs typeface="Arial" pitchFamily="34" charset="0"/>
              </a:rPr>
              <a:t>ב. מה </a:t>
            </a:r>
            <a:r>
              <a:rPr lang="he-IL" sz="1600" dirty="0">
                <a:latin typeface="Arial" pitchFamily="34" charset="0"/>
                <a:cs typeface="Arial" pitchFamily="34" charset="0"/>
              </a:rPr>
              <a:t>תהיה מידת ההתארכות של כל אחד מהקפיצים, כשיתלו על כל אחד מהם </a:t>
            </a:r>
            <a:r>
              <a:rPr lang="he-IL" sz="1600" dirty="0" smtClean="0">
                <a:latin typeface="Arial" pitchFamily="34" charset="0"/>
                <a:cs typeface="Arial" pitchFamily="34" charset="0"/>
              </a:rPr>
              <a:t>משקולת </a:t>
            </a:r>
            <a:r>
              <a:rPr lang="he-IL" sz="1600" dirty="0">
                <a:latin typeface="Arial" pitchFamily="34" charset="0"/>
                <a:cs typeface="Arial" pitchFamily="34" charset="0"/>
              </a:rPr>
              <a:t>של 25 </a:t>
            </a:r>
            <a:r>
              <a:rPr lang="he-IL" sz="1600" dirty="0" smtClean="0">
                <a:latin typeface="Arial" pitchFamily="34" charset="0"/>
                <a:cs typeface="Arial" pitchFamily="34" charset="0"/>
              </a:rPr>
              <a:t>ניוטון? </a:t>
            </a:r>
            <a:endParaRPr lang="en-US" sz="1600" dirty="0">
              <a:latin typeface="Arial" pitchFamily="34" charset="0"/>
              <a:cs typeface="Arial" pitchFamily="34" charset="0"/>
            </a:endParaRPr>
          </a:p>
          <a:p>
            <a:pPr marL="0" indent="0">
              <a:buNone/>
            </a:pPr>
            <a:endParaRPr lang="he-IL" dirty="0"/>
          </a:p>
        </p:txBody>
      </p:sp>
      <p:pic>
        <p:nvPicPr>
          <p:cNvPr id="10240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46099" y="1216705"/>
            <a:ext cx="4594417" cy="34859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698047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3: כוחות על קפיץ</a:t>
            </a:r>
            <a:endParaRPr lang="he-IL" dirty="0"/>
          </a:p>
        </p:txBody>
      </p:sp>
      <p:sp>
        <p:nvSpPr>
          <p:cNvPr id="4" name="מציין מיקום תוכן 3"/>
          <p:cNvSpPr>
            <a:spLocks noGrp="1"/>
          </p:cNvSpPr>
          <p:nvPr>
            <p:ph idx="1"/>
          </p:nvPr>
        </p:nvSpPr>
        <p:spPr>
          <a:xfrm>
            <a:off x="539552" y="709067"/>
            <a:ext cx="8236530" cy="5831433"/>
          </a:xfrm>
        </p:spPr>
        <p:txBody>
          <a:bodyPr/>
          <a:lstStyle/>
          <a:p>
            <a:pPr marL="0" lvl="0" indent="0">
              <a:lnSpc>
                <a:spcPct val="150000"/>
              </a:lnSpc>
              <a:buNone/>
            </a:pPr>
            <a:r>
              <a:rPr lang="he-IL" dirty="0"/>
              <a:t>לקפיץ קבוע כוח </a:t>
            </a:r>
            <a:r>
              <a:rPr lang="he-IL" dirty="0" smtClean="0"/>
              <a:t>של 30  ניוטון למטר.  </a:t>
            </a:r>
            <a:r>
              <a:rPr lang="he-IL" dirty="0"/>
              <a:t>מה תהיה מידת התארכות או התכווצות הקפיץ, אם </a:t>
            </a:r>
            <a:r>
              <a:rPr lang="he-IL" u="sng" dirty="0"/>
              <a:t>בנוסף</a:t>
            </a:r>
            <a:r>
              <a:rPr lang="he-IL" dirty="0"/>
              <a:t> לכוח </a:t>
            </a:r>
            <a:r>
              <a:rPr lang="he-IL" dirty="0" smtClean="0"/>
              <a:t>שמפעילה משקולת של </a:t>
            </a:r>
            <a:r>
              <a:rPr lang="he-IL" dirty="0"/>
              <a:t>40 </a:t>
            </a:r>
            <a:r>
              <a:rPr lang="he-IL" dirty="0" smtClean="0"/>
              <a:t>ניוטון על הקפיץ, מפעילים </a:t>
            </a:r>
            <a:r>
              <a:rPr lang="he-IL" dirty="0"/>
              <a:t>כוח של 20 </a:t>
            </a:r>
            <a:r>
              <a:rPr lang="he-IL" dirty="0" smtClean="0"/>
              <a:t>ניוטון:</a:t>
            </a:r>
            <a:endParaRPr lang="en-US" dirty="0"/>
          </a:p>
          <a:p>
            <a:pPr marL="0" lvl="1" indent="0">
              <a:lnSpc>
                <a:spcPct val="150000"/>
              </a:lnSpc>
              <a:buNone/>
            </a:pPr>
            <a:r>
              <a:rPr lang="he-IL" sz="1600" dirty="0" smtClean="0">
                <a:latin typeface="Arial" pitchFamily="34" charset="0"/>
                <a:cs typeface="Arial" pitchFamily="34" charset="0"/>
              </a:rPr>
              <a:t>א. כלפי מטה? </a:t>
            </a:r>
            <a:endParaRPr lang="en-US" sz="1600" dirty="0">
              <a:latin typeface="Arial" pitchFamily="34" charset="0"/>
              <a:cs typeface="Arial" pitchFamily="34" charset="0"/>
            </a:endParaRPr>
          </a:p>
          <a:p>
            <a:pPr marL="0" lvl="1" indent="0">
              <a:lnSpc>
                <a:spcPct val="150000"/>
              </a:lnSpc>
              <a:buNone/>
            </a:pPr>
            <a:r>
              <a:rPr lang="he-IL" sz="1600" dirty="0" smtClean="0">
                <a:latin typeface="Arial" pitchFamily="34" charset="0"/>
                <a:cs typeface="Arial" pitchFamily="34" charset="0"/>
              </a:rPr>
              <a:t>ב. כלפי מעלה? </a:t>
            </a:r>
            <a:endParaRPr lang="en-US" sz="1600" dirty="0">
              <a:latin typeface="Arial" pitchFamily="34" charset="0"/>
              <a:cs typeface="Arial" pitchFamily="34" charset="0"/>
            </a:endParaRPr>
          </a:p>
          <a:p>
            <a:endParaRPr lang="he-IL" dirty="0"/>
          </a:p>
        </p:txBody>
      </p:sp>
      <p:grpSp>
        <p:nvGrpSpPr>
          <p:cNvPr id="8" name="קבוצה 7"/>
          <p:cNvGrpSpPr/>
          <p:nvPr/>
        </p:nvGrpSpPr>
        <p:grpSpPr>
          <a:xfrm>
            <a:off x="2336022" y="2637509"/>
            <a:ext cx="3979225" cy="3535654"/>
            <a:chOff x="2336022" y="2637509"/>
            <a:chExt cx="3979225" cy="3535654"/>
          </a:xfrm>
        </p:grpSpPr>
        <p:grpSp>
          <p:nvGrpSpPr>
            <p:cNvPr id="6" name="קבוצה 5"/>
            <p:cNvGrpSpPr/>
            <p:nvPr/>
          </p:nvGrpSpPr>
          <p:grpSpPr>
            <a:xfrm>
              <a:off x="2336022" y="2655891"/>
              <a:ext cx="1436449" cy="3517272"/>
              <a:chOff x="2336022" y="2655891"/>
              <a:chExt cx="1436449" cy="3517272"/>
            </a:xfrm>
          </p:grpSpPr>
          <p:grpSp>
            <p:nvGrpSpPr>
              <p:cNvPr id="17" name="קבוצה 16"/>
              <p:cNvGrpSpPr/>
              <p:nvPr/>
            </p:nvGrpSpPr>
            <p:grpSpPr>
              <a:xfrm>
                <a:off x="2336022" y="2655891"/>
                <a:ext cx="1311275" cy="3147940"/>
                <a:chOff x="1318669" y="1689001"/>
                <a:chExt cx="1311275" cy="3147940"/>
              </a:xfrm>
            </p:grpSpPr>
            <p:pic>
              <p:nvPicPr>
                <p:cNvPr id="18" name="Picture 21" descr="㿷ᛟҠ"/>
                <p:cNvPicPr>
                  <a:picLocks noChangeAspect="1" noChangeArrowheads="1"/>
                </p:cNvPicPr>
                <p:nvPr/>
              </p:nvPicPr>
              <p:blipFill>
                <a:blip r:embed="rId2" cstate="print"/>
                <a:srcRect/>
                <a:stretch>
                  <a:fillRect/>
                </a:stretch>
              </p:blipFill>
              <p:spPr bwMode="auto">
                <a:xfrm>
                  <a:off x="1611814" y="2427777"/>
                  <a:ext cx="674186" cy="982204"/>
                </a:xfrm>
                <a:prstGeom prst="rect">
                  <a:avLst/>
                </a:prstGeom>
                <a:noFill/>
                <a:ln w="9525">
                  <a:noFill/>
                  <a:miter lim="800000"/>
                  <a:headEnd/>
                  <a:tailEnd/>
                </a:ln>
              </p:spPr>
            </p:pic>
            <p:sp>
              <p:nvSpPr>
                <p:cNvPr id="19" name="Rectangle 6" descr="אלכסון רחב כלפי מעלה"/>
                <p:cNvSpPr>
                  <a:spLocks noChangeArrowheads="1"/>
                </p:cNvSpPr>
                <p:nvPr/>
              </p:nvSpPr>
              <p:spPr bwMode="auto">
                <a:xfrm>
                  <a:off x="1318669" y="2285971"/>
                  <a:ext cx="1311275" cy="141806"/>
                </a:xfrm>
                <a:prstGeom prst="rect">
                  <a:avLst/>
                </a:prstGeom>
                <a:pattFill prst="wdUpDiag">
                  <a:fgClr>
                    <a:schemeClr val="accent3">
                      <a:lumMod val="50000"/>
                    </a:schemeClr>
                  </a:fgClr>
                  <a:bgClr>
                    <a:srgbClr val="FFFFFF"/>
                  </a:bgClr>
                </a:patt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sp>
              <p:nvSpPr>
                <p:cNvPr id="20" name="Rectangle 5"/>
                <p:cNvSpPr>
                  <a:spLocks noChangeArrowheads="1"/>
                </p:cNvSpPr>
                <p:nvPr/>
              </p:nvSpPr>
              <p:spPr bwMode="auto">
                <a:xfrm>
                  <a:off x="1724025" y="3913361"/>
                  <a:ext cx="561975" cy="425418"/>
                </a:xfrm>
                <a:prstGeom prst="rect">
                  <a:avLst/>
                </a:prstGeom>
                <a:solidFill>
                  <a:schemeClr val="accent3">
                    <a:lumMod val="7500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cxnSp>
              <p:nvCxnSpPr>
                <p:cNvPr id="16" name="מחבר ישר 15"/>
                <p:cNvCxnSpPr/>
                <p:nvPr/>
              </p:nvCxnSpPr>
              <p:spPr>
                <a:xfrm>
                  <a:off x="1987388" y="3351889"/>
                  <a:ext cx="12700" cy="562004"/>
                </a:xfrm>
                <a:prstGeom prst="line">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4" name="Line 13"/>
                <p:cNvSpPr>
                  <a:spLocks noChangeShapeType="1"/>
                </p:cNvSpPr>
                <p:nvPr/>
              </p:nvSpPr>
              <p:spPr bwMode="auto">
                <a:xfrm>
                  <a:off x="1993738" y="4340912"/>
                  <a:ext cx="0" cy="496029"/>
                </a:xfrm>
                <a:prstGeom prst="line">
                  <a:avLst/>
                </a:prstGeom>
                <a:noFill/>
                <a:ln w="38100">
                  <a:solidFill>
                    <a:schemeClr val="accent3">
                      <a:lumMod val="75000"/>
                    </a:schemeClr>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5" name="Text Box 14"/>
                <p:cNvSpPr txBox="1">
                  <a:spLocks noChangeArrowheads="1"/>
                </p:cNvSpPr>
                <p:nvPr/>
              </p:nvSpPr>
              <p:spPr bwMode="auto">
                <a:xfrm>
                  <a:off x="1762658" y="1689001"/>
                  <a:ext cx="523342" cy="496029"/>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1" i="0" u="none" strike="noStrike" cap="none" normalizeH="0" baseline="0" dirty="0" smtClean="0">
                      <a:ln>
                        <a:noFill/>
                      </a:ln>
                      <a:solidFill>
                        <a:srgbClr val="00B050"/>
                      </a:solidFill>
                      <a:effectLst/>
                      <a:latin typeface="Times New Roman" pitchFamily="18" charset="0"/>
                      <a:ea typeface="Arial" pitchFamily="34" charset="0"/>
                      <a:cs typeface="Times New Roman" pitchFamily="18" charset="0"/>
                    </a:rPr>
                    <a:t>א</a:t>
                  </a:r>
                  <a:endParaRPr kumimoji="0" lang="he-IL" sz="1600" b="1" i="0" u="none" strike="noStrike" cap="none" normalizeH="0" baseline="0" dirty="0" smtClean="0">
                    <a:ln>
                      <a:noFill/>
                    </a:ln>
                    <a:solidFill>
                      <a:srgbClr val="00B050"/>
                    </a:solidFill>
                    <a:effectLst/>
                    <a:latin typeface="Arial" pitchFamily="34" charset="0"/>
                    <a:cs typeface="Arial" pitchFamily="34" charset="0"/>
                  </a:endParaRPr>
                </a:p>
              </p:txBody>
            </p:sp>
          </p:grpSp>
          <p:sp>
            <p:nvSpPr>
              <p:cNvPr id="21" name="Line 13"/>
              <p:cNvSpPr>
                <a:spLocks noChangeShapeType="1"/>
              </p:cNvSpPr>
              <p:nvPr/>
            </p:nvSpPr>
            <p:spPr bwMode="auto">
              <a:xfrm>
                <a:off x="3162868" y="5293288"/>
                <a:ext cx="0" cy="352769"/>
              </a:xfrm>
              <a:prstGeom prst="line">
                <a:avLst/>
              </a:prstGeom>
              <a:noFill/>
              <a:ln w="38100">
                <a:solidFill>
                  <a:schemeClr val="accent3">
                    <a:lumMod val="75000"/>
                  </a:schemeClr>
                </a:solidFill>
                <a:round/>
                <a:headEnd/>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3" name="TextBox 2"/>
              <p:cNvSpPr txBox="1"/>
              <p:nvPr/>
            </p:nvSpPr>
            <p:spPr>
              <a:xfrm>
                <a:off x="2556391" y="5803831"/>
                <a:ext cx="696687" cy="369332"/>
              </a:xfrm>
              <a:prstGeom prst="rect">
                <a:avLst/>
              </a:prstGeom>
              <a:noFill/>
            </p:spPr>
            <p:txBody>
              <a:bodyPr wrap="square" rtlCol="1">
                <a:spAutoFit/>
              </a:bodyPr>
              <a:lstStyle/>
              <a:p>
                <a:r>
                  <a:rPr lang="en-US" b="1" dirty="0" smtClean="0">
                    <a:solidFill>
                      <a:schemeClr val="accent3">
                        <a:lumMod val="50000"/>
                      </a:schemeClr>
                    </a:solidFill>
                    <a:latin typeface="Arial" pitchFamily="34" charset="0"/>
                    <a:cs typeface="Arial" pitchFamily="34" charset="0"/>
                  </a:rPr>
                  <a:t>40N</a:t>
                </a:r>
                <a:endParaRPr lang="he-IL" b="1" dirty="0">
                  <a:solidFill>
                    <a:schemeClr val="accent3">
                      <a:lumMod val="50000"/>
                    </a:schemeClr>
                  </a:solidFill>
                  <a:latin typeface="Arial" pitchFamily="34" charset="0"/>
                  <a:cs typeface="Arial" pitchFamily="34" charset="0"/>
                </a:endParaRPr>
              </a:p>
            </p:txBody>
          </p:sp>
          <p:sp>
            <p:nvSpPr>
              <p:cNvPr id="27" name="TextBox 26"/>
              <p:cNvSpPr txBox="1"/>
              <p:nvPr/>
            </p:nvSpPr>
            <p:spPr>
              <a:xfrm>
                <a:off x="3075784" y="5376592"/>
                <a:ext cx="696687" cy="369332"/>
              </a:xfrm>
              <a:prstGeom prst="rect">
                <a:avLst/>
              </a:prstGeom>
              <a:noFill/>
            </p:spPr>
            <p:txBody>
              <a:bodyPr wrap="square" rtlCol="1">
                <a:spAutoFit/>
              </a:bodyPr>
              <a:lstStyle/>
              <a:p>
                <a:r>
                  <a:rPr lang="en-US" b="1" dirty="0" smtClean="0">
                    <a:solidFill>
                      <a:schemeClr val="accent3">
                        <a:lumMod val="50000"/>
                      </a:schemeClr>
                    </a:solidFill>
                    <a:latin typeface="Arial" pitchFamily="34" charset="0"/>
                    <a:cs typeface="Arial" pitchFamily="34" charset="0"/>
                  </a:rPr>
                  <a:t>20N</a:t>
                </a:r>
                <a:endParaRPr lang="he-IL" b="1" dirty="0">
                  <a:solidFill>
                    <a:schemeClr val="accent3">
                      <a:lumMod val="50000"/>
                    </a:schemeClr>
                  </a:solidFill>
                  <a:latin typeface="Arial" pitchFamily="34" charset="0"/>
                  <a:cs typeface="Arial" pitchFamily="34" charset="0"/>
                </a:endParaRPr>
              </a:p>
            </p:txBody>
          </p:sp>
        </p:grpSp>
        <p:grpSp>
          <p:nvGrpSpPr>
            <p:cNvPr id="7" name="קבוצה 6"/>
            <p:cNvGrpSpPr/>
            <p:nvPr/>
          </p:nvGrpSpPr>
          <p:grpSpPr>
            <a:xfrm>
              <a:off x="4889103" y="2637509"/>
              <a:ext cx="1426144" cy="3535654"/>
              <a:chOff x="4889103" y="2637509"/>
              <a:chExt cx="1426144" cy="3535654"/>
            </a:xfrm>
          </p:grpSpPr>
          <p:sp>
            <p:nvSpPr>
              <p:cNvPr id="22" name="Line 13"/>
              <p:cNvSpPr>
                <a:spLocks noChangeShapeType="1"/>
              </p:cNvSpPr>
              <p:nvPr/>
            </p:nvSpPr>
            <p:spPr bwMode="auto">
              <a:xfrm>
                <a:off x="5710125" y="5278773"/>
                <a:ext cx="0" cy="352769"/>
              </a:xfrm>
              <a:prstGeom prst="line">
                <a:avLst/>
              </a:prstGeom>
              <a:noFill/>
              <a:ln w="38100">
                <a:solidFill>
                  <a:schemeClr val="accent3">
                    <a:lumMod val="75000"/>
                  </a:schemeClr>
                </a:solidFill>
                <a:round/>
                <a:headEnd type="triangle"/>
                <a:tailEnd type="non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grpSp>
            <p:nvGrpSpPr>
              <p:cNvPr id="5" name="קבוצה 4"/>
              <p:cNvGrpSpPr/>
              <p:nvPr/>
            </p:nvGrpSpPr>
            <p:grpSpPr>
              <a:xfrm>
                <a:off x="4889103" y="2637509"/>
                <a:ext cx="1426144" cy="3535654"/>
                <a:chOff x="4889103" y="2637509"/>
                <a:chExt cx="1426144" cy="3535654"/>
              </a:xfrm>
            </p:grpSpPr>
            <p:grpSp>
              <p:nvGrpSpPr>
                <p:cNvPr id="28" name="קבוצה 27"/>
                <p:cNvGrpSpPr/>
                <p:nvPr/>
              </p:nvGrpSpPr>
              <p:grpSpPr>
                <a:xfrm>
                  <a:off x="4889103" y="2637509"/>
                  <a:ext cx="1311275" cy="3128222"/>
                  <a:chOff x="1318669" y="1670619"/>
                  <a:chExt cx="1311275" cy="3128222"/>
                </a:xfrm>
              </p:grpSpPr>
              <p:pic>
                <p:nvPicPr>
                  <p:cNvPr id="29" name="Picture 21" descr="㿷ᛟҠ"/>
                  <p:cNvPicPr>
                    <a:picLocks noChangeAspect="1" noChangeArrowheads="1"/>
                  </p:cNvPicPr>
                  <p:nvPr/>
                </p:nvPicPr>
                <p:blipFill>
                  <a:blip r:embed="rId2" cstate="print"/>
                  <a:srcRect/>
                  <a:stretch>
                    <a:fillRect/>
                  </a:stretch>
                </p:blipFill>
                <p:spPr bwMode="auto">
                  <a:xfrm>
                    <a:off x="1611814" y="2427777"/>
                    <a:ext cx="674186" cy="982204"/>
                  </a:xfrm>
                  <a:prstGeom prst="rect">
                    <a:avLst/>
                  </a:prstGeom>
                  <a:noFill/>
                  <a:ln w="9525">
                    <a:noFill/>
                    <a:miter lim="800000"/>
                    <a:headEnd/>
                    <a:tailEnd/>
                  </a:ln>
                </p:spPr>
              </p:pic>
              <p:sp>
                <p:nvSpPr>
                  <p:cNvPr id="30" name="Rectangle 6" descr="אלכסון רחב כלפי מעלה"/>
                  <p:cNvSpPr>
                    <a:spLocks noChangeArrowheads="1"/>
                  </p:cNvSpPr>
                  <p:nvPr/>
                </p:nvSpPr>
                <p:spPr bwMode="auto">
                  <a:xfrm>
                    <a:off x="1318669" y="2285971"/>
                    <a:ext cx="1311275" cy="141806"/>
                  </a:xfrm>
                  <a:prstGeom prst="rect">
                    <a:avLst/>
                  </a:prstGeom>
                  <a:pattFill prst="wdUpDiag">
                    <a:fgClr>
                      <a:schemeClr val="accent3">
                        <a:lumMod val="50000"/>
                      </a:schemeClr>
                    </a:fgClr>
                    <a:bgClr>
                      <a:srgbClr val="FFFFFF"/>
                    </a:bgClr>
                  </a:patt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sp>
                <p:nvSpPr>
                  <p:cNvPr id="31" name="Rectangle 5"/>
                  <p:cNvSpPr>
                    <a:spLocks noChangeArrowheads="1"/>
                  </p:cNvSpPr>
                  <p:nvPr/>
                </p:nvSpPr>
                <p:spPr bwMode="auto">
                  <a:xfrm>
                    <a:off x="1724025" y="3913361"/>
                    <a:ext cx="561975" cy="425418"/>
                  </a:xfrm>
                  <a:prstGeom prst="rect">
                    <a:avLst/>
                  </a:prstGeom>
                  <a:solidFill>
                    <a:schemeClr val="accent3">
                      <a:lumMod val="7500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e-IL"/>
                  </a:p>
                </p:txBody>
              </p:sp>
              <p:cxnSp>
                <p:nvCxnSpPr>
                  <p:cNvPr id="32" name="מחבר ישר 31"/>
                  <p:cNvCxnSpPr/>
                  <p:nvPr/>
                </p:nvCxnSpPr>
                <p:spPr>
                  <a:xfrm>
                    <a:off x="1987388" y="3351889"/>
                    <a:ext cx="12700" cy="562004"/>
                  </a:xfrm>
                  <a:prstGeom prst="line">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3" name="Line 13"/>
                  <p:cNvSpPr>
                    <a:spLocks noChangeShapeType="1"/>
                  </p:cNvSpPr>
                  <p:nvPr/>
                </p:nvSpPr>
                <p:spPr bwMode="auto">
                  <a:xfrm>
                    <a:off x="2006438" y="4302812"/>
                    <a:ext cx="0" cy="496029"/>
                  </a:xfrm>
                  <a:prstGeom prst="line">
                    <a:avLst/>
                  </a:prstGeom>
                  <a:noFill/>
                  <a:ln w="38100">
                    <a:solidFill>
                      <a:schemeClr val="accent3">
                        <a:lumMod val="75000"/>
                      </a:schemeClr>
                    </a:solidFill>
                    <a:round/>
                    <a:headEnd type="none"/>
                    <a:tailEnd type="triangle" w="med" len="me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he-IL"/>
                  </a:p>
                </p:txBody>
              </p:sp>
              <p:sp>
                <p:nvSpPr>
                  <p:cNvPr id="34" name="Text Box 14"/>
                  <p:cNvSpPr txBox="1">
                    <a:spLocks noChangeArrowheads="1"/>
                  </p:cNvSpPr>
                  <p:nvPr/>
                </p:nvSpPr>
                <p:spPr bwMode="auto">
                  <a:xfrm>
                    <a:off x="1762658" y="1670619"/>
                    <a:ext cx="523342" cy="496029"/>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600" b="1" i="0" u="none" strike="noStrike" cap="none" normalizeH="0" baseline="0" dirty="0" smtClean="0">
                        <a:ln>
                          <a:noFill/>
                        </a:ln>
                        <a:solidFill>
                          <a:srgbClr val="00B050"/>
                        </a:solidFill>
                        <a:effectLst/>
                        <a:latin typeface="Times New Roman" pitchFamily="18" charset="0"/>
                        <a:ea typeface="Arial" pitchFamily="34" charset="0"/>
                        <a:cs typeface="Times New Roman" pitchFamily="18" charset="0"/>
                      </a:rPr>
                      <a:t>ב</a:t>
                    </a:r>
                    <a:endParaRPr kumimoji="0" lang="he-IL" sz="1600" b="1" i="0" u="none" strike="noStrike" cap="none" normalizeH="0" baseline="0" dirty="0" smtClean="0">
                      <a:ln>
                        <a:noFill/>
                      </a:ln>
                      <a:solidFill>
                        <a:srgbClr val="00B050"/>
                      </a:solidFill>
                      <a:effectLst/>
                      <a:latin typeface="Arial" pitchFamily="34" charset="0"/>
                      <a:cs typeface="Arial" pitchFamily="34" charset="0"/>
                    </a:endParaRPr>
                  </a:p>
                </p:txBody>
              </p:sp>
            </p:grpSp>
            <p:sp>
              <p:nvSpPr>
                <p:cNvPr id="26" name="TextBox 25"/>
                <p:cNvSpPr txBox="1"/>
                <p:nvPr/>
              </p:nvSpPr>
              <p:spPr>
                <a:xfrm>
                  <a:off x="5176344" y="5803831"/>
                  <a:ext cx="696687" cy="369332"/>
                </a:xfrm>
                <a:prstGeom prst="rect">
                  <a:avLst/>
                </a:prstGeom>
                <a:noFill/>
              </p:spPr>
              <p:txBody>
                <a:bodyPr wrap="square" rtlCol="1">
                  <a:spAutoFit/>
                </a:bodyPr>
                <a:lstStyle/>
                <a:p>
                  <a:r>
                    <a:rPr lang="en-US" b="1" dirty="0" smtClean="0">
                      <a:solidFill>
                        <a:schemeClr val="accent3">
                          <a:lumMod val="50000"/>
                        </a:schemeClr>
                      </a:solidFill>
                      <a:latin typeface="Arial" pitchFamily="34" charset="0"/>
                      <a:cs typeface="Arial" pitchFamily="34" charset="0"/>
                    </a:rPr>
                    <a:t>40N</a:t>
                  </a:r>
                  <a:endParaRPr lang="he-IL" b="1" dirty="0">
                    <a:solidFill>
                      <a:schemeClr val="accent3">
                        <a:lumMod val="50000"/>
                      </a:schemeClr>
                    </a:solidFill>
                    <a:latin typeface="Arial" pitchFamily="34" charset="0"/>
                    <a:cs typeface="Arial" pitchFamily="34" charset="0"/>
                  </a:endParaRPr>
                </a:p>
              </p:txBody>
            </p:sp>
            <p:sp>
              <p:nvSpPr>
                <p:cNvPr id="35" name="TextBox 34"/>
                <p:cNvSpPr txBox="1"/>
                <p:nvPr/>
              </p:nvSpPr>
              <p:spPr>
                <a:xfrm>
                  <a:off x="5618560" y="5351344"/>
                  <a:ext cx="696687" cy="369332"/>
                </a:xfrm>
                <a:prstGeom prst="rect">
                  <a:avLst/>
                </a:prstGeom>
                <a:noFill/>
              </p:spPr>
              <p:txBody>
                <a:bodyPr wrap="square" rtlCol="1">
                  <a:spAutoFit/>
                </a:bodyPr>
                <a:lstStyle/>
                <a:p>
                  <a:r>
                    <a:rPr lang="en-US" b="1" dirty="0" smtClean="0">
                      <a:solidFill>
                        <a:schemeClr val="accent3">
                          <a:lumMod val="50000"/>
                        </a:schemeClr>
                      </a:solidFill>
                      <a:latin typeface="Arial" pitchFamily="34" charset="0"/>
                      <a:cs typeface="Arial" pitchFamily="34" charset="0"/>
                    </a:rPr>
                    <a:t>20N</a:t>
                  </a:r>
                  <a:endParaRPr lang="he-IL" b="1" dirty="0">
                    <a:solidFill>
                      <a:schemeClr val="accent3">
                        <a:lumMod val="50000"/>
                      </a:schemeClr>
                    </a:solidFill>
                    <a:latin typeface="Arial" pitchFamily="34" charset="0"/>
                    <a:cs typeface="Arial" pitchFamily="34" charset="0"/>
                  </a:endParaRPr>
                </a:p>
              </p:txBody>
            </p:sp>
          </p:grpSp>
        </p:grpSp>
      </p:grpSp>
    </p:spTree>
    <p:extLst>
      <p:ext uri="{BB962C8B-B14F-4D97-AF65-F5344CB8AC3E}">
        <p14:creationId xmlns:p14="http://schemas.microsoft.com/office/powerpoint/2010/main" xmlns="" val="668111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מהו כוח?</a:t>
            </a:r>
            <a:endParaRPr lang="he-IL" dirty="0"/>
          </a:p>
        </p:txBody>
      </p:sp>
      <p:sp>
        <p:nvSpPr>
          <p:cNvPr id="3" name="מציין מיקום תוכן 2"/>
          <p:cNvSpPr>
            <a:spLocks noGrp="1"/>
          </p:cNvSpPr>
          <p:nvPr>
            <p:ph idx="1"/>
          </p:nvPr>
        </p:nvSpPr>
        <p:spPr>
          <a:xfrm>
            <a:off x="276447" y="709068"/>
            <a:ext cx="8617296" cy="5712998"/>
          </a:xfrm>
        </p:spPr>
        <p:txBody>
          <a:bodyPr/>
          <a:lstStyle/>
          <a:p>
            <a:pPr marL="0" indent="0">
              <a:lnSpc>
                <a:spcPct val="150000"/>
              </a:lnSpc>
              <a:buNone/>
            </a:pPr>
            <a:r>
              <a:rPr lang="he-IL" sz="2800" dirty="0" smtClean="0"/>
              <a:t>הפרקים </a:t>
            </a:r>
            <a:r>
              <a:rPr lang="he-IL" sz="2800" dirty="0"/>
              <a:t>הקודמים </a:t>
            </a:r>
            <a:r>
              <a:rPr lang="he-IL" sz="2800" b="1" dirty="0" err="1" smtClean="0"/>
              <a:t>ב</a:t>
            </a:r>
            <a:r>
              <a:rPr lang="he-IL" sz="2800" b="1" dirty="0" err="1" smtClean="0">
                <a:solidFill>
                  <a:schemeClr val="accent1"/>
                </a:solidFill>
              </a:rPr>
              <a:t>קינמטיקה</a:t>
            </a:r>
            <a:r>
              <a:rPr lang="he-IL" sz="2800" dirty="0" smtClean="0"/>
              <a:t> עסקו ב</a:t>
            </a:r>
            <a:r>
              <a:rPr lang="he-IL" sz="2800" b="1" dirty="0" smtClean="0"/>
              <a:t>תיאור</a:t>
            </a:r>
            <a:r>
              <a:rPr lang="he-IL" sz="2800" dirty="0" smtClean="0"/>
              <a:t> תנועתם של </a:t>
            </a:r>
            <a:r>
              <a:rPr lang="he-IL" sz="2800" dirty="0" smtClean="0"/>
              <a:t>גופים</a:t>
            </a:r>
          </a:p>
          <a:p>
            <a:pPr marL="0" indent="0">
              <a:lnSpc>
                <a:spcPct val="150000"/>
              </a:lnSpc>
              <a:buNone/>
            </a:pPr>
            <a:r>
              <a:rPr lang="he-IL" sz="2800" dirty="0" smtClean="0"/>
              <a:t> </a:t>
            </a:r>
            <a:r>
              <a:rPr lang="he-IL" sz="2800" dirty="0" smtClean="0"/>
              <a:t>בעזרת משוואות מקום, מהירות ותאוצה כפונקציה של הזמן.  </a:t>
            </a:r>
            <a:r>
              <a:rPr lang="he-IL" sz="2800" dirty="0"/>
              <a:t/>
            </a:r>
            <a:br>
              <a:rPr lang="he-IL" sz="2800" dirty="0"/>
            </a:br>
            <a:r>
              <a:rPr lang="he-IL" sz="2800" dirty="0"/>
              <a:t>לעומת זאת, </a:t>
            </a:r>
            <a:endParaRPr lang="he-IL" sz="2800" dirty="0" smtClean="0"/>
          </a:p>
          <a:p>
            <a:pPr marL="0" indent="0">
              <a:lnSpc>
                <a:spcPct val="150000"/>
              </a:lnSpc>
              <a:buNone/>
            </a:pPr>
            <a:r>
              <a:rPr lang="he-IL" sz="2800" b="1" dirty="0" err="1" smtClean="0"/>
              <a:t>ה</a:t>
            </a:r>
            <a:r>
              <a:rPr lang="he-IL" sz="2800" b="1" dirty="0" err="1" smtClean="0">
                <a:solidFill>
                  <a:schemeClr val="accent1"/>
                </a:solidFill>
              </a:rPr>
              <a:t>דינמיקה</a:t>
            </a:r>
            <a:r>
              <a:rPr lang="he-IL" sz="2800" dirty="0" smtClean="0"/>
              <a:t> </a:t>
            </a:r>
            <a:r>
              <a:rPr lang="he-IL" sz="2800" dirty="0"/>
              <a:t>עוסקת </a:t>
            </a:r>
            <a:r>
              <a:rPr lang="he-IL" sz="2800" b="1" dirty="0" smtClean="0"/>
              <a:t>בגורמים</a:t>
            </a:r>
            <a:r>
              <a:rPr lang="he-IL" sz="2800" dirty="0" smtClean="0"/>
              <a:t> המשפיעים על תנועה </a:t>
            </a:r>
            <a:r>
              <a:rPr lang="he-IL" sz="2800" dirty="0"/>
              <a:t>של </a:t>
            </a:r>
            <a:r>
              <a:rPr lang="he-IL" sz="2800" dirty="0" smtClean="0"/>
              <a:t>גופים</a:t>
            </a:r>
          </a:p>
          <a:p>
            <a:pPr marL="0" indent="0">
              <a:lnSpc>
                <a:spcPct val="150000"/>
              </a:lnSpc>
              <a:buNone/>
            </a:pPr>
            <a:r>
              <a:rPr lang="he-IL" sz="2800" dirty="0" smtClean="0"/>
              <a:t> </a:t>
            </a:r>
            <a:r>
              <a:rPr lang="he-IL" sz="2800" b="1" dirty="0" smtClean="0"/>
              <a:t>ובחוקים</a:t>
            </a:r>
            <a:r>
              <a:rPr lang="he-IL" sz="2800" dirty="0" smtClean="0"/>
              <a:t> המקשרים בין גורמים אלו לתנועה.</a:t>
            </a:r>
          </a:p>
          <a:p>
            <a:pPr marL="0" indent="0">
              <a:lnSpc>
                <a:spcPct val="150000"/>
              </a:lnSpc>
              <a:buNone/>
            </a:pPr>
            <a:r>
              <a:rPr lang="he-IL" sz="2800" dirty="0" smtClean="0"/>
              <a:t>גורמים אלו נקראים "</a:t>
            </a:r>
            <a:r>
              <a:rPr lang="he-IL" sz="2800" b="1" dirty="0" smtClean="0"/>
              <a:t>כוחות</a:t>
            </a:r>
            <a:r>
              <a:rPr lang="he-IL" sz="2800" dirty="0" smtClean="0"/>
              <a:t>".</a:t>
            </a:r>
            <a:r>
              <a:rPr lang="he-IL" sz="2800" dirty="0"/>
              <a:t/>
            </a:r>
            <a:br>
              <a:rPr lang="he-IL" sz="2800" dirty="0"/>
            </a:br>
            <a:endParaRPr lang="he-IL" sz="2800" dirty="0" smtClean="0"/>
          </a:p>
          <a:p>
            <a:pPr marL="0" indent="0">
              <a:lnSpc>
                <a:spcPct val="150000"/>
              </a:lnSpc>
              <a:buNone/>
            </a:pPr>
            <a:endParaRPr lang="en-US" u="sng" dirty="0"/>
          </a:p>
          <a:p>
            <a:pPr marL="0" indent="0">
              <a:lnSpc>
                <a:spcPct val="150000"/>
              </a:lnSpc>
              <a:buNone/>
            </a:pPr>
            <a:endParaRPr lang="he-IL" dirty="0"/>
          </a:p>
        </p:txBody>
      </p:sp>
    </p:spTree>
    <p:extLst>
      <p:ext uri="{BB962C8B-B14F-4D97-AF65-F5344CB8AC3E}">
        <p14:creationId xmlns:p14="http://schemas.microsoft.com/office/powerpoint/2010/main" xmlns="" val="839143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089220" y="2018103"/>
            <a:ext cx="5274107" cy="1851253"/>
          </a:xfrm>
        </p:spPr>
        <p:txBody>
          <a:bodyPr/>
          <a:lstStyle/>
          <a:p>
            <a:pPr algn="ctr">
              <a:buNone/>
            </a:pPr>
            <a:r>
              <a:rPr lang="he-IL" sz="6600" b="1" u="sng" dirty="0" smtClean="0">
                <a:solidFill>
                  <a:schemeClr val="tx2"/>
                </a:solidFill>
              </a:rPr>
              <a:t>מהו כוח?</a:t>
            </a:r>
            <a:endParaRPr lang="en-US" sz="6600" u="sng" dirty="0" smtClean="0">
              <a:solidFill>
                <a:schemeClr val="tx2"/>
              </a:solidFill>
            </a:endParaRPr>
          </a:p>
          <a:p>
            <a:pPr algn="ct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marL="0" indent="0">
              <a:lnSpc>
                <a:spcPct val="150000"/>
              </a:lnSpc>
              <a:buNone/>
            </a:pPr>
            <a:r>
              <a:rPr lang="he-IL" sz="3200" dirty="0" smtClean="0"/>
              <a:t>מושג זה נמצא בשימוש רחב בשפת היום-יום וברוב תחומי הפעילות. בשפה המדעית, למושג </a:t>
            </a:r>
            <a:r>
              <a:rPr lang="he-IL" sz="3200" b="1" dirty="0" smtClean="0">
                <a:solidFill>
                  <a:srgbClr val="FF0000"/>
                </a:solidFill>
              </a:rPr>
              <a:t>כוח</a:t>
            </a:r>
            <a:r>
              <a:rPr lang="he-IL" sz="3200" dirty="0" smtClean="0"/>
              <a:t> יש משמעות יותר ברורה אותה נכיר במהלך השיעורים הבאים. </a:t>
            </a:r>
          </a:p>
          <a:p>
            <a:pPr marL="0" indent="0">
              <a:lnSpc>
                <a:spcPct val="150000"/>
              </a:lnSpc>
              <a:buNone/>
            </a:pPr>
            <a:r>
              <a:rPr lang="he-IL" sz="3200" dirty="0" smtClean="0"/>
              <a:t>נתחיל במספר הדגמות בהן נדון במושג "כוח" על סוגיו השונים.</a:t>
            </a:r>
            <a:endParaRPr lang="en-US" sz="3200" dirty="0" smtClean="0"/>
          </a:p>
          <a:p>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 כגורם לשינוי במהירות (1)</a:t>
            </a:r>
            <a:endParaRPr lang="he-IL" dirty="0"/>
          </a:p>
        </p:txBody>
      </p:sp>
      <p:sp>
        <p:nvSpPr>
          <p:cNvPr id="3" name="מציין מיקום תוכן 2"/>
          <p:cNvSpPr>
            <a:spLocks noGrp="1"/>
          </p:cNvSpPr>
          <p:nvPr>
            <p:ph idx="1"/>
          </p:nvPr>
        </p:nvSpPr>
        <p:spPr>
          <a:xfrm>
            <a:off x="276225" y="709067"/>
            <a:ext cx="8499857" cy="5806033"/>
          </a:xfrm>
        </p:spPr>
        <p:txBody>
          <a:bodyPr/>
          <a:lstStyle/>
          <a:p>
            <a:pPr marL="0" indent="0">
              <a:lnSpc>
                <a:spcPct val="150000"/>
              </a:lnSpc>
              <a:buNone/>
            </a:pPr>
            <a:r>
              <a:rPr lang="he-IL" b="1" dirty="0" smtClean="0">
                <a:solidFill>
                  <a:srgbClr val="FF0000"/>
                </a:solidFill>
              </a:rPr>
              <a:t>דוגמא 1:</a:t>
            </a:r>
          </a:p>
          <a:p>
            <a:pPr marL="0" indent="0">
              <a:lnSpc>
                <a:spcPct val="150000"/>
              </a:lnSpc>
              <a:buNone/>
            </a:pPr>
            <a:r>
              <a:rPr lang="he-IL" sz="3200" dirty="0" smtClean="0"/>
              <a:t>כדורגלן בועט בכדור הנמצא במנוחה או בתנועה. עקב הבעיטה הכדור משנה את מהירותו (גודל ו\או כיוון).  </a:t>
            </a:r>
          </a:p>
          <a:p>
            <a:pPr marL="0" indent="0">
              <a:lnSpc>
                <a:spcPct val="150000"/>
              </a:lnSpc>
              <a:buNone/>
            </a:pPr>
            <a:endParaRPr lang="he-IL" dirty="0" smtClean="0"/>
          </a:p>
          <a:p>
            <a:pPr marL="0" indent="0">
              <a:lnSpc>
                <a:spcPct val="150000"/>
              </a:lnSpc>
              <a:buNone/>
            </a:pPr>
            <a:endParaRPr lang="he-IL" dirty="0"/>
          </a:p>
          <a:p>
            <a:pPr marL="0" indent="0">
              <a:lnSpc>
                <a:spcPct val="150000"/>
              </a:lnSpc>
              <a:buNone/>
            </a:pPr>
            <a:endParaRPr lang="he-IL" dirty="0" smtClean="0"/>
          </a:p>
          <a:p>
            <a:pPr marL="0" indent="0">
              <a:lnSpc>
                <a:spcPct val="150000"/>
              </a:lnSpc>
              <a:buNone/>
            </a:pPr>
            <a:endParaRPr lang="he-IL" dirty="0"/>
          </a:p>
          <a:p>
            <a:pPr marL="0" indent="0">
              <a:lnSpc>
                <a:spcPct val="150000"/>
              </a:lnSpc>
              <a:buNone/>
            </a:pPr>
            <a:r>
              <a:rPr lang="he-IL" sz="3200" dirty="0" smtClean="0"/>
              <a:t>הגורם </a:t>
            </a:r>
            <a:r>
              <a:rPr lang="he-IL" sz="3200" dirty="0" smtClean="0"/>
              <a:t>ל</a:t>
            </a:r>
            <a:r>
              <a:rPr lang="he-IL" sz="3200" b="1" dirty="0" smtClean="0"/>
              <a:t>שינוי</a:t>
            </a:r>
            <a:r>
              <a:rPr lang="he-IL" sz="3200" dirty="0" smtClean="0"/>
              <a:t> במהירותו של הכדור </a:t>
            </a:r>
            <a:r>
              <a:rPr lang="he-IL" sz="3200" dirty="0" smtClean="0"/>
              <a:t>- </a:t>
            </a:r>
            <a:r>
              <a:rPr lang="he-IL" sz="3200" dirty="0" smtClean="0"/>
              <a:t>הבעיטה של השחקן, במהלכה הופעל כוח על הכדור.</a:t>
            </a:r>
          </a:p>
          <a:p>
            <a:pPr marL="0">
              <a:lnSpc>
                <a:spcPct val="150000"/>
              </a:lnSpc>
              <a:buNone/>
            </a:pPr>
            <a:endParaRPr lang="he-IL" dirty="0" smtClean="0"/>
          </a:p>
        </p:txBody>
      </p:sp>
      <p:pic>
        <p:nvPicPr>
          <p:cNvPr id="4" name="Picture 10" descr="C:\Users\Dani\AppData\Local\Microsoft\Windows\Temporary Internet Files\Content.IE5\VAND6CEO\MC900440143[1].wmf"/>
          <p:cNvPicPr>
            <a:picLocks noChangeAspect="1" noChangeArrowheads="1"/>
          </p:cNvPicPr>
          <p:nvPr/>
        </p:nvPicPr>
        <p:blipFill>
          <a:blip r:embed="rId2" cstate="print"/>
          <a:srcRect/>
          <a:stretch>
            <a:fillRect/>
          </a:stretch>
        </p:blipFill>
        <p:spPr bwMode="auto">
          <a:xfrm>
            <a:off x="4084695" y="2726659"/>
            <a:ext cx="1803400" cy="1838325"/>
          </a:xfrm>
          <a:prstGeom prst="rect">
            <a:avLst/>
          </a:prstGeom>
          <a:noFill/>
        </p:spPr>
      </p:pic>
    </p:spTree>
    <p:extLst>
      <p:ext uri="{BB962C8B-B14F-4D97-AF65-F5344CB8AC3E}">
        <p14:creationId xmlns:p14="http://schemas.microsoft.com/office/powerpoint/2010/main" xmlns="" val="1537318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 y="587141"/>
            <a:ext cx="8922618" cy="5978759"/>
          </a:xfrm>
        </p:spPr>
        <p:txBody>
          <a:bodyPr/>
          <a:lstStyle/>
          <a:p>
            <a:pPr marL="0" indent="0">
              <a:lnSpc>
                <a:spcPct val="150000"/>
              </a:lnSpc>
              <a:buNone/>
            </a:pPr>
            <a:r>
              <a:rPr lang="he-IL" b="1" dirty="0">
                <a:solidFill>
                  <a:srgbClr val="FF0000"/>
                </a:solidFill>
              </a:rPr>
              <a:t>דוגמא </a:t>
            </a:r>
            <a:r>
              <a:rPr lang="he-IL" b="1" dirty="0" smtClean="0">
                <a:solidFill>
                  <a:srgbClr val="FF0000"/>
                </a:solidFill>
              </a:rPr>
              <a:t>2:</a:t>
            </a:r>
            <a:endParaRPr lang="he-IL" b="1" dirty="0">
              <a:solidFill>
                <a:srgbClr val="FF0000"/>
              </a:solidFill>
            </a:endParaRPr>
          </a:p>
          <a:p>
            <a:pPr marL="0">
              <a:lnSpc>
                <a:spcPct val="150000"/>
              </a:lnSpc>
              <a:buNone/>
            </a:pPr>
            <a:r>
              <a:rPr lang="he-IL" sz="2000" dirty="0" smtClean="0"/>
              <a:t>נתבונן בגוף המחליק על גבי המשטח לאחר שנדחף. לאחר זמן מה הוא עוצר, כלומר חל שינוי במהירותו. </a:t>
            </a:r>
          </a:p>
          <a:p>
            <a:endParaRPr lang="he-IL" dirty="0" smtClean="0"/>
          </a:p>
          <a:p>
            <a:endParaRPr lang="he-IL" dirty="0" smtClean="0"/>
          </a:p>
          <a:p>
            <a:endParaRPr lang="he-IL" dirty="0" smtClean="0"/>
          </a:p>
          <a:p>
            <a:pPr marL="0" indent="0">
              <a:buNone/>
            </a:pPr>
            <a:endParaRPr lang="he-IL" dirty="0" smtClean="0"/>
          </a:p>
          <a:p>
            <a:pPr marL="0" indent="0">
              <a:buNone/>
            </a:pPr>
            <a:endParaRPr lang="he-IL" dirty="0"/>
          </a:p>
          <a:p>
            <a:pPr marL="0" indent="0">
              <a:buNone/>
            </a:pPr>
            <a:endParaRPr lang="he-IL" dirty="0" smtClean="0"/>
          </a:p>
          <a:p>
            <a:pPr marL="0">
              <a:lnSpc>
                <a:spcPct val="150000"/>
              </a:lnSpc>
              <a:buNone/>
            </a:pPr>
            <a:r>
              <a:rPr lang="he-IL" sz="2800" dirty="0" smtClean="0"/>
              <a:t>גם </a:t>
            </a:r>
            <a:r>
              <a:rPr lang="he-IL" sz="2800" dirty="0" smtClean="0"/>
              <a:t>כאן, כבמקרה הקודם, נוכל לטעון ש</a:t>
            </a:r>
            <a:r>
              <a:rPr lang="he-IL" sz="2800" b="1" dirty="0" smtClean="0"/>
              <a:t>כוח</a:t>
            </a:r>
            <a:r>
              <a:rPr lang="he-IL" sz="2800" dirty="0" smtClean="0"/>
              <a:t> גרם ל</a:t>
            </a:r>
            <a:r>
              <a:rPr lang="he-IL" sz="2800" b="1" dirty="0" smtClean="0"/>
              <a:t>שינוי </a:t>
            </a:r>
            <a:r>
              <a:rPr lang="he-IL" sz="2800" b="1" dirty="0" smtClean="0"/>
              <a:t>בתנועה. </a:t>
            </a:r>
            <a:endParaRPr lang="he-IL" sz="2800" dirty="0" smtClean="0"/>
          </a:p>
          <a:p>
            <a:pPr marL="0">
              <a:lnSpc>
                <a:spcPct val="150000"/>
              </a:lnSpc>
              <a:buNone/>
            </a:pPr>
            <a:r>
              <a:rPr lang="he-IL" sz="2800" dirty="0" smtClean="0"/>
              <a:t>גם כוח זה, שבהמשך נכיר אותו כ</a:t>
            </a:r>
            <a:r>
              <a:rPr lang="he-IL" sz="2800" b="1" dirty="0" smtClean="0"/>
              <a:t>כוח</a:t>
            </a:r>
            <a:r>
              <a:rPr lang="he-IL" sz="2800" dirty="0" smtClean="0"/>
              <a:t> </a:t>
            </a:r>
            <a:r>
              <a:rPr lang="he-IL" sz="2800" b="1" dirty="0" smtClean="0"/>
              <a:t>החיכוך</a:t>
            </a:r>
            <a:r>
              <a:rPr lang="he-IL" sz="2800" dirty="0" smtClean="0"/>
              <a:t>, מקורו בהשפעה חיצונית, במקרה זה הרצפה ונוכחות האוויר</a:t>
            </a:r>
            <a:r>
              <a:rPr lang="he-IL" sz="2800" dirty="0" smtClean="0"/>
              <a:t>.</a:t>
            </a:r>
            <a:endParaRPr lang="he-IL" sz="2800" dirty="0" smtClean="0"/>
          </a:p>
        </p:txBody>
      </p:sp>
      <p:grpSp>
        <p:nvGrpSpPr>
          <p:cNvPr id="4" name="Group 3"/>
          <p:cNvGrpSpPr/>
          <p:nvPr/>
        </p:nvGrpSpPr>
        <p:grpSpPr>
          <a:xfrm>
            <a:off x="2290219" y="1920875"/>
            <a:ext cx="5257800" cy="1466850"/>
            <a:chOff x="1905000" y="2482850"/>
            <a:chExt cx="5257800" cy="1466850"/>
          </a:xfrm>
        </p:grpSpPr>
        <p:pic>
          <p:nvPicPr>
            <p:cNvPr id="110594" name="Picture 2" descr="http://sify.com/shopping/images/bharti/big/MFB-0013.jpg"/>
            <p:cNvPicPr>
              <a:picLocks noChangeAspect="1" noChangeArrowheads="1"/>
            </p:cNvPicPr>
            <p:nvPr/>
          </p:nvPicPr>
          <p:blipFill>
            <a:blip r:embed="rId2" r:link="rId3" cstate="print"/>
            <a:srcRect/>
            <a:stretch>
              <a:fillRect/>
            </a:stretch>
          </p:blipFill>
          <p:spPr bwMode="auto">
            <a:xfrm>
              <a:off x="2590800" y="2692400"/>
              <a:ext cx="914400" cy="1143000"/>
            </a:xfrm>
            <a:prstGeom prst="rect">
              <a:avLst/>
            </a:prstGeom>
            <a:noFill/>
            <a:ln w="9525">
              <a:noFill/>
              <a:miter lim="800000"/>
              <a:headEnd/>
              <a:tailEnd/>
            </a:ln>
          </p:spPr>
        </p:pic>
        <p:pic>
          <p:nvPicPr>
            <p:cNvPr id="110595" name="Picture 3" descr="http://sify.com/shopping/images/bharti/big/MFB-0013.jpg"/>
            <p:cNvPicPr>
              <a:picLocks noChangeAspect="1" noChangeArrowheads="1"/>
            </p:cNvPicPr>
            <p:nvPr/>
          </p:nvPicPr>
          <p:blipFill>
            <a:blip r:embed="rId2" r:link="rId3" cstate="print"/>
            <a:srcRect/>
            <a:stretch>
              <a:fillRect/>
            </a:stretch>
          </p:blipFill>
          <p:spPr bwMode="auto">
            <a:xfrm>
              <a:off x="5791200" y="2692400"/>
              <a:ext cx="914400" cy="1143000"/>
            </a:xfrm>
            <a:prstGeom prst="rect">
              <a:avLst/>
            </a:prstGeom>
            <a:noFill/>
            <a:ln w="9525">
              <a:noFill/>
              <a:miter lim="800000"/>
              <a:headEnd/>
              <a:tailEnd/>
            </a:ln>
          </p:spPr>
        </p:pic>
        <p:sp>
          <p:nvSpPr>
            <p:cNvPr id="110596" name="Rectangle 4" descr="אלכסון רחב כלפי מטה"/>
            <p:cNvSpPr>
              <a:spLocks noChangeArrowheads="1"/>
            </p:cNvSpPr>
            <p:nvPr/>
          </p:nvSpPr>
          <p:spPr bwMode="auto">
            <a:xfrm>
              <a:off x="1905000" y="3721100"/>
              <a:ext cx="5257800" cy="228600"/>
            </a:xfrm>
            <a:prstGeom prst="rect">
              <a:avLst/>
            </a:prstGeom>
            <a:pattFill prst="wdDnDiag">
              <a:fgClr>
                <a:srgbClr val="333399"/>
              </a:fgClr>
              <a:bgClr>
                <a:srgbClr val="FFCC00"/>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110598" name="Text Box 6"/>
            <p:cNvSpPr txBox="1">
              <a:spLocks noChangeArrowheads="1"/>
            </p:cNvSpPr>
            <p:nvPr/>
          </p:nvSpPr>
          <p:spPr bwMode="auto">
            <a:xfrm>
              <a:off x="2476500" y="2482850"/>
              <a:ext cx="11430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400" b="0" i="0" u="none" strike="noStrike" cap="none" normalizeH="0" baseline="0" dirty="0" smtClean="0">
                  <a:ln>
                    <a:noFill/>
                  </a:ln>
                  <a:solidFill>
                    <a:srgbClr val="800080"/>
                  </a:solidFill>
                  <a:effectLst/>
                  <a:latin typeface="Arial" pitchFamily="34" charset="0"/>
                  <a:ea typeface="Arial" pitchFamily="34" charset="0"/>
                  <a:cs typeface="Arial" pitchFamily="34" charset="0"/>
                </a:rPr>
                <a:t>מצב התחלתי</a:t>
              </a:r>
              <a:endParaRPr kumimoji="0" lang="he-I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0599" name="Text Box 7"/>
            <p:cNvSpPr txBox="1">
              <a:spLocks noChangeArrowheads="1"/>
            </p:cNvSpPr>
            <p:nvPr/>
          </p:nvSpPr>
          <p:spPr bwMode="auto">
            <a:xfrm>
              <a:off x="5562600" y="2482850"/>
              <a:ext cx="13716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he-IL" sz="1400" b="0" i="0" u="none" strike="noStrike" cap="none" normalizeH="0" baseline="0" dirty="0" smtClean="0">
                  <a:ln>
                    <a:noFill/>
                  </a:ln>
                  <a:solidFill>
                    <a:srgbClr val="800080"/>
                  </a:solidFill>
                  <a:effectLst/>
                  <a:latin typeface="Arial" pitchFamily="34" charset="0"/>
                  <a:ea typeface="Arial" pitchFamily="34" charset="0"/>
                  <a:cs typeface="Arial" pitchFamily="34" charset="0"/>
                </a:rPr>
                <a:t>מצב סופי</a:t>
              </a:r>
              <a:endParaRPr kumimoji="0" lang="he-IL"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 name="כותרת 1"/>
          <p:cNvSpPr txBox="1">
            <a:spLocks/>
          </p:cNvSpPr>
          <p:nvPr/>
        </p:nvSpPr>
        <p:spPr>
          <a:xfrm>
            <a:off x="1078611" y="81039"/>
            <a:ext cx="7681016" cy="360040"/>
          </a:xfrm>
          <a:prstGeom prst="rect">
            <a:avLst/>
          </a:prstGeom>
        </p:spPr>
        <p:txBody>
          <a:bodyPr/>
          <a:lstStyle>
            <a:lvl1pPr marL="0" marR="0" indent="0" algn="r" defTabSz="914400" rtl="1" eaLnBrk="1" fontAlgn="auto" latinLnBrk="0" hangingPunct="1">
              <a:lnSpc>
                <a:spcPct val="100000"/>
              </a:lnSpc>
              <a:spcBef>
                <a:spcPts val="0"/>
              </a:spcBef>
              <a:spcAft>
                <a:spcPts val="0"/>
              </a:spcAft>
              <a:buNone/>
              <a:tabLst/>
              <a:defRPr sz="2400" b="1" kern="1200" baseline="0">
                <a:solidFill>
                  <a:schemeClr val="accent6">
                    <a:lumMod val="75000"/>
                  </a:schemeClr>
                </a:solidFill>
                <a:latin typeface="+mj-lt"/>
                <a:ea typeface="+mj-ea"/>
                <a:cs typeface="+mj-cs"/>
              </a:defRPr>
            </a:lvl1pPr>
          </a:lstStyle>
          <a:p>
            <a:r>
              <a:rPr lang="he-IL" dirty="0" smtClean="0"/>
              <a:t>כוח כגורם לשינוי במהירות (2)</a:t>
            </a:r>
            <a:endParaRPr lang="he-IL" dirty="0"/>
          </a:p>
        </p:txBody>
      </p:sp>
      <p:sp>
        <p:nvSpPr>
          <p:cNvPr id="2" name="חץ ימינה 1"/>
          <p:cNvSpPr/>
          <p:nvPr/>
        </p:nvSpPr>
        <p:spPr>
          <a:xfrm>
            <a:off x="4004719" y="2527753"/>
            <a:ext cx="666433" cy="348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Rectangle 5"/>
          <p:cNvSpPr/>
          <p:nvPr/>
        </p:nvSpPr>
        <p:spPr>
          <a:xfrm>
            <a:off x="2861719" y="2197916"/>
            <a:ext cx="1028700" cy="961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Rectangle 12"/>
          <p:cNvSpPr/>
          <p:nvPr/>
        </p:nvSpPr>
        <p:spPr>
          <a:xfrm>
            <a:off x="6176419" y="2179810"/>
            <a:ext cx="1028700" cy="961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578053" y="356136"/>
            <a:ext cx="8236530" cy="5996537"/>
          </a:xfrm>
        </p:spPr>
        <p:txBody>
          <a:bodyPr/>
          <a:lstStyle/>
          <a:p>
            <a:pPr marL="0">
              <a:lnSpc>
                <a:spcPct val="150000"/>
              </a:lnSpc>
              <a:buNone/>
            </a:pPr>
            <a:r>
              <a:rPr lang="he-IL" sz="3600" dirty="0" smtClean="0"/>
              <a:t>מדוגמאות אלו </a:t>
            </a:r>
            <a:r>
              <a:rPr lang="he-IL" sz="3600" dirty="0" smtClean="0"/>
              <a:t>ומתופעות מוכרות רבות אחרות ניתן להסיק: </a:t>
            </a:r>
          </a:p>
          <a:p>
            <a:pPr marL="0">
              <a:lnSpc>
                <a:spcPct val="150000"/>
              </a:lnSpc>
              <a:buNone/>
            </a:pPr>
            <a:r>
              <a:rPr lang="he-IL" sz="3600" dirty="0" smtClean="0"/>
              <a:t>כאשר אנו מבחינים בגוף שמשנה את מהירותו (גודל ו\או כיוון) נוכל להסיק שפעל עליו </a:t>
            </a:r>
            <a:r>
              <a:rPr lang="he-IL" sz="3600" b="1" dirty="0" smtClean="0">
                <a:solidFill>
                  <a:srgbClr val="FF0000"/>
                </a:solidFill>
              </a:rPr>
              <a:t>כוח</a:t>
            </a:r>
            <a:r>
              <a:rPr lang="he-IL" sz="3600" dirty="0" smtClean="0"/>
              <a:t>.</a:t>
            </a:r>
          </a:p>
          <a:p>
            <a:pPr marL="0">
              <a:lnSpc>
                <a:spcPct val="150000"/>
              </a:lnSpc>
              <a:buNone/>
            </a:pPr>
            <a:r>
              <a:rPr lang="he-IL" sz="3600" dirty="0" smtClean="0"/>
              <a:t>מניסיוננו </a:t>
            </a:r>
            <a:r>
              <a:rPr lang="he-IL" sz="3600" dirty="0" smtClean="0"/>
              <a:t>אנו יודעים </a:t>
            </a:r>
            <a:r>
              <a:rPr lang="he-IL" sz="3600" dirty="0" smtClean="0"/>
              <a:t>ש-</a:t>
            </a:r>
          </a:p>
          <a:p>
            <a:pPr marL="0" algn="ctr">
              <a:lnSpc>
                <a:spcPct val="150000"/>
              </a:lnSpc>
              <a:buNone/>
            </a:pPr>
            <a:r>
              <a:rPr lang="he-IL" sz="3600" b="1" dirty="0" smtClean="0">
                <a:solidFill>
                  <a:srgbClr val="FF0000"/>
                </a:solidFill>
              </a:rPr>
              <a:t>ככל </a:t>
            </a:r>
            <a:r>
              <a:rPr lang="he-IL" sz="3600" b="1" dirty="0" smtClean="0">
                <a:solidFill>
                  <a:srgbClr val="FF0000"/>
                </a:solidFill>
              </a:rPr>
              <a:t>שעוצמת הכוח גדולה יותר- השינוי במהירות הכדור גדול יותר.</a:t>
            </a:r>
            <a:endParaRPr lang="he-IL" sz="3600" b="1" dirty="0">
              <a:solidFill>
                <a:srgbClr val="FF0000"/>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07d9315527094f4cdaee9a6675aebd2a427d"/>
</p:tagLst>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התלהבות">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24872</TotalTime>
  <Words>1643</Words>
  <Application>Microsoft Office PowerPoint</Application>
  <PresentationFormat>‫הצגה על המסך (4:3)</PresentationFormat>
  <Paragraphs>267</Paragraphs>
  <Slides>33</Slides>
  <Notes>2</Notes>
  <HiddenSlides>0</HiddenSlides>
  <MMClips>0</MMClips>
  <ScaleCrop>false</ScaleCrop>
  <HeadingPairs>
    <vt:vector size="6" baseType="variant">
      <vt:variant>
        <vt:lpstr>ערכת נושא</vt:lpstr>
      </vt:variant>
      <vt:variant>
        <vt:i4>1</vt:i4>
      </vt:variant>
      <vt:variant>
        <vt:lpstr>שרתי OLE מוטבעים</vt:lpstr>
      </vt:variant>
      <vt:variant>
        <vt:i4>1</vt:i4>
      </vt:variant>
      <vt:variant>
        <vt:lpstr>כותרות שקופיות</vt:lpstr>
      </vt:variant>
      <vt:variant>
        <vt:i4>33</vt:i4>
      </vt:variant>
    </vt:vector>
  </HeadingPairs>
  <TitlesOfParts>
    <vt:vector size="35" baseType="lpstr">
      <vt:lpstr>ערכת נושא Office</vt:lpstr>
      <vt:lpstr>משוואה</vt:lpstr>
      <vt:lpstr>דינמיקה  </vt:lpstr>
      <vt:lpstr>נושאי השיעור</vt:lpstr>
      <vt:lpstr>מהו כוח? (דיון קצר בכיתה)</vt:lpstr>
      <vt:lpstr>מהו כוח?</vt:lpstr>
      <vt:lpstr>שקופית 5</vt:lpstr>
      <vt:lpstr>שקופית 6</vt:lpstr>
      <vt:lpstr>כוח כגורם לשינוי במהירות (1)</vt:lpstr>
      <vt:lpstr>שקופית 8</vt:lpstr>
      <vt:lpstr>שקופית 9</vt:lpstr>
      <vt:lpstr>כוח כגורם לשינוי צורה (1)</vt:lpstr>
      <vt:lpstr>כוח כגורם לשינוי צורה (1)</vt:lpstr>
      <vt:lpstr>כוח כגורם לשינוי צורה (2)</vt:lpstr>
      <vt:lpstr>כוח כגורם לשינוי צורה (2)</vt:lpstr>
      <vt:lpstr>כוחות הפועלים מרחוק (1)</vt:lpstr>
      <vt:lpstr>כוחות הפועלים מרחוק (2)</vt:lpstr>
      <vt:lpstr>כוחות הפועלים מרחוק (3)</vt:lpstr>
      <vt:lpstr>הכוח: סיכום תכונות</vt:lpstr>
      <vt:lpstr>הכוח כווקטור</vt:lpstr>
      <vt:lpstr>שקופית 19</vt:lpstr>
      <vt:lpstr>הכוח: יחידות</vt:lpstr>
      <vt:lpstr>הקשר בין התארכות קפיץ לעוצמת הכוח הפועל עליו</vt:lpstr>
      <vt:lpstr>קפיץ כאמצעי למדידת עוצמת כוח</vt:lpstr>
      <vt:lpstr>סרטון הדגמה: חוק הוק וכיול מד כוח</vt:lpstr>
      <vt:lpstr>מה ראינו בסרטון? (1)- גרף הקשר בין העומס להתארכות</vt:lpstr>
      <vt:lpstr>מה ראינו בסרטון? (2)- כיול מד כוח</vt:lpstr>
      <vt:lpstr>מבנה מד כוח</vt:lpstr>
      <vt:lpstr>חוק הוק</vt:lpstr>
      <vt:lpstr>שקופית 28</vt:lpstr>
      <vt:lpstr>משמעות קבוע הכוח של הקפיץ</vt:lpstr>
      <vt:lpstr>סיכום השיעור </vt:lpstr>
      <vt:lpstr>תרגיל 1: חוק הוק</vt:lpstr>
      <vt:lpstr>תרגיל 2: קבוע כוח של קפיץ וחוק הוק</vt:lpstr>
      <vt:lpstr>תרגיל 3: כוחות על קפיץ</vt:lpstr>
    </vt:vector>
  </TitlesOfParts>
  <Company>Vista - Rotter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Nisim</dc:creator>
  <cp:lastModifiedBy>USER</cp:lastModifiedBy>
  <cp:revision>976</cp:revision>
  <dcterms:created xsi:type="dcterms:W3CDTF">2012-04-17T09:32:02Z</dcterms:created>
  <dcterms:modified xsi:type="dcterms:W3CDTF">2016-09-12T07:11:16Z</dcterms:modified>
</cp:coreProperties>
</file>