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4">
  <p:sldMasterIdLst>
    <p:sldMasterId id="2147483648" r:id="rId1"/>
  </p:sldMasterIdLst>
  <p:handoutMasterIdLst>
    <p:handoutMasterId r:id="rId25"/>
  </p:handoutMasterIdLst>
  <p:sldIdLst>
    <p:sldId id="256" r:id="rId2"/>
    <p:sldId id="258" r:id="rId3"/>
    <p:sldId id="272" r:id="rId4"/>
    <p:sldId id="273" r:id="rId5"/>
    <p:sldId id="275" r:id="rId6"/>
    <p:sldId id="274" r:id="rId7"/>
    <p:sldId id="264" r:id="rId8"/>
    <p:sldId id="271" r:id="rId9"/>
    <p:sldId id="265" r:id="rId10"/>
    <p:sldId id="276" r:id="rId11"/>
    <p:sldId id="266" r:id="rId12"/>
    <p:sldId id="267" r:id="rId13"/>
    <p:sldId id="289" r:id="rId14"/>
    <p:sldId id="277" r:id="rId15"/>
    <p:sldId id="278" r:id="rId16"/>
    <p:sldId id="279" r:id="rId17"/>
    <p:sldId id="280" r:id="rId18"/>
    <p:sldId id="283" r:id="rId19"/>
    <p:sldId id="282" r:id="rId20"/>
    <p:sldId id="284" r:id="rId21"/>
    <p:sldId id="285" r:id="rId22"/>
    <p:sldId id="287" r:id="rId23"/>
    <p:sldId id="288" r:id="rId24"/>
  </p:sldIdLst>
  <p:sldSz cx="9144000" cy="6858000" type="screen4x3"/>
  <p:notesSz cx="6669088" cy="97536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4" d="100"/>
          <a:sy n="104" d="100"/>
        </p:scale>
        <p:origin x="121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9150" y="0"/>
            <a:ext cx="2889938" cy="48768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44" y="0"/>
            <a:ext cx="2889938" cy="487680"/>
          </a:xfrm>
          <a:prstGeom prst="rect">
            <a:avLst/>
          </a:prstGeom>
        </p:spPr>
        <p:txBody>
          <a:bodyPr vert="horz" lIns="91440" tIns="45720" rIns="91440" bIns="45720" rtlCol="1"/>
          <a:lstStyle>
            <a:lvl1pPr algn="l">
              <a:defRPr sz="1200"/>
            </a:lvl1pPr>
          </a:lstStyle>
          <a:p>
            <a:fld id="{7E477A57-9BEF-4790-A138-DF18643D13B2}" type="datetimeFigureOut">
              <a:rPr lang="he-IL" smtClean="0"/>
              <a:pPr/>
              <a:t>כ"ו/ניסן/תש"פ</a:t>
            </a:fld>
            <a:endParaRPr lang="he-IL"/>
          </a:p>
        </p:txBody>
      </p:sp>
      <p:sp>
        <p:nvSpPr>
          <p:cNvPr id="4" name="מציין מיקום של כותרת תחתונה 3"/>
          <p:cNvSpPr>
            <a:spLocks noGrp="1"/>
          </p:cNvSpPr>
          <p:nvPr>
            <p:ph type="ftr" sz="quarter" idx="2"/>
          </p:nvPr>
        </p:nvSpPr>
        <p:spPr>
          <a:xfrm>
            <a:off x="3779150" y="9264227"/>
            <a:ext cx="2889938" cy="48768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44" y="9264227"/>
            <a:ext cx="2889938" cy="487680"/>
          </a:xfrm>
          <a:prstGeom prst="rect">
            <a:avLst/>
          </a:prstGeom>
        </p:spPr>
        <p:txBody>
          <a:bodyPr vert="horz" lIns="91440" tIns="45720" rIns="91440" bIns="45720" rtlCol="1" anchor="b"/>
          <a:lstStyle>
            <a:lvl1pPr algn="l">
              <a:defRPr sz="1200"/>
            </a:lvl1pPr>
          </a:lstStyle>
          <a:p>
            <a:fld id="{BC81A479-53BC-4775-AFA5-D3BC39FF4B37}" type="slidenum">
              <a:rPr lang="he-IL" smtClean="0"/>
              <a:pPr/>
              <a:t>‹#›</a:t>
            </a:fld>
            <a:endParaRPr lang="he-IL"/>
          </a:p>
        </p:txBody>
      </p:sp>
    </p:spTree>
    <p:extLst>
      <p:ext uri="{BB962C8B-B14F-4D97-AF65-F5344CB8AC3E}">
        <p14:creationId xmlns:p14="http://schemas.microsoft.com/office/powerpoint/2010/main" val="24558156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כ"ו/ניסן/תש"פ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כ"ו/ניסן/תש"פ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כ"ו/ניסן/תש"פ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כ"ו/ניסן/תש"פ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כ"ו/ניסן/תש"פ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כ"ו/ניסן/תש"פ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pPr/>
              <a:t>כ"ו/ניסן/תש"פ</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pPr/>
              <a:t>כ"ו/ניסן/תש"פ</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pPr/>
              <a:t>כ"ו/ניסן/תש"פ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כ"ו/ניסן/תש"פ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כ"ו/ניסן/תש"פ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pPr/>
              <a:t>כ"ו/ניסן/תש"פ</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1Fs6k64II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G8BUMKDlTa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GqdvEhI1RS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http://www.gps.gov/multimedia/images/constellation.jpg"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cP0Bb3WXJ_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b9qvt_LS5sg"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v=ADSOhOMP-t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x45bXUwBgE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5i5nuWRcUv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ctrTitle"/>
          </p:nvPr>
        </p:nvSpPr>
        <p:spPr>
          <a:xfrm>
            <a:off x="683568" y="332656"/>
            <a:ext cx="7772400" cy="1470025"/>
          </a:xfrm>
        </p:spPr>
        <p:txBody>
          <a:bodyPr/>
          <a:lstStyle/>
          <a:p>
            <a:r>
              <a:rPr lang="he-IL" dirty="0"/>
              <a:t>כוחות ותנועה על הארץ ובחלל</a:t>
            </a:r>
          </a:p>
        </p:txBody>
      </p:sp>
      <p:sp>
        <p:nvSpPr>
          <p:cNvPr id="6" name="כותרת משנה 2"/>
          <p:cNvSpPr>
            <a:spLocks noGrp="1"/>
          </p:cNvSpPr>
          <p:nvPr>
            <p:ph type="subTitle" idx="1"/>
          </p:nvPr>
        </p:nvSpPr>
        <p:spPr>
          <a:xfrm>
            <a:off x="1403648" y="1556792"/>
            <a:ext cx="6400800" cy="1752600"/>
          </a:xfrm>
        </p:spPr>
        <p:txBody>
          <a:bodyPr/>
          <a:lstStyle/>
          <a:p>
            <a:r>
              <a:rPr lang="he-IL" dirty="0">
                <a:solidFill>
                  <a:schemeClr val="tx1"/>
                </a:solidFill>
              </a:rPr>
              <a:t>מאינטראקציה לרקטה</a:t>
            </a:r>
          </a:p>
        </p:txBody>
      </p:sp>
      <p:pic>
        <p:nvPicPr>
          <p:cNvPr id="19458" name="Picture 2" descr="https://www.nasa.gov/sites/default/files/thumbnails/image/iss_1.jpg"/>
          <p:cNvPicPr>
            <a:picLocks noChangeAspect="1" noChangeArrowheads="1"/>
          </p:cNvPicPr>
          <p:nvPr/>
        </p:nvPicPr>
        <p:blipFill>
          <a:blip r:embed="rId2" cstate="print"/>
          <a:srcRect/>
          <a:stretch>
            <a:fillRect/>
          </a:stretch>
        </p:blipFill>
        <p:spPr bwMode="auto">
          <a:xfrm>
            <a:off x="1835696" y="2492896"/>
            <a:ext cx="5396469" cy="3686162"/>
          </a:xfrm>
          <a:prstGeom prst="rect">
            <a:avLst/>
          </a:prstGeom>
          <a:noFill/>
        </p:spPr>
      </p:pic>
    </p:spTree>
    <p:extLst>
      <p:ext uri="{BB962C8B-B14F-4D97-AF65-F5344CB8AC3E}">
        <p14:creationId xmlns:p14="http://schemas.microsoft.com/office/powerpoint/2010/main" val="1372539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827584" y="1196752"/>
            <a:ext cx="7379331" cy="5262979"/>
          </a:xfrm>
          <a:prstGeom prst="rect">
            <a:avLst/>
          </a:prstGeom>
        </p:spPr>
        <p:txBody>
          <a:bodyPr wrap="square">
            <a:spAutoFit/>
          </a:bodyPr>
          <a:lstStyle/>
          <a:p>
            <a:r>
              <a:rPr lang="he-IL" sz="1600" dirty="0"/>
              <a:t>כיצד מצליח האוויר שיוצא אחורה לדחוף את הבלון קדימה? </a:t>
            </a:r>
          </a:p>
          <a:p>
            <a:endParaRPr lang="he-IL" sz="1600" dirty="0"/>
          </a:p>
          <a:p>
            <a:r>
              <a:rPr lang="he-IL" sz="1600" dirty="0"/>
              <a:t>חלקיקי (מולקולות) האוויר נעים בתוך הבלון במהירויות גדולות בכל הכיוונים. הם פוגעים בקצב מהיר במעטפת הבלון (מן הצד הפנימי שלה) ומפעילים כוח על מעטפת הבלון. </a:t>
            </a:r>
          </a:p>
          <a:p>
            <a:endParaRPr lang="he-IL" sz="1600" dirty="0"/>
          </a:p>
          <a:p>
            <a:r>
              <a:rPr lang="he-IL" sz="1600" dirty="0"/>
              <a:t>כל זמן שהבלון סגור, הכוח שהאוויר מפעיל על מעטפת הבלון בכיוון מסוים, שווה בדיוק לזה שהוא מפעיל על הבלון בכיוון הנגדי. </a:t>
            </a:r>
          </a:p>
          <a:p>
            <a:endParaRPr lang="he-IL" sz="1600" dirty="0"/>
          </a:p>
          <a:p>
            <a:r>
              <a:rPr lang="he-IL" sz="1600" dirty="0"/>
              <a:t>אם אנו פותחים את פיית הבלון, חלק מן האוויר חומק החוצה, ולכן הכוח שחלקיקי האוויר מפעילים על החלק האחורי של המעטפת, פוחת ואינו מאזן יותר את הכוח שחלקיקי האוויר מפעילים על החלק הנגדי של הבלון. </a:t>
            </a:r>
          </a:p>
          <a:p>
            <a:endParaRPr lang="he-IL" sz="1600" dirty="0"/>
          </a:p>
          <a:p>
            <a:r>
              <a:rPr lang="he-IL" sz="1600" dirty="0"/>
              <a:t>הכוח השקול שפועל על המעטפת, הוא קדימה.</a:t>
            </a:r>
          </a:p>
          <a:p>
            <a:endParaRPr lang="he-IL" sz="1600" dirty="0"/>
          </a:p>
          <a:p>
            <a:endParaRPr lang="he-IL" sz="1600" dirty="0"/>
          </a:p>
          <a:p>
            <a:endParaRPr lang="he-IL" sz="1600" dirty="0"/>
          </a:p>
          <a:p>
            <a:endParaRPr lang="he-IL" sz="1600" dirty="0"/>
          </a:p>
          <a:p>
            <a:r>
              <a:rPr lang="he-IL" sz="1600" dirty="0"/>
              <a:t> </a:t>
            </a:r>
          </a:p>
          <a:p>
            <a:endParaRPr lang="he-IL" sz="1600" dirty="0"/>
          </a:p>
          <a:p>
            <a:r>
              <a:rPr lang="he-IL" sz="1600" dirty="0"/>
              <a:t>הדבר יימשך כל זמן שצפיפות החלקיקים בתוך הבלון גדולה מצפיפות החלקיקים מחוץ לו, שהרי גם חלקיקי האוויר שמחוץ לבלון מפעילים כוח על מעטפת הבלון.</a:t>
            </a:r>
            <a:endParaRPr lang="en-US" sz="1600" dirty="0"/>
          </a:p>
        </p:txBody>
      </p:sp>
      <p:grpSp>
        <p:nvGrpSpPr>
          <p:cNvPr id="7" name="Group 6">
            <a:extLst>
              <a:ext uri="{FF2B5EF4-FFF2-40B4-BE49-F238E27FC236}">
                <a16:creationId xmlns:a16="http://schemas.microsoft.com/office/drawing/2014/main" id="{8D0D36C5-2447-41C8-82FB-EC9E8591EA66}"/>
              </a:ext>
            </a:extLst>
          </p:cNvPr>
          <p:cNvGrpSpPr/>
          <p:nvPr/>
        </p:nvGrpSpPr>
        <p:grpSpPr>
          <a:xfrm>
            <a:off x="867408" y="4490052"/>
            <a:ext cx="7150020" cy="1179512"/>
            <a:chOff x="867408" y="4490052"/>
            <a:chExt cx="7150020" cy="1179512"/>
          </a:xfrm>
        </p:grpSpPr>
        <p:graphicFrame>
          <p:nvGraphicFramePr>
            <p:cNvPr id="5" name="אובייקט 4"/>
            <p:cNvGraphicFramePr>
              <a:graphicFrameLocks noChangeAspect="1"/>
            </p:cNvGraphicFramePr>
            <p:nvPr/>
          </p:nvGraphicFramePr>
          <p:xfrm>
            <a:off x="3525836" y="4490052"/>
            <a:ext cx="1843405" cy="1179512"/>
          </p:xfrm>
          <a:graphic>
            <a:graphicData uri="http://schemas.openxmlformats.org/presentationml/2006/ole">
              <mc:AlternateContent xmlns:mc="http://schemas.openxmlformats.org/markup-compatibility/2006">
                <mc:Choice xmlns:v="urn:schemas-microsoft-com:vml" Requires="v">
                  <p:oleObj spid="_x0000_s46082" name="תמונת מפת סיביות" r:id="rId3" imgW="1857143" imgH="1362265" progId="PBrush">
                    <p:embed/>
                  </p:oleObj>
                </mc:Choice>
                <mc:Fallback>
                  <p:oleObj name="תמונת מפת סיביות" r:id="rId3" imgW="1857143" imgH="1362265" progId="PBrush">
                    <p:embed/>
                    <p:pic>
                      <p:nvPicPr>
                        <p:cNvPr id="5" name="אובייקט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5836" y="4490052"/>
                          <a:ext cx="1843405" cy="1179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4"/>
            <p:cNvGrpSpPr>
              <a:grpSpLocks/>
            </p:cNvGrpSpPr>
            <p:nvPr/>
          </p:nvGrpSpPr>
          <p:grpSpPr bwMode="auto">
            <a:xfrm>
              <a:off x="867408" y="5120019"/>
              <a:ext cx="2774495" cy="268071"/>
              <a:chOff x="2041" y="8282"/>
              <a:chExt cx="3251" cy="360"/>
            </a:xfrm>
          </p:grpSpPr>
          <p:sp>
            <p:nvSpPr>
              <p:cNvPr id="10" name="Text Box 5"/>
              <p:cNvSpPr txBox="1">
                <a:spLocks noChangeArrowheads="1"/>
              </p:cNvSpPr>
              <p:nvPr/>
            </p:nvSpPr>
            <p:spPr bwMode="auto">
              <a:xfrm>
                <a:off x="2041" y="8282"/>
                <a:ext cx="18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altLang="he-IL" sz="1400" b="1" i="0" u="none" strike="noStrike" cap="none" normalizeH="0" baseline="0" dirty="0">
                    <a:ln>
                      <a:noFill/>
                    </a:ln>
                    <a:solidFill>
                      <a:schemeClr val="tx1"/>
                    </a:solidFill>
                    <a:effectLst/>
                    <a:latin typeface="Calibri" pitchFamily="34" charset="0"/>
                    <a:ea typeface="Arial" pitchFamily="34" charset="0"/>
                    <a:cs typeface="David" pitchFamily="34" charset="-79"/>
                  </a:rPr>
                  <a:t>כיוון יציאת האוויר</a:t>
                </a:r>
                <a:endParaRPr kumimoji="0" lang="he-IL" altLang="he-IL" sz="3200" b="0" i="0" u="none" strike="noStrike" cap="none" normalizeH="0" baseline="0" dirty="0">
                  <a:ln>
                    <a:noFill/>
                  </a:ln>
                  <a:solidFill>
                    <a:schemeClr val="tx1"/>
                  </a:solidFill>
                  <a:effectLst/>
                  <a:latin typeface="Arial" pitchFamily="34" charset="0"/>
                  <a:cs typeface="Arial" pitchFamily="34" charset="0"/>
                </a:endParaRPr>
              </a:p>
            </p:txBody>
          </p:sp>
          <p:sp>
            <p:nvSpPr>
              <p:cNvPr id="11" name="Line 6"/>
              <p:cNvSpPr>
                <a:spLocks noChangeShapeType="1"/>
              </p:cNvSpPr>
              <p:nvPr/>
            </p:nvSpPr>
            <p:spPr bwMode="auto">
              <a:xfrm rot="21394774" flipH="1">
                <a:off x="3852" y="8412"/>
                <a:ext cx="1440" cy="1"/>
              </a:xfrm>
              <a:prstGeom prst="line">
                <a:avLst/>
              </a:prstGeom>
              <a:noFill/>
              <a:ln w="19050">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6" name="Group 7"/>
            <p:cNvGrpSpPr>
              <a:grpSpLocks/>
            </p:cNvGrpSpPr>
            <p:nvPr/>
          </p:nvGrpSpPr>
          <p:grpSpPr bwMode="auto">
            <a:xfrm>
              <a:off x="5368387" y="4730571"/>
              <a:ext cx="2649041" cy="268071"/>
              <a:chOff x="7315" y="7759"/>
              <a:chExt cx="3104" cy="360"/>
            </a:xfrm>
          </p:grpSpPr>
          <p:sp>
            <p:nvSpPr>
              <p:cNvPr id="8" name="Text Box 8"/>
              <p:cNvSpPr txBox="1">
                <a:spLocks noChangeArrowheads="1"/>
              </p:cNvSpPr>
              <p:nvPr/>
            </p:nvSpPr>
            <p:spPr bwMode="auto">
              <a:xfrm>
                <a:off x="8619" y="7759"/>
                <a:ext cx="18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altLang="he-IL" sz="1400" b="1" i="0" u="none" strike="noStrike" cap="none" normalizeH="0" baseline="0" dirty="0">
                    <a:ln>
                      <a:noFill/>
                    </a:ln>
                    <a:solidFill>
                      <a:schemeClr val="tx1"/>
                    </a:solidFill>
                    <a:effectLst/>
                    <a:latin typeface="Calibri" pitchFamily="34" charset="0"/>
                    <a:ea typeface="Arial" pitchFamily="34" charset="0"/>
                    <a:cs typeface="David" pitchFamily="34" charset="-79"/>
                  </a:rPr>
                  <a:t>כיוון תנועת הבלון</a:t>
                </a:r>
                <a:endParaRPr kumimoji="0" lang="he-IL" altLang="he-IL" sz="3200" b="0" i="0" u="none" strike="noStrike" cap="none" normalizeH="0" baseline="0" dirty="0">
                  <a:ln>
                    <a:noFill/>
                  </a:ln>
                  <a:solidFill>
                    <a:schemeClr val="tx1"/>
                  </a:solidFill>
                  <a:effectLst/>
                  <a:latin typeface="Arial" pitchFamily="34" charset="0"/>
                  <a:cs typeface="Arial" pitchFamily="34" charset="0"/>
                </a:endParaRPr>
              </a:p>
            </p:txBody>
          </p:sp>
          <p:sp>
            <p:nvSpPr>
              <p:cNvPr id="9" name="Line 9"/>
              <p:cNvSpPr>
                <a:spLocks noChangeShapeType="1"/>
              </p:cNvSpPr>
              <p:nvPr/>
            </p:nvSpPr>
            <p:spPr bwMode="auto">
              <a:xfrm rot="21394774" flipV="1">
                <a:off x="7315" y="8080"/>
                <a:ext cx="1440" cy="1"/>
              </a:xfrm>
              <a:prstGeom prst="line">
                <a:avLst/>
              </a:prstGeom>
              <a:noFill/>
              <a:ln w="19050">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grpSp>
      <p:sp>
        <p:nvSpPr>
          <p:cNvPr id="12" name="Title 3"/>
          <p:cNvSpPr txBox="1">
            <a:spLocks/>
          </p:cNvSpPr>
          <p:nvPr/>
        </p:nvSpPr>
        <p:spPr>
          <a:xfrm>
            <a:off x="457200" y="274638"/>
            <a:ext cx="8229600" cy="850106"/>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3600" dirty="0">
                <a:solidFill>
                  <a:schemeClr val="tx2"/>
                </a:solidFill>
                <a:latin typeface="+mj-lt"/>
                <a:ea typeface="+mj-ea"/>
                <a:cs typeface="+mj-cs"/>
              </a:rPr>
              <a:t>רקטות – עקרון הפעולה</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44007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899592" y="1124744"/>
            <a:ext cx="7806220" cy="4462760"/>
          </a:xfrm>
          <a:prstGeom prst="rect">
            <a:avLst/>
          </a:prstGeom>
        </p:spPr>
        <p:txBody>
          <a:bodyPr wrap="square">
            <a:spAutoFit/>
          </a:bodyPr>
          <a:lstStyle/>
          <a:p>
            <a:r>
              <a:rPr lang="he-IL" dirty="0"/>
              <a:t>אפשר לחבר את הבלון עם הקשית למכונית מאולתרת, ולקבל מכונית שנדחפת קדימה על ידי האוויר שפורץ ממנה אחורה.</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he-IL" dirty="0"/>
          </a:p>
          <a:p>
            <a:endParaRPr lang="he-IL" dirty="0"/>
          </a:p>
          <a:p>
            <a:pPr algn="ctr"/>
            <a:r>
              <a:rPr lang="en-US" sz="1400" dirty="0">
                <a:hlinkClick r:id="rId2"/>
              </a:rPr>
              <a:t>https://youtu.be/1Fs6k64IItM</a:t>
            </a:r>
            <a:endParaRPr lang="en-US" dirty="0"/>
          </a:p>
        </p:txBody>
      </p:sp>
      <p:pic>
        <p:nvPicPr>
          <p:cNvPr id="12322" name="Picture 34">
            <a:hlinkClick r:id="rId2"/>
          </p:cNvPr>
          <p:cNvPicPr>
            <a:picLocks noChangeAspect="1" noChangeArrowheads="1"/>
          </p:cNvPicPr>
          <p:nvPr/>
        </p:nvPicPr>
        <p:blipFill>
          <a:blip r:embed="rId3" cstate="print"/>
          <a:srcRect/>
          <a:stretch>
            <a:fillRect/>
          </a:stretch>
        </p:blipFill>
        <p:spPr bwMode="auto">
          <a:xfrm>
            <a:off x="2195736" y="2060848"/>
            <a:ext cx="5005377" cy="3168352"/>
          </a:xfrm>
          <a:prstGeom prst="rect">
            <a:avLst/>
          </a:prstGeom>
          <a:noFill/>
          <a:ln w="9525">
            <a:noFill/>
            <a:miter lim="800000"/>
            <a:headEnd/>
            <a:tailEnd/>
          </a:ln>
        </p:spPr>
      </p:pic>
      <p:sp>
        <p:nvSpPr>
          <p:cNvPr id="10" name="Title 3"/>
          <p:cNvSpPr txBox="1">
            <a:spLocks/>
          </p:cNvSpPr>
          <p:nvPr/>
        </p:nvSpPr>
        <p:spPr>
          <a:xfrm>
            <a:off x="457200" y="274638"/>
            <a:ext cx="8229600" cy="850106"/>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3600" dirty="0">
                <a:solidFill>
                  <a:schemeClr val="tx2"/>
                </a:solidFill>
                <a:latin typeface="+mj-lt"/>
                <a:ea typeface="+mj-ea"/>
                <a:cs typeface="+mj-cs"/>
              </a:rPr>
              <a:t>רקטות – עקרון הפעולה</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82490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מלבן 29"/>
          <p:cNvSpPr/>
          <p:nvPr/>
        </p:nvSpPr>
        <p:spPr>
          <a:xfrm>
            <a:off x="1043608" y="1124744"/>
            <a:ext cx="7452320" cy="369332"/>
          </a:xfrm>
          <a:prstGeom prst="rect">
            <a:avLst/>
          </a:prstGeom>
        </p:spPr>
        <p:txBody>
          <a:bodyPr wrap="square">
            <a:spAutoFit/>
          </a:bodyPr>
          <a:lstStyle/>
          <a:p>
            <a:r>
              <a:rPr lang="he-IL" dirty="0"/>
              <a:t>סוגים מסוימים של ממטרות גינה פועלים על בסיס אותו עקרון רקטי.</a:t>
            </a:r>
          </a:p>
        </p:txBody>
      </p:sp>
      <p:sp>
        <p:nvSpPr>
          <p:cNvPr id="4" name="Title 3"/>
          <p:cNvSpPr txBox="1">
            <a:spLocks/>
          </p:cNvSpPr>
          <p:nvPr/>
        </p:nvSpPr>
        <p:spPr>
          <a:xfrm>
            <a:off x="457200" y="274638"/>
            <a:ext cx="8229600" cy="850106"/>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3600" dirty="0">
                <a:solidFill>
                  <a:schemeClr val="tx2"/>
                </a:solidFill>
                <a:latin typeface="+mj-lt"/>
                <a:ea typeface="+mj-ea"/>
                <a:cs typeface="+mj-cs"/>
              </a:rPr>
              <a:t>רקטות – עקרון הפעולה</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39937" name="Picture 1">
            <a:hlinkClick r:id="rId2"/>
          </p:cNvPr>
          <p:cNvPicPr>
            <a:picLocks noChangeAspect="1" noChangeArrowheads="1"/>
          </p:cNvPicPr>
          <p:nvPr/>
        </p:nvPicPr>
        <p:blipFill>
          <a:blip r:embed="rId3" cstate="print"/>
          <a:srcRect/>
          <a:stretch>
            <a:fillRect/>
          </a:stretch>
        </p:blipFill>
        <p:spPr bwMode="auto">
          <a:xfrm>
            <a:off x="1619672" y="2420888"/>
            <a:ext cx="5762234" cy="3259979"/>
          </a:xfrm>
          <a:prstGeom prst="rect">
            <a:avLst/>
          </a:prstGeom>
          <a:noFill/>
          <a:ln w="9525">
            <a:noFill/>
            <a:miter lim="800000"/>
            <a:headEnd/>
            <a:tailEnd/>
          </a:ln>
        </p:spPr>
      </p:pic>
      <p:sp>
        <p:nvSpPr>
          <p:cNvPr id="6" name="TextBox 5"/>
          <p:cNvSpPr txBox="1"/>
          <p:nvPr/>
        </p:nvSpPr>
        <p:spPr>
          <a:xfrm>
            <a:off x="3059832" y="5661248"/>
            <a:ext cx="2840585" cy="338554"/>
          </a:xfrm>
          <a:prstGeom prst="rect">
            <a:avLst/>
          </a:prstGeom>
          <a:noFill/>
        </p:spPr>
        <p:txBody>
          <a:bodyPr wrap="none" rtlCol="0">
            <a:spAutoFit/>
          </a:bodyPr>
          <a:lstStyle/>
          <a:p>
            <a:r>
              <a:rPr lang="en-US" sz="1600" dirty="0">
                <a:hlinkClick r:id="rId2"/>
              </a:rPr>
              <a:t>https://youtu.be/G8BUMKDlTas</a:t>
            </a:r>
            <a:endParaRPr lang="en-US" sz="1600" dirty="0"/>
          </a:p>
        </p:txBody>
      </p:sp>
    </p:spTree>
    <p:extLst>
      <p:ext uri="{BB962C8B-B14F-4D97-AF65-F5344CB8AC3E}">
        <p14:creationId xmlns:p14="http://schemas.microsoft.com/office/powerpoint/2010/main" val="282490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827584" y="1196752"/>
            <a:ext cx="7379331" cy="5262979"/>
          </a:xfrm>
          <a:prstGeom prst="rect">
            <a:avLst/>
          </a:prstGeom>
        </p:spPr>
        <p:txBody>
          <a:bodyPr wrap="square">
            <a:spAutoFit/>
          </a:bodyPr>
          <a:lstStyle/>
          <a:p>
            <a:r>
              <a:rPr lang="he-IL" sz="1600" dirty="0"/>
              <a:t>כיצד מצליח האוויר שיוצא אחורה לדחוף את הבלון קדימה? </a:t>
            </a:r>
          </a:p>
          <a:p>
            <a:endParaRPr lang="he-IL" sz="1600" dirty="0"/>
          </a:p>
          <a:p>
            <a:r>
              <a:rPr lang="he-IL" sz="1600" dirty="0"/>
              <a:t>חלקיקי (מולקולות) האוויר נעים בתוך הבלון במהירויות גדולות בכל הכיוונים. הם פוגעים בקצב מהיר במעטפת הבלון (מן הצד הפנימי שלה) ומפעילים כוח על מעטפת הבלון. </a:t>
            </a:r>
          </a:p>
          <a:p>
            <a:endParaRPr lang="he-IL" sz="1600" dirty="0"/>
          </a:p>
          <a:p>
            <a:r>
              <a:rPr lang="he-IL" sz="1600" dirty="0"/>
              <a:t>כל זמן שהבלון סגור, הכוח שהאוויר מפעיל על מעטפת הבלון בכיוון מסוים, שווה בדיוק לזה שהוא מפעיל על הבלון בכיוון הנגדי. </a:t>
            </a:r>
          </a:p>
          <a:p>
            <a:endParaRPr lang="he-IL" sz="1600" dirty="0"/>
          </a:p>
          <a:p>
            <a:r>
              <a:rPr lang="he-IL" sz="1600" dirty="0"/>
              <a:t>אם אנו פותחים את פיית הבלון, חלק מן האוויר חומק החוצה, ולכן הכוח שחלקיקי האוויר מפעילים על החלק האחורי של המעטפת, פוחת ואינו מאזן יותר את הכוח שחלקיקי האוויר מפעילים על החלק הנגדי של הבלון. </a:t>
            </a:r>
          </a:p>
          <a:p>
            <a:endParaRPr lang="he-IL" sz="1600" dirty="0"/>
          </a:p>
          <a:p>
            <a:r>
              <a:rPr lang="he-IL" sz="1600" dirty="0"/>
              <a:t>הכוח השקול שפועל על המעטפת, הוא קדימה.</a:t>
            </a:r>
          </a:p>
          <a:p>
            <a:endParaRPr lang="he-IL" sz="1600" dirty="0"/>
          </a:p>
          <a:p>
            <a:endParaRPr lang="he-IL" sz="1600" dirty="0"/>
          </a:p>
          <a:p>
            <a:endParaRPr lang="he-IL" sz="1600" dirty="0"/>
          </a:p>
          <a:p>
            <a:endParaRPr lang="he-IL" sz="1600" dirty="0"/>
          </a:p>
          <a:p>
            <a:r>
              <a:rPr lang="he-IL" sz="1600" dirty="0"/>
              <a:t> </a:t>
            </a:r>
          </a:p>
          <a:p>
            <a:endParaRPr lang="he-IL" sz="1600" dirty="0"/>
          </a:p>
          <a:p>
            <a:r>
              <a:rPr lang="he-IL" sz="1600" dirty="0"/>
              <a:t>הדבר יימשך כל זמן שצפיפות החלקיקים בתוך הבלון גדולה מצפיפות החלקיקים מחוץ לו, שהרי גם חלקיקי האוויר שמחוץ לבלון מפעילים כוח על מעטפת הבלון.</a:t>
            </a:r>
            <a:endParaRPr lang="en-US" sz="1600" dirty="0"/>
          </a:p>
        </p:txBody>
      </p:sp>
      <p:grpSp>
        <p:nvGrpSpPr>
          <p:cNvPr id="7" name="Group 6">
            <a:extLst>
              <a:ext uri="{FF2B5EF4-FFF2-40B4-BE49-F238E27FC236}">
                <a16:creationId xmlns:a16="http://schemas.microsoft.com/office/drawing/2014/main" id="{8D0D36C5-2447-41C8-82FB-EC9E8591EA66}"/>
              </a:ext>
            </a:extLst>
          </p:cNvPr>
          <p:cNvGrpSpPr/>
          <p:nvPr/>
        </p:nvGrpSpPr>
        <p:grpSpPr>
          <a:xfrm>
            <a:off x="867408" y="4490052"/>
            <a:ext cx="7150020" cy="1179512"/>
            <a:chOff x="867408" y="4490052"/>
            <a:chExt cx="7150020" cy="1179512"/>
          </a:xfrm>
        </p:grpSpPr>
        <p:graphicFrame>
          <p:nvGraphicFramePr>
            <p:cNvPr id="5" name="אובייקט 4"/>
            <p:cNvGraphicFramePr>
              <a:graphicFrameLocks noChangeAspect="1"/>
            </p:cNvGraphicFramePr>
            <p:nvPr/>
          </p:nvGraphicFramePr>
          <p:xfrm>
            <a:off x="3525836" y="4490052"/>
            <a:ext cx="1843405" cy="1179512"/>
          </p:xfrm>
          <a:graphic>
            <a:graphicData uri="http://schemas.openxmlformats.org/presentationml/2006/ole">
              <mc:AlternateContent xmlns:mc="http://schemas.openxmlformats.org/markup-compatibility/2006">
                <mc:Choice xmlns:v="urn:schemas-microsoft-com:vml" Requires="v">
                  <p:oleObj spid="_x0000_s47106" name="תמונת מפת סיביות" r:id="rId3" imgW="1857143" imgH="1362265" progId="PBrush">
                    <p:embed/>
                  </p:oleObj>
                </mc:Choice>
                <mc:Fallback>
                  <p:oleObj name="תמונת מפת סיביות" r:id="rId3" imgW="1857143" imgH="1362265" progId="PBrush">
                    <p:embed/>
                    <p:pic>
                      <p:nvPicPr>
                        <p:cNvPr id="5" name="אובייקט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5836" y="4490052"/>
                          <a:ext cx="1843405" cy="1179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4"/>
            <p:cNvGrpSpPr>
              <a:grpSpLocks/>
            </p:cNvGrpSpPr>
            <p:nvPr/>
          </p:nvGrpSpPr>
          <p:grpSpPr bwMode="auto">
            <a:xfrm>
              <a:off x="867408" y="5120019"/>
              <a:ext cx="2774495" cy="268071"/>
              <a:chOff x="2041" y="8282"/>
              <a:chExt cx="3251" cy="360"/>
            </a:xfrm>
          </p:grpSpPr>
          <p:sp>
            <p:nvSpPr>
              <p:cNvPr id="10" name="Text Box 5"/>
              <p:cNvSpPr txBox="1">
                <a:spLocks noChangeArrowheads="1"/>
              </p:cNvSpPr>
              <p:nvPr/>
            </p:nvSpPr>
            <p:spPr bwMode="auto">
              <a:xfrm>
                <a:off x="2041" y="8282"/>
                <a:ext cx="18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altLang="he-IL" sz="1400" b="1" i="0" u="none" strike="noStrike" cap="none" normalizeH="0" baseline="0" dirty="0">
                    <a:ln>
                      <a:noFill/>
                    </a:ln>
                    <a:solidFill>
                      <a:schemeClr val="tx1"/>
                    </a:solidFill>
                    <a:effectLst/>
                    <a:latin typeface="Calibri" pitchFamily="34" charset="0"/>
                    <a:ea typeface="Arial" pitchFamily="34" charset="0"/>
                    <a:cs typeface="David" pitchFamily="34" charset="-79"/>
                  </a:rPr>
                  <a:t>כיוון יציאת האוויר</a:t>
                </a:r>
                <a:endParaRPr kumimoji="0" lang="he-IL" altLang="he-IL" sz="3200" b="0" i="0" u="none" strike="noStrike" cap="none" normalizeH="0" baseline="0" dirty="0">
                  <a:ln>
                    <a:noFill/>
                  </a:ln>
                  <a:solidFill>
                    <a:schemeClr val="tx1"/>
                  </a:solidFill>
                  <a:effectLst/>
                  <a:latin typeface="Arial" pitchFamily="34" charset="0"/>
                  <a:cs typeface="Arial" pitchFamily="34" charset="0"/>
                </a:endParaRPr>
              </a:p>
            </p:txBody>
          </p:sp>
          <p:sp>
            <p:nvSpPr>
              <p:cNvPr id="11" name="Line 6"/>
              <p:cNvSpPr>
                <a:spLocks noChangeShapeType="1"/>
              </p:cNvSpPr>
              <p:nvPr/>
            </p:nvSpPr>
            <p:spPr bwMode="auto">
              <a:xfrm rot="21394774" flipH="1">
                <a:off x="3852" y="8412"/>
                <a:ext cx="1440" cy="1"/>
              </a:xfrm>
              <a:prstGeom prst="line">
                <a:avLst/>
              </a:prstGeom>
              <a:noFill/>
              <a:ln w="19050">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6" name="Group 7"/>
            <p:cNvGrpSpPr>
              <a:grpSpLocks/>
            </p:cNvGrpSpPr>
            <p:nvPr/>
          </p:nvGrpSpPr>
          <p:grpSpPr bwMode="auto">
            <a:xfrm>
              <a:off x="5368387" y="4730571"/>
              <a:ext cx="2649041" cy="268071"/>
              <a:chOff x="7315" y="7759"/>
              <a:chExt cx="3104" cy="360"/>
            </a:xfrm>
          </p:grpSpPr>
          <p:sp>
            <p:nvSpPr>
              <p:cNvPr id="8" name="Text Box 8"/>
              <p:cNvSpPr txBox="1">
                <a:spLocks noChangeArrowheads="1"/>
              </p:cNvSpPr>
              <p:nvPr/>
            </p:nvSpPr>
            <p:spPr bwMode="auto">
              <a:xfrm>
                <a:off x="8619" y="7759"/>
                <a:ext cx="18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altLang="he-IL" sz="1400" b="1" i="0" u="none" strike="noStrike" cap="none" normalizeH="0" baseline="0" dirty="0">
                    <a:ln>
                      <a:noFill/>
                    </a:ln>
                    <a:solidFill>
                      <a:schemeClr val="tx1"/>
                    </a:solidFill>
                    <a:effectLst/>
                    <a:latin typeface="Calibri" pitchFamily="34" charset="0"/>
                    <a:ea typeface="Arial" pitchFamily="34" charset="0"/>
                    <a:cs typeface="David" pitchFamily="34" charset="-79"/>
                  </a:rPr>
                  <a:t>כיוון תנועת הבלון</a:t>
                </a:r>
                <a:endParaRPr kumimoji="0" lang="he-IL" altLang="he-IL" sz="3200" b="0" i="0" u="none" strike="noStrike" cap="none" normalizeH="0" baseline="0" dirty="0">
                  <a:ln>
                    <a:noFill/>
                  </a:ln>
                  <a:solidFill>
                    <a:schemeClr val="tx1"/>
                  </a:solidFill>
                  <a:effectLst/>
                  <a:latin typeface="Arial" pitchFamily="34" charset="0"/>
                  <a:cs typeface="Arial" pitchFamily="34" charset="0"/>
                </a:endParaRPr>
              </a:p>
            </p:txBody>
          </p:sp>
          <p:sp>
            <p:nvSpPr>
              <p:cNvPr id="9" name="Line 9"/>
              <p:cNvSpPr>
                <a:spLocks noChangeShapeType="1"/>
              </p:cNvSpPr>
              <p:nvPr/>
            </p:nvSpPr>
            <p:spPr bwMode="auto">
              <a:xfrm rot="21394774" flipV="1">
                <a:off x="7315" y="8080"/>
                <a:ext cx="1440" cy="1"/>
              </a:xfrm>
              <a:prstGeom prst="line">
                <a:avLst/>
              </a:prstGeom>
              <a:noFill/>
              <a:ln w="19050">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grpSp>
      <p:sp>
        <p:nvSpPr>
          <p:cNvPr id="12" name="Title 3"/>
          <p:cNvSpPr txBox="1">
            <a:spLocks/>
          </p:cNvSpPr>
          <p:nvPr/>
        </p:nvSpPr>
        <p:spPr>
          <a:xfrm>
            <a:off x="457200" y="274638"/>
            <a:ext cx="8229600" cy="850106"/>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3600" dirty="0">
                <a:solidFill>
                  <a:schemeClr val="tx2"/>
                </a:solidFill>
                <a:latin typeface="+mj-lt"/>
                <a:ea typeface="+mj-ea"/>
                <a:cs typeface="+mj-cs"/>
              </a:rPr>
              <a:t>רקטות – עקרון הפעולה</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668465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38410" y="1340768"/>
            <a:ext cx="8280920" cy="2862322"/>
          </a:xfrm>
          <a:prstGeom prst="rect">
            <a:avLst/>
          </a:prstGeom>
        </p:spPr>
        <p:txBody>
          <a:bodyPr wrap="square">
            <a:spAutoFit/>
          </a:bodyPr>
          <a:lstStyle/>
          <a:p>
            <a:r>
              <a:rPr lang="he-IL" b="1" dirty="0">
                <a:solidFill>
                  <a:schemeClr val="tx2"/>
                </a:solidFill>
              </a:rPr>
              <a:t>מטוס סילון</a:t>
            </a:r>
            <a:endParaRPr lang="en-US" dirty="0">
              <a:solidFill>
                <a:schemeClr val="tx2"/>
              </a:solidFill>
            </a:endParaRPr>
          </a:p>
          <a:p>
            <a:endParaRPr lang="he-IL" dirty="0"/>
          </a:p>
          <a:p>
            <a:r>
              <a:rPr lang="he-IL" dirty="0"/>
              <a:t>מטוס סילון מונע בצורה דומה לרקטה, אך תנועה באטמוספרה אינה תנועה בריק, ולאורך המסלול יש גז זמין – אוויר. </a:t>
            </a:r>
          </a:p>
          <a:p>
            <a:endParaRPr lang="he-IL" dirty="0"/>
          </a:p>
          <a:p>
            <a:r>
              <a:rPr lang="he-IL" dirty="0"/>
              <a:t>במטוס סילון יש צורך להטעין דלק מן ההתחלה, אך אין צורך לטעון חומר מחמצן לתהליך הבעירה. את החמצן הנדרש בכל רגע "אוספים" בדרך. עיקרון זה מפחית משמעותית את המסה הנדרשת להנעה רקטית בתחילת הדרך. </a:t>
            </a:r>
          </a:p>
          <a:p>
            <a:endParaRPr lang="he-IL" dirty="0"/>
          </a:p>
          <a:p>
            <a:r>
              <a:rPr lang="he-IL" dirty="0"/>
              <a:t>לעומת זאת, מסעות במרחבי החלל אינם יכולים ליהנות משיטה זו.</a:t>
            </a:r>
            <a:endParaRPr lang="en-US" dirty="0"/>
          </a:p>
        </p:txBody>
      </p:sp>
      <p:sp>
        <p:nvSpPr>
          <p:cNvPr id="3" name="Title 3"/>
          <p:cNvSpPr txBox="1">
            <a:spLocks/>
          </p:cNvSpPr>
          <p:nvPr/>
        </p:nvSpPr>
        <p:spPr>
          <a:xfrm>
            <a:off x="457200" y="274638"/>
            <a:ext cx="8229600" cy="850106"/>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3600" dirty="0">
                <a:solidFill>
                  <a:schemeClr val="tx2"/>
                </a:solidFill>
                <a:latin typeface="+mj-lt"/>
                <a:ea typeface="+mj-ea"/>
                <a:cs typeface="+mj-cs"/>
              </a:rPr>
              <a:t>רקטות – הנעה רקטית</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46082" name="Picture 2" descr="http://www.port2port.co.il/uploads/articles/article_87221_large.jpg"/>
          <p:cNvPicPr>
            <a:picLocks noChangeAspect="1" noChangeArrowheads="1"/>
          </p:cNvPicPr>
          <p:nvPr/>
        </p:nvPicPr>
        <p:blipFill>
          <a:blip r:embed="rId2" cstate="print"/>
          <a:srcRect/>
          <a:stretch>
            <a:fillRect/>
          </a:stretch>
        </p:blipFill>
        <p:spPr bwMode="auto">
          <a:xfrm>
            <a:off x="2483768" y="4293096"/>
            <a:ext cx="4248472" cy="2334325"/>
          </a:xfrm>
          <a:prstGeom prst="rect">
            <a:avLst/>
          </a:prstGeom>
          <a:noFill/>
        </p:spPr>
      </p:pic>
    </p:spTree>
    <p:extLst>
      <p:ext uri="{BB962C8B-B14F-4D97-AF65-F5344CB8AC3E}">
        <p14:creationId xmlns:p14="http://schemas.microsoft.com/office/powerpoint/2010/main" val="282490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38410" y="1268761"/>
            <a:ext cx="8280920" cy="2103334"/>
          </a:xfrm>
          <a:prstGeom prst="rect">
            <a:avLst/>
          </a:prstGeom>
        </p:spPr>
        <p:txBody>
          <a:bodyPr wrap="square">
            <a:spAutoFit/>
          </a:bodyPr>
          <a:lstStyle/>
          <a:p>
            <a:r>
              <a:rPr lang="he-IL" b="1" dirty="0">
                <a:solidFill>
                  <a:schemeClr val="tx2"/>
                </a:solidFill>
              </a:rPr>
              <a:t>מדוזות</a:t>
            </a:r>
            <a:endParaRPr lang="en-US" dirty="0">
              <a:solidFill>
                <a:schemeClr val="tx2"/>
              </a:solidFill>
            </a:endParaRPr>
          </a:p>
          <a:p>
            <a:endParaRPr lang="he-IL" dirty="0"/>
          </a:p>
          <a:p>
            <a:r>
              <a:rPr lang="he-IL" dirty="0"/>
              <a:t>בעולם החי יש דוגמה מעניינת של הנעה סילונית, שבה מחליפים המים את תפקיד הגז. </a:t>
            </a:r>
          </a:p>
          <a:p>
            <a:endParaRPr lang="he-IL" dirty="0"/>
          </a:p>
          <a:p>
            <a:r>
              <a:rPr lang="he-IL" dirty="0"/>
              <a:t>המדוזה למשל משתמשת בשיטה זאת כדי להתקדם. היא מכניסה מים לתוך כיפת גופה ומתיזה אותם נגד כיוון ההתקדמות הרצוי. </a:t>
            </a:r>
          </a:p>
          <a:p>
            <a:endParaRPr lang="en-US" dirty="0"/>
          </a:p>
        </p:txBody>
      </p:sp>
      <p:sp>
        <p:nvSpPr>
          <p:cNvPr id="3" name="Title 3"/>
          <p:cNvSpPr txBox="1">
            <a:spLocks/>
          </p:cNvSpPr>
          <p:nvPr/>
        </p:nvSpPr>
        <p:spPr>
          <a:xfrm>
            <a:off x="457200" y="274638"/>
            <a:ext cx="8229600" cy="850106"/>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3600" dirty="0">
                <a:solidFill>
                  <a:schemeClr val="tx2"/>
                </a:solidFill>
                <a:latin typeface="+mj-lt"/>
                <a:ea typeface="+mj-ea"/>
                <a:cs typeface="+mj-cs"/>
              </a:rPr>
              <a:t>רקטות – הנעה רקטית</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47106" name="Picture 2">
            <a:hlinkClick r:id="rId2"/>
          </p:cNvPr>
          <p:cNvPicPr>
            <a:picLocks noChangeAspect="1" noChangeArrowheads="1"/>
          </p:cNvPicPr>
          <p:nvPr/>
        </p:nvPicPr>
        <p:blipFill>
          <a:blip r:embed="rId3" cstate="print"/>
          <a:srcRect/>
          <a:stretch>
            <a:fillRect/>
          </a:stretch>
        </p:blipFill>
        <p:spPr bwMode="auto">
          <a:xfrm>
            <a:off x="2483768" y="3140968"/>
            <a:ext cx="4569993" cy="3092971"/>
          </a:xfrm>
          <a:prstGeom prst="rect">
            <a:avLst/>
          </a:prstGeom>
          <a:noFill/>
          <a:ln w="9525">
            <a:noFill/>
            <a:miter lim="800000"/>
            <a:headEnd/>
            <a:tailEnd/>
          </a:ln>
        </p:spPr>
      </p:pic>
      <p:sp>
        <p:nvSpPr>
          <p:cNvPr id="6" name="TextBox 5"/>
          <p:cNvSpPr txBox="1"/>
          <p:nvPr/>
        </p:nvSpPr>
        <p:spPr>
          <a:xfrm>
            <a:off x="3707904" y="6237312"/>
            <a:ext cx="2441694" cy="307777"/>
          </a:xfrm>
          <a:prstGeom prst="rect">
            <a:avLst/>
          </a:prstGeom>
          <a:noFill/>
        </p:spPr>
        <p:txBody>
          <a:bodyPr wrap="none" rtlCol="0">
            <a:spAutoFit/>
          </a:bodyPr>
          <a:lstStyle/>
          <a:p>
            <a:r>
              <a:rPr lang="en-US" sz="1400" dirty="0">
                <a:hlinkClick r:id="rId2"/>
              </a:rPr>
              <a:t>https://youtu.be/GqdvEhI1RS0</a:t>
            </a:r>
            <a:endParaRPr lang="en-US" sz="1400" dirty="0"/>
          </a:p>
        </p:txBody>
      </p:sp>
    </p:spTree>
    <p:extLst>
      <p:ext uri="{BB962C8B-B14F-4D97-AF65-F5344CB8AC3E}">
        <p14:creationId xmlns:p14="http://schemas.microsoft.com/office/powerpoint/2010/main" val="282490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38410" y="1268761"/>
            <a:ext cx="8280920" cy="2308324"/>
          </a:xfrm>
          <a:prstGeom prst="rect">
            <a:avLst/>
          </a:prstGeom>
        </p:spPr>
        <p:txBody>
          <a:bodyPr wrap="square">
            <a:spAutoFit/>
          </a:bodyPr>
          <a:lstStyle/>
          <a:p>
            <a:r>
              <a:rPr lang="he-IL" b="1" dirty="0">
                <a:solidFill>
                  <a:schemeClr val="tx2"/>
                </a:solidFill>
              </a:rPr>
              <a:t>מהירות הימלטות</a:t>
            </a:r>
            <a:r>
              <a:rPr lang="he-IL" dirty="0"/>
              <a:t> (או מהירות מילוט או מהירות בריחה) – כאשר אנו זורקים גוף כלפי מעלה, הוא חוזר ונוחת עלינו. ככל שנעניק לעצם הנזרק מהירות התחלתית גדולה יותר, הוא יתרחק יותר ויחזור אלינו כעבור זמן ממושך יותר.</a:t>
            </a:r>
            <a:r>
              <a:rPr lang="en-US" dirty="0"/>
              <a:t> </a:t>
            </a:r>
            <a:r>
              <a:rPr lang="he-IL" dirty="0"/>
              <a:t> החל ממהירות מסויימת יכנס הגוף לתנועה במסלול המקיף את כדור הארץ (לווין), אך אם נעניק לגוף בתחילת דרכו את מהירות ההימלטות, הוא לא יחזור ארצה אלא ילך ויתרחק במרחבי החלל.</a:t>
            </a:r>
          </a:p>
          <a:p>
            <a:endParaRPr lang="he-IL" dirty="0"/>
          </a:p>
          <a:p>
            <a:r>
              <a:rPr lang="he-IL" dirty="0"/>
              <a:t>לכל גרם שמים יש מהירות הימלטות משלו. מהירות ההימלטות מפני הארץ היא </a:t>
            </a:r>
            <a:r>
              <a:rPr lang="en-US" dirty="0"/>
              <a:t>11.2 km/s</a:t>
            </a:r>
            <a:r>
              <a:rPr lang="he-IL" dirty="0"/>
              <a:t> (מהירות ההימלטות גדולה בערך פי 33 ממהירות הקול)</a:t>
            </a:r>
          </a:p>
        </p:txBody>
      </p:sp>
      <p:sp>
        <p:nvSpPr>
          <p:cNvPr id="3" name="Title 3"/>
          <p:cNvSpPr txBox="1">
            <a:spLocks/>
          </p:cNvSpPr>
          <p:nvPr/>
        </p:nvSpPr>
        <p:spPr>
          <a:xfrm>
            <a:off x="457200" y="274638"/>
            <a:ext cx="8229600" cy="850106"/>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3600" dirty="0">
                <a:solidFill>
                  <a:schemeClr val="tx2"/>
                </a:solidFill>
                <a:latin typeface="+mj-lt"/>
                <a:ea typeface="+mj-ea"/>
                <a:cs typeface="+mj-cs"/>
              </a:rPr>
              <a:t>רקטות – מהירות המלטות</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48130" name="Picture 2" descr="http://www.physast.uga.edu/~jss/1010/ch4/fig5-3.jpg"/>
          <p:cNvPicPr>
            <a:picLocks noChangeAspect="1" noChangeArrowheads="1"/>
          </p:cNvPicPr>
          <p:nvPr/>
        </p:nvPicPr>
        <p:blipFill>
          <a:blip r:embed="rId2" cstate="print"/>
          <a:srcRect/>
          <a:stretch>
            <a:fillRect/>
          </a:stretch>
        </p:blipFill>
        <p:spPr bwMode="auto">
          <a:xfrm>
            <a:off x="2699792" y="3717032"/>
            <a:ext cx="3842792" cy="2920522"/>
          </a:xfrm>
          <a:prstGeom prst="rect">
            <a:avLst/>
          </a:prstGeom>
          <a:noFill/>
        </p:spPr>
      </p:pic>
    </p:spTree>
    <p:extLst>
      <p:ext uri="{BB962C8B-B14F-4D97-AF65-F5344CB8AC3E}">
        <p14:creationId xmlns:p14="http://schemas.microsoft.com/office/powerpoint/2010/main" val="2824906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38410" y="1268761"/>
            <a:ext cx="8280920" cy="2585323"/>
          </a:xfrm>
          <a:prstGeom prst="rect">
            <a:avLst/>
          </a:prstGeom>
        </p:spPr>
        <p:txBody>
          <a:bodyPr wrap="square">
            <a:spAutoFit/>
          </a:bodyPr>
          <a:lstStyle/>
          <a:p>
            <a:r>
              <a:rPr lang="he-IL" b="1" dirty="0">
                <a:solidFill>
                  <a:schemeClr val="tx2"/>
                </a:solidFill>
              </a:rPr>
              <a:t>חור שחור</a:t>
            </a:r>
            <a:endParaRPr lang="en-US" dirty="0">
              <a:solidFill>
                <a:schemeClr val="tx2"/>
              </a:solidFill>
            </a:endParaRPr>
          </a:p>
          <a:p>
            <a:r>
              <a:rPr lang="he-IL" dirty="0"/>
              <a:t>מה יקרה אם כוכב יהיה צפוף במידה קיצונית כך שמהירות ההימלטות ממנו תעלה על מהירות האור? </a:t>
            </a:r>
          </a:p>
          <a:p>
            <a:r>
              <a:rPr lang="he-IL" dirty="0"/>
              <a:t>במקרה כזה, שום גוף לא יוכל להמלט מהחור השחור. </a:t>
            </a:r>
          </a:p>
          <a:p>
            <a:r>
              <a:rPr lang="he-IL" dirty="0"/>
              <a:t>כיוון שהכבידה פועלת גם על האור, אפילו אור לא יגיע אלינו אם נהיה רחוקים מן הכוכב, והוא ייראה לנו שחור. לא נוכל להבחין בין הכוכב לסביבתו הריקה והאפלה. </a:t>
            </a:r>
            <a:endParaRPr lang="en-US" dirty="0"/>
          </a:p>
          <a:p>
            <a:r>
              <a:rPr lang="he-IL" dirty="0"/>
              <a:t>אמנם אי אפשר לראות חורים שחורים, אך אפשר לזהות את השפעת הכבידה שלהם על סביבתם. </a:t>
            </a:r>
            <a:endParaRPr lang="en-US" dirty="0"/>
          </a:p>
          <a:p>
            <a:endParaRPr lang="en-US" dirty="0"/>
          </a:p>
        </p:txBody>
      </p:sp>
      <p:sp>
        <p:nvSpPr>
          <p:cNvPr id="3" name="Title 3"/>
          <p:cNvSpPr txBox="1">
            <a:spLocks/>
          </p:cNvSpPr>
          <p:nvPr/>
        </p:nvSpPr>
        <p:spPr>
          <a:xfrm>
            <a:off x="457200" y="274638"/>
            <a:ext cx="8229600" cy="850106"/>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3600" dirty="0">
                <a:solidFill>
                  <a:schemeClr val="tx2"/>
                </a:solidFill>
                <a:latin typeface="+mj-lt"/>
                <a:ea typeface="+mj-ea"/>
                <a:cs typeface="+mj-cs"/>
              </a:rPr>
              <a:t>רקטות – מהירות המלטות</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49154" name="Picture 2" descr="http://www.fun.mivzakon.co.il/pictures/pictures/06-12-2011%2009-08-06.jpg"/>
          <p:cNvPicPr>
            <a:picLocks noChangeAspect="1" noChangeArrowheads="1"/>
          </p:cNvPicPr>
          <p:nvPr/>
        </p:nvPicPr>
        <p:blipFill>
          <a:blip r:embed="rId2" cstate="print"/>
          <a:srcRect/>
          <a:stretch>
            <a:fillRect/>
          </a:stretch>
        </p:blipFill>
        <p:spPr bwMode="auto">
          <a:xfrm>
            <a:off x="2267744" y="3645024"/>
            <a:ext cx="4689756" cy="2852936"/>
          </a:xfrm>
          <a:prstGeom prst="rect">
            <a:avLst/>
          </a:prstGeom>
          <a:noFill/>
        </p:spPr>
      </p:pic>
    </p:spTree>
    <p:extLst>
      <p:ext uri="{BB962C8B-B14F-4D97-AF65-F5344CB8AC3E}">
        <p14:creationId xmlns:p14="http://schemas.microsoft.com/office/powerpoint/2010/main" val="28249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38410" y="1268761"/>
            <a:ext cx="8280920" cy="6340197"/>
          </a:xfrm>
          <a:prstGeom prst="rect">
            <a:avLst/>
          </a:prstGeom>
        </p:spPr>
        <p:txBody>
          <a:bodyPr wrap="square">
            <a:spAutoFit/>
          </a:bodyPr>
          <a:lstStyle/>
          <a:p>
            <a:r>
              <a:rPr lang="he-IL" sz="1600" dirty="0"/>
              <a:t>על פי החוק הראשון של ניוטון, גוף ממשיך לנוע במהירות קבועה בקו ישר אם אין פועלים עליו כוחות חיצוניים. </a:t>
            </a:r>
          </a:p>
          <a:p>
            <a:r>
              <a:rPr lang="he-IL" sz="1600" dirty="0"/>
              <a:t>כוח חיצוני עשוי לשנות את גודל המהירות או את כיוון התנועה (או את שניהם כאחד). </a:t>
            </a:r>
          </a:p>
          <a:p>
            <a:endParaRPr lang="he-IL" sz="1600" dirty="0"/>
          </a:p>
          <a:p>
            <a:r>
              <a:rPr lang="he-IL" sz="1600" b="1" dirty="0">
                <a:solidFill>
                  <a:schemeClr val="tx2"/>
                </a:solidFill>
              </a:rPr>
              <a:t>התמדה וכבידה מעצבות את התנועה של עצמים בחלל</a:t>
            </a:r>
            <a:endParaRPr lang="en-US" sz="1600" b="1" dirty="0">
              <a:solidFill>
                <a:schemeClr val="tx2"/>
              </a:solidFill>
            </a:endParaRPr>
          </a:p>
          <a:p>
            <a:endParaRPr lang="en-US" sz="1600" b="1" dirty="0">
              <a:solidFill>
                <a:schemeClr val="tx2"/>
              </a:solidFill>
            </a:endParaRPr>
          </a:p>
          <a:p>
            <a:r>
              <a:rPr lang="he-IL" sz="1600" dirty="0"/>
              <a:t>למשל, מסלולו של השביט אֶלֶנין שעורר דאגה ב-2011 כאשר חלף סמוך לכדור הארץ.</a:t>
            </a:r>
          </a:p>
          <a:p>
            <a:endParaRPr lang="he-IL" sz="1600" dirty="0"/>
          </a:p>
          <a:p>
            <a:endParaRPr lang="he-IL" sz="1600" dirty="0"/>
          </a:p>
          <a:p>
            <a:endParaRPr lang="he-IL" sz="1600" dirty="0"/>
          </a:p>
          <a:p>
            <a:endParaRPr lang="he-IL" sz="1600" dirty="0"/>
          </a:p>
          <a:p>
            <a:endParaRPr lang="he-IL" sz="1600" dirty="0"/>
          </a:p>
          <a:p>
            <a:endParaRPr lang="he-IL" sz="1600" dirty="0"/>
          </a:p>
          <a:p>
            <a:endParaRPr lang="he-IL" sz="1600" dirty="0"/>
          </a:p>
          <a:p>
            <a:endParaRPr lang="he-IL" sz="1600" dirty="0"/>
          </a:p>
          <a:p>
            <a:endParaRPr lang="he-IL" sz="1600" dirty="0"/>
          </a:p>
          <a:p>
            <a:endParaRPr lang="he-IL" sz="1600" dirty="0"/>
          </a:p>
          <a:p>
            <a:endParaRPr lang="he-IL" sz="1600" dirty="0"/>
          </a:p>
          <a:p>
            <a:endParaRPr lang="he-IL" sz="1600" dirty="0"/>
          </a:p>
          <a:p>
            <a:r>
              <a:rPr lang="he-IL" sz="1600" dirty="0"/>
              <a:t>תנועתם של עצמים בחלל מעוצבת על ידי שני גורמים: המהירות שהייתה, שאינה נעלמת (בתוקף ההתמדה), ושינוי במהירות שהוא תוצאה של פעולת כוח הכובד. השינוי במהירות מצטרף למהירות שהייתה. ייתכן מאוד שהשינוי במהירות יהיה בכיוון שונה מזה של המהירות המקורית.</a:t>
            </a:r>
            <a:endParaRPr lang="en-US" sz="1600" dirty="0"/>
          </a:p>
          <a:p>
            <a:endParaRPr lang="he-IL" dirty="0"/>
          </a:p>
          <a:p>
            <a:endParaRPr lang="he-IL" b="1" dirty="0"/>
          </a:p>
          <a:p>
            <a:endParaRPr lang="en-US" dirty="0"/>
          </a:p>
        </p:txBody>
      </p:sp>
      <p:sp>
        <p:nvSpPr>
          <p:cNvPr id="3" name="Title 3"/>
          <p:cNvSpPr txBox="1">
            <a:spLocks/>
          </p:cNvSpPr>
          <p:nvPr/>
        </p:nvSpPr>
        <p:spPr>
          <a:xfrm>
            <a:off x="457200" y="274638"/>
            <a:ext cx="8229600" cy="850106"/>
          </a:xfrm>
          <a:prstGeom prst="rect">
            <a:avLst/>
          </a:prstGeom>
        </p:spPr>
        <p:txBody>
          <a:bodyPr vert="horz" lIns="91440" tIns="45720" rIns="91440" bIns="45720" rtlCol="1" anchor="ctr">
            <a:normAutofit/>
          </a:bodyPr>
          <a:lstStyle/>
          <a:p>
            <a:pPr lvl="0" algn="ctr">
              <a:spcBef>
                <a:spcPct val="0"/>
              </a:spcBef>
              <a:defRPr/>
            </a:pPr>
            <a:r>
              <a:rPr lang="he-IL" sz="3600" dirty="0">
                <a:solidFill>
                  <a:schemeClr val="tx2"/>
                </a:solidFill>
              </a:rPr>
              <a:t>כח כמשנה כיוון – תנועה בחלל</a:t>
            </a:r>
            <a:endParaRPr lang="en-US" sz="3600" dirty="0">
              <a:solidFill>
                <a:schemeClr val="tx2"/>
              </a:solidFill>
            </a:endParaRPr>
          </a:p>
        </p:txBody>
      </p:sp>
      <p:pic>
        <p:nvPicPr>
          <p:cNvPr id="68610" name="Picture 2" descr="http://www.space.com/images/i/000/009/512/original/comet-elenin-trajectory.jpg?interpolation=lanczos-none&amp;downsize=660:*"/>
          <p:cNvPicPr>
            <a:picLocks noChangeAspect="1" noChangeArrowheads="1"/>
          </p:cNvPicPr>
          <p:nvPr/>
        </p:nvPicPr>
        <p:blipFill>
          <a:blip r:embed="rId2" cstate="print"/>
          <a:srcRect/>
          <a:stretch>
            <a:fillRect/>
          </a:stretch>
        </p:blipFill>
        <p:spPr bwMode="auto">
          <a:xfrm>
            <a:off x="2123728" y="3140968"/>
            <a:ext cx="5256584" cy="2764238"/>
          </a:xfrm>
          <a:prstGeom prst="rect">
            <a:avLst/>
          </a:prstGeom>
          <a:noFill/>
        </p:spPr>
      </p:pic>
    </p:spTree>
    <p:extLst>
      <p:ext uri="{BB962C8B-B14F-4D97-AF65-F5344CB8AC3E}">
        <p14:creationId xmlns:p14="http://schemas.microsoft.com/office/powerpoint/2010/main" val="28249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38410" y="1268761"/>
            <a:ext cx="8280920" cy="3970318"/>
          </a:xfrm>
          <a:prstGeom prst="rect">
            <a:avLst/>
          </a:prstGeom>
        </p:spPr>
        <p:txBody>
          <a:bodyPr wrap="square">
            <a:spAutoFit/>
          </a:bodyPr>
          <a:lstStyle/>
          <a:p>
            <a:r>
              <a:rPr lang="he-IL" dirty="0"/>
              <a:t>מנועים רקטיים מסייעים לנו לשנות את גודל המהירות והתאוצה של גופים המשוגרים לחלל ולהשפיע על מסלולם.</a:t>
            </a:r>
          </a:p>
          <a:p>
            <a:endParaRPr lang="he-IL" dirty="0"/>
          </a:p>
          <a:p>
            <a:r>
              <a:rPr lang="he-IL" b="1" dirty="0">
                <a:solidFill>
                  <a:schemeClr val="tx2"/>
                </a:solidFill>
              </a:rPr>
              <a:t>לווינים מלאכותיים</a:t>
            </a:r>
          </a:p>
          <a:p>
            <a:r>
              <a:rPr lang="he-IL" dirty="0"/>
              <a:t>לווינים מלאכותיים משוגרים לחלל באמצעות רקטות, למסלולים שונים בגבהים שונים, התלויים בתפקידו של הלווין.</a:t>
            </a:r>
          </a:p>
          <a:p>
            <a:endParaRPr lang="he-IL" dirty="0"/>
          </a:p>
          <a:p>
            <a:r>
              <a:rPr lang="he-IL" b="1" dirty="0">
                <a:solidFill>
                  <a:schemeClr val="tx2"/>
                </a:solidFill>
              </a:rPr>
              <a:t>לוויינים במסלול נמוך</a:t>
            </a:r>
            <a:endParaRPr lang="en-US" dirty="0">
              <a:solidFill>
                <a:schemeClr val="tx2"/>
              </a:solidFill>
            </a:endParaRPr>
          </a:p>
          <a:p>
            <a:r>
              <a:rPr lang="he-IL" dirty="0"/>
              <a:t>לוויינים אלה נעים ברדיוס של מאות ק"מ מעל פני הארץ. תחנת החלל הבין-לאומית היא לוויין כזה. לוויינים למטרות צילום, ריגול, חיזוי מזג אוויר וחיפוש אחרי משאבי טבע, נעים במסלולים נמוכים מפני שהקרבה לארץ מאפשרת רזולוציה טובה יותר של התמונה המתקבלת. החיסרון הוא בכך שבכל רגע הוא צופה רק בחלק קטן מפני הארץ (בגלל הקרבה הגדולה לפני הארץ). לוויינים כאלה מקיפים את הארץ במשך כשעה וחצי עד שעתיים.</a:t>
            </a:r>
            <a:endParaRPr lang="en-US" dirty="0"/>
          </a:p>
          <a:p>
            <a:endParaRPr lang="he-IL" dirty="0"/>
          </a:p>
        </p:txBody>
      </p:sp>
      <p:sp>
        <p:nvSpPr>
          <p:cNvPr id="3" name="Title 3"/>
          <p:cNvSpPr txBox="1">
            <a:spLocks/>
          </p:cNvSpPr>
          <p:nvPr/>
        </p:nvSpPr>
        <p:spPr>
          <a:xfrm>
            <a:off x="457200" y="274638"/>
            <a:ext cx="8229600" cy="850106"/>
          </a:xfrm>
          <a:prstGeom prst="rect">
            <a:avLst/>
          </a:prstGeom>
        </p:spPr>
        <p:txBody>
          <a:bodyPr vert="horz" lIns="91440" tIns="45720" rIns="91440" bIns="45720" rtlCol="1" anchor="ctr">
            <a:normAutofit/>
          </a:bodyPr>
          <a:lstStyle/>
          <a:p>
            <a:pPr lvl="0" algn="ctr">
              <a:spcBef>
                <a:spcPct val="0"/>
              </a:spcBef>
              <a:defRPr/>
            </a:pPr>
            <a:r>
              <a:rPr lang="he-IL" sz="3600" dirty="0">
                <a:solidFill>
                  <a:schemeClr val="tx2"/>
                </a:solidFill>
              </a:rPr>
              <a:t>כח כמשנה כיוון – לווינים</a:t>
            </a:r>
            <a:endParaRPr lang="en-US" sz="3600" dirty="0">
              <a:solidFill>
                <a:schemeClr val="tx2"/>
              </a:solidFill>
            </a:endParaRPr>
          </a:p>
        </p:txBody>
      </p:sp>
      <p:pic>
        <p:nvPicPr>
          <p:cNvPr id="68612" name="Picture 4" descr="http://ftp5.bizportal.co.il/web/giflib/news/rsPhoto/sz_148/rsz_615_346_465870592_c.jpg"/>
          <p:cNvPicPr>
            <a:picLocks noChangeAspect="1" noChangeArrowheads="1"/>
          </p:cNvPicPr>
          <p:nvPr/>
        </p:nvPicPr>
        <p:blipFill>
          <a:blip r:embed="rId2" cstate="print"/>
          <a:srcRect/>
          <a:stretch>
            <a:fillRect/>
          </a:stretch>
        </p:blipFill>
        <p:spPr bwMode="auto">
          <a:xfrm>
            <a:off x="3059832" y="5013176"/>
            <a:ext cx="3024335" cy="1701496"/>
          </a:xfrm>
          <a:prstGeom prst="rect">
            <a:avLst/>
          </a:prstGeom>
          <a:noFill/>
        </p:spPr>
      </p:pic>
    </p:spTree>
    <p:extLst>
      <p:ext uri="{BB962C8B-B14F-4D97-AF65-F5344CB8AC3E}">
        <p14:creationId xmlns:p14="http://schemas.microsoft.com/office/powerpoint/2010/main" val="28249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he-IL" sz="3600" dirty="0">
                <a:solidFill>
                  <a:schemeClr val="tx2"/>
                </a:solidFill>
              </a:rPr>
              <a:t>תאוצה באינטראקציה</a:t>
            </a:r>
            <a:endParaRPr lang="en-US" sz="3600" dirty="0">
              <a:solidFill>
                <a:schemeClr val="tx2"/>
              </a:solidFill>
            </a:endParaRPr>
          </a:p>
        </p:txBody>
      </p:sp>
      <p:sp>
        <p:nvSpPr>
          <p:cNvPr id="5" name="Content Placeholder 4"/>
          <p:cNvSpPr>
            <a:spLocks noGrp="1"/>
          </p:cNvSpPr>
          <p:nvPr>
            <p:ph idx="1"/>
          </p:nvPr>
        </p:nvSpPr>
        <p:spPr>
          <a:xfrm>
            <a:off x="457200" y="1340768"/>
            <a:ext cx="8229600" cy="4785395"/>
          </a:xfrm>
        </p:spPr>
        <p:txBody>
          <a:bodyPr>
            <a:normAutofit fontScale="55000" lnSpcReduction="20000"/>
          </a:bodyPr>
          <a:lstStyle/>
          <a:p>
            <a:pPr>
              <a:buNone/>
            </a:pPr>
            <a:r>
              <a:rPr lang="he-IL" b="1" dirty="0">
                <a:solidFill>
                  <a:schemeClr val="tx2"/>
                </a:solidFill>
              </a:rPr>
              <a:t>הקשר בין התאוצות של שני גופים</a:t>
            </a:r>
            <a:endParaRPr lang="en-US" b="1" dirty="0">
              <a:solidFill>
                <a:schemeClr val="tx2"/>
              </a:solidFill>
            </a:endParaRPr>
          </a:p>
          <a:p>
            <a:endParaRPr lang="he-IL" dirty="0"/>
          </a:p>
          <a:p>
            <a:pPr>
              <a:buNone/>
            </a:pPr>
            <a:r>
              <a:rPr lang="he-IL" dirty="0"/>
              <a:t>נדון במערכת של שני גופים. </a:t>
            </a:r>
          </a:p>
          <a:p>
            <a:pPr>
              <a:buNone/>
            </a:pPr>
            <a:endParaRPr lang="he-IL" dirty="0"/>
          </a:p>
          <a:p>
            <a:pPr>
              <a:buNone/>
            </a:pPr>
            <a:r>
              <a:rPr lang="he-IL" dirty="0"/>
              <a:t>המסה של גוף 1 תסומן ב-</a:t>
            </a:r>
            <a:r>
              <a:rPr lang="en-US" i="1" dirty="0"/>
              <a:t>m</a:t>
            </a:r>
            <a:r>
              <a:rPr lang="en-US" baseline="-25000" dirty="0"/>
              <a:t>1</a:t>
            </a:r>
            <a:r>
              <a:rPr lang="he-IL" dirty="0"/>
              <a:t>. המסה של גוף 2 תסומן ב-</a:t>
            </a:r>
            <a:r>
              <a:rPr lang="en-US" i="1" dirty="0"/>
              <a:t>m</a:t>
            </a:r>
            <a:r>
              <a:rPr lang="en-US" baseline="-25000" dirty="0"/>
              <a:t>2</a:t>
            </a:r>
            <a:r>
              <a:rPr lang="he-IL" dirty="0"/>
              <a:t>. </a:t>
            </a:r>
          </a:p>
          <a:p>
            <a:pPr>
              <a:buNone/>
            </a:pPr>
            <a:endParaRPr lang="he-IL" dirty="0"/>
          </a:p>
          <a:p>
            <a:pPr>
              <a:buNone/>
            </a:pPr>
            <a:r>
              <a:rPr lang="he-IL" dirty="0"/>
              <a:t>הכוח שגוף 1 מפעיל על גוף 2 יסומן ב-</a:t>
            </a:r>
            <a:r>
              <a:rPr lang="en-US" i="1" dirty="0"/>
              <a:t>F</a:t>
            </a:r>
            <a:r>
              <a:rPr lang="en-US" baseline="-25000" dirty="0"/>
              <a:t>1,2</a:t>
            </a:r>
            <a:r>
              <a:rPr lang="he-IL" dirty="0"/>
              <a:t>. הכוח שגוף 2 מפעיל על גוף 1 יסומן ב-</a:t>
            </a:r>
            <a:r>
              <a:rPr lang="en-US" i="1" dirty="0"/>
              <a:t>F</a:t>
            </a:r>
            <a:r>
              <a:rPr lang="en-US" baseline="-25000" dirty="0"/>
              <a:t>2,1</a:t>
            </a:r>
            <a:r>
              <a:rPr lang="he-IL" dirty="0"/>
              <a:t>. </a:t>
            </a:r>
          </a:p>
          <a:p>
            <a:pPr>
              <a:buNone/>
            </a:pPr>
            <a:endParaRPr lang="he-IL" dirty="0"/>
          </a:p>
          <a:p>
            <a:pPr>
              <a:buNone/>
            </a:pPr>
            <a:r>
              <a:rPr lang="he-IL" dirty="0"/>
              <a:t>על פי החוק השלישי הכוחות שהגופים מפעילים זה על זה, הם שווי גודל והפוכי כיוון (סימן):</a:t>
            </a:r>
          </a:p>
          <a:p>
            <a:pPr>
              <a:buNone/>
            </a:pPr>
            <a:r>
              <a:rPr lang="he-IL" dirty="0"/>
              <a:t> </a:t>
            </a:r>
            <a:endParaRPr lang="en-US" dirty="0"/>
          </a:p>
          <a:p>
            <a:pPr>
              <a:buNone/>
            </a:pPr>
            <a:r>
              <a:rPr lang="he-IL" i="1" dirty="0"/>
              <a:t>			</a:t>
            </a:r>
            <a:r>
              <a:rPr lang="en-US" i="1" dirty="0"/>
              <a:t>F</a:t>
            </a:r>
            <a:r>
              <a:rPr lang="en-US" baseline="-25000" dirty="0"/>
              <a:t>2,1 </a:t>
            </a:r>
            <a:r>
              <a:rPr lang="en-US" dirty="0"/>
              <a:t>= -</a:t>
            </a:r>
            <a:r>
              <a:rPr lang="en-US" baseline="-25000" dirty="0"/>
              <a:t> </a:t>
            </a:r>
            <a:r>
              <a:rPr lang="en-US" i="1" dirty="0"/>
              <a:t>F</a:t>
            </a:r>
            <a:r>
              <a:rPr lang="en-US" baseline="-25000" dirty="0"/>
              <a:t>1,2</a:t>
            </a:r>
            <a:r>
              <a:rPr lang="he-IL" dirty="0"/>
              <a:t>.</a:t>
            </a:r>
          </a:p>
          <a:p>
            <a:pPr>
              <a:buNone/>
            </a:pPr>
            <a:endParaRPr lang="en-US" dirty="0"/>
          </a:p>
          <a:p>
            <a:pPr marL="0" indent="0">
              <a:buNone/>
            </a:pPr>
            <a:r>
              <a:rPr lang="he-IL" dirty="0"/>
              <a:t>אם אין כוחות נוספים (שמופעלים על ידי גופים אחרים), נוכל לרשום כי על פי החוק השני מתקיים:</a:t>
            </a:r>
          </a:p>
          <a:p>
            <a:pPr>
              <a:buNone/>
            </a:pPr>
            <a:endParaRPr lang="en-US" dirty="0"/>
          </a:p>
          <a:p>
            <a:pPr>
              <a:buNone/>
            </a:pPr>
            <a:r>
              <a:rPr lang="he-IL" i="1" dirty="0"/>
              <a:t>		</a:t>
            </a:r>
            <a:r>
              <a:rPr lang="en-US" i="1" dirty="0"/>
              <a:t>F</a:t>
            </a:r>
            <a:r>
              <a:rPr lang="en-US" baseline="-25000" dirty="0"/>
              <a:t>2,1</a:t>
            </a:r>
            <a:r>
              <a:rPr lang="en-US" dirty="0"/>
              <a:t> = </a:t>
            </a:r>
            <a:r>
              <a:rPr lang="en-US" i="1" dirty="0"/>
              <a:t>m</a:t>
            </a:r>
            <a:r>
              <a:rPr lang="en-US" baseline="-25000" dirty="0"/>
              <a:t>1</a:t>
            </a:r>
            <a:r>
              <a:rPr lang="en-US" i="1" dirty="0"/>
              <a:t>a</a:t>
            </a:r>
            <a:r>
              <a:rPr lang="en-US" baseline="-25000" dirty="0"/>
              <a:t>1         </a:t>
            </a:r>
            <a:r>
              <a:rPr lang="en-US" i="1" dirty="0"/>
              <a:t>F</a:t>
            </a:r>
            <a:r>
              <a:rPr lang="en-US" baseline="-25000" dirty="0"/>
              <a:t>1,2</a:t>
            </a:r>
            <a:r>
              <a:rPr lang="en-US" dirty="0"/>
              <a:t> = </a:t>
            </a:r>
            <a:r>
              <a:rPr lang="en-US" i="1" dirty="0"/>
              <a:t>m</a:t>
            </a:r>
            <a:r>
              <a:rPr lang="en-US" baseline="-25000" dirty="0"/>
              <a:t>2</a:t>
            </a:r>
            <a:r>
              <a:rPr lang="en-US" i="1" dirty="0"/>
              <a:t>a</a:t>
            </a:r>
            <a:r>
              <a:rPr lang="en-US" baseline="-25000" dirty="0"/>
              <a:t>2</a:t>
            </a:r>
            <a:r>
              <a:rPr lang="he-IL" dirty="0"/>
              <a:t>.</a:t>
            </a:r>
            <a:endParaRPr lang="en-US" dirty="0"/>
          </a:p>
          <a:p>
            <a:pPr>
              <a:buNone/>
            </a:pPr>
            <a:endParaRPr lang="en-US" dirty="0"/>
          </a:p>
        </p:txBody>
      </p:sp>
    </p:spTree>
    <p:extLst>
      <p:ext uri="{BB962C8B-B14F-4D97-AF65-F5344CB8AC3E}">
        <p14:creationId xmlns:p14="http://schemas.microsoft.com/office/powerpoint/2010/main" val="68834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38410" y="1268761"/>
            <a:ext cx="8280920" cy="2031325"/>
          </a:xfrm>
          <a:prstGeom prst="rect">
            <a:avLst/>
          </a:prstGeom>
        </p:spPr>
        <p:txBody>
          <a:bodyPr wrap="square">
            <a:spAutoFit/>
          </a:bodyPr>
          <a:lstStyle/>
          <a:p>
            <a:r>
              <a:rPr lang="he-IL" b="1" dirty="0">
                <a:solidFill>
                  <a:schemeClr val="tx2"/>
                </a:solidFill>
              </a:rPr>
              <a:t>מערכות ניווט לווייניות</a:t>
            </a:r>
            <a:endParaRPr lang="en-US" b="1" dirty="0">
              <a:solidFill>
                <a:schemeClr val="tx2"/>
              </a:solidFill>
            </a:endParaRPr>
          </a:p>
          <a:p>
            <a:r>
              <a:rPr lang="he-IL" dirty="0"/>
              <a:t>לוויינים אלה נעים בגובה של כ- 20,000 ק"מ. מערכת הלוויינים המוכרת ביותר היא ה-</a:t>
            </a:r>
            <a:r>
              <a:rPr lang="en-US" dirty="0"/>
              <a:t> </a:t>
            </a:r>
            <a:r>
              <a:rPr lang="he-IL" dirty="0"/>
              <a:t> </a:t>
            </a:r>
            <a:r>
              <a:rPr lang="en-US" dirty="0"/>
              <a:t>GPS</a:t>
            </a:r>
            <a:r>
              <a:rPr lang="he-IL" dirty="0"/>
              <a:t> (מערכת איכון עולמית – </a:t>
            </a:r>
            <a:r>
              <a:rPr lang="en-US" dirty="0"/>
              <a:t>Global Positioning System</a:t>
            </a:r>
            <a:r>
              <a:rPr lang="he-IL" dirty="0"/>
              <a:t>). הלוויינים האלה משגרים אותות שנקלטים על פני הארץ. מקלט של מכשיר </a:t>
            </a:r>
            <a:r>
              <a:rPr lang="en-US" dirty="0"/>
              <a:t>GPS</a:t>
            </a:r>
            <a:r>
              <a:rPr lang="he-IL" dirty="0"/>
              <a:t> קולט אותות מכמה לוויינים הנמצאים כל אחד במרחק שונה ממנו, ועל בסיס ההפרש בזמני קליטת האותות מכל לווין מחושב המיקום המדויק.</a:t>
            </a:r>
            <a:endParaRPr lang="en-US" dirty="0"/>
          </a:p>
          <a:p>
            <a:endParaRPr lang="he-IL" dirty="0"/>
          </a:p>
        </p:txBody>
      </p:sp>
      <p:sp>
        <p:nvSpPr>
          <p:cNvPr id="3" name="Title 3"/>
          <p:cNvSpPr txBox="1">
            <a:spLocks/>
          </p:cNvSpPr>
          <p:nvPr/>
        </p:nvSpPr>
        <p:spPr>
          <a:xfrm>
            <a:off x="457200" y="274638"/>
            <a:ext cx="8229600" cy="850106"/>
          </a:xfrm>
          <a:prstGeom prst="rect">
            <a:avLst/>
          </a:prstGeom>
        </p:spPr>
        <p:txBody>
          <a:bodyPr vert="horz" lIns="91440" tIns="45720" rIns="91440" bIns="45720" rtlCol="1" anchor="ctr">
            <a:normAutofit/>
          </a:bodyPr>
          <a:lstStyle/>
          <a:p>
            <a:pPr lvl="0" algn="ctr">
              <a:spcBef>
                <a:spcPct val="0"/>
              </a:spcBef>
              <a:defRPr/>
            </a:pPr>
            <a:r>
              <a:rPr lang="he-IL" sz="3600" dirty="0">
                <a:solidFill>
                  <a:schemeClr val="tx2"/>
                </a:solidFill>
              </a:rPr>
              <a:t>כח כמשנה כיוון – לווינים</a:t>
            </a:r>
            <a:endParaRPr lang="en-US" sz="3600" dirty="0">
              <a:solidFill>
                <a:schemeClr val="tx2"/>
              </a:solidFill>
            </a:endParaRPr>
          </a:p>
        </p:txBody>
      </p:sp>
      <p:pic>
        <p:nvPicPr>
          <p:cNvPr id="79874" name="Picture 2" descr="http://www.gps.gov/multimedia/images/constellation.jpg"/>
          <p:cNvPicPr>
            <a:picLocks noChangeAspect="1" noChangeArrowheads="1"/>
          </p:cNvPicPr>
          <p:nvPr/>
        </p:nvPicPr>
        <p:blipFill>
          <a:blip r:embed="rId2" r:link="rId3" cstate="print"/>
          <a:srcRect/>
          <a:stretch>
            <a:fillRect/>
          </a:stretch>
        </p:blipFill>
        <p:spPr bwMode="auto">
          <a:xfrm>
            <a:off x="2987824" y="3140968"/>
            <a:ext cx="3600400" cy="3071274"/>
          </a:xfrm>
          <a:prstGeom prst="rect">
            <a:avLst/>
          </a:prstGeom>
          <a:noFill/>
          <a:ln w="9525">
            <a:noFill/>
            <a:miter lim="800000"/>
            <a:headEnd/>
            <a:tailEnd/>
          </a:ln>
        </p:spPr>
      </p:pic>
    </p:spTree>
    <p:extLst>
      <p:ext uri="{BB962C8B-B14F-4D97-AF65-F5344CB8AC3E}">
        <p14:creationId xmlns:p14="http://schemas.microsoft.com/office/powerpoint/2010/main" val="2824906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38410" y="1268761"/>
            <a:ext cx="8280920" cy="2308324"/>
          </a:xfrm>
          <a:prstGeom prst="rect">
            <a:avLst/>
          </a:prstGeom>
        </p:spPr>
        <p:txBody>
          <a:bodyPr wrap="square">
            <a:spAutoFit/>
          </a:bodyPr>
          <a:lstStyle/>
          <a:p>
            <a:r>
              <a:rPr lang="he-IL" b="1" dirty="0">
                <a:solidFill>
                  <a:schemeClr val="tx2"/>
                </a:solidFill>
              </a:rPr>
              <a:t>לוויני תקשורת</a:t>
            </a:r>
            <a:endParaRPr lang="en-US" b="1" dirty="0">
              <a:solidFill>
                <a:schemeClr val="tx2"/>
              </a:solidFill>
            </a:endParaRPr>
          </a:p>
          <a:p>
            <a:r>
              <a:rPr lang="he-IL" dirty="0"/>
              <a:t>לוויין תקשורת אמור להיות ממוקם בנקודה קבועה ביחס לתחנות השידור והקליטה, כך שצלחות הלווין לא ידרשו לשנות את כיוונן על הזמן. </a:t>
            </a:r>
          </a:p>
          <a:p>
            <a:r>
              <a:rPr lang="he-IL" dirty="0"/>
              <a:t>כיוון שהארץ מסתובבת, גם לוויין התקשורת אמור לנוע סביב הארץ כך שהוא נשאר באותו מקום ביחס לתחנות השידור והקליטה. זה מחייב שהלוויין ישלים את הקפת הארץ ביממה אחת (לוויין גיאוסינכרוני). לשם כך על הלוויין להימצא בגובה של כ- 36,000 ק"מ (רדיוס סיבוב של כ- 42,000 ק"מ).</a:t>
            </a:r>
            <a:endParaRPr lang="en-US" dirty="0"/>
          </a:p>
          <a:p>
            <a:endParaRPr lang="he-IL" dirty="0"/>
          </a:p>
        </p:txBody>
      </p:sp>
      <p:sp>
        <p:nvSpPr>
          <p:cNvPr id="3" name="Title 3"/>
          <p:cNvSpPr txBox="1">
            <a:spLocks/>
          </p:cNvSpPr>
          <p:nvPr/>
        </p:nvSpPr>
        <p:spPr>
          <a:xfrm>
            <a:off x="457200" y="274638"/>
            <a:ext cx="8229600" cy="850106"/>
          </a:xfrm>
          <a:prstGeom prst="rect">
            <a:avLst/>
          </a:prstGeom>
        </p:spPr>
        <p:txBody>
          <a:bodyPr vert="horz" lIns="91440" tIns="45720" rIns="91440" bIns="45720" rtlCol="1" anchor="ctr">
            <a:normAutofit/>
          </a:bodyPr>
          <a:lstStyle/>
          <a:p>
            <a:pPr lvl="0" algn="ctr">
              <a:spcBef>
                <a:spcPct val="0"/>
              </a:spcBef>
              <a:defRPr/>
            </a:pPr>
            <a:r>
              <a:rPr lang="he-IL" sz="3600" dirty="0">
                <a:solidFill>
                  <a:schemeClr val="tx2"/>
                </a:solidFill>
              </a:rPr>
              <a:t>כח כמשנה כיוון – לווינים</a:t>
            </a:r>
            <a:endParaRPr lang="en-US" sz="3600" dirty="0">
              <a:solidFill>
                <a:schemeClr val="tx2"/>
              </a:solidFill>
            </a:endParaRPr>
          </a:p>
        </p:txBody>
      </p:sp>
      <p:pic>
        <p:nvPicPr>
          <p:cNvPr id="80898" name="Picture 2" descr="http://media.gettyimages.com/videos/satellite-tv-dish-mounted-on-guest-house-roof-overlooking-frank-1970-video-id578253104?s=640x640"/>
          <p:cNvPicPr>
            <a:picLocks noChangeAspect="1" noChangeArrowheads="1"/>
          </p:cNvPicPr>
          <p:nvPr/>
        </p:nvPicPr>
        <p:blipFill>
          <a:blip r:embed="rId2" cstate="print"/>
          <a:srcRect/>
          <a:stretch>
            <a:fillRect/>
          </a:stretch>
        </p:blipFill>
        <p:spPr bwMode="auto">
          <a:xfrm>
            <a:off x="2339752" y="3645024"/>
            <a:ext cx="4687844" cy="2636913"/>
          </a:xfrm>
          <a:prstGeom prst="rect">
            <a:avLst/>
          </a:prstGeom>
          <a:noFill/>
        </p:spPr>
      </p:pic>
    </p:spTree>
    <p:extLst>
      <p:ext uri="{BB962C8B-B14F-4D97-AF65-F5344CB8AC3E}">
        <p14:creationId xmlns:p14="http://schemas.microsoft.com/office/powerpoint/2010/main" val="2824906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6" name="Picture 46"/>
          <p:cNvPicPr>
            <a:picLocks noChangeAspect="1" noChangeArrowheads="1"/>
          </p:cNvPicPr>
          <p:nvPr/>
        </p:nvPicPr>
        <p:blipFill>
          <a:blip r:embed="rId2" cstate="print"/>
          <a:srcRect/>
          <a:stretch>
            <a:fillRect/>
          </a:stretch>
        </p:blipFill>
        <p:spPr bwMode="auto">
          <a:xfrm>
            <a:off x="146389" y="2204864"/>
            <a:ext cx="7594657" cy="4536504"/>
          </a:xfrm>
          <a:prstGeom prst="rect">
            <a:avLst/>
          </a:prstGeom>
          <a:noFill/>
          <a:ln w="9525">
            <a:noFill/>
            <a:miter lim="800000"/>
            <a:headEnd/>
            <a:tailEnd/>
          </a:ln>
        </p:spPr>
      </p:pic>
      <p:sp>
        <p:nvSpPr>
          <p:cNvPr id="2" name="מלבן 1"/>
          <p:cNvSpPr/>
          <p:nvPr/>
        </p:nvSpPr>
        <p:spPr>
          <a:xfrm>
            <a:off x="438410" y="1268761"/>
            <a:ext cx="8280920" cy="2031325"/>
          </a:xfrm>
          <a:prstGeom prst="rect">
            <a:avLst/>
          </a:prstGeom>
        </p:spPr>
        <p:txBody>
          <a:bodyPr wrap="square">
            <a:spAutoFit/>
          </a:bodyPr>
          <a:lstStyle/>
          <a:p>
            <a:r>
              <a:rPr lang="he-IL" dirty="0"/>
              <a:t>לקביעת המסלול והמהירות בטיסות החלל משתמשים הן בעקרון ההתמדה, הן בכוחות הכבידה של גרמי השמיים השונים והן בהנעה רקטית (המופעלת לצורך תיקוני מסלול קטנים בלבד בשל מגבלות על כמות חומרי ההנעה שהחללית יכולה לשאת עליה). לדוגמה, מסלול הטיסה של אפולו 8:</a:t>
            </a:r>
          </a:p>
          <a:p>
            <a:endParaRPr lang="he-IL" b="1" dirty="0">
              <a:solidFill>
                <a:schemeClr val="tx2"/>
              </a:solidFill>
            </a:endParaRPr>
          </a:p>
          <a:p>
            <a:endParaRPr lang="en-US" dirty="0"/>
          </a:p>
          <a:p>
            <a:endParaRPr lang="he-IL" dirty="0"/>
          </a:p>
        </p:txBody>
      </p:sp>
      <p:sp>
        <p:nvSpPr>
          <p:cNvPr id="3" name="Title 3"/>
          <p:cNvSpPr txBox="1">
            <a:spLocks/>
          </p:cNvSpPr>
          <p:nvPr/>
        </p:nvSpPr>
        <p:spPr>
          <a:xfrm>
            <a:off x="457200" y="274638"/>
            <a:ext cx="8229600" cy="850106"/>
          </a:xfrm>
          <a:prstGeom prst="rect">
            <a:avLst/>
          </a:prstGeom>
        </p:spPr>
        <p:txBody>
          <a:bodyPr vert="horz" lIns="91440" tIns="45720" rIns="91440" bIns="45720" rtlCol="1" anchor="ctr">
            <a:normAutofit/>
          </a:bodyPr>
          <a:lstStyle/>
          <a:p>
            <a:pPr lvl="0" algn="ctr">
              <a:spcBef>
                <a:spcPct val="0"/>
              </a:spcBef>
              <a:defRPr/>
            </a:pPr>
            <a:r>
              <a:rPr lang="he-IL" sz="3600" dirty="0">
                <a:solidFill>
                  <a:schemeClr val="tx2"/>
                </a:solidFill>
              </a:rPr>
              <a:t>כח כמשנה כיוון – טיסה בחלל</a:t>
            </a:r>
            <a:endParaRPr lang="en-US" sz="3600" dirty="0">
              <a:solidFill>
                <a:schemeClr val="tx2"/>
              </a:solidFill>
            </a:endParaRPr>
          </a:p>
        </p:txBody>
      </p:sp>
    </p:spTree>
    <p:extLst>
      <p:ext uri="{BB962C8B-B14F-4D97-AF65-F5344CB8AC3E}">
        <p14:creationId xmlns:p14="http://schemas.microsoft.com/office/powerpoint/2010/main" val="2824906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38410" y="1268761"/>
            <a:ext cx="8280920" cy="6832640"/>
          </a:xfrm>
          <a:prstGeom prst="rect">
            <a:avLst/>
          </a:prstGeom>
        </p:spPr>
        <p:txBody>
          <a:bodyPr wrap="square">
            <a:spAutoFit/>
          </a:bodyPr>
          <a:lstStyle/>
          <a:p>
            <a:pPr>
              <a:buFont typeface="Arial" pitchFamily="34" charset="0"/>
              <a:buChar char="•"/>
            </a:pPr>
            <a:r>
              <a:rPr lang="he-IL" dirty="0"/>
              <a:t> היחס בין התאוצות של שני גופים המפעילים כח זה על זה הפוך ליחס בין המסות - הגוף המסיבי מאיץ פחות והגוף הפחות מסיבי מאיץ יותר</a:t>
            </a:r>
          </a:p>
          <a:p>
            <a:pPr>
              <a:buFont typeface="Arial" pitchFamily="34" charset="0"/>
              <a:buChar char="•"/>
            </a:pPr>
            <a:endParaRPr lang="he-IL" dirty="0"/>
          </a:p>
          <a:p>
            <a:pPr algn="ctr"/>
            <a:r>
              <a:rPr lang="en-US" b="1" dirty="0">
                <a:solidFill>
                  <a:schemeClr val="tx2"/>
                </a:solidFill>
              </a:rPr>
              <a:t>a</a:t>
            </a:r>
            <a:r>
              <a:rPr lang="en-US" b="1" baseline="-25000" dirty="0">
                <a:solidFill>
                  <a:schemeClr val="tx2"/>
                </a:solidFill>
              </a:rPr>
              <a:t>2</a:t>
            </a:r>
            <a:r>
              <a:rPr lang="en-US" b="1" dirty="0">
                <a:solidFill>
                  <a:schemeClr val="tx2"/>
                </a:solidFill>
              </a:rPr>
              <a:t>/a</a:t>
            </a:r>
            <a:r>
              <a:rPr lang="en-US" b="1" baseline="-25000" dirty="0">
                <a:solidFill>
                  <a:schemeClr val="tx2"/>
                </a:solidFill>
              </a:rPr>
              <a:t>1</a:t>
            </a:r>
            <a:r>
              <a:rPr lang="en-US" b="1" dirty="0">
                <a:solidFill>
                  <a:schemeClr val="tx2"/>
                </a:solidFill>
              </a:rPr>
              <a:t> = -m</a:t>
            </a:r>
            <a:r>
              <a:rPr lang="en-US" b="1" baseline="-25000" dirty="0">
                <a:solidFill>
                  <a:schemeClr val="tx2"/>
                </a:solidFill>
              </a:rPr>
              <a:t>1</a:t>
            </a:r>
            <a:r>
              <a:rPr lang="en-US" b="1" dirty="0">
                <a:solidFill>
                  <a:schemeClr val="tx2"/>
                </a:solidFill>
              </a:rPr>
              <a:t>/m</a:t>
            </a:r>
            <a:r>
              <a:rPr lang="en-US" b="1" baseline="-25000" dirty="0">
                <a:solidFill>
                  <a:schemeClr val="tx2"/>
                </a:solidFill>
              </a:rPr>
              <a:t>2</a:t>
            </a:r>
            <a:endParaRPr lang="he-IL" b="1" baseline="-25000" dirty="0">
              <a:solidFill>
                <a:schemeClr val="tx2"/>
              </a:solidFill>
            </a:endParaRPr>
          </a:p>
          <a:p>
            <a:endParaRPr lang="he-IL" b="1" baseline="-25000" dirty="0">
              <a:solidFill>
                <a:schemeClr val="tx2"/>
              </a:solidFill>
            </a:endParaRPr>
          </a:p>
          <a:p>
            <a:endParaRPr lang="he-IL" b="1" baseline="-25000" dirty="0">
              <a:solidFill>
                <a:schemeClr val="tx2"/>
              </a:solidFill>
            </a:endParaRPr>
          </a:p>
          <a:p>
            <a:pPr>
              <a:buFont typeface="Arial" pitchFamily="34" charset="0"/>
              <a:buChar char="•"/>
            </a:pPr>
            <a:r>
              <a:rPr lang="he-IL" dirty="0"/>
              <a:t> אנו יכולים ליזום שינוי בתנועה על ידי אינטראקציה. הדרך היחידה ליזום אינטראקציה כרוכה בפיצול הגוף לשני חלקים, כך שכל אחד מפעיל כוח על האחר. זהו העיקרון של </a:t>
            </a:r>
            <a:r>
              <a:rPr lang="he-IL" b="1" dirty="0">
                <a:solidFill>
                  <a:schemeClr val="tx2"/>
                </a:solidFill>
              </a:rPr>
              <a:t>הנעה רקטית</a:t>
            </a:r>
            <a:r>
              <a:rPr lang="he-IL" dirty="0"/>
              <a:t>.</a:t>
            </a:r>
          </a:p>
          <a:p>
            <a:pPr>
              <a:buFont typeface="Arial" pitchFamily="34" charset="0"/>
              <a:buChar char="•"/>
            </a:pPr>
            <a:endParaRPr lang="he-IL" dirty="0"/>
          </a:p>
          <a:p>
            <a:pPr>
              <a:buFont typeface="Arial" pitchFamily="34" charset="0"/>
              <a:buChar char="•"/>
            </a:pPr>
            <a:r>
              <a:rPr lang="he-IL" dirty="0"/>
              <a:t> הטיסה בחלל מנצלת את עקרון ההתמדה, את הכבידה של גרמי השמיים ואת עקרון הפעולה של רקטות כדי לקבוע את מסלול התנועה ומהירותה.</a:t>
            </a:r>
          </a:p>
          <a:p>
            <a:pPr>
              <a:buFont typeface="Arial" pitchFamily="34" charset="0"/>
              <a:buChar char="•"/>
            </a:pPr>
            <a:endParaRPr lang="he-IL" dirty="0"/>
          </a:p>
          <a:p>
            <a:pPr>
              <a:buFont typeface="Arial" pitchFamily="34" charset="0"/>
              <a:buChar char="•"/>
            </a:pPr>
            <a:r>
              <a:rPr lang="he-IL" dirty="0"/>
              <a:t> לווינים מלאכותיים משוגרים לחלל באמצעות רקטות, למסלולים שונים בגבהים שונים, התלויים בתפקידו של הלווין:</a:t>
            </a:r>
          </a:p>
          <a:p>
            <a:endParaRPr lang="he-IL" dirty="0"/>
          </a:p>
          <a:p>
            <a:pPr lvl="1">
              <a:buFont typeface="Courier New" pitchFamily="49" charset="0"/>
              <a:buChar char="o"/>
            </a:pPr>
            <a:r>
              <a:rPr lang="he-IL" dirty="0"/>
              <a:t> לוויני צילום ומחקר -  גובה של מאות קילומטרים, זמן הקפה של שעה וחצי עד שעתיים</a:t>
            </a:r>
          </a:p>
          <a:p>
            <a:pPr lvl="1">
              <a:buFont typeface="Courier New" pitchFamily="49" charset="0"/>
              <a:buChar char="o"/>
            </a:pPr>
            <a:r>
              <a:rPr lang="he-IL" dirty="0"/>
              <a:t> לוויני מערכת ניווט לוויני – גובה של כ- 20,000 ק"מ</a:t>
            </a:r>
          </a:p>
          <a:p>
            <a:pPr lvl="1">
              <a:buFont typeface="Courier New" pitchFamily="49" charset="0"/>
              <a:buChar char="o"/>
            </a:pPr>
            <a:r>
              <a:rPr lang="he-IL" dirty="0"/>
              <a:t> לוויני תקשורת – גובה של כ- 36,000 ק"מ. זמן הקפה של יממה, לכן מרחפים מעל לנקודה קבועה על כדור הארץ.</a:t>
            </a:r>
          </a:p>
          <a:p>
            <a:pPr>
              <a:buFont typeface="Arial" pitchFamily="34" charset="0"/>
              <a:buChar char="•"/>
            </a:pPr>
            <a:endParaRPr lang="he-IL" dirty="0"/>
          </a:p>
          <a:p>
            <a:endParaRPr lang="he-IL" dirty="0"/>
          </a:p>
          <a:p>
            <a:endParaRPr lang="he-IL" dirty="0"/>
          </a:p>
          <a:p>
            <a:endParaRPr lang="he-IL" b="1" dirty="0">
              <a:solidFill>
                <a:schemeClr val="tx2"/>
              </a:solidFill>
            </a:endParaRPr>
          </a:p>
          <a:p>
            <a:endParaRPr lang="en-US" dirty="0"/>
          </a:p>
          <a:p>
            <a:endParaRPr lang="he-IL" dirty="0"/>
          </a:p>
        </p:txBody>
      </p:sp>
      <p:sp>
        <p:nvSpPr>
          <p:cNvPr id="3" name="Title 3"/>
          <p:cNvSpPr txBox="1">
            <a:spLocks/>
          </p:cNvSpPr>
          <p:nvPr/>
        </p:nvSpPr>
        <p:spPr>
          <a:xfrm>
            <a:off x="457200" y="274638"/>
            <a:ext cx="8229600" cy="850106"/>
          </a:xfrm>
          <a:prstGeom prst="rect">
            <a:avLst/>
          </a:prstGeom>
        </p:spPr>
        <p:txBody>
          <a:bodyPr vert="horz" lIns="91440" tIns="45720" rIns="91440" bIns="45720" rtlCol="1" anchor="ctr">
            <a:normAutofit/>
          </a:bodyPr>
          <a:lstStyle/>
          <a:p>
            <a:pPr lvl="0" algn="ctr">
              <a:spcBef>
                <a:spcPct val="0"/>
              </a:spcBef>
              <a:defRPr/>
            </a:pPr>
            <a:r>
              <a:rPr lang="he-IL" sz="3600" dirty="0">
                <a:solidFill>
                  <a:schemeClr val="tx2"/>
                </a:solidFill>
              </a:rPr>
              <a:t>סיכום</a:t>
            </a:r>
            <a:endParaRPr lang="en-US" sz="3600" dirty="0">
              <a:solidFill>
                <a:schemeClr val="tx2"/>
              </a:solidFill>
            </a:endParaRPr>
          </a:p>
        </p:txBody>
      </p:sp>
    </p:spTree>
    <p:extLst>
      <p:ext uri="{BB962C8B-B14F-4D97-AF65-F5344CB8AC3E}">
        <p14:creationId xmlns:p14="http://schemas.microsoft.com/office/powerpoint/2010/main" val="282490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he-IL" sz="3600" dirty="0">
                <a:solidFill>
                  <a:schemeClr val="tx2"/>
                </a:solidFill>
              </a:rPr>
              <a:t>תאוצה באינטראקציה</a:t>
            </a:r>
            <a:endParaRPr lang="en-US" sz="3600" dirty="0">
              <a:solidFill>
                <a:schemeClr val="tx2"/>
              </a:solidFill>
            </a:endParaRPr>
          </a:p>
        </p:txBody>
      </p:sp>
      <p:sp>
        <p:nvSpPr>
          <p:cNvPr id="5" name="Content Placeholder 4"/>
          <p:cNvSpPr>
            <a:spLocks noGrp="1"/>
          </p:cNvSpPr>
          <p:nvPr>
            <p:ph idx="1"/>
          </p:nvPr>
        </p:nvSpPr>
        <p:spPr>
          <a:xfrm>
            <a:off x="457200" y="1268760"/>
            <a:ext cx="8229600" cy="5328592"/>
          </a:xfrm>
        </p:spPr>
        <p:txBody>
          <a:bodyPr>
            <a:normAutofit fontScale="47500" lnSpcReduction="20000"/>
          </a:bodyPr>
          <a:lstStyle/>
          <a:p>
            <a:pPr>
              <a:buNone/>
            </a:pPr>
            <a:r>
              <a:rPr lang="he-IL" sz="4000" b="1" dirty="0">
                <a:solidFill>
                  <a:schemeClr val="tx2"/>
                </a:solidFill>
              </a:rPr>
              <a:t>הקשר בין התאוצות של שני הגופים (המשך)</a:t>
            </a:r>
            <a:endParaRPr lang="en-US" sz="4000" b="1" dirty="0">
              <a:solidFill>
                <a:schemeClr val="tx2"/>
              </a:solidFill>
            </a:endParaRPr>
          </a:p>
          <a:p>
            <a:endParaRPr lang="he-IL" dirty="0"/>
          </a:p>
          <a:p>
            <a:pPr marL="0" indent="0">
              <a:buNone/>
            </a:pPr>
            <a:r>
              <a:rPr lang="he-IL" sz="3800" dirty="0"/>
              <a:t>כיוון ששני הכוחות שווים (בגודלם), כך גם המכפלות של המסה בתאוצה שוות (בגודל) והפוכות בכיוון (בסימן). </a:t>
            </a:r>
          </a:p>
          <a:p>
            <a:pPr marL="0" indent="0">
              <a:buNone/>
            </a:pPr>
            <a:endParaRPr lang="he-IL" sz="3800" dirty="0"/>
          </a:p>
          <a:p>
            <a:pPr marL="0" indent="0">
              <a:buNone/>
            </a:pPr>
            <a:r>
              <a:rPr lang="he-IL" sz="3800" dirty="0"/>
              <a:t>למשל, אם לאחד משני הגופים יש מסה כפולה (פי 2) מזו של האחר, תאוצתו תהיה קטנה פי 2, כדי שהמכפלה </a:t>
            </a:r>
            <a:r>
              <a:rPr lang="en-US" sz="3800" dirty="0"/>
              <a:t>ma</a:t>
            </a:r>
            <a:r>
              <a:rPr lang="he-IL" sz="3800" dirty="0"/>
              <a:t> תהיה זהה (בערכה המוחלט).</a:t>
            </a:r>
          </a:p>
          <a:p>
            <a:pPr marL="0" indent="0">
              <a:buNone/>
            </a:pPr>
            <a:endParaRPr lang="en-US" sz="3800" dirty="0"/>
          </a:p>
          <a:p>
            <a:pPr marL="0" indent="0">
              <a:buNone/>
            </a:pPr>
            <a:r>
              <a:rPr lang="he-IL" sz="3800" dirty="0"/>
              <a:t>הערנו בעבר כי קשה יותר להניע גוף בעל מסה גדולה יותר, ולכן ציפינו שהשינוי במהירותו יהיה קטן יותר. </a:t>
            </a:r>
            <a:r>
              <a:rPr lang="he-IL" sz="3800" b="1" dirty="0"/>
              <a:t>כעת יש לנו דרך כמותית לקבוע את היחס בין שינויי המהירות של שני הגופים. </a:t>
            </a:r>
          </a:p>
          <a:p>
            <a:pPr marL="0" indent="0">
              <a:buNone/>
            </a:pPr>
            <a:endParaRPr lang="he-IL" sz="3800" dirty="0"/>
          </a:p>
          <a:p>
            <a:pPr marL="0" indent="0">
              <a:buNone/>
            </a:pPr>
            <a:r>
              <a:rPr lang="he-IL" sz="3800" dirty="0"/>
              <a:t>הכלל הוא, אפוא, כי באינטראקציה בין שני גופים (ובהנחה שאין כוחות אחרים מעורבים) המכפלה של המסה בתאוצה של כל אחד משני הגופים היא זהה (בערך מוחלט).</a:t>
            </a:r>
            <a:endParaRPr lang="en-US" sz="3800" dirty="0"/>
          </a:p>
          <a:p>
            <a:pPr marL="0" indent="0">
              <a:buNone/>
            </a:pPr>
            <a:endParaRPr lang="he-IL" sz="3800" dirty="0"/>
          </a:p>
          <a:p>
            <a:pPr marL="0" indent="0">
              <a:buNone/>
            </a:pPr>
            <a:r>
              <a:rPr lang="he-IL" sz="3800" dirty="0"/>
              <a:t>ובכתיב מתמטי: </a:t>
            </a:r>
            <a:r>
              <a:rPr lang="en-US" sz="3800" dirty="0"/>
              <a:t>m</a:t>
            </a:r>
            <a:r>
              <a:rPr lang="en-US" sz="3800" baseline="-25000" dirty="0"/>
              <a:t>1</a:t>
            </a:r>
            <a:r>
              <a:rPr lang="en-US" sz="3800" dirty="0"/>
              <a:t>a</a:t>
            </a:r>
            <a:r>
              <a:rPr lang="en-US" sz="3800" baseline="-25000" dirty="0"/>
              <a:t>1</a:t>
            </a:r>
            <a:r>
              <a:rPr lang="en-US" sz="3800" dirty="0"/>
              <a:t>  = -m</a:t>
            </a:r>
            <a:r>
              <a:rPr lang="en-US" sz="3800" baseline="-25000" dirty="0"/>
              <a:t>2</a:t>
            </a:r>
            <a:r>
              <a:rPr lang="en-US" sz="3800" dirty="0"/>
              <a:t>a</a:t>
            </a:r>
            <a:r>
              <a:rPr lang="en-US" sz="3800" baseline="-25000" dirty="0"/>
              <a:t>2</a:t>
            </a:r>
            <a:r>
              <a:rPr lang="he-IL" sz="3800" dirty="0"/>
              <a:t>.    </a:t>
            </a:r>
            <a:endParaRPr lang="en-US" sz="3800" dirty="0"/>
          </a:p>
          <a:p>
            <a:pPr marL="0" indent="0">
              <a:buNone/>
            </a:pPr>
            <a:endParaRPr lang="he-IL" sz="3800" dirty="0"/>
          </a:p>
          <a:p>
            <a:pPr marL="0" indent="0">
              <a:buNone/>
            </a:pPr>
            <a:r>
              <a:rPr lang="he-IL" sz="3800" dirty="0"/>
              <a:t>ולכן:                                                        </a:t>
            </a:r>
            <a:r>
              <a:rPr lang="en-US" sz="3800" dirty="0"/>
              <a:t>a</a:t>
            </a:r>
            <a:r>
              <a:rPr lang="en-US" sz="3800" baseline="-25000" dirty="0"/>
              <a:t>2</a:t>
            </a:r>
            <a:r>
              <a:rPr lang="en-US" sz="3800" dirty="0"/>
              <a:t>/a</a:t>
            </a:r>
            <a:r>
              <a:rPr lang="en-US" sz="3800" baseline="-25000" dirty="0"/>
              <a:t>1</a:t>
            </a:r>
            <a:r>
              <a:rPr lang="en-US" sz="3800" dirty="0"/>
              <a:t> = -m</a:t>
            </a:r>
            <a:r>
              <a:rPr lang="en-US" sz="3800" baseline="-25000" dirty="0"/>
              <a:t>1</a:t>
            </a:r>
            <a:r>
              <a:rPr lang="en-US" sz="3800" dirty="0"/>
              <a:t>/m</a:t>
            </a:r>
            <a:r>
              <a:rPr lang="en-US" sz="3800" baseline="-25000" dirty="0"/>
              <a:t>2</a:t>
            </a:r>
            <a:r>
              <a:rPr lang="he-IL" sz="3800" dirty="0"/>
              <a:t>.     </a:t>
            </a:r>
            <a:endParaRPr lang="en-US" sz="3800" dirty="0"/>
          </a:p>
          <a:p>
            <a:pPr marL="0" indent="0">
              <a:buNone/>
            </a:pPr>
            <a:endParaRPr lang="he-IL" sz="3800" dirty="0"/>
          </a:p>
          <a:p>
            <a:pPr marL="0" indent="0">
              <a:buNone/>
            </a:pPr>
            <a:r>
              <a:rPr lang="he-IL" sz="3800" dirty="0"/>
              <a:t>או בערכים מוחלטים:                                    </a:t>
            </a:r>
            <a:r>
              <a:rPr lang="en-US" sz="3800" dirty="0">
                <a:solidFill>
                  <a:schemeClr val="accent1"/>
                </a:solidFill>
              </a:rPr>
              <a:t>|a</a:t>
            </a:r>
            <a:r>
              <a:rPr lang="en-US" sz="3800" baseline="-25000" dirty="0">
                <a:solidFill>
                  <a:schemeClr val="accent1"/>
                </a:solidFill>
              </a:rPr>
              <a:t>2</a:t>
            </a:r>
            <a:r>
              <a:rPr lang="en-US" sz="3800" dirty="0">
                <a:solidFill>
                  <a:schemeClr val="accent1"/>
                </a:solidFill>
              </a:rPr>
              <a:t>/a</a:t>
            </a:r>
            <a:r>
              <a:rPr lang="en-US" sz="3800" baseline="-25000" dirty="0">
                <a:solidFill>
                  <a:schemeClr val="accent1"/>
                </a:solidFill>
              </a:rPr>
              <a:t>1</a:t>
            </a:r>
            <a:r>
              <a:rPr lang="en-US" sz="3800" dirty="0">
                <a:solidFill>
                  <a:schemeClr val="accent1"/>
                </a:solidFill>
              </a:rPr>
              <a:t>| = |m</a:t>
            </a:r>
            <a:r>
              <a:rPr lang="en-US" sz="3800" baseline="-25000" dirty="0">
                <a:solidFill>
                  <a:schemeClr val="accent1"/>
                </a:solidFill>
              </a:rPr>
              <a:t>1</a:t>
            </a:r>
            <a:r>
              <a:rPr lang="en-US" sz="3800" dirty="0">
                <a:solidFill>
                  <a:schemeClr val="accent1"/>
                </a:solidFill>
              </a:rPr>
              <a:t>/m</a:t>
            </a:r>
            <a:r>
              <a:rPr lang="en-US" sz="3800" baseline="-25000" dirty="0">
                <a:solidFill>
                  <a:schemeClr val="accent1"/>
                </a:solidFill>
              </a:rPr>
              <a:t>2</a:t>
            </a:r>
            <a:r>
              <a:rPr lang="en-US" sz="3800" dirty="0">
                <a:solidFill>
                  <a:schemeClr val="accent1"/>
                </a:solidFill>
              </a:rPr>
              <a:t>|</a:t>
            </a:r>
            <a:r>
              <a:rPr lang="he-IL" sz="3800" dirty="0"/>
              <a:t>.</a:t>
            </a:r>
            <a:endParaRPr lang="en-US" sz="3800" dirty="0"/>
          </a:p>
        </p:txBody>
      </p:sp>
    </p:spTree>
    <p:extLst>
      <p:ext uri="{BB962C8B-B14F-4D97-AF65-F5344CB8AC3E}">
        <p14:creationId xmlns:p14="http://schemas.microsoft.com/office/powerpoint/2010/main" val="68834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229600" cy="922114"/>
          </a:xfrm>
        </p:spPr>
        <p:txBody>
          <a:bodyPr>
            <a:normAutofit/>
          </a:bodyPr>
          <a:lstStyle/>
          <a:p>
            <a:r>
              <a:rPr lang="he-IL" sz="3600" dirty="0">
                <a:solidFill>
                  <a:schemeClr val="tx2"/>
                </a:solidFill>
              </a:rPr>
              <a:t>שינויי מהירות באינטראקציה</a:t>
            </a:r>
            <a:endParaRPr lang="en-US" sz="3600" dirty="0">
              <a:solidFill>
                <a:schemeClr val="tx2"/>
              </a:solidFill>
            </a:endParaRPr>
          </a:p>
        </p:txBody>
      </p:sp>
      <p:sp>
        <p:nvSpPr>
          <p:cNvPr id="5" name="Content Placeholder 4"/>
          <p:cNvSpPr>
            <a:spLocks noGrp="1"/>
          </p:cNvSpPr>
          <p:nvPr>
            <p:ph idx="1"/>
          </p:nvPr>
        </p:nvSpPr>
        <p:spPr>
          <a:xfrm>
            <a:off x="251520" y="1268760"/>
            <a:ext cx="8435280" cy="5328592"/>
          </a:xfrm>
        </p:spPr>
        <p:txBody>
          <a:bodyPr>
            <a:normAutofit/>
          </a:bodyPr>
          <a:lstStyle/>
          <a:p>
            <a:pPr marL="0" indent="0" algn="just" fontAlgn="base">
              <a:lnSpc>
                <a:spcPct val="80000"/>
              </a:lnSpc>
              <a:spcBef>
                <a:spcPct val="0"/>
              </a:spcBef>
              <a:spcAft>
                <a:spcPct val="0"/>
              </a:spcAft>
              <a:buNone/>
            </a:pPr>
            <a:r>
              <a:rPr lang="he-IL" sz="1600" dirty="0">
                <a:latin typeface="Times New Roman" pitchFamily="18" charset="0"/>
                <a:ea typeface="Times New Roman" pitchFamily="18" charset="0"/>
                <a:cs typeface="David" pitchFamily="34" charset="-79"/>
              </a:rPr>
              <a:t>אחד הקשיים הגדולים בקבלת החוק השלישי של ניוטון הוא מבחן התוצאה. </a:t>
            </a:r>
          </a:p>
          <a:p>
            <a:pPr marL="0" indent="0" algn="just" fontAlgn="base">
              <a:lnSpc>
                <a:spcPct val="80000"/>
              </a:lnSpc>
              <a:spcBef>
                <a:spcPct val="0"/>
              </a:spcBef>
              <a:spcAft>
                <a:spcPct val="0"/>
              </a:spcAft>
              <a:buNone/>
            </a:pPr>
            <a:endParaRPr lang="he-IL"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r>
              <a:rPr lang="he-IL" sz="1600" dirty="0">
                <a:latin typeface="Times New Roman" pitchFamily="18" charset="0"/>
                <a:ea typeface="Times New Roman" pitchFamily="18" charset="0"/>
                <a:cs typeface="David" pitchFamily="34" charset="-79"/>
              </a:rPr>
              <a:t>במקרים רבים אין שום הדדיות בתוצאה. גוף אחד עובר שינוי ניכר, בעוד השני עובר שינוי מתון ולעתים אפילו זעיר ובלתי ניכר. </a:t>
            </a:r>
          </a:p>
          <a:p>
            <a:pPr marL="0" indent="0" algn="just" fontAlgn="base">
              <a:lnSpc>
                <a:spcPct val="80000"/>
              </a:lnSpc>
              <a:spcBef>
                <a:spcPct val="0"/>
              </a:spcBef>
              <a:spcAft>
                <a:spcPct val="0"/>
              </a:spcAft>
              <a:buNone/>
            </a:pPr>
            <a:endParaRPr lang="he-IL"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r>
              <a:rPr lang="he-IL" sz="1600" dirty="0">
                <a:latin typeface="Times New Roman" pitchFamily="18" charset="0"/>
                <a:ea typeface="Times New Roman" pitchFamily="18" charset="0"/>
                <a:cs typeface="David" pitchFamily="34" charset="-79"/>
              </a:rPr>
              <a:t>כאשר פיל בועט בכדורגל, הכדור עשויה לעוף למרחק גדול, אך לא נזהה שינוי במהירות הפיל. </a:t>
            </a:r>
            <a:endParaRPr lang="en-US"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endParaRPr lang="en-US"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endParaRPr lang="en-US"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endParaRPr lang="en-US"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endParaRPr lang="en-US"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endParaRPr lang="en-US"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endParaRPr lang="en-US"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endParaRPr lang="en-US"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endParaRPr lang="en-US"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endParaRPr lang="en-US"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endParaRPr lang="he-IL"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endParaRPr lang="he-IL"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endParaRPr lang="he-IL"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endParaRPr lang="he-IL"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endParaRPr lang="he-IL"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endParaRPr lang="he-IL"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endParaRPr lang="he-IL"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r>
              <a:rPr lang="he-IL" sz="1600" dirty="0">
                <a:latin typeface="Times New Roman" pitchFamily="18" charset="0"/>
                <a:ea typeface="Times New Roman" pitchFamily="18" charset="0"/>
                <a:cs typeface="David" pitchFamily="34" charset="-79"/>
              </a:rPr>
              <a:t>במבחן התוצאה יש פער. קשה לנו לעיתים ליישב את הפער הזה עם טענת השוויון בין הכוחות. </a:t>
            </a:r>
          </a:p>
          <a:p>
            <a:pPr marL="0" indent="0" algn="just" fontAlgn="base">
              <a:lnSpc>
                <a:spcPct val="80000"/>
              </a:lnSpc>
              <a:spcBef>
                <a:spcPct val="0"/>
              </a:spcBef>
              <a:spcAft>
                <a:spcPct val="0"/>
              </a:spcAft>
              <a:buNone/>
            </a:pPr>
            <a:endParaRPr lang="he-IL" sz="1600" dirty="0">
              <a:latin typeface="Times New Roman" pitchFamily="18" charset="0"/>
              <a:ea typeface="Times New Roman" pitchFamily="18" charset="0"/>
              <a:cs typeface="David" pitchFamily="34" charset="-79"/>
            </a:endParaRPr>
          </a:p>
          <a:p>
            <a:pPr marL="0" indent="0" algn="just" fontAlgn="base">
              <a:lnSpc>
                <a:spcPct val="80000"/>
              </a:lnSpc>
              <a:spcBef>
                <a:spcPct val="0"/>
              </a:spcBef>
              <a:spcAft>
                <a:spcPct val="0"/>
              </a:spcAft>
              <a:buNone/>
            </a:pPr>
            <a:r>
              <a:rPr lang="he-IL" sz="1600" dirty="0">
                <a:latin typeface="Times New Roman" pitchFamily="18" charset="0"/>
                <a:ea typeface="Times New Roman" pitchFamily="18" charset="0"/>
                <a:cs typeface="David" pitchFamily="34" charset="-79"/>
              </a:rPr>
              <a:t>אך כאשר מצרפים את החוק השני ואת החוק השלישי ביחד, אנו מבינים ששוויון בכוחות אינו שוויון בשינוי, שהרי השינוי תלוי גם במסה. </a:t>
            </a:r>
          </a:p>
        </p:txBody>
      </p:sp>
      <p:pic>
        <p:nvPicPr>
          <p:cNvPr id="41986" name="Picture 2" descr="https://metrouk2.files.wordpress.com/2012/06/article-1339492746686-137ad00f000005dc-809755_568x478.jpg"/>
          <p:cNvPicPr>
            <a:picLocks noChangeAspect="1" noChangeArrowheads="1"/>
          </p:cNvPicPr>
          <p:nvPr/>
        </p:nvPicPr>
        <p:blipFill>
          <a:blip r:embed="rId2" cstate="print"/>
          <a:srcRect/>
          <a:stretch>
            <a:fillRect/>
          </a:stretch>
        </p:blipFill>
        <p:spPr bwMode="auto">
          <a:xfrm>
            <a:off x="3131840" y="2697510"/>
            <a:ext cx="3240360" cy="2726924"/>
          </a:xfrm>
          <a:prstGeom prst="rect">
            <a:avLst/>
          </a:prstGeom>
          <a:noFill/>
        </p:spPr>
      </p:pic>
    </p:spTree>
    <p:extLst>
      <p:ext uri="{BB962C8B-B14F-4D97-AF65-F5344CB8AC3E}">
        <p14:creationId xmlns:p14="http://schemas.microsoft.com/office/powerpoint/2010/main" val="68834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1" end="2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229600" cy="922114"/>
          </a:xfrm>
        </p:spPr>
        <p:txBody>
          <a:bodyPr>
            <a:normAutofit/>
          </a:bodyPr>
          <a:lstStyle/>
          <a:p>
            <a:r>
              <a:rPr lang="he-IL" sz="3600" dirty="0">
                <a:solidFill>
                  <a:schemeClr val="tx2"/>
                </a:solidFill>
              </a:rPr>
              <a:t>שינויי מהירות באינטראקציה</a:t>
            </a:r>
            <a:endParaRPr lang="en-US" sz="3600" dirty="0">
              <a:solidFill>
                <a:schemeClr val="tx2"/>
              </a:solidFill>
            </a:endParaRPr>
          </a:p>
        </p:txBody>
      </p:sp>
      <p:pic>
        <p:nvPicPr>
          <p:cNvPr id="44034" name="Picture 2">
            <a:hlinkClick r:id="rId2"/>
          </p:cNvPr>
          <p:cNvPicPr>
            <a:picLocks noChangeAspect="1" noChangeArrowheads="1"/>
          </p:cNvPicPr>
          <p:nvPr/>
        </p:nvPicPr>
        <p:blipFill>
          <a:blip r:embed="rId3" cstate="print"/>
          <a:srcRect/>
          <a:stretch>
            <a:fillRect/>
          </a:stretch>
        </p:blipFill>
        <p:spPr bwMode="auto">
          <a:xfrm>
            <a:off x="1857375" y="1733550"/>
            <a:ext cx="5429250" cy="3390900"/>
          </a:xfrm>
          <a:prstGeom prst="rect">
            <a:avLst/>
          </a:prstGeom>
          <a:noFill/>
          <a:ln w="9525">
            <a:noFill/>
            <a:miter lim="800000"/>
            <a:headEnd/>
            <a:tailEnd/>
          </a:ln>
        </p:spPr>
      </p:pic>
      <p:sp>
        <p:nvSpPr>
          <p:cNvPr id="7" name="Rectangle 6"/>
          <p:cNvSpPr/>
          <p:nvPr/>
        </p:nvSpPr>
        <p:spPr>
          <a:xfrm>
            <a:off x="2987824" y="5157192"/>
            <a:ext cx="3146566" cy="369332"/>
          </a:xfrm>
          <a:prstGeom prst="rect">
            <a:avLst/>
          </a:prstGeom>
        </p:spPr>
        <p:txBody>
          <a:bodyPr wrap="none">
            <a:spAutoFit/>
          </a:bodyPr>
          <a:lstStyle/>
          <a:p>
            <a:r>
              <a:rPr lang="en-US" dirty="0">
                <a:hlinkClick r:id="rId2"/>
              </a:rPr>
              <a:t>https://youtu.be/cP0Bb3WXJ_k</a:t>
            </a:r>
            <a:endParaRPr lang="en-US" dirty="0"/>
          </a:p>
        </p:txBody>
      </p:sp>
    </p:spTree>
    <p:extLst>
      <p:ext uri="{BB962C8B-B14F-4D97-AF65-F5344CB8AC3E}">
        <p14:creationId xmlns:p14="http://schemas.microsoft.com/office/powerpoint/2010/main" val="688345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50106"/>
          </a:xfrm>
        </p:spPr>
        <p:txBody>
          <a:bodyPr>
            <a:normAutofit/>
          </a:bodyPr>
          <a:lstStyle/>
          <a:p>
            <a:r>
              <a:rPr lang="he-IL" sz="3600" dirty="0">
                <a:solidFill>
                  <a:schemeClr val="tx2"/>
                </a:solidFill>
              </a:rPr>
              <a:t>שינויי מהירות באינטראקציה</a:t>
            </a:r>
            <a:endParaRPr lang="en-US" sz="3600" dirty="0">
              <a:solidFill>
                <a:schemeClr val="tx2"/>
              </a:solidFill>
            </a:endParaRPr>
          </a:p>
        </p:txBody>
      </p:sp>
      <p:sp>
        <p:nvSpPr>
          <p:cNvPr id="5" name="Content Placeholder 4"/>
          <p:cNvSpPr>
            <a:spLocks noGrp="1"/>
          </p:cNvSpPr>
          <p:nvPr>
            <p:ph idx="1"/>
          </p:nvPr>
        </p:nvSpPr>
        <p:spPr>
          <a:xfrm>
            <a:off x="457200" y="1124744"/>
            <a:ext cx="8229600" cy="5328592"/>
          </a:xfrm>
        </p:spPr>
        <p:txBody>
          <a:bodyPr>
            <a:normAutofit/>
          </a:bodyPr>
          <a:lstStyle/>
          <a:p>
            <a:pPr marL="0" indent="0" algn="just" fontAlgn="base">
              <a:spcBef>
                <a:spcPct val="0"/>
              </a:spcBef>
              <a:spcAft>
                <a:spcPct val="0"/>
              </a:spcAft>
              <a:buNone/>
            </a:pPr>
            <a:r>
              <a:rPr lang="he-IL" sz="1600" dirty="0">
                <a:latin typeface="Times New Roman" pitchFamily="18" charset="0"/>
                <a:ea typeface="Times New Roman" pitchFamily="18" charset="0"/>
                <a:cs typeface="David" pitchFamily="34" charset="-79"/>
              </a:rPr>
              <a:t>כזכור, התאוצה היא הקצב של השינוי במהירות. </a:t>
            </a:r>
          </a:p>
          <a:p>
            <a:pPr marL="0" indent="0" algn="just" fontAlgn="base">
              <a:spcBef>
                <a:spcPct val="0"/>
              </a:spcBef>
              <a:spcAft>
                <a:spcPct val="0"/>
              </a:spcAft>
              <a:buNone/>
            </a:pPr>
            <a:r>
              <a:rPr lang="he-IL" sz="1600" dirty="0">
                <a:latin typeface="Times New Roman" pitchFamily="18" charset="0"/>
                <a:ea typeface="Times New Roman" pitchFamily="18" charset="0"/>
                <a:cs typeface="David" pitchFamily="34" charset="-79"/>
              </a:rPr>
              <a:t>אם לגוף המסיבי יותר יש תאוצה קטנה יותר, הרי שגם השינויים במהירותו קטנים יותר. </a:t>
            </a:r>
          </a:p>
          <a:p>
            <a:pPr marL="0" indent="0" algn="just" fontAlgn="base">
              <a:spcBef>
                <a:spcPct val="0"/>
              </a:spcBef>
              <a:spcAft>
                <a:spcPct val="0"/>
              </a:spcAft>
              <a:buNone/>
            </a:pPr>
            <a:r>
              <a:rPr lang="he-IL" sz="1600" dirty="0">
                <a:latin typeface="Times New Roman" pitchFamily="18" charset="0"/>
                <a:ea typeface="Times New Roman" pitchFamily="18" charset="0"/>
                <a:cs typeface="David" pitchFamily="34" charset="-79"/>
              </a:rPr>
              <a:t>אנו מצפים לראות שינוי גדול יותר במהירותו של הגוף שהמסה שלו קטנה יותר. </a:t>
            </a:r>
          </a:p>
          <a:p>
            <a:pPr marL="0" indent="0">
              <a:lnSpc>
                <a:spcPct val="80000"/>
              </a:lnSpc>
              <a:buNone/>
            </a:pPr>
            <a:endParaRPr lang="he-IL" sz="1800" b="1" dirty="0">
              <a:solidFill>
                <a:schemeClr val="accent1"/>
              </a:solidFill>
            </a:endParaRPr>
          </a:p>
          <a:p>
            <a:pPr marL="0" indent="0">
              <a:lnSpc>
                <a:spcPct val="80000"/>
              </a:lnSpc>
              <a:buNone/>
            </a:pPr>
            <a:endParaRPr lang="he-IL" sz="1800" dirty="0"/>
          </a:p>
          <a:p>
            <a:pPr marL="0" indent="0">
              <a:lnSpc>
                <a:spcPct val="80000"/>
              </a:lnSpc>
              <a:buNone/>
            </a:pPr>
            <a:endParaRPr lang="he-IL" sz="1800" dirty="0"/>
          </a:p>
        </p:txBody>
      </p:sp>
      <p:pic>
        <p:nvPicPr>
          <p:cNvPr id="6" name="Pictur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782" t="16502" r="17888" b="42520"/>
          <a:stretch/>
        </p:blipFill>
        <p:spPr bwMode="auto">
          <a:xfrm>
            <a:off x="4932040" y="2132856"/>
            <a:ext cx="3532767" cy="2042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360" t="16213" r="17600" b="39129"/>
          <a:stretch/>
        </p:blipFill>
        <p:spPr bwMode="auto">
          <a:xfrm>
            <a:off x="1035812" y="2276872"/>
            <a:ext cx="302158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076056" y="4221088"/>
            <a:ext cx="3281155" cy="276999"/>
          </a:xfrm>
          <a:prstGeom prst="rect">
            <a:avLst/>
          </a:prstGeom>
          <a:noFill/>
        </p:spPr>
        <p:txBody>
          <a:bodyPr wrap="none" rtlCol="0">
            <a:spAutoFit/>
          </a:bodyPr>
          <a:lstStyle/>
          <a:p>
            <a:r>
              <a:rPr lang="en-US" sz="1200" u="sng" dirty="0">
                <a:hlinkClick r:id="rId2"/>
              </a:rPr>
              <a:t>https://www.youtube.com/watch?v=b9qvt_LS5sg</a:t>
            </a:r>
            <a:endParaRPr lang="en-US" sz="1200" dirty="0"/>
          </a:p>
        </p:txBody>
      </p:sp>
      <p:sp>
        <p:nvSpPr>
          <p:cNvPr id="9" name="TextBox 8"/>
          <p:cNvSpPr txBox="1"/>
          <p:nvPr/>
        </p:nvSpPr>
        <p:spPr>
          <a:xfrm>
            <a:off x="832909" y="4221088"/>
            <a:ext cx="3419846" cy="276999"/>
          </a:xfrm>
          <a:prstGeom prst="rect">
            <a:avLst/>
          </a:prstGeom>
          <a:noFill/>
        </p:spPr>
        <p:txBody>
          <a:bodyPr wrap="none" rtlCol="0">
            <a:spAutoFit/>
          </a:bodyPr>
          <a:lstStyle/>
          <a:p>
            <a:r>
              <a:rPr lang="en-US" sz="1200" u="sng" dirty="0">
                <a:hlinkClick r:id="rId4"/>
              </a:rPr>
              <a:t>https://www.youtube.com/watch?v=ADSOhOMP-tg</a:t>
            </a:r>
            <a:endParaRPr lang="en-US" sz="1200" dirty="0"/>
          </a:p>
        </p:txBody>
      </p:sp>
      <p:sp>
        <p:nvSpPr>
          <p:cNvPr id="40961" name="Rectangle 1"/>
          <p:cNvSpPr>
            <a:spLocks noChangeArrowheads="1"/>
          </p:cNvSpPr>
          <p:nvPr/>
        </p:nvSpPr>
        <p:spPr bwMode="auto">
          <a:xfrm>
            <a:off x="395536" y="4869160"/>
            <a:ext cx="842493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he-IL" sz="1600" b="0" i="0" u="none" strike="noStrike" cap="none" normalizeH="0" baseline="0" dirty="0">
                <a:ln>
                  <a:noFill/>
                </a:ln>
                <a:solidFill>
                  <a:schemeClr val="tx1"/>
                </a:solidFill>
                <a:effectLst/>
                <a:latin typeface="Times New Roman" pitchFamily="18" charset="0"/>
                <a:ea typeface="Times New Roman" pitchFamily="18" charset="0"/>
                <a:cs typeface="David" pitchFamily="34" charset="-79"/>
              </a:rPr>
              <a:t>בסרטון מוצגת תופעה הנקראת </a:t>
            </a:r>
            <a:r>
              <a:rPr kumimoji="0" lang="he-IL" sz="1600" b="0" i="0" u="none" strike="noStrike" cap="none" normalizeH="0" baseline="0" dirty="0">
                <a:ln>
                  <a:noFill/>
                </a:ln>
                <a:solidFill>
                  <a:schemeClr val="tx2"/>
                </a:solidFill>
                <a:effectLst/>
                <a:latin typeface="Times New Roman" pitchFamily="18" charset="0"/>
                <a:ea typeface="Times New Roman" pitchFamily="18" charset="0"/>
                <a:cs typeface="David" pitchFamily="34" charset="-79"/>
              </a:rPr>
              <a:t>רתע</a:t>
            </a:r>
            <a:r>
              <a:rPr kumimoji="0" lang="he-IL" sz="1600" b="0" i="0" u="none" strike="noStrike" cap="none" normalizeH="0" baseline="0" dirty="0">
                <a:ln>
                  <a:noFill/>
                </a:ln>
                <a:solidFill>
                  <a:schemeClr val="tx1"/>
                </a:solidFill>
                <a:effectLst/>
                <a:latin typeface="Times New Roman" pitchFamily="18" charset="0"/>
                <a:ea typeface="Times New Roman" pitchFamily="18" charset="0"/>
                <a:cs typeface="David" pitchFamily="34" charset="-79"/>
              </a:rPr>
              <a:t>. בתחילה הפגז והתותח נמצאים במנוחה. בעקבות הצתת אבק השרפה, הפגז מתחיל לנוע קדימה. זה מחייב שהתותח ינוע אחורה. מהירות הרתיעה של התותח קטנה ממהירות הפגז, מפני שהמסה שלו גדולה מן המסה של הפגז. אם נרצה לצמצם את הרתיעה, יהיה עלינו להגדיל מאוד את מסת התותח למשל ע"י הצמדת התותח לקרקע או לכלי רכב .בדרך זו אפשר לקבל "תותח ללא-רתע". בעיקרון תמיד יש רתע, אך מהירות הרתיעה עשויה להיות זניחה.</a:t>
            </a:r>
            <a:endParaRPr kumimoji="0" lang="he-IL" sz="2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8834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000" t="28445" r="16480" b="26187"/>
          <a:stretch/>
        </p:blipFill>
        <p:spPr bwMode="auto">
          <a:xfrm>
            <a:off x="2483768" y="3501008"/>
            <a:ext cx="4464496" cy="288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2267744" y="6381328"/>
            <a:ext cx="5076056" cy="307777"/>
          </a:xfrm>
          <a:prstGeom prst="rect">
            <a:avLst/>
          </a:prstGeom>
        </p:spPr>
        <p:txBody>
          <a:bodyPr wrap="square">
            <a:spAutoFit/>
          </a:bodyPr>
          <a:lstStyle/>
          <a:p>
            <a:pPr algn="ctr" rtl="0"/>
            <a:r>
              <a:rPr lang="en-US" sz="1400" u="sng" dirty="0">
                <a:hlinkClick r:id="rId2"/>
              </a:rPr>
              <a:t>https://www.youtube.com/watch?v=x45bXUwBgE4</a:t>
            </a:r>
            <a:endParaRPr lang="en-US" sz="1400" dirty="0"/>
          </a:p>
        </p:txBody>
      </p:sp>
      <p:sp>
        <p:nvSpPr>
          <p:cNvPr id="43" name="TextBox 42"/>
          <p:cNvSpPr txBox="1"/>
          <p:nvPr/>
        </p:nvSpPr>
        <p:spPr>
          <a:xfrm>
            <a:off x="251520" y="1268760"/>
            <a:ext cx="8604447" cy="1815882"/>
          </a:xfrm>
          <a:prstGeom prst="rect">
            <a:avLst/>
          </a:prstGeom>
          <a:noFill/>
        </p:spPr>
        <p:txBody>
          <a:bodyPr wrap="square" rtlCol="0">
            <a:spAutoFit/>
          </a:bodyPr>
          <a:lstStyle/>
          <a:p>
            <a:r>
              <a:rPr lang="he-IL" sz="1600" dirty="0"/>
              <a:t>לפנינו ניסוי שבו אפשר להיווכח בעין כי הכוחות באינטראקציה שווים, אך במבחן התוצאה מתברר כי השינויים במהירות אינם זהים. </a:t>
            </a:r>
          </a:p>
          <a:p>
            <a:r>
              <a:rPr lang="he-IL" sz="1600" dirty="0"/>
              <a:t>בניסוי סדרת התנגשויות בין שתי עגלות זהות שעל אחת מהם מונח משקל. לכל אחת מן העגלות הצמידו טבעות קפיציות. כאשר הטבעות הקפיציות מגיעות למגע, צורתן משתנה במידה זהה מפני ששני הכוחות באינטראקציה זהים. לאחר ההיפרדות הטבעות חוזרות למצבן המעגלי המקורי. </a:t>
            </a:r>
          </a:p>
          <a:p>
            <a:r>
              <a:rPr lang="he-IL" sz="1600" dirty="0"/>
              <a:t>רואים כי השינויים במהירות של העגלה הקלה גדולים בהרבה מן השינויים במהירות העגלה הכבדה, למרות הכוחות השווים שמפעילים הגופים זה על זה..</a:t>
            </a:r>
            <a:endParaRPr lang="en-US" sz="1600" dirty="0"/>
          </a:p>
        </p:txBody>
      </p:sp>
      <p:sp>
        <p:nvSpPr>
          <p:cNvPr id="44" name="Title 3"/>
          <p:cNvSpPr>
            <a:spLocks noGrp="1"/>
          </p:cNvSpPr>
          <p:nvPr>
            <p:ph type="title"/>
          </p:nvPr>
        </p:nvSpPr>
        <p:spPr>
          <a:xfrm>
            <a:off x="457200" y="274638"/>
            <a:ext cx="8229600" cy="850106"/>
          </a:xfrm>
        </p:spPr>
        <p:txBody>
          <a:bodyPr>
            <a:normAutofit/>
          </a:bodyPr>
          <a:lstStyle/>
          <a:p>
            <a:r>
              <a:rPr lang="he-IL" sz="3600" dirty="0">
                <a:solidFill>
                  <a:schemeClr val="tx2"/>
                </a:solidFill>
              </a:rPr>
              <a:t>שינויי מהירות באינטראקציה</a:t>
            </a:r>
            <a:endParaRPr lang="en-US" sz="3600" dirty="0">
              <a:solidFill>
                <a:schemeClr val="tx2"/>
              </a:solidFill>
            </a:endParaRPr>
          </a:p>
        </p:txBody>
      </p:sp>
    </p:spTree>
    <p:extLst>
      <p:ext uri="{BB962C8B-B14F-4D97-AF65-F5344CB8AC3E}">
        <p14:creationId xmlns:p14="http://schemas.microsoft.com/office/powerpoint/2010/main" val="3681517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28800"/>
            <a:ext cx="3591601" cy="45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6"/>
          <p:cNvSpPr/>
          <p:nvPr/>
        </p:nvSpPr>
        <p:spPr>
          <a:xfrm>
            <a:off x="4139952" y="1196752"/>
            <a:ext cx="4392488" cy="5509200"/>
          </a:xfrm>
          <a:prstGeom prst="rect">
            <a:avLst/>
          </a:prstGeom>
        </p:spPr>
        <p:txBody>
          <a:bodyPr wrap="square">
            <a:spAutoFit/>
          </a:bodyPr>
          <a:lstStyle/>
          <a:p>
            <a:r>
              <a:rPr lang="he-IL" sz="1600" dirty="0"/>
              <a:t>בתמונה שלפנינו נראה השיגור של רקטת סויוז באוקטובר 2012, מנמל החלל בייקונור שבקזחסטן. הרקטה הזו נשאה עמה צוות בין-לאומי לעבר תחנת החלל הבין-לאומית. </a:t>
            </a:r>
          </a:p>
          <a:p>
            <a:endParaRPr lang="he-IL" sz="1600" dirty="0"/>
          </a:p>
          <a:p>
            <a:r>
              <a:rPr lang="he-IL" sz="1600" dirty="0"/>
              <a:t>רקטות הן תנאי הכרחי כדי להוציא אותנו מן הסביבה הקרובה של הארץ אל מה שמכונה "חלל". הן מאפשרות לנו להתגבר על כוח הכובד ועל הכוח המעכב שהאוויר מפעיל עלינו בתנועתנו המהירה. </a:t>
            </a:r>
          </a:p>
          <a:p>
            <a:endParaRPr lang="he-IL" sz="1600" dirty="0"/>
          </a:p>
          <a:p>
            <a:r>
              <a:rPr lang="he-IL" sz="1600" dirty="0"/>
              <a:t>רקטות גם מסוגלות לסייע לנו לתמרון בחלל, כאשר אין בסביבה מי שיפעיל עלינו כוח חיצוני (פרט לכבידה). </a:t>
            </a:r>
          </a:p>
          <a:p>
            <a:endParaRPr lang="he-IL" sz="1600" dirty="0"/>
          </a:p>
          <a:p>
            <a:r>
              <a:rPr lang="he-IL" sz="1600" b="1" dirty="0">
                <a:solidFill>
                  <a:schemeClr val="tx2"/>
                </a:solidFill>
              </a:rPr>
              <a:t>אנו יכולים ליזום שינוי בתנועה על ידי אינטראקציה. על פני הארץ אנו עושים זאת באינטראקציות מגע עם גופים (חיכוך, כוח נורמלי). בחלל אין לנו מגע עם גופים אחרים, ואנו נתונים לחסדי הכבידה וההתמדה. הדרך היחידה ליזום אינטראקציה כרוכה בפיצול הגוף לשני חלקים, כך שכל אחד מפעיל כוח על האחר </a:t>
            </a:r>
          </a:p>
          <a:p>
            <a:endParaRPr lang="he-IL" sz="1600" dirty="0"/>
          </a:p>
          <a:p>
            <a:r>
              <a:rPr lang="he-IL" sz="1600" dirty="0"/>
              <a:t>כיצד אם כן ניתן להניע רקטה בריק? </a:t>
            </a:r>
          </a:p>
        </p:txBody>
      </p:sp>
      <p:sp>
        <p:nvSpPr>
          <p:cNvPr id="10" name="Title 3"/>
          <p:cNvSpPr txBox="1">
            <a:spLocks/>
          </p:cNvSpPr>
          <p:nvPr/>
        </p:nvSpPr>
        <p:spPr>
          <a:xfrm>
            <a:off x="457200" y="274638"/>
            <a:ext cx="8229600" cy="850106"/>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3600" dirty="0">
                <a:solidFill>
                  <a:schemeClr val="tx2"/>
                </a:solidFill>
                <a:latin typeface="+mj-lt"/>
                <a:ea typeface="+mj-ea"/>
                <a:cs typeface="+mj-cs"/>
              </a:rPr>
              <a:t>רקטות</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37253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827584" y="1196752"/>
            <a:ext cx="7379331" cy="1015663"/>
          </a:xfrm>
          <a:prstGeom prst="rect">
            <a:avLst/>
          </a:prstGeom>
        </p:spPr>
        <p:txBody>
          <a:bodyPr wrap="square">
            <a:spAutoFit/>
          </a:bodyPr>
          <a:lstStyle/>
          <a:p>
            <a:r>
              <a:rPr lang="he-IL" sz="2000" b="1" dirty="0">
                <a:solidFill>
                  <a:schemeClr val="tx2"/>
                </a:solidFill>
              </a:rPr>
              <a:t>בלון מעופף</a:t>
            </a:r>
          </a:p>
          <a:p>
            <a:r>
              <a:rPr lang="he-IL" sz="2000" dirty="0"/>
              <a:t>כאשר משחררים את הפייה של בלון מנופח, האוויר יוצא החוצה. אם משחררים את הבלון, הוא נע כך שכיוון תנועתו הפוך לכיוון יציאת האוויר</a:t>
            </a:r>
            <a:endParaRPr lang="he-IL" sz="2000" b="1" dirty="0"/>
          </a:p>
        </p:txBody>
      </p:sp>
      <p:sp>
        <p:nvSpPr>
          <p:cNvPr id="12" name="Title 3"/>
          <p:cNvSpPr txBox="1">
            <a:spLocks/>
          </p:cNvSpPr>
          <p:nvPr/>
        </p:nvSpPr>
        <p:spPr>
          <a:xfrm>
            <a:off x="457200" y="274638"/>
            <a:ext cx="8229600" cy="850106"/>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3600" dirty="0">
                <a:solidFill>
                  <a:schemeClr val="tx2"/>
                </a:solidFill>
                <a:latin typeface="+mj-lt"/>
                <a:ea typeface="+mj-ea"/>
                <a:cs typeface="+mj-cs"/>
              </a:rPr>
              <a:t>רקטות – עקרון הפעולה</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11287" name="Picture 23">
            <a:hlinkClick r:id="rId2"/>
          </p:cNvPr>
          <p:cNvPicPr>
            <a:picLocks noChangeAspect="1" noChangeArrowheads="1"/>
          </p:cNvPicPr>
          <p:nvPr/>
        </p:nvPicPr>
        <p:blipFill>
          <a:blip r:embed="rId3" cstate="print"/>
          <a:srcRect/>
          <a:stretch>
            <a:fillRect/>
          </a:stretch>
        </p:blipFill>
        <p:spPr bwMode="auto">
          <a:xfrm>
            <a:off x="2699792" y="2636912"/>
            <a:ext cx="4076700" cy="3448050"/>
          </a:xfrm>
          <a:prstGeom prst="rect">
            <a:avLst/>
          </a:prstGeom>
          <a:noFill/>
          <a:ln w="9525">
            <a:noFill/>
            <a:miter lim="800000"/>
            <a:headEnd/>
            <a:tailEnd/>
          </a:ln>
        </p:spPr>
      </p:pic>
      <p:sp>
        <p:nvSpPr>
          <p:cNvPr id="14" name="Rectangle 13"/>
          <p:cNvSpPr/>
          <p:nvPr/>
        </p:nvSpPr>
        <p:spPr>
          <a:xfrm>
            <a:off x="3563888" y="6093296"/>
            <a:ext cx="2504980" cy="307777"/>
          </a:xfrm>
          <a:prstGeom prst="rect">
            <a:avLst/>
          </a:prstGeom>
        </p:spPr>
        <p:txBody>
          <a:bodyPr wrap="none">
            <a:spAutoFit/>
          </a:bodyPr>
          <a:lstStyle/>
          <a:p>
            <a:r>
              <a:rPr lang="en-US" sz="1400" dirty="0">
                <a:hlinkClick r:id="rId2"/>
              </a:rPr>
              <a:t>https://youtu.be/5i5nuWRcUv8</a:t>
            </a:r>
            <a:endParaRPr lang="en-US" sz="1400" dirty="0"/>
          </a:p>
        </p:txBody>
      </p:sp>
    </p:spTree>
    <p:extLst>
      <p:ext uri="{BB962C8B-B14F-4D97-AF65-F5344CB8AC3E}">
        <p14:creationId xmlns:p14="http://schemas.microsoft.com/office/powerpoint/2010/main" val="368151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2104</TotalTime>
  <Words>2078</Words>
  <Application>Microsoft Office PowerPoint</Application>
  <PresentationFormat>On-screen Show (4:3)</PresentationFormat>
  <Paragraphs>228</Paragraphs>
  <Slides>23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Courier New</vt:lpstr>
      <vt:lpstr>Times New Roman</vt:lpstr>
      <vt:lpstr>ערכת נושא של Office</vt:lpstr>
      <vt:lpstr>תמונת מפת סיביות</vt:lpstr>
      <vt:lpstr>כוחות ותנועה על הארץ ובחלל</vt:lpstr>
      <vt:lpstr>תאוצה באינטראקציה</vt:lpstr>
      <vt:lpstr>תאוצה באינטראקציה</vt:lpstr>
      <vt:lpstr>שינויי מהירות באינטראקציה</vt:lpstr>
      <vt:lpstr>שינויי מהירות באינטראקציה</vt:lpstr>
      <vt:lpstr>שינויי מהירות באינטראקציה</vt:lpstr>
      <vt:lpstr>שינויי מהירות באינטראקציה</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כוחות ותנועה על הארץ ובחלל</dc:title>
  <dc:creator>ort</dc:creator>
  <cp:lastModifiedBy>Yossi Pinkas</cp:lastModifiedBy>
  <cp:revision>130</cp:revision>
  <cp:lastPrinted>2015-12-15T13:15:18Z</cp:lastPrinted>
  <dcterms:created xsi:type="dcterms:W3CDTF">2015-11-04T05:12:22Z</dcterms:created>
  <dcterms:modified xsi:type="dcterms:W3CDTF">2020-04-20T12:42:15Z</dcterms:modified>
</cp:coreProperties>
</file>