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35"/>
  </p:notesMasterIdLst>
  <p:sldIdLst>
    <p:sldId id="458" r:id="rId2"/>
    <p:sldId id="459" r:id="rId3"/>
    <p:sldId id="463" r:id="rId4"/>
    <p:sldId id="411" r:id="rId5"/>
    <p:sldId id="415" r:id="rId6"/>
    <p:sldId id="414" r:id="rId7"/>
    <p:sldId id="413" r:id="rId8"/>
    <p:sldId id="460" r:id="rId9"/>
    <p:sldId id="419" r:id="rId10"/>
    <p:sldId id="461" r:id="rId11"/>
    <p:sldId id="422" r:id="rId12"/>
    <p:sldId id="500" r:id="rId13"/>
    <p:sldId id="501" r:id="rId14"/>
    <p:sldId id="485" r:id="rId15"/>
    <p:sldId id="502" r:id="rId16"/>
    <p:sldId id="503" r:id="rId17"/>
    <p:sldId id="487" r:id="rId18"/>
    <p:sldId id="510" r:id="rId19"/>
    <p:sldId id="511" r:id="rId20"/>
    <p:sldId id="489" r:id="rId21"/>
    <p:sldId id="512" r:id="rId22"/>
    <p:sldId id="490" r:id="rId23"/>
    <p:sldId id="513" r:id="rId24"/>
    <p:sldId id="491" r:id="rId25"/>
    <p:sldId id="508" r:id="rId26"/>
    <p:sldId id="509" r:id="rId27"/>
    <p:sldId id="488" r:id="rId28"/>
    <p:sldId id="506" r:id="rId29"/>
    <p:sldId id="507" r:id="rId30"/>
    <p:sldId id="486" r:id="rId31"/>
    <p:sldId id="504" r:id="rId32"/>
    <p:sldId id="505" r:id="rId33"/>
    <p:sldId id="483" r:id="rId34"/>
  </p:sldIdLst>
  <p:sldSz cx="9144000" cy="6858000" type="screen4x3"/>
  <p:notesSz cx="6858000" cy="9144000"/>
  <p:custDataLst>
    <p:tags r:id="rId36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non" initials="A" lastIdx="5" clrIdx="0"/>
  <p:cmAuthor id="1" name="Meir Meidav" initials="MM" lastIdx="3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774" autoAdjust="0"/>
    <p:restoredTop sz="93813" autoAdjust="0"/>
  </p:normalViewPr>
  <p:slideViewPr>
    <p:cSldViewPr snapToGrid="0">
      <p:cViewPr varScale="1">
        <p:scale>
          <a:sx n="87" d="100"/>
          <a:sy n="87" d="100"/>
        </p:scale>
        <p:origin x="171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0F8F2-707E-495E-BC18-1F50EF320198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914D3-A9D1-46D1-ADF2-541894C7F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2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914D3-A9D1-46D1-ADF2-541894C7F62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58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דף פתיח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 hasCustomPrompt="1"/>
          </p:nvPr>
        </p:nvSpPr>
        <p:spPr>
          <a:xfrm>
            <a:off x="1399032" y="1408176"/>
            <a:ext cx="6473952" cy="4777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dirty="0"/>
              <a:t>נושא אב - שיעור מספר</a:t>
            </a:r>
          </a:p>
        </p:txBody>
      </p:sp>
      <p:sp>
        <p:nvSpPr>
          <p:cNvPr id="11" name="כותרת 10"/>
          <p:cNvSpPr>
            <a:spLocks noGrp="1"/>
          </p:cNvSpPr>
          <p:nvPr>
            <p:ph type="title" hasCustomPrompt="1"/>
          </p:nvPr>
        </p:nvSpPr>
        <p:spPr>
          <a:xfrm>
            <a:off x="1389888" y="1916832"/>
            <a:ext cx="6455664" cy="648072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3600" b="1" baseline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defRPr>
            </a:lvl1pPr>
          </a:lstStyle>
          <a:p>
            <a:r>
              <a:rPr lang="he-IL" dirty="0"/>
              <a:t>נושא השיעור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4" r="6878"/>
          <a:stretch/>
        </p:blipFill>
        <p:spPr bwMode="auto">
          <a:xfrm>
            <a:off x="0" y="-1"/>
            <a:ext cx="9144000" cy="580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נושאי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/>
              <a:t>נושאי השיעור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709067"/>
            <a:ext cx="8236530" cy="4569371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chemeClr val="accent6">
                  <a:lumMod val="75000"/>
                </a:schemeClr>
              </a:buClr>
              <a:buSzPct val="110000"/>
              <a:buFont typeface="Century Gothic" pitchFamily="34" charset="0"/>
              <a:buChar char="◄"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נושא אחד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טקסט חופש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/>
              <a:t>כותרת ראשית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1095374" y="709067"/>
            <a:ext cx="7680707" cy="5701258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6">
                  <a:lumMod val="75000"/>
                </a:schemeClr>
              </a:buClr>
              <a:buSzPct val="110000"/>
              <a:buFontTx/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val="165820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מדי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/>
              <a:t>כותרת ראשית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542925" y="2076450"/>
            <a:ext cx="8229600" cy="4162425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תמונה/סימולציה/סרטון</a:t>
            </a:r>
          </a:p>
        </p:txBody>
      </p:sp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661443"/>
            <a:ext cx="8236530" cy="1296143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/>
            </a:lvl1pPr>
          </a:lstStyle>
          <a:p>
            <a:pPr lvl="0"/>
            <a:r>
              <a:rPr lang="he-IL" dirty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val="88568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שתי מדי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/>
              <a:t>כותרת ראשית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6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4211960" y="699543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הסבר למדיה 1</a:t>
            </a:r>
          </a:p>
        </p:txBody>
      </p:sp>
      <p:sp>
        <p:nvSpPr>
          <p:cNvPr id="9" name="מציין מיקום תוכן 2"/>
          <p:cNvSpPr>
            <a:spLocks noGrp="1"/>
          </p:cNvSpPr>
          <p:nvPr>
            <p:ph idx="10" hasCustomPrompt="1"/>
          </p:nvPr>
        </p:nvSpPr>
        <p:spPr>
          <a:xfrm>
            <a:off x="4211960" y="3485381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הסבר למדיה 2</a:t>
            </a:r>
          </a:p>
        </p:txBody>
      </p:sp>
      <p:sp>
        <p:nvSpPr>
          <p:cNvPr id="10" name="מציין מיקום תוכן 2"/>
          <p:cNvSpPr>
            <a:spLocks noGrp="1"/>
          </p:cNvSpPr>
          <p:nvPr>
            <p:ph idx="11" hasCustomPrompt="1"/>
          </p:nvPr>
        </p:nvSpPr>
        <p:spPr>
          <a:xfrm>
            <a:off x="295274" y="690018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תמונה/סימולציה/סרטון</a:t>
            </a:r>
          </a:p>
        </p:txBody>
      </p:sp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295274" y="3499893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תמונה/סימולציה/סרטון</a:t>
            </a:r>
          </a:p>
        </p:txBody>
      </p:sp>
    </p:spTree>
    <p:extLst>
      <p:ext uri="{BB962C8B-B14F-4D97-AF65-F5344CB8AC3E}">
        <p14:creationId xmlns:p14="http://schemas.microsoft.com/office/powerpoint/2010/main" val="144965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" y="6674880"/>
            <a:ext cx="8193024" cy="18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" r="26228"/>
          <a:stretch/>
        </p:blipFill>
        <p:spPr bwMode="auto">
          <a:xfrm>
            <a:off x="0" y="6675120"/>
            <a:ext cx="6044184" cy="184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68" r:id="rId4"/>
    <p:sldLayoutId id="2147483667" r:id="rId5"/>
  </p:sldLayoutIdLst>
  <p:hf hdr="0" dt="0"/>
  <p:txStyles>
    <p:titleStyle>
      <a:lvl1pPr marL="0" marR="0" indent="0" algn="ctr" defTabSz="914400" rtl="1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sz="48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4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4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51.wmf"/><Relationship Id="rId9" Type="http://schemas.openxmlformats.org/officeDocument/2006/relationships/image" Target="../media/image4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4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43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3.wmf"/><Relationship Id="rId11" Type="http://schemas.openxmlformats.org/officeDocument/2006/relationships/image" Target="../media/image66.png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48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0.png"/><Relationship Id="rId5" Type="http://schemas.openxmlformats.org/officeDocument/2006/relationships/image" Target="../media/image68.wmf"/><Relationship Id="rId4" Type="http://schemas.openxmlformats.org/officeDocument/2006/relationships/oleObject" Target="../embeddings/oleObject49.bin"/><Relationship Id="rId9" Type="http://schemas.openxmlformats.org/officeDocument/2006/relationships/image" Target="../media/image69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oleObject" Target="../embeddings/oleObject51.bin"/><Relationship Id="rId7" Type="http://schemas.openxmlformats.org/officeDocument/2006/relationships/image" Target="../media/image7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67.png"/><Relationship Id="rId10" Type="http://schemas.openxmlformats.org/officeDocument/2006/relationships/image" Target="../media/image74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5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82.wmf"/><Relationship Id="rId3" Type="http://schemas.openxmlformats.org/officeDocument/2006/relationships/image" Target="../media/image76.png"/><Relationship Id="rId7" Type="http://schemas.openxmlformats.org/officeDocument/2006/relationships/image" Target="../media/image79.wmf"/><Relationship Id="rId12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81.wmf"/><Relationship Id="rId5" Type="http://schemas.openxmlformats.org/officeDocument/2006/relationships/image" Target="../media/image78.wmf"/><Relationship Id="rId10" Type="http://schemas.openxmlformats.org/officeDocument/2006/relationships/oleObject" Target="../embeddings/oleObject57.bin"/><Relationship Id="rId4" Type="http://schemas.openxmlformats.org/officeDocument/2006/relationships/oleObject" Target="../embeddings/oleObject54.bin"/><Relationship Id="rId9" Type="http://schemas.openxmlformats.org/officeDocument/2006/relationships/image" Target="../media/image80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image" Target="../media/image87.wmf"/><Relationship Id="rId3" Type="http://schemas.openxmlformats.org/officeDocument/2006/relationships/image" Target="../media/image76.png"/><Relationship Id="rId7" Type="http://schemas.openxmlformats.org/officeDocument/2006/relationships/image" Target="../media/image84.wmf"/><Relationship Id="rId12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86.wmf"/><Relationship Id="rId5" Type="http://schemas.openxmlformats.org/officeDocument/2006/relationships/image" Target="../media/image83.wmf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9.bin"/><Relationship Id="rId9" Type="http://schemas.openxmlformats.org/officeDocument/2006/relationships/image" Target="../media/image85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88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3"/>
          <p:cNvSpPr txBox="1">
            <a:spLocks/>
          </p:cNvSpPr>
          <p:nvPr/>
        </p:nvSpPr>
        <p:spPr>
          <a:xfrm>
            <a:off x="495300" y="1054100"/>
            <a:ext cx="7937500" cy="1587500"/>
          </a:xfrm>
          <a:prstGeom prst="rect">
            <a:avLst/>
          </a:prstGeom>
          <a:ln>
            <a:noFill/>
          </a:ln>
        </p:spPr>
        <p:txBody>
          <a:bodyPr/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 b="1" kern="1200" baseline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n-cs"/>
              </a:defRPr>
            </a:lvl1pPr>
          </a:lstStyle>
          <a:p>
            <a:r>
              <a:rPr lang="he-IL" dirty="0"/>
              <a:t>החוק השני של ניוטון</a:t>
            </a:r>
          </a:p>
          <a:p>
            <a:r>
              <a:rPr lang="he-IL" dirty="0"/>
              <a:t>חלק א</a:t>
            </a:r>
            <a:r>
              <a:rPr lang="en-US" dirty="0"/>
              <a:t>'</a:t>
            </a:r>
          </a:p>
        </p:txBody>
      </p:sp>
      <p:grpSp>
        <p:nvGrpSpPr>
          <p:cNvPr id="22" name="קבוצה 21"/>
          <p:cNvGrpSpPr/>
          <p:nvPr/>
        </p:nvGrpSpPr>
        <p:grpSpPr>
          <a:xfrm>
            <a:off x="2070101" y="3479800"/>
            <a:ext cx="4521196" cy="2803521"/>
            <a:chOff x="2311400" y="4356100"/>
            <a:chExt cx="3781425" cy="2085975"/>
          </a:xfrm>
        </p:grpSpPr>
        <p:pic>
          <p:nvPicPr>
            <p:cNvPr id="23" name="Picture 2" descr="MVC-031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6756"/>
            <a:stretch>
              <a:fillRect/>
            </a:stretch>
          </p:blipFill>
          <p:spPr bwMode="auto">
            <a:xfrm>
              <a:off x="2311400" y="4356100"/>
              <a:ext cx="3781425" cy="208597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2673350" y="4989512"/>
              <a:ext cx="2647950" cy="1311275"/>
              <a:chOff x="3210" y="13715"/>
              <a:chExt cx="4170" cy="2065"/>
            </a:xfrm>
          </p:grpSpPr>
          <p:sp>
            <p:nvSpPr>
              <p:cNvPr id="25" name="AutoShape 4"/>
              <p:cNvSpPr>
                <a:spLocks noChangeArrowheads="1"/>
              </p:cNvSpPr>
              <p:nvPr/>
            </p:nvSpPr>
            <p:spPr bwMode="auto">
              <a:xfrm>
                <a:off x="3210" y="1554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26" name="AutoShape 5"/>
              <p:cNvCxnSpPr>
                <a:cxnSpLocks noChangeShapeType="1"/>
                <a:endCxn id="29" idx="2"/>
              </p:cNvCxnSpPr>
              <p:nvPr/>
            </p:nvCxnSpPr>
            <p:spPr bwMode="auto">
              <a:xfrm flipV="1">
                <a:off x="3480" y="13850"/>
                <a:ext cx="3360" cy="4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" name="AutoShape 6"/>
              <p:cNvSpPr>
                <a:spLocks noChangeArrowheads="1"/>
              </p:cNvSpPr>
              <p:nvPr/>
            </p:nvSpPr>
            <p:spPr bwMode="auto">
              <a:xfrm>
                <a:off x="6840" y="1389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8" name="AutoShape 7"/>
              <p:cNvSpPr>
                <a:spLocks noChangeArrowheads="1"/>
              </p:cNvSpPr>
              <p:nvPr/>
            </p:nvSpPr>
            <p:spPr bwMode="auto">
              <a:xfrm>
                <a:off x="7110" y="1386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9" name="AutoShape 8"/>
              <p:cNvSpPr>
                <a:spLocks noChangeArrowheads="1"/>
              </p:cNvSpPr>
              <p:nvPr/>
            </p:nvSpPr>
            <p:spPr bwMode="auto">
              <a:xfrm>
                <a:off x="6840" y="1373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0" name="AutoShape 9"/>
              <p:cNvSpPr>
                <a:spLocks noChangeArrowheads="1"/>
              </p:cNvSpPr>
              <p:nvPr/>
            </p:nvSpPr>
            <p:spPr bwMode="auto">
              <a:xfrm>
                <a:off x="7110" y="1371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31" name="AutoShape 10"/>
              <p:cNvCxnSpPr>
                <a:cxnSpLocks noChangeShapeType="1"/>
              </p:cNvCxnSpPr>
              <p:nvPr/>
            </p:nvCxnSpPr>
            <p:spPr bwMode="auto">
              <a:xfrm flipV="1">
                <a:off x="3332" y="14420"/>
                <a:ext cx="0" cy="112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38" name="קבוצה 37"/>
          <p:cNvGrpSpPr/>
          <p:nvPr/>
        </p:nvGrpSpPr>
        <p:grpSpPr>
          <a:xfrm>
            <a:off x="2908300" y="2414587"/>
            <a:ext cx="2696691" cy="947143"/>
            <a:chOff x="2908300" y="2414587"/>
            <a:chExt cx="2696691" cy="947143"/>
          </a:xfrm>
        </p:grpSpPr>
        <p:grpSp>
          <p:nvGrpSpPr>
            <p:cNvPr id="36" name="קבוצה 35"/>
            <p:cNvGrpSpPr/>
            <p:nvPr/>
          </p:nvGrpSpPr>
          <p:grpSpPr>
            <a:xfrm>
              <a:off x="2908300" y="2438400"/>
              <a:ext cx="2696691" cy="923330"/>
              <a:chOff x="2908300" y="2438400"/>
              <a:chExt cx="2696691" cy="923330"/>
            </a:xfrm>
          </p:grpSpPr>
          <p:grpSp>
            <p:nvGrpSpPr>
              <p:cNvPr id="35" name="קבוצה 34"/>
              <p:cNvGrpSpPr/>
              <p:nvPr/>
            </p:nvGrpSpPr>
            <p:grpSpPr>
              <a:xfrm>
                <a:off x="2908300" y="2438400"/>
                <a:ext cx="2384425" cy="923330"/>
                <a:chOff x="2857500" y="2362200"/>
                <a:chExt cx="2384425" cy="923330"/>
              </a:xfrm>
            </p:grpSpPr>
            <p:sp>
              <p:nvSpPr>
                <p:cNvPr id="33" name="מלבן 32"/>
                <p:cNvSpPr/>
                <p:nvPr/>
              </p:nvSpPr>
              <p:spPr>
                <a:xfrm>
                  <a:off x="2857500" y="2362200"/>
                  <a:ext cx="1905761" cy="923330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en-US" sz="5400" b="1" spc="50" dirty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F=m</a:t>
                  </a:r>
                  <a:r>
                    <a:rPr lang="en-US" sz="5400" b="1" spc="50" dirty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  <a:sym typeface="Symbol"/>
                    </a:rPr>
                    <a:t></a:t>
                  </a:r>
                  <a:endParaRPr lang="he-IL" sz="5400" b="1" cap="none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endParaRPr>
                </a:p>
              </p:txBody>
            </p:sp>
            <p:pic>
              <p:nvPicPr>
                <p:cNvPr id="143363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613275" y="2498725"/>
                  <a:ext cx="628650" cy="6667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4" name="קשת 33"/>
              <p:cNvSpPr/>
              <p:nvPr/>
            </p:nvSpPr>
            <p:spPr>
              <a:xfrm rot="7608499">
                <a:off x="5175746" y="2732190"/>
                <a:ext cx="419319" cy="439171"/>
              </a:xfrm>
              <a:prstGeom prst="arc">
                <a:avLst>
                  <a:gd name="adj1" fmla="val 18492470"/>
                  <a:gd name="adj2" fmla="val 1957155"/>
                </a:avLst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pic>
          <p:nvPicPr>
            <p:cNvPr id="143364" name="Picture 4" descr="C:\Program Files\Microsoft Office\MEDIA\OFFICE12\Bullets\BD21298_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62288" y="2414587"/>
              <a:ext cx="385104" cy="163513"/>
            </a:xfrm>
            <a:prstGeom prst="rect">
              <a:avLst/>
            </a:prstGeom>
            <a:noFill/>
          </p:spPr>
        </p:pic>
        <p:pic>
          <p:nvPicPr>
            <p:cNvPr id="37" name="Picture 4" descr="C:\Program Files\Microsoft Office\MEDIA\OFFICE12\Bullets\BD21298_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64088" y="2439987"/>
              <a:ext cx="385104" cy="16351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הגדרת המסה (2)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52700" y="709067"/>
            <a:ext cx="6057900" cy="49297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ניתן לומר שלגופים שונים ישנה </a:t>
            </a:r>
            <a:r>
              <a:rPr lang="he-IL" b="1" dirty="0"/>
              <a:t>מסה</a:t>
            </a:r>
            <a:r>
              <a:rPr lang="he-IL" dirty="0"/>
              <a:t> </a:t>
            </a:r>
            <a:r>
              <a:rPr lang="he-IL" b="1" dirty="0"/>
              <a:t>שווה</a:t>
            </a:r>
            <a:r>
              <a:rPr lang="he-IL" dirty="0"/>
              <a:t>, אם הפעלת כוחות שווים גורמת להם לתאוצה שווה.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מסה היא </a:t>
            </a:r>
            <a:r>
              <a:rPr lang="he-IL" b="1" dirty="0"/>
              <a:t>תכונה של הגוף </a:t>
            </a:r>
            <a:r>
              <a:rPr lang="he-IL" dirty="0"/>
              <a:t>ואינה תלויה בכוחות חיצוניים או במיקום הגוף.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מסה היא גודל </a:t>
            </a:r>
            <a:r>
              <a:rPr lang="he-IL" dirty="0" err="1"/>
              <a:t>סקלרי</a:t>
            </a:r>
            <a:r>
              <a:rPr lang="he-IL" dirty="0"/>
              <a:t> </a:t>
            </a:r>
            <a:r>
              <a:rPr lang="he-IL" dirty="0" err="1"/>
              <a:t>ואדיטיבי</a:t>
            </a:r>
            <a:r>
              <a:rPr lang="he-IL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יחידת המסה (בשיטת היחידות </a:t>
            </a:r>
            <a:r>
              <a:rPr lang="en-US" dirty="0"/>
              <a:t>SI</a:t>
            </a:r>
            <a:r>
              <a:rPr lang="he-IL" dirty="0"/>
              <a:t>) מכונה קילוגרם,  </a:t>
            </a:r>
            <a:r>
              <a:rPr lang="en-US" dirty="0"/>
              <a:t> kg</a:t>
            </a:r>
            <a:r>
              <a:rPr lang="he-IL" dirty="0"/>
              <a:t>או ק"ג.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/>
          </a:p>
          <a:p>
            <a:pPr marL="0" indent="0">
              <a:lnSpc>
                <a:spcPct val="150000"/>
              </a:lnSpc>
              <a:buNone/>
            </a:pPr>
            <a:r>
              <a:rPr lang="he-IL" sz="1400" dirty="0">
                <a:latin typeface="Guttman Yad-Brush" pitchFamily="2" charset="-79"/>
                <a:cs typeface="Guttman Yad-Brush" pitchFamily="2" charset="-79"/>
              </a:rPr>
              <a:t>ה"קילוגרם" התקני הוא גליל עשוי סגסוגת של פלטינה ואירידיום, השמור במכון הבינלאומי למידות שבצרפת, משמש כקילוגרם התקני. העתקים שלו נמצאים במכוני תקינה ברחבי העולם. 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>
              <a:sym typeface="Symbol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dirty="0">
                <a:sym typeface="Symbol"/>
              </a:rPr>
              <a:t>במקרה בו פועלים על הגוף מספר כוחות, נקבל, שהמסה שווה ליחס בין </a:t>
            </a:r>
            <a:r>
              <a:rPr lang="he-IL" dirty="0"/>
              <a:t>גודל הכוח השקול, לבין גודל תאוצתו:</a:t>
            </a:r>
            <a:endParaRPr lang="he-IL" dirty="0">
              <a:sym typeface="Symbol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95848"/>
              </p:ext>
            </p:extLst>
          </p:nvPr>
        </p:nvGraphicFramePr>
        <p:xfrm>
          <a:off x="4432300" y="5143500"/>
          <a:ext cx="12192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41" name="משוואה" r:id="rId3" imgW="583947" imgH="418918" progId="Equation.3">
                  <p:embed/>
                </p:oleObj>
              </mc:Choice>
              <mc:Fallback>
                <p:oleObj name="משוואה" r:id="rId3" imgW="583947" imgH="418918" progId="Equation.3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5143500"/>
                        <a:ext cx="1219200" cy="88900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23" y="2066925"/>
            <a:ext cx="2178617" cy="220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6293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החוק השני של ניוטון והגדרת היחידה "ניוטון"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" y="506437"/>
            <a:ext cx="8877300" cy="601047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ראינו כי כיוון התאוצה הוא תמיד בכיוון הכוח ומהגדרת המסה ראינו שמתקיים: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לכן הקשר בין </a:t>
            </a:r>
            <a:r>
              <a:rPr lang="he-IL" b="1" dirty="0"/>
              <a:t>ווקטור</a:t>
            </a:r>
            <a:r>
              <a:rPr lang="he-IL" dirty="0"/>
              <a:t> הכוח השקול לבין </a:t>
            </a:r>
            <a:r>
              <a:rPr lang="he-IL" b="1" dirty="0"/>
              <a:t>ווקטור</a:t>
            </a:r>
            <a:r>
              <a:rPr lang="he-IL" dirty="0"/>
              <a:t> התאוצה נתון על ידי: 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או: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ניסוח זה ידוע בתור </a:t>
            </a:r>
            <a:r>
              <a:rPr lang="he-IL" sz="1800" b="1" u="sng" dirty="0"/>
              <a:t>"החוק השני של ניוטון".</a:t>
            </a:r>
            <a:endParaRPr lang="he-IL" b="1" u="sng" dirty="0"/>
          </a:p>
          <a:p>
            <a:pPr marL="0" indent="0">
              <a:lnSpc>
                <a:spcPct val="150000"/>
              </a:lnSpc>
              <a:buNone/>
            </a:pPr>
            <a:endParaRPr lang="he-IL" u="sng" dirty="0"/>
          </a:p>
          <a:p>
            <a:pPr marL="0" indent="0">
              <a:lnSpc>
                <a:spcPct val="150000"/>
              </a:lnSpc>
              <a:buNone/>
            </a:pPr>
            <a:r>
              <a:rPr lang="he-IL" u="sng" dirty="0"/>
              <a:t>מגדירים את יחידת הכוח התקנית "</a:t>
            </a:r>
            <a:r>
              <a:rPr lang="he-IL" b="1" u="sng" dirty="0"/>
              <a:t>ניוטון</a:t>
            </a:r>
            <a:r>
              <a:rPr lang="he-IL" u="sng" dirty="0"/>
              <a:t>":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1N</a:t>
            </a:r>
            <a:r>
              <a:rPr lang="he-IL" b="1" dirty="0"/>
              <a:t> הוא הכוח, המקנה לגוף שמסתו  </a:t>
            </a:r>
            <a:r>
              <a:rPr lang="en-US" b="1" dirty="0"/>
              <a:t>1kg </a:t>
            </a:r>
            <a:r>
              <a:rPr lang="he-IL" b="1" dirty="0"/>
              <a:t> תאוצה של </a:t>
            </a:r>
            <a:r>
              <a:rPr lang="en-US" b="1" dirty="0"/>
              <a:t>1m</a:t>
            </a:r>
            <a:r>
              <a:rPr lang="en-US" b="1" dirty="0">
                <a:sym typeface="Symbol"/>
              </a:rPr>
              <a:t>sec</a:t>
            </a:r>
            <a:r>
              <a:rPr lang="en-US" b="1" baseline="30000" dirty="0">
                <a:sym typeface="Symbol"/>
              </a:rPr>
              <a:t>2</a:t>
            </a:r>
            <a:r>
              <a:rPr lang="he-IL" b="1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b="1" dirty="0"/>
              <a:t>הממדים של יחידת הכוח "ניוטון" הם:</a:t>
            </a:r>
            <a:endParaRPr lang="he-IL" dirty="0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536885"/>
              </p:ext>
            </p:extLst>
          </p:nvPr>
        </p:nvGraphicFramePr>
        <p:xfrm>
          <a:off x="2552700" y="5405438"/>
          <a:ext cx="2489200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24" name="משוואה" r:id="rId3" imgW="1637589" imgH="431613" progId="Equation.3">
                  <p:embed/>
                </p:oleObj>
              </mc:Choice>
              <mc:Fallback>
                <p:oleObj name="משוואה" r:id="rId3" imgW="1637589" imgH="431613" progId="Equation.3">
                  <p:embed/>
                  <p:pic>
                    <p:nvPicPr>
                      <p:cNvPr id="0" name="Picture 9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5405438"/>
                        <a:ext cx="2489200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920880"/>
              </p:ext>
            </p:extLst>
          </p:nvPr>
        </p:nvGraphicFramePr>
        <p:xfrm>
          <a:off x="4505154" y="1685315"/>
          <a:ext cx="14890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25" name="משוואה" r:id="rId5" imgW="711200" imgH="228600" progId="Equation.3">
                  <p:embed/>
                </p:oleObj>
              </mc:Choice>
              <mc:Fallback>
                <p:oleObj name="משוואה" r:id="rId5" imgW="711200" imgH="228600" progId="Equation.3">
                  <p:embed/>
                  <p:pic>
                    <p:nvPicPr>
                      <p:cNvPr id="0" name="Picture 9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154" y="1685315"/>
                        <a:ext cx="1489075" cy="48577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985"/>
              </p:ext>
            </p:extLst>
          </p:nvPr>
        </p:nvGraphicFramePr>
        <p:xfrm>
          <a:off x="4572000" y="2327813"/>
          <a:ext cx="1144588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26" name="משוואה" r:id="rId7" imgW="545863" imgH="418918" progId="Equation.3">
                  <p:embed/>
                </p:oleObj>
              </mc:Choice>
              <mc:Fallback>
                <p:oleObj name="משוואה" r:id="rId7" imgW="545863" imgH="418918" progId="Equation.3">
                  <p:embed/>
                  <p:pic>
                    <p:nvPicPr>
                      <p:cNvPr id="0" name="Picture 9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327813"/>
                        <a:ext cx="1144588" cy="89535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503" name="Object 863"/>
          <p:cNvGraphicFramePr>
            <a:graphicFrameLocks noChangeAspect="1"/>
          </p:cNvGraphicFramePr>
          <p:nvPr/>
        </p:nvGraphicFramePr>
        <p:xfrm>
          <a:off x="1070122" y="585567"/>
          <a:ext cx="12192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27" name="משוואה" r:id="rId9" imgW="583947" imgH="418918" progId="Equation.3">
                  <p:embed/>
                </p:oleObj>
              </mc:Choice>
              <mc:Fallback>
                <p:oleObj name="משוואה" r:id="rId9" imgW="583947" imgH="418918" progId="Equation.3">
                  <p:embed/>
                  <p:pic>
                    <p:nvPicPr>
                      <p:cNvPr id="0" name="Picture 9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0122" y="585567"/>
                        <a:ext cx="1219200" cy="88900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חץ מכופף למעלה 8"/>
          <p:cNvSpPr/>
          <p:nvPr/>
        </p:nvSpPr>
        <p:spPr>
          <a:xfrm rot="5400000">
            <a:off x="2715064" y="407963"/>
            <a:ext cx="541606" cy="2778370"/>
          </a:xfrm>
          <a:prstGeom prst="bentUpArrow">
            <a:avLst>
              <a:gd name="adj1" fmla="val 10222"/>
              <a:gd name="adj2" fmla="val 33027"/>
              <a:gd name="adj3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7647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1: כוח אופקי על גוף יחיד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568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כוח אופקי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F= 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dirty="0"/>
              <a:t>מושך במשך עשר שניות תיבה שמסתה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m=4kg</a:t>
            </a:r>
            <a:r>
              <a:rPr lang="he-IL" dirty="0"/>
              <a:t>, העומדת במנוחה</a:t>
            </a:r>
            <a:r>
              <a:rPr lang="en-US" dirty="0"/>
              <a:t> </a:t>
            </a:r>
            <a:r>
              <a:rPr lang="he-IL" dirty="0"/>
              <a:t>על משטח חלק.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/>
              <a:t>מהי תאוצת התיבה בזמן פעולת הכוח?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/>
              <a:t>מהי תאוצת התיבה לאחר הפסקת פעולת הכוח?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/>
              <a:t>מהי המהירות המכסימלית אליה הגיעה התיבה?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/>
              <a:t>שרטטו את גרף התאוצה כפונקציה של הזמן מתחילת התנועה ועד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sec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he-IL" dirty="0"/>
              <a:t> מתחילת התנועה.</a:t>
            </a:r>
            <a:endParaRPr lang="en-US" dirty="0"/>
          </a:p>
          <a:p>
            <a:pPr marL="3429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/>
              <a:t>שרטטו את גרף המהירות כפונקציה של הזמן מתחילת התנועה ועד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sec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dirty="0"/>
              <a:t> </a:t>
            </a:r>
            <a:r>
              <a:rPr lang="he-IL" dirty="0"/>
              <a:t>מתחילת התנועה.</a:t>
            </a:r>
            <a:endParaRPr lang="en-US" dirty="0"/>
          </a:p>
          <a:p>
            <a:endParaRPr lang="he-IL" dirty="0"/>
          </a:p>
        </p:txBody>
      </p:sp>
      <p:grpSp>
        <p:nvGrpSpPr>
          <p:cNvPr id="4" name="קבוצה 10"/>
          <p:cNvGrpSpPr/>
          <p:nvPr/>
        </p:nvGrpSpPr>
        <p:grpSpPr>
          <a:xfrm>
            <a:off x="3268662" y="4064000"/>
            <a:ext cx="1828800" cy="647700"/>
            <a:chOff x="4132262" y="3930650"/>
            <a:chExt cx="1828800" cy="64770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4686300" y="3949700"/>
              <a:ext cx="685800" cy="571500"/>
            </a:xfrm>
            <a:prstGeom prst="rect">
              <a:avLst/>
            </a:prstGeom>
            <a:noFill/>
            <a:ln w="38100" algn="ctr">
              <a:solidFill>
                <a:srgbClr val="0066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5389562" y="4270375"/>
              <a:ext cx="571500" cy="0"/>
            </a:xfrm>
            <a:prstGeom prst="line">
              <a:avLst/>
            </a:prstGeom>
            <a:noFill/>
            <a:ln w="38100">
              <a:solidFill>
                <a:srgbClr val="8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5503862" y="393065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i="0" u="none" strike="noStrike" cap="none" normalizeH="0" baseline="0" dirty="0">
                  <a:ln>
                    <a:noFill/>
                  </a:ln>
                  <a:solidFill>
                    <a:srgbClr val="808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F</a:t>
              </a:r>
              <a:endParaRPr kumimoji="0" lang="he-IL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4132262" y="4578350"/>
              <a:ext cx="1828800" cy="0"/>
            </a:xfrm>
            <a:prstGeom prst="line">
              <a:avLst/>
            </a:prstGeom>
            <a:noFill/>
            <a:ln w="76200">
              <a:pattFill prst="wdUpDiag">
                <a:fgClr>
                  <a:srgbClr val="808000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800600" y="402590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8080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kumimoji="0" lang="he-IL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1609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1: כוח אופקי על גוף יחיד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74613"/>
          </a:xfrm>
        </p:spPr>
        <p:txBody>
          <a:bodyPr/>
          <a:lstStyle/>
          <a:p>
            <a:pPr>
              <a:buNone/>
            </a:pPr>
            <a:r>
              <a:rPr lang="he-IL" dirty="0"/>
              <a:t>א.</a:t>
            </a:r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lnSpc>
                <a:spcPct val="150000"/>
              </a:lnSpc>
              <a:buNone/>
            </a:pPr>
            <a:r>
              <a:rPr lang="he-IL" dirty="0"/>
              <a:t>ב. לאחר הפסקת פעולת הכוח </a:t>
            </a:r>
            <a:r>
              <a:rPr lang="en-US" dirty="0"/>
              <a:t>F</a:t>
            </a:r>
            <a:r>
              <a:rPr lang="he-IL" dirty="0"/>
              <a:t> שקול הכוחות בכיוון האופקי יהיה שווה לאפס, לכן גם התאוצה תהיה שווה לאפס. הגוף יתמיד במצבו, וינוע במהירות קבועה השווה למהירות אליה הגיע.</a:t>
            </a:r>
          </a:p>
          <a:p>
            <a:pPr>
              <a:buNone/>
            </a:pPr>
            <a:endParaRPr lang="he-IL" dirty="0"/>
          </a:p>
          <a:p>
            <a:pPr>
              <a:buNone/>
            </a:pPr>
            <a:r>
              <a:rPr lang="he-IL" dirty="0"/>
              <a:t>ג. </a:t>
            </a:r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r>
              <a:rPr lang="he-IL" dirty="0"/>
              <a:t>ד + ה</a:t>
            </a:r>
          </a:p>
        </p:txBody>
      </p:sp>
      <p:graphicFrame>
        <p:nvGraphicFramePr>
          <p:cNvPr id="171013" name="Object 5"/>
          <p:cNvGraphicFramePr>
            <a:graphicFrameLocks noChangeAspect="1"/>
          </p:cNvGraphicFramePr>
          <p:nvPr/>
        </p:nvGraphicFramePr>
        <p:xfrm>
          <a:off x="1081088" y="857250"/>
          <a:ext cx="4300537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7" name="משוואה" r:id="rId3" imgW="2565400" imgH="419100" progId="Equation.3">
                  <p:embed/>
                </p:oleObj>
              </mc:Choice>
              <mc:Fallback>
                <p:oleObj name="משוואה" r:id="rId3" imgW="2565400" imgH="419100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857250"/>
                        <a:ext cx="4300537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015" name="Object 7"/>
          <p:cNvGraphicFramePr>
            <a:graphicFrameLocks noChangeAspect="1"/>
          </p:cNvGraphicFramePr>
          <p:nvPr/>
        </p:nvGraphicFramePr>
        <p:xfrm>
          <a:off x="1485900" y="2792413"/>
          <a:ext cx="35560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78" name="משוואה" r:id="rId5" imgW="2120900" imgH="393700" progId="Equation.3">
                  <p:embed/>
                </p:oleObj>
              </mc:Choice>
              <mc:Fallback>
                <p:oleObj name="משוואה" r:id="rId5" imgW="2120900" imgH="393700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2792413"/>
                        <a:ext cx="35560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קבוצה 20"/>
          <p:cNvGrpSpPr/>
          <p:nvPr/>
        </p:nvGrpSpPr>
        <p:grpSpPr>
          <a:xfrm>
            <a:off x="1105670" y="3948256"/>
            <a:ext cx="3262586" cy="2101427"/>
            <a:chOff x="1105670" y="4314016"/>
            <a:chExt cx="3262586" cy="2101427"/>
          </a:xfrm>
        </p:grpSpPr>
        <p:sp>
          <p:nvSpPr>
            <p:cNvPr id="11" name="Line 14"/>
            <p:cNvSpPr>
              <a:spLocks noChangeShapeType="1"/>
            </p:cNvSpPr>
            <p:nvPr/>
          </p:nvSpPr>
          <p:spPr bwMode="auto">
            <a:xfrm flipH="1">
              <a:off x="1904652" y="4689565"/>
              <a:ext cx="15587" cy="1384645"/>
            </a:xfrm>
            <a:prstGeom prst="line">
              <a:avLst/>
            </a:prstGeom>
            <a:noFill/>
            <a:ln w="38100">
              <a:solidFill>
                <a:srgbClr val="006699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1345157" y="4314016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 (m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s</a:t>
              </a:r>
              <a:r>
                <a:rPr kumimoji="0" lang="en-US" b="0" i="0" u="none" strike="noStrike" cap="none" normalizeH="0" baseline="3000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2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)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 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3560295" y="5933072"/>
              <a:ext cx="807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t(s)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1715076" y="5830345"/>
              <a:ext cx="2274928" cy="893"/>
            </a:xfrm>
            <a:prstGeom prst="line">
              <a:avLst/>
            </a:prstGeom>
            <a:noFill/>
            <a:ln w="38100">
              <a:solidFill>
                <a:srgbClr val="006699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1894114" y="5042263"/>
              <a:ext cx="757646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2660467" y="5795555"/>
              <a:ext cx="757646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2651760" y="5042260"/>
              <a:ext cx="0" cy="783773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105670" y="4845240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20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3126059" y="5859789"/>
              <a:ext cx="505415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20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390185" y="5855434"/>
              <a:ext cx="505415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10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" name="קבוצה 34"/>
          <p:cNvGrpSpPr/>
          <p:nvPr/>
        </p:nvGrpSpPr>
        <p:grpSpPr>
          <a:xfrm>
            <a:off x="4693602" y="3904712"/>
            <a:ext cx="3262586" cy="2101427"/>
            <a:chOff x="4693602" y="3904712"/>
            <a:chExt cx="3262586" cy="2101427"/>
          </a:xfrm>
        </p:grpSpPr>
        <p:grpSp>
          <p:nvGrpSpPr>
            <p:cNvPr id="22" name="קבוצה 21"/>
            <p:cNvGrpSpPr/>
            <p:nvPr/>
          </p:nvGrpSpPr>
          <p:grpSpPr>
            <a:xfrm>
              <a:off x="4693602" y="3904712"/>
              <a:ext cx="3262586" cy="2101427"/>
              <a:chOff x="1105670" y="4314016"/>
              <a:chExt cx="3262586" cy="2101427"/>
            </a:xfrm>
          </p:grpSpPr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flipH="1">
                <a:off x="1904652" y="4689565"/>
                <a:ext cx="15587" cy="1384645"/>
              </a:xfrm>
              <a:prstGeom prst="line">
                <a:avLst/>
              </a:prstGeom>
              <a:noFill/>
              <a:ln w="38100">
                <a:solidFill>
                  <a:srgbClr val="006699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4" name="Text Box 16"/>
              <p:cNvSpPr txBox="1">
                <a:spLocks noChangeArrowheads="1"/>
              </p:cNvSpPr>
              <p:nvPr/>
            </p:nvSpPr>
            <p:spPr bwMode="auto">
              <a:xfrm>
                <a:off x="1345157" y="4314016"/>
                <a:ext cx="1234961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v (</a:t>
                </a:r>
                <a:r>
                  <a:rPr kumimoji="0" lang="en-US" b="0" i="0" u="none" strike="noStrike" cap="none" normalizeH="0" baseline="0" dirty="0" err="1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0" dirty="0" err="1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s</a:t>
                </a: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)</a:t>
                </a: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17"/>
              <p:cNvSpPr txBox="1">
                <a:spLocks noChangeArrowheads="1"/>
              </p:cNvSpPr>
              <p:nvPr/>
            </p:nvSpPr>
            <p:spPr bwMode="auto">
              <a:xfrm>
                <a:off x="3560295" y="5933072"/>
                <a:ext cx="807961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t(s)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Line 18"/>
              <p:cNvSpPr>
                <a:spLocks noChangeShapeType="1"/>
              </p:cNvSpPr>
              <p:nvPr/>
            </p:nvSpPr>
            <p:spPr bwMode="auto">
              <a:xfrm>
                <a:off x="1715076" y="5830345"/>
                <a:ext cx="2274928" cy="893"/>
              </a:xfrm>
              <a:prstGeom prst="line">
                <a:avLst/>
              </a:prstGeom>
              <a:noFill/>
              <a:ln w="38100">
                <a:solidFill>
                  <a:srgbClr val="006699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V="1">
                <a:off x="1911530" y="5042263"/>
                <a:ext cx="740229" cy="80119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8" name="Line 15"/>
              <p:cNvSpPr>
                <a:spLocks noChangeShapeType="1"/>
              </p:cNvSpPr>
              <p:nvPr/>
            </p:nvSpPr>
            <p:spPr bwMode="auto">
              <a:xfrm flipV="1">
                <a:off x="2673530" y="5077098"/>
                <a:ext cx="75764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V="1">
                <a:off x="2651760" y="5042260"/>
                <a:ext cx="0" cy="783773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0" name="Text Box 16"/>
              <p:cNvSpPr txBox="1">
                <a:spLocks noChangeArrowheads="1"/>
              </p:cNvSpPr>
              <p:nvPr/>
            </p:nvSpPr>
            <p:spPr bwMode="auto">
              <a:xfrm>
                <a:off x="1105670" y="4845240"/>
                <a:ext cx="1234961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200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 Box 16"/>
              <p:cNvSpPr txBox="1">
                <a:spLocks noChangeArrowheads="1"/>
              </p:cNvSpPr>
              <p:nvPr/>
            </p:nvSpPr>
            <p:spPr bwMode="auto">
              <a:xfrm>
                <a:off x="3126059" y="5859789"/>
                <a:ext cx="505415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20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 Box 16"/>
              <p:cNvSpPr txBox="1">
                <a:spLocks noChangeArrowheads="1"/>
              </p:cNvSpPr>
              <p:nvPr/>
            </p:nvSpPr>
            <p:spPr bwMode="auto">
              <a:xfrm>
                <a:off x="2390185" y="5855434"/>
                <a:ext cx="505415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10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 flipV="1">
              <a:off x="7006046" y="4654727"/>
              <a:ext cx="0" cy="783773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 flipV="1">
              <a:off x="5525589" y="4628602"/>
              <a:ext cx="683623" cy="8712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64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30" y="1034825"/>
            <a:ext cx="4159500" cy="224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2: שני כוחות על גוף יחיד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5814" y="709067"/>
            <a:ext cx="8510268" cy="58822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כוח </a:t>
            </a:r>
            <a:r>
              <a:rPr lang="en-US" dirty="0"/>
              <a:t>F</a:t>
            </a:r>
            <a:r>
              <a:rPr lang="he-IL" dirty="0"/>
              <a:t> גורר גוף שמסתו </a:t>
            </a:r>
            <a:r>
              <a:rPr lang="he-IL" baseline="-25000" dirty="0"/>
              <a:t> </a:t>
            </a:r>
            <a:r>
              <a:rPr lang="en-US" dirty="0"/>
              <a:t>m=2kg</a:t>
            </a:r>
            <a:r>
              <a:rPr lang="he-IL" dirty="0"/>
              <a:t> אופקית ימינה. בתחילת פעולת הכוח הגוף היה במנוחה.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כוח מתנגד קבוע  בן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f=20N</a:t>
            </a:r>
            <a:r>
              <a:rPr lang="he-IL" dirty="0"/>
              <a:t>  פועל שמאלה כל הזמן גם כאשר הכוח </a:t>
            </a:r>
            <a:r>
              <a:rPr lang="en-US" dirty="0"/>
              <a:t>F</a:t>
            </a:r>
            <a:r>
              <a:rPr lang="he-IL" dirty="0"/>
              <a:t> חדל לפעול.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הגרף מתאר את השתנות </a:t>
            </a:r>
            <a:r>
              <a:rPr lang="he-IL" u="sng" dirty="0"/>
              <a:t>הכוח </a:t>
            </a:r>
            <a:r>
              <a:rPr lang="en-US" u="sng" dirty="0"/>
              <a:t>F</a:t>
            </a:r>
            <a:r>
              <a:rPr lang="he-IL" dirty="0"/>
              <a:t> כפונקציה של הזמן. (הכיוון ימינה נבחר כחיובי).</a:t>
            </a:r>
            <a:endParaRPr lang="en-US" dirty="0"/>
          </a:p>
          <a:p>
            <a:pPr marL="342900" lvl="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/>
              <a:t>ערכו תרשים כוחות, הפועלים על הגוף, עבור כל אחד משלושת השלבים של תנועתו, וחשבו את  </a:t>
            </a:r>
            <a:r>
              <a:rPr lang="en-US" dirty="0"/>
              <a:t>           </a:t>
            </a:r>
            <a:r>
              <a:rPr lang="he-IL" dirty="0"/>
              <a:t>התאוצה בכל שלב.		</a:t>
            </a:r>
            <a:endParaRPr lang="en-US" dirty="0"/>
          </a:p>
          <a:p>
            <a:pPr marL="342900" lvl="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/>
              <a:t>שרטטו גרף של המהירות כפונקציה של הזמן עבור 50 שניות ראשונות של תנועתו.	</a:t>
            </a:r>
            <a:endParaRPr lang="en-US" dirty="0"/>
          </a:p>
          <a:p>
            <a:pPr marL="342900" lvl="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/>
              <a:t>האם במהלך תנועתו הגוף שינה את כיוון תנועתו ? אם כן – מתי זה קרה,  וכמה מטרים ימינה  </a:t>
            </a:r>
            <a:r>
              <a:rPr lang="en-US" dirty="0"/>
              <a:t>          </a:t>
            </a:r>
            <a:r>
              <a:rPr lang="he-IL" dirty="0"/>
              <a:t> </a:t>
            </a:r>
            <a:r>
              <a:rPr lang="en-US" dirty="0"/>
              <a:t> </a:t>
            </a:r>
            <a:r>
              <a:rPr lang="he-IL" dirty="0"/>
              <a:t>התקדם עד אז הגוף? אם לא – חשב כמה מטרים התקדם הגוף.	</a:t>
            </a:r>
            <a:endParaRPr lang="en-US" dirty="0"/>
          </a:p>
          <a:p>
            <a:pPr marL="342900" lvl="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/>
              <a:t>מה הייתה מהירותו הממוצעת של הגוף ב- 50 השניות הראשונות של תנועתו?</a:t>
            </a:r>
            <a:endParaRPr lang="en-US" dirty="0"/>
          </a:p>
          <a:p>
            <a:pPr marL="342900" lvl="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/>
              <a:t>כעבור כמה זמן מרגע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t=50 sec 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dirty="0"/>
              <a:t>היה הגוף חוזר למקום מוצאו, בהנחה שהכוח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e-IL" dirty="0"/>
              <a:t> עדיין שווה לאפס? 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endParaRPr lang="he-IL" dirty="0"/>
          </a:p>
        </p:txBody>
      </p:sp>
      <p:grpSp>
        <p:nvGrpSpPr>
          <p:cNvPr id="10" name="קבוצה 9"/>
          <p:cNvGrpSpPr/>
          <p:nvPr/>
        </p:nvGrpSpPr>
        <p:grpSpPr>
          <a:xfrm>
            <a:off x="6204742" y="2130425"/>
            <a:ext cx="2030413" cy="628650"/>
            <a:chOff x="3778250" y="2108200"/>
            <a:chExt cx="2030413" cy="628650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4503738" y="2108200"/>
              <a:ext cx="685800" cy="571500"/>
            </a:xfrm>
            <a:prstGeom prst="rect">
              <a:avLst/>
            </a:prstGeom>
            <a:noFill/>
            <a:ln w="38100" algn="ctr">
              <a:solidFill>
                <a:srgbClr val="0066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5207000" y="2451100"/>
              <a:ext cx="571500" cy="0"/>
            </a:xfrm>
            <a:prstGeom prst="line">
              <a:avLst/>
            </a:prstGeom>
            <a:noFill/>
            <a:ln w="19050">
              <a:solidFill>
                <a:srgbClr val="8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3979863" y="2736850"/>
              <a:ext cx="1828800" cy="0"/>
            </a:xfrm>
            <a:prstGeom prst="line">
              <a:avLst/>
            </a:prstGeom>
            <a:noFill/>
            <a:ln w="76200">
              <a:pattFill prst="wdUpDiag">
                <a:fgClr>
                  <a:srgbClr val="808000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>
              <a:off x="4064000" y="2451100"/>
              <a:ext cx="457200" cy="0"/>
            </a:xfrm>
            <a:prstGeom prst="line">
              <a:avLst/>
            </a:prstGeom>
            <a:noFill/>
            <a:ln w="19050">
              <a:solidFill>
                <a:srgbClr val="8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5332413" y="213360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i="0" u="none" strike="noStrike" cap="none" normalizeH="0" baseline="0" dirty="0">
                  <a:ln>
                    <a:noFill/>
                  </a:ln>
                  <a:solidFill>
                    <a:srgbClr val="808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F</a:t>
              </a:r>
              <a:endParaRPr kumimoji="0" lang="he-IL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3778250" y="2108200"/>
              <a:ext cx="45720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4567238" y="219075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8080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kumimoji="0" lang="he-IL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3419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2: שני כוחות על גוף יחיד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87676"/>
          </a:xfrm>
        </p:spPr>
        <p:txBody>
          <a:bodyPr/>
          <a:lstStyle/>
          <a:p>
            <a:pPr>
              <a:buNone/>
            </a:pPr>
            <a:r>
              <a:rPr lang="he-IL" dirty="0"/>
              <a:t>א. </a:t>
            </a:r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r>
              <a:rPr lang="he-IL" dirty="0"/>
              <a:t>ב.</a:t>
            </a:r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r>
              <a:rPr lang="he-IL" dirty="0"/>
              <a:t>ג. כן, כאשר המהירות שינתה סימן מחיובית לשלילית. 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935492" y="852080"/>
            <a:ext cx="4228599" cy="3667396"/>
            <a:chOff x="935492" y="852080"/>
            <a:chExt cx="4228599" cy="3667396"/>
          </a:xfrm>
        </p:grpSpPr>
        <p:graphicFrame>
          <p:nvGraphicFramePr>
            <p:cNvPr id="17203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35078372"/>
                </p:ext>
              </p:extLst>
            </p:nvPr>
          </p:nvGraphicFramePr>
          <p:xfrm>
            <a:off x="935492" y="852080"/>
            <a:ext cx="3897765" cy="5263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258" name="משוואה" r:id="rId3" imgW="2959100" imgH="393700" progId="Equation.3">
                    <p:embed/>
                  </p:oleObj>
                </mc:Choice>
                <mc:Fallback>
                  <p:oleObj name="משוואה" r:id="rId3" imgW="2959100" imgH="393700" progId="Equation.3">
                    <p:embed/>
                    <p:pic>
                      <p:nvPicPr>
                        <p:cNvPr id="0" name="Picture 2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5492" y="852080"/>
                          <a:ext cx="3897765" cy="5263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203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5372800"/>
                </p:ext>
              </p:extLst>
            </p:nvPr>
          </p:nvGraphicFramePr>
          <p:xfrm>
            <a:off x="984388" y="1394371"/>
            <a:ext cx="2438081" cy="4823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259" name="משוואה" r:id="rId5" imgW="2019300" imgH="393700" progId="Equation.3">
                    <p:embed/>
                  </p:oleObj>
                </mc:Choice>
                <mc:Fallback>
                  <p:oleObj name="משוואה" r:id="rId5" imgW="2019300" imgH="393700" progId="Equation.3">
                    <p:embed/>
                    <p:pic>
                      <p:nvPicPr>
                        <p:cNvPr id="0" name="Picture 2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4388" y="1394371"/>
                          <a:ext cx="2438081" cy="4823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203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1562"/>
                </p:ext>
              </p:extLst>
            </p:nvPr>
          </p:nvGraphicFramePr>
          <p:xfrm>
            <a:off x="967423" y="2054363"/>
            <a:ext cx="2324416" cy="4568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260" name="משוואה" r:id="rId7" imgW="2032000" imgH="393700" progId="Equation.3">
                    <p:embed/>
                  </p:oleObj>
                </mc:Choice>
                <mc:Fallback>
                  <p:oleObj name="משוואה" r:id="rId7" imgW="2032000" imgH="393700" progId="Equation.3">
                    <p:embed/>
                    <p:pic>
                      <p:nvPicPr>
                        <p:cNvPr id="0" name="Picture 2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7423" y="2054363"/>
                          <a:ext cx="2324416" cy="4568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203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271013"/>
                </p:ext>
              </p:extLst>
            </p:nvPr>
          </p:nvGraphicFramePr>
          <p:xfrm>
            <a:off x="943700" y="2530838"/>
            <a:ext cx="3727450" cy="669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261" name="משוואה" r:id="rId9" imgW="2222500" imgH="393700" progId="Equation.3">
                    <p:embed/>
                  </p:oleObj>
                </mc:Choice>
                <mc:Fallback>
                  <p:oleObj name="משוואה" r:id="rId9" imgW="2222500" imgH="393700" progId="Equation.3">
                    <p:embed/>
                    <p:pic>
                      <p:nvPicPr>
                        <p:cNvPr id="0" name="Picture 2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3700" y="2530838"/>
                          <a:ext cx="3727450" cy="669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203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913830"/>
                </p:ext>
              </p:extLst>
            </p:nvPr>
          </p:nvGraphicFramePr>
          <p:xfrm>
            <a:off x="936126" y="3125426"/>
            <a:ext cx="3940175" cy="669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262" name="משוואה" r:id="rId11" imgW="2349500" imgH="393700" progId="Equation.3">
                    <p:embed/>
                  </p:oleObj>
                </mc:Choice>
                <mc:Fallback>
                  <p:oleObj name="משוואה" r:id="rId11" imgW="2349500" imgH="393700" progId="Equation.3">
                    <p:embed/>
                    <p:pic>
                      <p:nvPicPr>
                        <p:cNvPr id="0" name="Picture 2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6126" y="3125426"/>
                          <a:ext cx="3940175" cy="669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203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1721863"/>
                </p:ext>
              </p:extLst>
            </p:nvPr>
          </p:nvGraphicFramePr>
          <p:xfrm>
            <a:off x="946104" y="3849551"/>
            <a:ext cx="4217987" cy="669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263" name="משוואה" r:id="rId13" imgW="2514600" imgH="393700" progId="Equation.3">
                    <p:embed/>
                  </p:oleObj>
                </mc:Choice>
                <mc:Fallback>
                  <p:oleObj name="משוואה" r:id="rId13" imgW="2514600" imgH="393700" progId="Equation.3">
                    <p:embed/>
                    <p:pic>
                      <p:nvPicPr>
                        <p:cNvPr id="0" name="Picture 2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6104" y="3849551"/>
                          <a:ext cx="4217987" cy="669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2040" name="Object 8"/>
          <p:cNvGraphicFramePr>
            <a:graphicFrameLocks noChangeAspect="1"/>
          </p:cNvGraphicFramePr>
          <p:nvPr/>
        </p:nvGraphicFramePr>
        <p:xfrm>
          <a:off x="844822" y="5752964"/>
          <a:ext cx="5111750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264" name="משוואה" r:id="rId15" imgW="3048000" imgH="406400" progId="Equation.3">
                  <p:embed/>
                </p:oleObj>
              </mc:Choice>
              <mc:Fallback>
                <p:oleObj name="משוואה" r:id="rId15" imgW="3048000" imgH="406400" progId="Equation.3">
                  <p:embed/>
                  <p:pic>
                    <p:nvPicPr>
                      <p:cNvPr id="0" name="Picture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822" y="5752964"/>
                        <a:ext cx="5111750" cy="690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קבוצה 38"/>
          <p:cNvGrpSpPr/>
          <p:nvPr/>
        </p:nvGrpSpPr>
        <p:grpSpPr>
          <a:xfrm>
            <a:off x="5233532" y="2480860"/>
            <a:ext cx="3297420" cy="2912063"/>
            <a:chOff x="5181282" y="2467798"/>
            <a:chExt cx="3297420" cy="2912063"/>
          </a:xfrm>
        </p:grpSpPr>
        <p:grpSp>
          <p:nvGrpSpPr>
            <p:cNvPr id="10" name="קבוצה 9"/>
            <p:cNvGrpSpPr/>
            <p:nvPr/>
          </p:nvGrpSpPr>
          <p:grpSpPr>
            <a:xfrm>
              <a:off x="5216116" y="2467798"/>
              <a:ext cx="3262586" cy="2835721"/>
              <a:chOff x="4693602" y="3904712"/>
              <a:chExt cx="3262586" cy="2835721"/>
            </a:xfrm>
          </p:grpSpPr>
          <p:grpSp>
            <p:nvGrpSpPr>
              <p:cNvPr id="11" name="קבוצה 21"/>
              <p:cNvGrpSpPr/>
              <p:nvPr/>
            </p:nvGrpSpPr>
            <p:grpSpPr>
              <a:xfrm>
                <a:off x="4693602" y="3904712"/>
                <a:ext cx="3262586" cy="2835721"/>
                <a:chOff x="1105670" y="4314016"/>
                <a:chExt cx="3262586" cy="2835721"/>
              </a:xfrm>
            </p:grpSpPr>
            <p:sp>
              <p:nvSpPr>
                <p:cNvPr id="14" name="Line 14"/>
                <p:cNvSpPr>
                  <a:spLocks noChangeShapeType="1"/>
                </p:cNvSpPr>
                <p:nvPr/>
              </p:nvSpPr>
              <p:spPr bwMode="auto">
                <a:xfrm>
                  <a:off x="1920237" y="4689564"/>
                  <a:ext cx="17420" cy="2460173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 type="stealth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345157" y="4314016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v (</a:t>
                  </a:r>
                  <a:r>
                    <a:rPr kumimoji="0" lang="en-US" b="0" i="0" u="none" strike="noStrike" cap="none" normalizeH="0" baseline="0" dirty="0" err="1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0" dirty="0" err="1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s</a:t>
                  </a: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)</a:t>
                  </a: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 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560295" y="5933072"/>
                  <a:ext cx="807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t(s)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Line 18"/>
                <p:cNvSpPr>
                  <a:spLocks noChangeShapeType="1"/>
                </p:cNvSpPr>
                <p:nvPr/>
              </p:nvSpPr>
              <p:spPr bwMode="auto">
                <a:xfrm>
                  <a:off x="1715076" y="5830345"/>
                  <a:ext cx="2274928" cy="893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8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911530" y="5072743"/>
                  <a:ext cx="339635" cy="770709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0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246812" y="5042260"/>
                  <a:ext cx="0" cy="783773"/>
                </a:xfrm>
                <a:prstGeom prst="line">
                  <a:avLst/>
                </a:prstGeom>
                <a:noFill/>
                <a:ln w="19050">
                  <a:solidFill>
                    <a:srgbClr val="C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105670" y="4845240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150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329224" y="5833664"/>
                  <a:ext cx="505415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20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011361" y="5842372"/>
                  <a:ext cx="505415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10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 flipH="1" flipV="1">
                <a:off x="6139543" y="4885507"/>
                <a:ext cx="4354" cy="566055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3" name="Line 15"/>
              <p:cNvSpPr>
                <a:spLocks noChangeShapeType="1"/>
              </p:cNvSpPr>
              <p:nvPr/>
            </p:nvSpPr>
            <p:spPr bwMode="auto">
              <a:xfrm flipV="1">
                <a:off x="5525589" y="4624251"/>
                <a:ext cx="352697" cy="13063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5211762" y="3242862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100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 Box 16"/>
            <p:cNvSpPr txBox="1">
              <a:spLocks noChangeArrowheads="1"/>
            </p:cNvSpPr>
            <p:nvPr/>
          </p:nvSpPr>
          <p:spPr bwMode="auto">
            <a:xfrm>
              <a:off x="5181282" y="4897490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-200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8" name="קבוצה 37"/>
            <p:cNvGrpSpPr/>
            <p:nvPr/>
          </p:nvGrpSpPr>
          <p:grpSpPr>
            <a:xfrm>
              <a:off x="6021978" y="3213462"/>
              <a:ext cx="1946364" cy="1898469"/>
              <a:chOff x="6021978" y="3213462"/>
              <a:chExt cx="1946364" cy="1898469"/>
            </a:xfrm>
          </p:grpSpPr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>
                <a:off x="6030685" y="3405051"/>
                <a:ext cx="631372" cy="4354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>
                <a:off x="6361610" y="3213462"/>
                <a:ext cx="326573" cy="18288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8" name="Line 15"/>
              <p:cNvSpPr>
                <a:spLocks noChangeShapeType="1"/>
              </p:cNvSpPr>
              <p:nvPr/>
            </p:nvSpPr>
            <p:spPr bwMode="auto">
              <a:xfrm flipH="1" flipV="1">
                <a:off x="6021978" y="4010298"/>
                <a:ext cx="13062" cy="56170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0" name="Line 15"/>
              <p:cNvSpPr>
                <a:spLocks noChangeShapeType="1"/>
              </p:cNvSpPr>
              <p:nvPr/>
            </p:nvSpPr>
            <p:spPr bwMode="auto">
              <a:xfrm flipH="1" flipV="1">
                <a:off x="6030687" y="4541521"/>
                <a:ext cx="13062" cy="56170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1" name="Line 15"/>
              <p:cNvSpPr>
                <a:spLocks noChangeShapeType="1"/>
              </p:cNvSpPr>
              <p:nvPr/>
            </p:nvSpPr>
            <p:spPr bwMode="auto">
              <a:xfrm flipV="1">
                <a:off x="6039394" y="5081451"/>
                <a:ext cx="1733006" cy="30480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2" name="Line 15"/>
              <p:cNvSpPr>
                <a:spLocks noChangeShapeType="1"/>
              </p:cNvSpPr>
              <p:nvPr/>
            </p:nvSpPr>
            <p:spPr bwMode="auto">
              <a:xfrm flipH="1" flipV="1">
                <a:off x="6657702" y="3378924"/>
                <a:ext cx="1075509" cy="1676401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3" name="Line 15"/>
              <p:cNvSpPr>
                <a:spLocks noChangeShapeType="1"/>
              </p:cNvSpPr>
              <p:nvPr/>
            </p:nvSpPr>
            <p:spPr bwMode="auto">
              <a:xfrm flipH="1" flipV="1">
                <a:off x="7698376" y="3975458"/>
                <a:ext cx="8709" cy="1066805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5" name="Text Box 16"/>
              <p:cNvSpPr txBox="1">
                <a:spLocks noChangeArrowheads="1"/>
              </p:cNvSpPr>
              <p:nvPr/>
            </p:nvSpPr>
            <p:spPr bwMode="auto">
              <a:xfrm>
                <a:off x="7462927" y="3991800"/>
                <a:ext cx="505415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50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Text Box 16"/>
              <p:cNvSpPr txBox="1">
                <a:spLocks noChangeArrowheads="1"/>
              </p:cNvSpPr>
              <p:nvPr/>
            </p:nvSpPr>
            <p:spPr bwMode="auto">
              <a:xfrm>
                <a:off x="6748824" y="3983092"/>
                <a:ext cx="505415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t*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0" name="קבוצה 39"/>
          <p:cNvGrpSpPr/>
          <p:nvPr/>
        </p:nvGrpSpPr>
        <p:grpSpPr>
          <a:xfrm>
            <a:off x="5891234" y="1007018"/>
            <a:ext cx="2030413" cy="628650"/>
            <a:chOff x="3778250" y="2108200"/>
            <a:chExt cx="2030413" cy="628650"/>
          </a:xfrm>
        </p:grpSpPr>
        <p:sp>
          <p:nvSpPr>
            <p:cNvPr id="41" name="Rectangle 3"/>
            <p:cNvSpPr>
              <a:spLocks noChangeArrowheads="1"/>
            </p:cNvSpPr>
            <p:nvPr/>
          </p:nvSpPr>
          <p:spPr bwMode="auto">
            <a:xfrm>
              <a:off x="4503738" y="2108200"/>
              <a:ext cx="685800" cy="571500"/>
            </a:xfrm>
            <a:prstGeom prst="rect">
              <a:avLst/>
            </a:prstGeom>
            <a:noFill/>
            <a:ln w="38100" algn="ctr">
              <a:solidFill>
                <a:srgbClr val="0066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2" name="Line 4"/>
            <p:cNvSpPr>
              <a:spLocks noChangeShapeType="1"/>
            </p:cNvSpPr>
            <p:nvPr/>
          </p:nvSpPr>
          <p:spPr bwMode="auto">
            <a:xfrm>
              <a:off x="5207000" y="2451100"/>
              <a:ext cx="571500" cy="0"/>
            </a:xfrm>
            <a:prstGeom prst="line">
              <a:avLst/>
            </a:prstGeom>
            <a:noFill/>
            <a:ln w="19050">
              <a:solidFill>
                <a:srgbClr val="8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3" name="Line 5"/>
            <p:cNvSpPr>
              <a:spLocks noChangeShapeType="1"/>
            </p:cNvSpPr>
            <p:nvPr/>
          </p:nvSpPr>
          <p:spPr bwMode="auto">
            <a:xfrm>
              <a:off x="3979863" y="2736850"/>
              <a:ext cx="1828800" cy="0"/>
            </a:xfrm>
            <a:prstGeom prst="line">
              <a:avLst/>
            </a:prstGeom>
            <a:noFill/>
            <a:ln w="76200">
              <a:pattFill prst="wdUpDiag">
                <a:fgClr>
                  <a:srgbClr val="808000"/>
                </a:fgClr>
                <a:bgClr>
                  <a:srgbClr val="FFFFFF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 flipH="1">
              <a:off x="4064000" y="2451100"/>
              <a:ext cx="457200" cy="0"/>
            </a:xfrm>
            <a:prstGeom prst="line">
              <a:avLst/>
            </a:prstGeom>
            <a:noFill/>
            <a:ln w="19050">
              <a:solidFill>
                <a:srgbClr val="8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5332413" y="213360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i="0" u="none" strike="noStrike" cap="none" normalizeH="0" baseline="0" dirty="0">
                  <a:ln>
                    <a:noFill/>
                  </a:ln>
                  <a:solidFill>
                    <a:srgbClr val="808000"/>
                  </a:solidFill>
                  <a:effectLst/>
                  <a:latin typeface="Times New Roman" pitchFamily="18" charset="0"/>
                  <a:ea typeface="Arial" pitchFamily="34" charset="0"/>
                  <a:cs typeface="Times New Roman" pitchFamily="18" charset="0"/>
                </a:rPr>
                <a:t>F</a:t>
              </a:r>
              <a:endParaRPr kumimoji="0" lang="he-IL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3778250" y="2108200"/>
              <a:ext cx="457200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567238" y="2190750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8080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kumimoji="0" lang="he-IL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פתרון תרגיל 2: שני כוחות על גוף יחיד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61550"/>
          </a:xfrm>
        </p:spPr>
        <p:txBody>
          <a:bodyPr/>
          <a:lstStyle/>
          <a:p>
            <a:pPr>
              <a:buNone/>
            </a:pPr>
            <a:r>
              <a:rPr lang="he-IL" dirty="0"/>
              <a:t>ג. המשך, על פי חישוב שטחים נמצא את ההעתק ב- 30 השניות הראשונות של תנועתו:  </a:t>
            </a:r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r>
              <a:rPr lang="he-IL" dirty="0"/>
              <a:t>ד.</a:t>
            </a:r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  <a:p>
            <a:pPr>
              <a:buNone/>
            </a:pPr>
            <a:r>
              <a:rPr lang="he-IL" dirty="0"/>
              <a:t>ה.</a:t>
            </a:r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5037590" y="3525888"/>
            <a:ext cx="3297420" cy="2912063"/>
            <a:chOff x="5181282" y="2467798"/>
            <a:chExt cx="3297420" cy="2912063"/>
          </a:xfrm>
        </p:grpSpPr>
        <p:grpSp>
          <p:nvGrpSpPr>
            <p:cNvPr id="5" name="קבוצה 9"/>
            <p:cNvGrpSpPr/>
            <p:nvPr/>
          </p:nvGrpSpPr>
          <p:grpSpPr>
            <a:xfrm>
              <a:off x="5216116" y="2467798"/>
              <a:ext cx="3262586" cy="2835721"/>
              <a:chOff x="4693602" y="3904712"/>
              <a:chExt cx="3262586" cy="2835721"/>
            </a:xfrm>
          </p:grpSpPr>
          <p:grpSp>
            <p:nvGrpSpPr>
              <p:cNvPr id="18" name="קבוצה 21"/>
              <p:cNvGrpSpPr/>
              <p:nvPr/>
            </p:nvGrpSpPr>
            <p:grpSpPr>
              <a:xfrm>
                <a:off x="4693602" y="3904712"/>
                <a:ext cx="3262586" cy="2835721"/>
                <a:chOff x="1105670" y="4314016"/>
                <a:chExt cx="3262586" cy="2835721"/>
              </a:xfrm>
            </p:grpSpPr>
            <p:sp>
              <p:nvSpPr>
                <p:cNvPr id="21" name="Line 14"/>
                <p:cNvSpPr>
                  <a:spLocks noChangeShapeType="1"/>
                </p:cNvSpPr>
                <p:nvPr/>
              </p:nvSpPr>
              <p:spPr bwMode="auto">
                <a:xfrm>
                  <a:off x="1920237" y="4689564"/>
                  <a:ext cx="17420" cy="2460173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 type="stealth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345157" y="4314016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v (</a:t>
                  </a:r>
                  <a:r>
                    <a:rPr kumimoji="0" lang="en-US" b="0" i="0" u="none" strike="noStrike" cap="none" normalizeH="0" baseline="0" dirty="0" err="1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0" dirty="0" err="1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s</a:t>
                  </a: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)</a:t>
                  </a: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 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560295" y="5933072"/>
                  <a:ext cx="807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t(s)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" name="Line 18"/>
                <p:cNvSpPr>
                  <a:spLocks noChangeShapeType="1"/>
                </p:cNvSpPr>
                <p:nvPr/>
              </p:nvSpPr>
              <p:spPr bwMode="auto">
                <a:xfrm>
                  <a:off x="1715076" y="5830345"/>
                  <a:ext cx="2274928" cy="893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5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911530" y="5072743"/>
                  <a:ext cx="339635" cy="770709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6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246812" y="5042260"/>
                  <a:ext cx="0" cy="783773"/>
                </a:xfrm>
                <a:prstGeom prst="line">
                  <a:avLst/>
                </a:prstGeom>
                <a:noFill/>
                <a:ln w="19050">
                  <a:solidFill>
                    <a:srgbClr val="C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7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105670" y="4845240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150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329224" y="5833664"/>
                  <a:ext cx="505415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20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011361" y="5842372"/>
                  <a:ext cx="505415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10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9" name="Line 15"/>
              <p:cNvSpPr>
                <a:spLocks noChangeShapeType="1"/>
              </p:cNvSpPr>
              <p:nvPr/>
            </p:nvSpPr>
            <p:spPr bwMode="auto">
              <a:xfrm flipH="1" flipV="1">
                <a:off x="6139543" y="4885507"/>
                <a:ext cx="4354" cy="566055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0" name="Line 15"/>
              <p:cNvSpPr>
                <a:spLocks noChangeShapeType="1"/>
              </p:cNvSpPr>
              <p:nvPr/>
            </p:nvSpPr>
            <p:spPr bwMode="auto">
              <a:xfrm flipV="1">
                <a:off x="5525589" y="4624251"/>
                <a:ext cx="352697" cy="13063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6" name="Text Box 16"/>
            <p:cNvSpPr txBox="1">
              <a:spLocks noChangeArrowheads="1"/>
            </p:cNvSpPr>
            <p:nvPr/>
          </p:nvSpPr>
          <p:spPr bwMode="auto">
            <a:xfrm>
              <a:off x="5211762" y="3242862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100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5181282" y="4897490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-200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קבוצה 37"/>
            <p:cNvGrpSpPr/>
            <p:nvPr/>
          </p:nvGrpSpPr>
          <p:grpSpPr>
            <a:xfrm>
              <a:off x="6021978" y="3213462"/>
              <a:ext cx="1946364" cy="1898469"/>
              <a:chOff x="6021978" y="3213462"/>
              <a:chExt cx="1946364" cy="1898469"/>
            </a:xfrm>
          </p:grpSpPr>
          <p:sp>
            <p:nvSpPr>
              <p:cNvPr id="9" name="Line 15"/>
              <p:cNvSpPr>
                <a:spLocks noChangeShapeType="1"/>
              </p:cNvSpPr>
              <p:nvPr/>
            </p:nvSpPr>
            <p:spPr bwMode="auto">
              <a:xfrm>
                <a:off x="6030685" y="3405051"/>
                <a:ext cx="631372" cy="4354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Line 15"/>
              <p:cNvSpPr>
                <a:spLocks noChangeShapeType="1"/>
              </p:cNvSpPr>
              <p:nvPr/>
            </p:nvSpPr>
            <p:spPr bwMode="auto">
              <a:xfrm>
                <a:off x="6361610" y="3213462"/>
                <a:ext cx="326573" cy="18288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Line 15"/>
              <p:cNvSpPr>
                <a:spLocks noChangeShapeType="1"/>
              </p:cNvSpPr>
              <p:nvPr/>
            </p:nvSpPr>
            <p:spPr bwMode="auto">
              <a:xfrm flipH="1" flipV="1">
                <a:off x="6021978" y="4010298"/>
                <a:ext cx="13062" cy="56170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 flipH="1" flipV="1">
                <a:off x="6030687" y="4541521"/>
                <a:ext cx="13062" cy="56170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3" name="Line 15"/>
              <p:cNvSpPr>
                <a:spLocks noChangeShapeType="1"/>
              </p:cNvSpPr>
              <p:nvPr/>
            </p:nvSpPr>
            <p:spPr bwMode="auto">
              <a:xfrm flipV="1">
                <a:off x="6039394" y="5081451"/>
                <a:ext cx="1733006" cy="30480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4" name="Line 15"/>
              <p:cNvSpPr>
                <a:spLocks noChangeShapeType="1"/>
              </p:cNvSpPr>
              <p:nvPr/>
            </p:nvSpPr>
            <p:spPr bwMode="auto">
              <a:xfrm flipH="1" flipV="1">
                <a:off x="6657702" y="3378924"/>
                <a:ext cx="1075509" cy="1676401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Line 15"/>
              <p:cNvSpPr>
                <a:spLocks noChangeShapeType="1"/>
              </p:cNvSpPr>
              <p:nvPr/>
            </p:nvSpPr>
            <p:spPr bwMode="auto">
              <a:xfrm flipH="1" flipV="1">
                <a:off x="7698376" y="3975458"/>
                <a:ext cx="8709" cy="1066805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Text Box 16"/>
              <p:cNvSpPr txBox="1">
                <a:spLocks noChangeArrowheads="1"/>
              </p:cNvSpPr>
              <p:nvPr/>
            </p:nvSpPr>
            <p:spPr bwMode="auto">
              <a:xfrm>
                <a:off x="7462927" y="3991800"/>
                <a:ext cx="505415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50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16"/>
              <p:cNvSpPr txBox="1">
                <a:spLocks noChangeArrowheads="1"/>
              </p:cNvSpPr>
              <p:nvPr/>
            </p:nvSpPr>
            <p:spPr bwMode="auto">
              <a:xfrm>
                <a:off x="6748824" y="3983092"/>
                <a:ext cx="505415" cy="482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30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30" name="קבוצה 29"/>
          <p:cNvGrpSpPr/>
          <p:nvPr/>
        </p:nvGrpSpPr>
        <p:grpSpPr>
          <a:xfrm>
            <a:off x="1804215" y="1145631"/>
            <a:ext cx="6111875" cy="2975882"/>
            <a:chOff x="1804215" y="1145631"/>
            <a:chExt cx="6111875" cy="2975882"/>
          </a:xfrm>
        </p:grpSpPr>
        <p:graphicFrame>
          <p:nvGraphicFramePr>
            <p:cNvPr id="17305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2400339"/>
                </p:ext>
              </p:extLst>
            </p:nvPr>
          </p:nvGraphicFramePr>
          <p:xfrm>
            <a:off x="1843995" y="1145631"/>
            <a:ext cx="5218112" cy="669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3187" name="משוואה" r:id="rId3" imgW="3111500" imgH="393700" progId="Equation.3">
                    <p:embed/>
                  </p:oleObj>
                </mc:Choice>
                <mc:Fallback>
                  <p:oleObj name="משוואה" r:id="rId3" imgW="3111500" imgH="393700" progId="Equation.3">
                    <p:embed/>
                    <p:pic>
                      <p:nvPicPr>
                        <p:cNvPr id="0" name="Picture 1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3995" y="1145631"/>
                          <a:ext cx="5218112" cy="669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305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1023660"/>
                </p:ext>
              </p:extLst>
            </p:nvPr>
          </p:nvGraphicFramePr>
          <p:xfrm>
            <a:off x="1804215" y="1858964"/>
            <a:ext cx="6111875" cy="1425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3188" name="משוואה" r:id="rId5" imgW="3644900" imgH="838200" progId="Equation.3">
                    <p:embed/>
                  </p:oleObj>
                </mc:Choice>
                <mc:Fallback>
                  <p:oleObj name="משוואה" r:id="rId5" imgW="3644900" imgH="838200" progId="Equation.3">
                    <p:embed/>
                    <p:pic>
                      <p:nvPicPr>
                        <p:cNvPr id="0" name="Picture 1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4215" y="1858964"/>
                          <a:ext cx="6111875" cy="1425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3060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4020026"/>
                </p:ext>
              </p:extLst>
            </p:nvPr>
          </p:nvGraphicFramePr>
          <p:xfrm>
            <a:off x="1859915" y="3388088"/>
            <a:ext cx="2854325" cy="733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3189" name="משוואה" r:id="rId7" imgW="1701800" imgH="431800" progId="Equation.3">
                    <p:embed/>
                  </p:oleObj>
                </mc:Choice>
                <mc:Fallback>
                  <p:oleObj name="משוואה" r:id="rId7" imgW="1701800" imgH="431800" progId="Equation.3">
                    <p:embed/>
                    <p:pic>
                      <p:nvPicPr>
                        <p:cNvPr id="0" name="Picture 1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9915" y="3388088"/>
                          <a:ext cx="2854325" cy="733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3061" name="Object 5"/>
          <p:cNvGraphicFramePr>
            <a:graphicFrameLocks noChangeAspect="1"/>
          </p:cNvGraphicFramePr>
          <p:nvPr/>
        </p:nvGraphicFramePr>
        <p:xfrm>
          <a:off x="1895430" y="4433161"/>
          <a:ext cx="2449512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90" name="משוואה" r:id="rId9" imgW="1460500" imgH="1028700" progId="Equation.3">
                  <p:embed/>
                </p:oleObj>
              </mc:Choice>
              <mc:Fallback>
                <p:oleObj name="משוואה" r:id="rId9" imgW="1460500" imgH="1028700" progId="Equation.3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5430" y="4433161"/>
                        <a:ext cx="2449512" cy="174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3: כוח שקול על גוף יחיד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53658"/>
          </a:xfrm>
        </p:spPr>
        <p:txBody>
          <a:bodyPr/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לפניך גרף של כוח שקול, הפועל על גוף שמסתו </a:t>
            </a:r>
            <a:r>
              <a:rPr lang="en-US" dirty="0"/>
              <a:t>5kg</a:t>
            </a:r>
            <a:r>
              <a:rPr lang="he-IL" dirty="0"/>
              <a:t>, כפונקציה של הזמן. הגוף נמצא במנוחה לפני תחילת פעולת הכוח.</a:t>
            </a:r>
            <a:r>
              <a:rPr lang="en-US" dirty="0"/>
              <a:t> 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מהי התאוצה בכל אחד מהשלבים של התנועה?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שרטט/י גרף של המהירות כפונקציה של הזמן.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מהי המהירות לאחר: </a:t>
            </a:r>
            <a:r>
              <a:rPr lang="en-US" dirty="0"/>
              <a:t>sec </a:t>
            </a:r>
            <a:r>
              <a:rPr lang="he-IL" dirty="0"/>
              <a:t>25 (2)  </a:t>
            </a:r>
            <a:r>
              <a:rPr lang="en-US" dirty="0"/>
              <a:t>sec</a:t>
            </a:r>
            <a:r>
              <a:rPr lang="he-IL" dirty="0"/>
              <a:t>5 (1) ?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מהו ההעתק לאחר:   </a:t>
            </a:r>
            <a:r>
              <a:rPr lang="en-US" dirty="0"/>
              <a:t>sec</a:t>
            </a:r>
            <a:r>
              <a:rPr lang="he-IL" dirty="0"/>
              <a:t>25 (2)  </a:t>
            </a:r>
            <a:r>
              <a:rPr lang="en-US" dirty="0"/>
              <a:t>sec</a:t>
            </a:r>
            <a:r>
              <a:rPr lang="he-IL" dirty="0"/>
              <a:t>5 (1) ?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 </a:t>
            </a:r>
            <a:r>
              <a:rPr lang="en-US" dirty="0"/>
              <a:t>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2609850" y="1628775"/>
            <a:ext cx="5235764" cy="2505075"/>
            <a:chOff x="2609850" y="1628775"/>
            <a:chExt cx="5235764" cy="2505075"/>
          </a:xfrm>
        </p:grpSpPr>
        <p:pic>
          <p:nvPicPr>
            <p:cNvPr id="135170" name="Picture 2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9850" y="1628775"/>
              <a:ext cx="5037232" cy="2505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2762249" y="1714500"/>
              <a:ext cx="714375" cy="342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  <a:sym typeface="Symbol" pitchFamily="18" charset="2"/>
                </a:rPr>
                <a:t></a:t>
              </a: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F</a:t>
              </a:r>
              <a:r>
                <a:rPr kumimoji="0" lang="en-US" sz="1600" b="1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N</a:t>
              </a: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</a:t>
              </a:r>
              <a:endParaRPr kumimoji="0" lang="he-IL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7045514" y="3314700"/>
              <a:ext cx="8001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</a:t>
              </a: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t </a:t>
              </a:r>
              <a:r>
                <a:rPr kumimoji="0" lang="en-US" sz="1600" b="1" i="0" u="none" strike="noStrike" cap="none" normalizeH="0" baseline="-2500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sec</a:t>
              </a:r>
              <a:endParaRPr kumimoji="0" lang="he-IL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0924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3: כוח שקול על גוף יחיד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72037"/>
          </a:xfrm>
        </p:spPr>
        <p:txBody>
          <a:bodyPr/>
          <a:lstStyle/>
          <a:p>
            <a:pPr marL="0" indent="0">
              <a:buNone/>
            </a:pPr>
            <a:r>
              <a:rPr lang="he-IL" dirty="0" err="1"/>
              <a:t>א+ב+ג</a:t>
            </a:r>
            <a:r>
              <a:rPr lang="he-IL" dirty="0"/>
              <a:t> .</a:t>
            </a:r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665143"/>
              </p:ext>
            </p:extLst>
          </p:nvPr>
        </p:nvGraphicFramePr>
        <p:xfrm>
          <a:off x="1393825" y="852488"/>
          <a:ext cx="297815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16" name="משוואה" r:id="rId3" imgW="2260440" imgH="393480" progId="Equation.3">
                  <p:embed/>
                </p:oleObj>
              </mc:Choice>
              <mc:Fallback>
                <p:oleObj name="משוואה" r:id="rId3" imgW="2260440" imgH="393480" progId="Equation.3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3825" y="852488"/>
                        <a:ext cx="2978150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112655"/>
              </p:ext>
            </p:extLst>
          </p:nvPr>
        </p:nvGraphicFramePr>
        <p:xfrm>
          <a:off x="1236663" y="1393825"/>
          <a:ext cx="19335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17" name="משוואה" r:id="rId5" imgW="1600200" imgH="393480" progId="Equation.3">
                  <p:embed/>
                </p:oleObj>
              </mc:Choice>
              <mc:Fallback>
                <p:oleObj name="משוואה" r:id="rId5" imgW="1600200" imgH="393480" progId="Equation.3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3" y="1393825"/>
                        <a:ext cx="193357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404059"/>
              </p:ext>
            </p:extLst>
          </p:nvPr>
        </p:nvGraphicFramePr>
        <p:xfrm>
          <a:off x="1278810" y="2595138"/>
          <a:ext cx="15986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18" name="משוואה" r:id="rId7" imgW="1396800" imgH="393480" progId="Equation.3">
                  <p:embed/>
                </p:oleObj>
              </mc:Choice>
              <mc:Fallback>
                <p:oleObj name="משוואה" r:id="rId7" imgW="1396800" imgH="393480" progId="Equation.3">
                  <p:embed/>
                  <p:pic>
                    <p:nvPicPr>
                      <p:cNvPr id="0" name="Picture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8810" y="2595138"/>
                        <a:ext cx="15986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466209"/>
              </p:ext>
            </p:extLst>
          </p:nvPr>
        </p:nvGraphicFramePr>
        <p:xfrm>
          <a:off x="1020025" y="3238500"/>
          <a:ext cx="3236913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19" name="משוואה" r:id="rId9" imgW="1930320" imgH="393480" progId="Equation.3">
                  <p:embed/>
                </p:oleObj>
              </mc:Choice>
              <mc:Fallback>
                <p:oleObj name="משוואה" r:id="rId9" imgW="1930320" imgH="393480" progId="Equation.3">
                  <p:embed/>
                  <p:pic>
                    <p:nvPicPr>
                      <p:cNvPr id="0" name="Picture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025" y="3238500"/>
                        <a:ext cx="3236913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אובייקט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803111"/>
              </p:ext>
            </p:extLst>
          </p:nvPr>
        </p:nvGraphicFramePr>
        <p:xfrm>
          <a:off x="1031875" y="3833813"/>
          <a:ext cx="37496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20" name="משוואה" r:id="rId11" imgW="2234880" imgH="393480" progId="Equation.3">
                  <p:embed/>
                </p:oleObj>
              </mc:Choice>
              <mc:Fallback>
                <p:oleObj name="משוואה" r:id="rId11" imgW="2234880" imgH="393480" progId="Equation.3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3833813"/>
                        <a:ext cx="3749675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אובייקט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930207"/>
              </p:ext>
            </p:extLst>
          </p:nvPr>
        </p:nvGraphicFramePr>
        <p:xfrm>
          <a:off x="1027626" y="4557713"/>
          <a:ext cx="38989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21" name="משוואה" r:id="rId13" imgW="2323800" imgH="393480" progId="Equation.3">
                  <p:embed/>
                </p:oleObj>
              </mc:Choice>
              <mc:Fallback>
                <p:oleObj name="משוואה" r:id="rId13" imgW="2323800" imgH="393480" progId="Equation.3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626" y="4557713"/>
                        <a:ext cx="38989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אובייקט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839768"/>
              </p:ext>
            </p:extLst>
          </p:nvPr>
        </p:nvGraphicFramePr>
        <p:xfrm>
          <a:off x="1261706" y="2001302"/>
          <a:ext cx="15255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22" name="משוואה" r:id="rId15" imgW="1333440" imgH="393480" progId="Equation.3">
                  <p:embed/>
                </p:oleObj>
              </mc:Choice>
              <mc:Fallback>
                <p:oleObj name="משוואה" r:id="rId15" imgW="1333440" imgH="393480" progId="Equation.3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1706" y="2001302"/>
                        <a:ext cx="152558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אובייקט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329961"/>
              </p:ext>
            </p:extLst>
          </p:nvPr>
        </p:nvGraphicFramePr>
        <p:xfrm>
          <a:off x="1056896" y="5186363"/>
          <a:ext cx="360045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423" name="משוואה" r:id="rId17" imgW="2145960" imgH="393480" progId="Equation.3">
                  <p:embed/>
                </p:oleObj>
              </mc:Choice>
              <mc:Fallback>
                <p:oleObj name="משוואה" r:id="rId17" imgW="2145960" imgH="393480" progId="Equation.3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6896" y="5186363"/>
                        <a:ext cx="360045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קבוצה 40"/>
          <p:cNvGrpSpPr/>
          <p:nvPr/>
        </p:nvGrpSpPr>
        <p:grpSpPr>
          <a:xfrm>
            <a:off x="4956422" y="790855"/>
            <a:ext cx="3839860" cy="3646159"/>
            <a:chOff x="4956422" y="790855"/>
            <a:chExt cx="3839860" cy="3646159"/>
          </a:xfrm>
        </p:grpSpPr>
        <p:grpSp>
          <p:nvGrpSpPr>
            <p:cNvPr id="39" name="קבוצה 38"/>
            <p:cNvGrpSpPr/>
            <p:nvPr/>
          </p:nvGrpSpPr>
          <p:grpSpPr>
            <a:xfrm>
              <a:off x="4956422" y="790855"/>
              <a:ext cx="3839860" cy="3646159"/>
              <a:chOff x="4956422" y="790855"/>
              <a:chExt cx="3839860" cy="3646159"/>
            </a:xfrm>
          </p:grpSpPr>
          <p:grpSp>
            <p:nvGrpSpPr>
              <p:cNvPr id="12" name="קבוצה 11"/>
              <p:cNvGrpSpPr/>
              <p:nvPr/>
            </p:nvGrpSpPr>
            <p:grpSpPr>
              <a:xfrm>
                <a:off x="4956422" y="790855"/>
                <a:ext cx="3839860" cy="3646159"/>
                <a:chOff x="5181282" y="1733702"/>
                <a:chExt cx="3839860" cy="3646159"/>
              </a:xfrm>
            </p:grpSpPr>
            <p:grpSp>
              <p:nvGrpSpPr>
                <p:cNvPr id="13" name="קבוצה 9"/>
                <p:cNvGrpSpPr/>
                <p:nvPr/>
              </p:nvGrpSpPr>
              <p:grpSpPr>
                <a:xfrm>
                  <a:off x="5321414" y="1733702"/>
                  <a:ext cx="3699728" cy="3569818"/>
                  <a:chOff x="4798900" y="3170616"/>
                  <a:chExt cx="3699728" cy="3569818"/>
                </a:xfrm>
              </p:grpSpPr>
              <p:grpSp>
                <p:nvGrpSpPr>
                  <p:cNvPr id="26" name="קבוצה 21"/>
                  <p:cNvGrpSpPr/>
                  <p:nvPr/>
                </p:nvGrpSpPr>
                <p:grpSpPr>
                  <a:xfrm>
                    <a:off x="4798900" y="3170616"/>
                    <a:ext cx="3699728" cy="3569818"/>
                    <a:chOff x="1210968" y="3579920"/>
                    <a:chExt cx="3699728" cy="3569818"/>
                  </a:xfrm>
                </p:grpSpPr>
                <p:sp>
                  <p:nvSpPr>
                    <p:cNvPr id="29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11530" y="4062292"/>
                      <a:ext cx="26127" cy="308744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6699"/>
                      </a:solidFill>
                      <a:round/>
                      <a:headEnd type="stealth" w="med" len="med"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30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45157" y="3579920"/>
                      <a:ext cx="1234961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v (</a:t>
                      </a:r>
                      <a:r>
                        <a:rPr kumimoji="0" lang="en-US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kumimoji="0" lang="en-US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  <a:sym typeface="Symbol"/>
                        </a:rPr>
                        <a:t>s</a:t>
                      </a:r>
                      <a:r>
                        <a:rPr kumimoji="0" lang="en-US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  <a:sym typeface="Symbol"/>
                        </a:rPr>
                        <a:t>)</a:t>
                      </a:r>
                      <a:r>
                        <a:rPr kumimoji="0" lang="en-US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he-IL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02735" y="5933072"/>
                      <a:ext cx="807961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99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t(s)</a:t>
                      </a:r>
                      <a:endParaRPr kumimoji="0" lang="he-IL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715075" y="5826034"/>
                      <a:ext cx="2905887" cy="431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6699"/>
                      </a:solidFill>
                      <a:round/>
                      <a:headEnd/>
                      <a:tailEnd type="stealth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33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911530" y="5072743"/>
                      <a:ext cx="339635" cy="770709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34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46812" y="5042260"/>
                      <a:ext cx="0" cy="78377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35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10968" y="4909635"/>
                      <a:ext cx="1234961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he-IL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53036" y="4559889"/>
                      <a:ext cx="505415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he-IL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11361" y="5842372"/>
                      <a:ext cx="505415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he-IL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7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84491" y="4349927"/>
                    <a:ext cx="1626" cy="1066801"/>
                  </a:xfrm>
                  <a:prstGeom prst="line">
                    <a:avLst/>
                  </a:prstGeom>
                  <a:noFill/>
                  <a:ln w="19050">
                    <a:solidFill>
                      <a:srgbClr val="C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28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550569" y="4677120"/>
                    <a:ext cx="301431" cy="8447"/>
                  </a:xfrm>
                  <a:prstGeom prst="line">
                    <a:avLst/>
                  </a:prstGeom>
                  <a:noFill/>
                  <a:ln w="19050">
                    <a:solidFill>
                      <a:srgbClr val="C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</p:grpSp>
            <p:sp>
              <p:nvSpPr>
                <p:cNvPr id="1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166271" y="3932748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25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181282" y="4897490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-15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6" name="קבוצה 37"/>
                <p:cNvGrpSpPr/>
                <p:nvPr/>
              </p:nvGrpSpPr>
              <p:grpSpPr>
                <a:xfrm>
                  <a:off x="6021975" y="2851503"/>
                  <a:ext cx="1772151" cy="2287172"/>
                  <a:chOff x="6021975" y="2851503"/>
                  <a:chExt cx="1772151" cy="2287172"/>
                </a:xfrm>
              </p:grpSpPr>
              <p:sp>
                <p:nvSpPr>
                  <p:cNvPr id="1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6021975" y="5079805"/>
                    <a:ext cx="1042535" cy="4354"/>
                  </a:xfrm>
                  <a:prstGeom prst="line">
                    <a:avLst/>
                  </a:prstGeom>
                  <a:noFill/>
                  <a:ln w="19050">
                    <a:solidFill>
                      <a:srgbClr val="C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18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7103392" y="5103223"/>
                    <a:ext cx="18000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21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021975" y="2851503"/>
                    <a:ext cx="1772151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C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22" name="Line 1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6348679" y="3221086"/>
                    <a:ext cx="753497" cy="1890845"/>
                  </a:xfrm>
                  <a:prstGeom prst="line">
                    <a:avLst/>
                  </a:prstGeom>
                  <a:noFill/>
                  <a:ln w="38100">
                    <a:solidFill>
                      <a:srgbClr val="C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23" name="Line 1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278464" y="3997234"/>
                    <a:ext cx="4928" cy="1141441"/>
                  </a:xfrm>
                  <a:prstGeom prst="line">
                    <a:avLst/>
                  </a:prstGeom>
                  <a:noFill/>
                  <a:ln w="19050">
                    <a:solidFill>
                      <a:srgbClr val="C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he-IL"/>
                  </a:p>
                </p:txBody>
              </p:sp>
              <p:sp>
                <p:nvSpPr>
                  <p:cNvPr id="24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30684" y="3993122"/>
                    <a:ext cx="505415" cy="4823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17</a:t>
                    </a:r>
                    <a:endParaRPr kumimoji="0" lang="he-IL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48824" y="3983092"/>
                    <a:ext cx="505415" cy="4823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15</a:t>
                    </a:r>
                    <a:endParaRPr kumimoji="0" lang="he-IL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sp>
            <p:nvSpPr>
              <p:cNvPr id="38" name="Line 15"/>
              <p:cNvSpPr>
                <a:spLocks noChangeShapeType="1"/>
              </p:cNvSpPr>
              <p:nvPr/>
            </p:nvSpPr>
            <p:spPr bwMode="auto">
              <a:xfrm flipV="1">
                <a:off x="7065032" y="1900499"/>
                <a:ext cx="504235" cy="2274024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 flipH="1" flipV="1">
              <a:off x="6839650" y="3039125"/>
              <a:ext cx="0" cy="112125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241634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פתרון תרגיל 3: כוח שקול על גוף יחיד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781885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ד. </a:t>
            </a:r>
          </a:p>
        </p:txBody>
      </p:sp>
      <p:graphicFrame>
        <p:nvGraphicFramePr>
          <p:cNvPr id="32" name="אובייקט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180765"/>
              </p:ext>
            </p:extLst>
          </p:nvPr>
        </p:nvGraphicFramePr>
        <p:xfrm>
          <a:off x="4889187" y="826594"/>
          <a:ext cx="2121575" cy="716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67" name="משוואה" r:id="rId3" imgW="1180800" imgH="393480" progId="Equation.3">
                  <p:embed/>
                </p:oleObj>
              </mc:Choice>
              <mc:Fallback>
                <p:oleObj name="משוואה" r:id="rId3" imgW="1180800" imgH="393480" progId="Equation.3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187" y="826594"/>
                        <a:ext cx="2121575" cy="7166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אובייקט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49136"/>
              </p:ext>
            </p:extLst>
          </p:nvPr>
        </p:nvGraphicFramePr>
        <p:xfrm>
          <a:off x="4082824" y="4729141"/>
          <a:ext cx="4798733" cy="714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68" name="משוואה" r:id="rId5" imgW="2679480" imgH="393480" progId="Equation.3">
                  <p:embed/>
                </p:oleObj>
              </mc:Choice>
              <mc:Fallback>
                <p:oleObj name="משוואה" r:id="rId5" imgW="2679480" imgH="393480" progId="Equation.3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2824" y="4729141"/>
                        <a:ext cx="4798733" cy="7144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אובייקט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388372"/>
              </p:ext>
            </p:extLst>
          </p:nvPr>
        </p:nvGraphicFramePr>
        <p:xfrm>
          <a:off x="3720765" y="1681370"/>
          <a:ext cx="434657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69" name="משוואה" r:id="rId7" imgW="2590560" imgH="228600" progId="Equation.3">
                  <p:embed/>
                </p:oleObj>
              </mc:Choice>
              <mc:Fallback>
                <p:oleObj name="משוואה" r:id="rId7" imgW="2590560" imgH="228600" progId="Equation.3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0765" y="1681370"/>
                        <a:ext cx="4346575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אובייקט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231596"/>
              </p:ext>
            </p:extLst>
          </p:nvPr>
        </p:nvGraphicFramePr>
        <p:xfrm>
          <a:off x="4859652" y="2313283"/>
          <a:ext cx="20034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70" name="משוואה" r:id="rId9" imgW="1193760" imgH="177480" progId="Equation.3">
                  <p:embed/>
                </p:oleObj>
              </mc:Choice>
              <mc:Fallback>
                <p:oleObj name="משוואה" r:id="rId9" imgW="1193760" imgH="177480" progId="Equation.3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652" y="2313283"/>
                        <a:ext cx="200342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אובייקט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643322"/>
              </p:ext>
            </p:extLst>
          </p:nvPr>
        </p:nvGraphicFramePr>
        <p:xfrm>
          <a:off x="3894773" y="2863334"/>
          <a:ext cx="45593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71" name="משוואה" r:id="rId11" imgW="2717640" imgH="228600" progId="Equation.3">
                  <p:embed/>
                </p:oleObj>
              </mc:Choice>
              <mc:Fallback>
                <p:oleObj name="משוואה" r:id="rId11" imgW="2717640" imgH="228600" progId="Equation.3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773" y="2863334"/>
                        <a:ext cx="4559300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אובייקט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501955"/>
              </p:ext>
            </p:extLst>
          </p:nvPr>
        </p:nvGraphicFramePr>
        <p:xfrm>
          <a:off x="5057059" y="3736332"/>
          <a:ext cx="19399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72" name="משוואה" r:id="rId13" imgW="1155600" imgH="177480" progId="Equation.3">
                  <p:embed/>
                </p:oleObj>
              </mc:Choice>
              <mc:Fallback>
                <p:oleObj name="משוואה" r:id="rId13" imgW="1155600" imgH="177480" progId="Equation.3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7059" y="3736332"/>
                        <a:ext cx="193992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" name="קבוצה 39"/>
          <p:cNvGrpSpPr/>
          <p:nvPr/>
        </p:nvGrpSpPr>
        <p:grpSpPr>
          <a:xfrm>
            <a:off x="570031" y="1712516"/>
            <a:ext cx="3839860" cy="3646159"/>
            <a:chOff x="570031" y="1712516"/>
            <a:chExt cx="3839860" cy="3646159"/>
          </a:xfrm>
        </p:grpSpPr>
        <p:grpSp>
          <p:nvGrpSpPr>
            <p:cNvPr id="4" name="קבוצה 3"/>
            <p:cNvGrpSpPr/>
            <p:nvPr/>
          </p:nvGrpSpPr>
          <p:grpSpPr>
            <a:xfrm>
              <a:off x="570031" y="1712516"/>
              <a:ext cx="3839860" cy="3646159"/>
              <a:chOff x="4956422" y="790855"/>
              <a:chExt cx="3839860" cy="3646159"/>
            </a:xfrm>
          </p:grpSpPr>
          <p:grpSp>
            <p:nvGrpSpPr>
              <p:cNvPr id="5" name="קבוצה 4"/>
              <p:cNvGrpSpPr/>
              <p:nvPr/>
            </p:nvGrpSpPr>
            <p:grpSpPr>
              <a:xfrm>
                <a:off x="4956422" y="790855"/>
                <a:ext cx="3839860" cy="3646159"/>
                <a:chOff x="4956422" y="790855"/>
                <a:chExt cx="3839860" cy="3646159"/>
              </a:xfrm>
            </p:grpSpPr>
            <p:grpSp>
              <p:nvGrpSpPr>
                <p:cNvPr id="7" name="קבוצה 6"/>
                <p:cNvGrpSpPr/>
                <p:nvPr/>
              </p:nvGrpSpPr>
              <p:grpSpPr>
                <a:xfrm>
                  <a:off x="4956422" y="790855"/>
                  <a:ext cx="3839860" cy="3646159"/>
                  <a:chOff x="5181282" y="1733702"/>
                  <a:chExt cx="3839860" cy="3646159"/>
                </a:xfrm>
              </p:grpSpPr>
              <p:grpSp>
                <p:nvGrpSpPr>
                  <p:cNvPr id="9" name="קבוצה 9"/>
                  <p:cNvGrpSpPr/>
                  <p:nvPr/>
                </p:nvGrpSpPr>
                <p:grpSpPr>
                  <a:xfrm>
                    <a:off x="5321414" y="1733702"/>
                    <a:ext cx="3699728" cy="3569818"/>
                    <a:chOff x="4798900" y="3170616"/>
                    <a:chExt cx="3699728" cy="3569818"/>
                  </a:xfrm>
                </p:grpSpPr>
                <p:grpSp>
                  <p:nvGrpSpPr>
                    <p:cNvPr id="20" name="קבוצה 21"/>
                    <p:cNvGrpSpPr/>
                    <p:nvPr/>
                  </p:nvGrpSpPr>
                  <p:grpSpPr>
                    <a:xfrm>
                      <a:off x="4798900" y="3170616"/>
                      <a:ext cx="3699728" cy="3569818"/>
                      <a:chOff x="1210968" y="3579920"/>
                      <a:chExt cx="3699728" cy="3569818"/>
                    </a:xfrm>
                  </p:grpSpPr>
                  <p:sp>
                    <p:nvSpPr>
                      <p:cNvPr id="23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911530" y="4062292"/>
                        <a:ext cx="26127" cy="3087446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6699"/>
                        </a:solidFill>
                        <a:round/>
                        <a:headEnd type="stealth" w="med" len="med"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/>
                      </a:p>
                    </p:txBody>
                  </p:sp>
                  <p:sp>
                    <p:nvSpPr>
                      <p:cNvPr id="24" name="Text 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345157" y="3579920"/>
                        <a:ext cx="1234961" cy="482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6699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v (</a:t>
                        </a:r>
                        <a:r>
                          <a:rPr kumimoji="0" lang="en-US" b="0" i="0" u="none" strike="noStrike" cap="none" normalizeH="0" baseline="0" dirty="0" err="1">
                            <a:ln>
                              <a:noFill/>
                            </a:ln>
                            <a:solidFill>
                              <a:srgbClr val="006699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m</a:t>
                        </a:r>
                        <a:r>
                          <a:rPr kumimoji="0" lang="en-US" b="0" i="0" u="none" strike="noStrike" cap="none" normalizeH="0" baseline="0" dirty="0" err="1">
                            <a:ln>
                              <a:noFill/>
                            </a:ln>
                            <a:solidFill>
                              <a:srgbClr val="006699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  <a:sym typeface="Symbol"/>
                          </a:rPr>
                          <a:t>s</a:t>
                        </a:r>
                        <a:r>
                          <a:rPr kumimoji="0" lang="en-US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6699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  <a:sym typeface="Symbol"/>
                          </a:rPr>
                          <a:t>)</a:t>
                        </a:r>
                        <a:r>
                          <a:rPr kumimoji="0" lang="en-US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6699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 </a:t>
                        </a:r>
                        <a:endParaRPr kumimoji="0" lang="he-IL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" name="Text Box 1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102735" y="5933072"/>
                        <a:ext cx="807961" cy="482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6699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t(s)</a:t>
                        </a:r>
                        <a:endParaRPr kumimoji="0" lang="he-IL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" name="Line 18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715075" y="5826034"/>
                        <a:ext cx="2905887" cy="431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006699"/>
                        </a:solidFill>
                        <a:round/>
                        <a:headEnd/>
                        <a:tailEnd type="stealth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/>
                      </a:p>
                    </p:txBody>
                  </p:sp>
                  <p:sp>
                    <p:nvSpPr>
                      <p:cNvPr id="27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911530" y="5072743"/>
                        <a:ext cx="339635" cy="770709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C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/>
                      </a:p>
                    </p:txBody>
                  </p:sp>
                  <p:sp>
                    <p:nvSpPr>
                      <p:cNvPr id="28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246812" y="5042260"/>
                        <a:ext cx="0" cy="783773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C00000"/>
                        </a:solidFill>
                        <a:prstDash val="dash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he-IL"/>
                      </a:p>
                    </p:txBody>
                  </p:sp>
                  <p:sp>
                    <p:nvSpPr>
                      <p:cNvPr id="29" name="Text 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210968" y="4909635"/>
                        <a:ext cx="1234961" cy="482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5</a:t>
                        </a:r>
                        <a:endParaRPr kumimoji="0" lang="he-IL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0" name="Text 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53036" y="4559889"/>
                        <a:ext cx="505415" cy="482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9</a:t>
                        </a:r>
                        <a:endParaRPr kumimoji="0" lang="he-IL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1" name="Text 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011361" y="5842372"/>
                        <a:ext cx="505415" cy="482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ts val="100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Times New Roman" pitchFamily="18" charset="0"/>
                            <a:ea typeface="Arial" pitchFamily="34" charset="0"/>
                            <a:cs typeface="Arial" pitchFamily="34" charset="0"/>
                          </a:rPr>
                          <a:t>5</a:t>
                        </a:r>
                        <a:endParaRPr kumimoji="0" lang="he-IL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2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7284491" y="4349927"/>
                      <a:ext cx="1626" cy="106680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22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550569" y="4677120"/>
                      <a:ext cx="301431" cy="844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</p:grpSp>
              <p:sp>
                <p:nvSpPr>
                  <p:cNvPr id="10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6271" y="3932748"/>
                    <a:ext cx="1234961" cy="4823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25</a:t>
                    </a:r>
                    <a:endParaRPr kumimoji="0" lang="he-IL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81282" y="4897490"/>
                    <a:ext cx="1234961" cy="4823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" pitchFamily="34" charset="0"/>
                        <a:cs typeface="Arial" pitchFamily="34" charset="0"/>
                      </a:rPr>
                      <a:t>-15</a:t>
                    </a:r>
                    <a:endParaRPr kumimoji="0" lang="he-IL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12" name="קבוצה 37"/>
                  <p:cNvGrpSpPr/>
                  <p:nvPr/>
                </p:nvGrpSpPr>
                <p:grpSpPr>
                  <a:xfrm>
                    <a:off x="6021975" y="2851503"/>
                    <a:ext cx="1772151" cy="2287172"/>
                    <a:chOff x="6021975" y="2851503"/>
                    <a:chExt cx="1772151" cy="2287172"/>
                  </a:xfrm>
                </p:grpSpPr>
                <p:sp>
                  <p:nvSpPr>
                    <p:cNvPr id="13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021975" y="5079805"/>
                      <a:ext cx="1042535" cy="435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4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3392" y="5103223"/>
                      <a:ext cx="180000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5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6021975" y="2851503"/>
                      <a:ext cx="177215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6" name="Line 15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6348679" y="3221086"/>
                      <a:ext cx="753497" cy="189084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C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7" name="Line 15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7278464" y="3997234"/>
                      <a:ext cx="4928" cy="114144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C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8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30684" y="3993122"/>
                      <a:ext cx="505415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17</a:t>
                      </a:r>
                      <a:endParaRPr kumimoji="0" lang="he-IL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748824" y="3983092"/>
                      <a:ext cx="505415" cy="4823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Arial" pitchFamily="34" charset="0"/>
                          <a:cs typeface="Arial" pitchFamily="34" charset="0"/>
                        </a:rPr>
                        <a:t>15</a:t>
                      </a:r>
                      <a:endParaRPr kumimoji="0" lang="he-IL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</p:grpSp>
            <p:sp>
              <p:nvSpPr>
                <p:cNvPr id="8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7065032" y="1900499"/>
                  <a:ext cx="504235" cy="2274024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6" name="Line 15"/>
              <p:cNvSpPr>
                <a:spLocks noChangeShapeType="1"/>
              </p:cNvSpPr>
              <p:nvPr/>
            </p:nvSpPr>
            <p:spPr bwMode="auto">
              <a:xfrm flipH="1" flipV="1">
                <a:off x="6839650" y="3039125"/>
                <a:ext cx="0" cy="1121251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38" name="Text Box 16"/>
            <p:cNvSpPr txBox="1">
              <a:spLocks noChangeArrowheads="1"/>
            </p:cNvSpPr>
            <p:nvPr/>
          </p:nvSpPr>
          <p:spPr bwMode="auto">
            <a:xfrm>
              <a:off x="1918311" y="3670376"/>
              <a:ext cx="505415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7.5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2582141" y="3662951"/>
              <a:ext cx="505415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22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306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נושאי השיעור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8223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/>
              <a:t>תאוצה בהשפעת כוח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/>
              <a:t>הקשר הגרפי בין הכוח לתאוצה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/>
              <a:t> הגדרת המסה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/>
              <a:t>הגדרת יחידת הניוטון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/>
              <a:t>ניסוח החוק השני של ניוטון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/>
              <a:t>הקשר בין כיוון התנועה וכיוון הכוח השקול</a:t>
            </a:r>
          </a:p>
          <a:p>
            <a:pPr>
              <a:buFont typeface="Wingdings" pitchFamily="2" charset="2"/>
              <a:buChar char="v"/>
            </a:pPr>
            <a:endParaRPr lang="he-IL" dirty="0"/>
          </a:p>
          <a:p>
            <a:pPr>
              <a:buFont typeface="Wingdings" pitchFamily="2" charset="2"/>
              <a:buChar char="v"/>
            </a:pPr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06070" y="97192"/>
            <a:ext cx="7263081" cy="360040"/>
          </a:xfrm>
        </p:spPr>
        <p:txBody>
          <a:bodyPr/>
          <a:lstStyle/>
          <a:p>
            <a:r>
              <a:rPr lang="he-IL" dirty="0"/>
              <a:t>תרגיל 4: מסה וקפיץ בקרונית מאיצה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15558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מסה של </a:t>
            </a:r>
            <a:r>
              <a:rPr lang="en-US" dirty="0"/>
              <a:t>2kg </a:t>
            </a:r>
            <a:r>
              <a:rPr lang="he-IL" dirty="0"/>
              <a:t> מונחת ברצפת קרונית ומחוברת לקפיץ שקבוע הכוח שלו שווה </a:t>
            </a:r>
            <a:r>
              <a:rPr lang="en-US" dirty="0"/>
              <a:t>20N/m</a:t>
            </a:r>
            <a:r>
              <a:rPr lang="he-IL" dirty="0"/>
              <a:t>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הגרף מתאר את תנועת הקרונית.</a:t>
            </a:r>
            <a:r>
              <a:rPr lang="en-US" dirty="0"/>
              <a:t> </a:t>
            </a:r>
            <a:r>
              <a:rPr lang="he-IL" dirty="0"/>
              <a:t>כאשר הקרונית מאיצה, הקפיץ מתכווץ או מתארך.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בתחילת התנועה הקרונית נעה ימינה.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מדוע הקפיץ מתכווץ בשלב הראשון של התנועה?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חשבו בכמה מתכווץ או מתארך הקפיץ בכל שלב.  </a:t>
            </a:r>
            <a:endParaRPr lang="en-US" dirty="0"/>
          </a:p>
          <a:p>
            <a:endParaRPr lang="he-IL" dirty="0"/>
          </a:p>
        </p:txBody>
      </p:sp>
      <p:pic>
        <p:nvPicPr>
          <p:cNvPr id="137219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770" y="3486658"/>
            <a:ext cx="4851155" cy="1850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134" y="1867916"/>
            <a:ext cx="26384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8019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4: מסה וקפיץ בקרונית מאיצה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72037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א. בשלב א התאוצה חיובית, זה ייתכן רק כאשר הקפיץ הוא מכווץ ואז הוא מפעיל כוח בכיוון ימינה </a:t>
            </a:r>
            <a:r>
              <a:rPr lang="en-US" dirty="0"/>
              <a:t>             </a:t>
            </a:r>
            <a:r>
              <a:rPr lang="he-IL" dirty="0"/>
              <a:t>שהוא הכיוון החיובי.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ב. כאשר התאוצה חיובית הקפיץ מכווץ, וכאשר היא שלילית הקפיץ הוא מוארך.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</p:txBody>
      </p:sp>
      <p:grpSp>
        <p:nvGrpSpPr>
          <p:cNvPr id="10" name="קבוצה 9"/>
          <p:cNvGrpSpPr/>
          <p:nvPr/>
        </p:nvGrpSpPr>
        <p:grpSpPr>
          <a:xfrm>
            <a:off x="4864816" y="2367522"/>
            <a:ext cx="3512422" cy="2306078"/>
            <a:chOff x="4864816" y="2367522"/>
            <a:chExt cx="3512422" cy="2306078"/>
          </a:xfrm>
        </p:grpSpPr>
        <p:graphicFrame>
          <p:nvGraphicFramePr>
            <p:cNvPr id="5" name="אובייקט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0007649"/>
                </p:ext>
              </p:extLst>
            </p:nvPr>
          </p:nvGraphicFramePr>
          <p:xfrm>
            <a:off x="4864816" y="2367522"/>
            <a:ext cx="2811463" cy="1123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330" name="משוואה" r:id="rId3" imgW="1676160" imgH="660240" progId="Equation.3">
                    <p:embed/>
                  </p:oleObj>
                </mc:Choice>
                <mc:Fallback>
                  <p:oleObj name="משוואה" r:id="rId3" imgW="1676160" imgH="660240" progId="Equation.3">
                    <p:embed/>
                    <p:pic>
                      <p:nvPicPr>
                        <p:cNvPr id="0" name="Picture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64816" y="2367522"/>
                          <a:ext cx="2811463" cy="1123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אובייקט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9805482"/>
                </p:ext>
              </p:extLst>
            </p:nvPr>
          </p:nvGraphicFramePr>
          <p:xfrm>
            <a:off x="4883150" y="3549650"/>
            <a:ext cx="3494088" cy="1123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331" name="משוואה" r:id="rId5" imgW="2082600" imgH="660240" progId="Equation.3">
                    <p:embed/>
                  </p:oleObj>
                </mc:Choice>
                <mc:Fallback>
                  <p:oleObj name="משוואה" r:id="rId5" imgW="2082600" imgH="660240" progId="Equation.3">
                    <p:embed/>
                    <p:pic>
                      <p:nvPicPr>
                        <p:cNvPr id="0" name="Picture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3150" y="3549650"/>
                          <a:ext cx="3494088" cy="1123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קבוצה 10"/>
          <p:cNvGrpSpPr/>
          <p:nvPr/>
        </p:nvGrpSpPr>
        <p:grpSpPr>
          <a:xfrm>
            <a:off x="901555" y="2720372"/>
            <a:ext cx="3219650" cy="2814637"/>
            <a:chOff x="1176338" y="2643099"/>
            <a:chExt cx="3219650" cy="2814637"/>
          </a:xfrm>
        </p:grpSpPr>
        <p:graphicFrame>
          <p:nvGraphicFramePr>
            <p:cNvPr id="4" name="אובייקט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7364888"/>
                </p:ext>
              </p:extLst>
            </p:nvPr>
          </p:nvGraphicFramePr>
          <p:xfrm>
            <a:off x="1176338" y="2643099"/>
            <a:ext cx="2509837" cy="2814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332" name="משוואה" r:id="rId7" imgW="1904760" imgH="2108160" progId="Equation.3">
                    <p:embed/>
                  </p:oleObj>
                </mc:Choice>
                <mc:Fallback>
                  <p:oleObj name="משוואה" r:id="rId7" imgW="1904760" imgH="2108160" progId="Equation.3">
                    <p:embed/>
                    <p:pic>
                      <p:nvPicPr>
                        <p:cNvPr id="0" name="Picture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338" y="2643099"/>
                          <a:ext cx="2509837" cy="28146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2511380" y="3361386"/>
              <a:ext cx="1506828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מכווץ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89160" y="4490435"/>
              <a:ext cx="1506828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מוארך</a:t>
              </a:r>
            </a:p>
          </p:txBody>
        </p:sp>
      </p:grp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988" y="4932020"/>
            <a:ext cx="4108607" cy="156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1086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5: כוח פועל על גוף עם מהירות התחלתית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6318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כוח שקול אופקי של</a:t>
            </a:r>
            <a:r>
              <a:rPr lang="en-US" dirty="0"/>
              <a:t>8N </a:t>
            </a:r>
            <a:r>
              <a:rPr lang="he-IL" dirty="0"/>
              <a:t> בכיוון ימין מתחיל לפעול על גוף שמסתו </a:t>
            </a:r>
            <a:r>
              <a:rPr lang="en-US" dirty="0"/>
              <a:t> 2kg </a:t>
            </a:r>
            <a:r>
              <a:rPr lang="he-IL" dirty="0"/>
              <a:t>ומהירותו </a:t>
            </a:r>
            <a:r>
              <a:rPr lang="en-US" dirty="0"/>
              <a:t> m/sec</a:t>
            </a:r>
            <a:r>
              <a:rPr lang="he-IL" dirty="0"/>
              <a:t>4 בכיוון שמאל.</a:t>
            </a:r>
            <a:r>
              <a:rPr lang="en-US" dirty="0"/>
              <a:t> </a:t>
            </a: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תארו במילים את צורת התנועה של הגוף.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מהי תאוצת הגוף?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תוך כמה זמן מרגע התחלת פעולת הכוח ייעצר הגוף?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תוך כמה זמן מרגע התחלת פעולת הכוח תהיה המהירות </a:t>
            </a:r>
            <a:r>
              <a:rPr lang="en-US" dirty="0"/>
              <a:t> m/sec</a:t>
            </a:r>
            <a:r>
              <a:rPr lang="he-IL" dirty="0"/>
              <a:t>2 ימינה?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תוך כמה זמן מרגע התחלת פעולת הכוח יחזור הגוף לנקודת התחלת פעולת הכוח?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שרטטו את גרף המהירות כפונקציה של הזמן מתחילת התנועה ועד לחזרת הגוף לנקודת</a:t>
            </a:r>
            <a:r>
              <a:rPr lang="en-US" dirty="0"/>
              <a:t> </a:t>
            </a:r>
            <a:r>
              <a:rPr lang="he-IL" dirty="0"/>
              <a:t>המוצא.</a:t>
            </a:r>
            <a:endParaRPr lang="en-US" dirty="0"/>
          </a:p>
          <a:p>
            <a:endParaRPr lang="he-IL" dirty="0"/>
          </a:p>
        </p:txBody>
      </p:sp>
      <p:pic>
        <p:nvPicPr>
          <p:cNvPr id="138263" name="Picture 23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t="4683" r="2382" b="7162"/>
          <a:stretch/>
        </p:blipFill>
        <p:spPr bwMode="auto">
          <a:xfrm>
            <a:off x="3286125" y="1971674"/>
            <a:ext cx="3000375" cy="1524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0830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פתרון תרגיל 5: כוח על גוף עם מהירות התחלתית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936432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לגוף מהירות בכיוון שמאלה . אם נבחר כיוון זה ככיוון החיובי, מאחר והכוח פועל ימינה אזי הגוף יאיץ בכיוון שמאלה כלומר: תאוצתו שלילית.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(בהתחלה יאט את מהירותו בכיוון החיובי ואח"כ יגביר את מהירותו נגד הכיוון החיובי).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</p:txBody>
      </p:sp>
      <p:grpSp>
        <p:nvGrpSpPr>
          <p:cNvPr id="9" name="קבוצה 8"/>
          <p:cNvGrpSpPr/>
          <p:nvPr/>
        </p:nvGrpSpPr>
        <p:grpSpPr>
          <a:xfrm>
            <a:off x="638175" y="2488642"/>
            <a:ext cx="4198938" cy="3785002"/>
            <a:chOff x="1591212" y="2475763"/>
            <a:chExt cx="4198938" cy="3785002"/>
          </a:xfrm>
        </p:grpSpPr>
        <p:graphicFrame>
          <p:nvGraphicFramePr>
            <p:cNvPr id="4" name="אובייקט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1639002"/>
                </p:ext>
              </p:extLst>
            </p:nvPr>
          </p:nvGraphicFramePr>
          <p:xfrm>
            <a:off x="1698871" y="2475763"/>
            <a:ext cx="3244850" cy="525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348" name="משוואה" r:id="rId3" imgW="2463480" imgH="393480" progId="Equation.3">
                    <p:embed/>
                  </p:oleObj>
                </mc:Choice>
                <mc:Fallback>
                  <p:oleObj name="משוואה" r:id="rId3" imgW="2463480" imgH="393480" progId="Equation.3">
                    <p:embed/>
                    <p:pic>
                      <p:nvPicPr>
                        <p:cNvPr id="0" name="Picture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98871" y="2475763"/>
                          <a:ext cx="3244850" cy="5254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אובייקט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0032217"/>
                </p:ext>
              </p:extLst>
            </p:nvPr>
          </p:nvGraphicFramePr>
          <p:xfrm>
            <a:off x="1685345" y="3355125"/>
            <a:ext cx="3857625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349" name="משוואה" r:id="rId5" imgW="2298600" imgH="228600" progId="Equation.3">
                    <p:embed/>
                  </p:oleObj>
                </mc:Choice>
                <mc:Fallback>
                  <p:oleObj name="משוואה" r:id="rId5" imgW="2298600" imgH="228600" progId="Equation.3">
                    <p:embed/>
                    <p:pic>
                      <p:nvPicPr>
                        <p:cNvPr id="0" name="Picture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5345" y="3355125"/>
                          <a:ext cx="3857625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אובייקט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8680981"/>
                </p:ext>
              </p:extLst>
            </p:nvPr>
          </p:nvGraphicFramePr>
          <p:xfrm>
            <a:off x="1591212" y="3986034"/>
            <a:ext cx="4198938" cy="388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350" name="משוואה" r:id="rId7" imgW="2501640" imgH="228600" progId="Equation.3">
                    <p:embed/>
                  </p:oleObj>
                </mc:Choice>
                <mc:Fallback>
                  <p:oleObj name="משוואה" r:id="rId7" imgW="2501640" imgH="228600" progId="Equation.3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91212" y="3986034"/>
                          <a:ext cx="4198938" cy="388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אובייקט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8901019"/>
                </p:ext>
              </p:extLst>
            </p:nvPr>
          </p:nvGraphicFramePr>
          <p:xfrm>
            <a:off x="1719061" y="4511340"/>
            <a:ext cx="2130425" cy="1749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3351" name="משוואה" r:id="rId9" imgW="1269720" imgH="1028520" progId="Equation.3">
                    <p:embed/>
                  </p:oleObj>
                </mc:Choice>
                <mc:Fallback>
                  <p:oleObj name="משוואה" r:id="rId9" imgW="1269720" imgH="1028520" progId="Equation.3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9061" y="4511340"/>
                          <a:ext cx="2130425" cy="1749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קבוצה 16"/>
          <p:cNvGrpSpPr/>
          <p:nvPr/>
        </p:nvGrpSpPr>
        <p:grpSpPr>
          <a:xfrm>
            <a:off x="4601332" y="2134906"/>
            <a:ext cx="3839860" cy="3646159"/>
            <a:chOff x="5181282" y="1733702"/>
            <a:chExt cx="3839860" cy="3646159"/>
          </a:xfrm>
        </p:grpSpPr>
        <p:grpSp>
          <p:nvGrpSpPr>
            <p:cNvPr id="19" name="קבוצה 9"/>
            <p:cNvGrpSpPr/>
            <p:nvPr/>
          </p:nvGrpSpPr>
          <p:grpSpPr>
            <a:xfrm>
              <a:off x="5455603" y="1733702"/>
              <a:ext cx="3565539" cy="3569818"/>
              <a:chOff x="4933089" y="3170616"/>
              <a:chExt cx="3565539" cy="3569818"/>
            </a:xfrm>
          </p:grpSpPr>
          <p:grpSp>
            <p:nvGrpSpPr>
              <p:cNvPr id="30" name="קבוצה 21"/>
              <p:cNvGrpSpPr/>
              <p:nvPr/>
            </p:nvGrpSpPr>
            <p:grpSpPr>
              <a:xfrm>
                <a:off x="4933089" y="3170616"/>
                <a:ext cx="3565539" cy="3569818"/>
                <a:chOff x="1345157" y="3579920"/>
                <a:chExt cx="3565539" cy="3569818"/>
              </a:xfrm>
            </p:grpSpPr>
            <p:sp>
              <p:nvSpPr>
                <p:cNvPr id="33" name="Line 14"/>
                <p:cNvSpPr>
                  <a:spLocks noChangeShapeType="1"/>
                </p:cNvSpPr>
                <p:nvPr/>
              </p:nvSpPr>
              <p:spPr bwMode="auto">
                <a:xfrm>
                  <a:off x="1911530" y="4062292"/>
                  <a:ext cx="26127" cy="3087446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 type="stealth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3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345157" y="3579920"/>
                  <a:ext cx="1234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v (</a:t>
                  </a:r>
                  <a:r>
                    <a:rPr kumimoji="0" lang="en-US" b="0" i="0" u="none" strike="noStrike" cap="none" normalizeH="0" baseline="0" dirty="0" err="1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0" dirty="0" err="1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s</a:t>
                  </a: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)</a:t>
                  </a: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 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102735" y="5933072"/>
                  <a:ext cx="807961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t(s)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715075" y="5826034"/>
                  <a:ext cx="2905887" cy="4312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4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453036" y="4559889"/>
                  <a:ext cx="505415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4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516776" y="5803819"/>
                  <a:ext cx="505415" cy="4823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1" name="Line 15"/>
              <p:cNvSpPr>
                <a:spLocks noChangeShapeType="1"/>
              </p:cNvSpPr>
              <p:nvPr/>
            </p:nvSpPr>
            <p:spPr bwMode="auto">
              <a:xfrm flipV="1">
                <a:off x="7271611" y="5418885"/>
                <a:ext cx="14505" cy="966547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7166271" y="3932748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5181282" y="4897490"/>
              <a:ext cx="1234961" cy="482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-4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2" name="קבוצה 37"/>
            <p:cNvGrpSpPr/>
            <p:nvPr/>
          </p:nvGrpSpPr>
          <p:grpSpPr>
            <a:xfrm>
              <a:off x="6021975" y="2851503"/>
              <a:ext cx="1786656" cy="2228302"/>
              <a:chOff x="6021975" y="2851503"/>
              <a:chExt cx="1786656" cy="2228302"/>
            </a:xfrm>
          </p:grpSpPr>
          <p:sp>
            <p:nvSpPr>
              <p:cNvPr id="23" name="Line 15"/>
              <p:cNvSpPr>
                <a:spLocks noChangeShapeType="1"/>
              </p:cNvSpPr>
              <p:nvPr/>
            </p:nvSpPr>
            <p:spPr bwMode="auto">
              <a:xfrm>
                <a:off x="6021975" y="5079805"/>
                <a:ext cx="1786656" cy="0"/>
              </a:xfrm>
              <a:prstGeom prst="line">
                <a:avLst/>
              </a:prstGeom>
              <a:noFill/>
              <a:ln w="19050">
                <a:solidFill>
                  <a:srgbClr val="C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6" name="Line 15"/>
              <p:cNvSpPr>
                <a:spLocks noChangeShapeType="1"/>
              </p:cNvSpPr>
              <p:nvPr/>
            </p:nvSpPr>
            <p:spPr bwMode="auto">
              <a:xfrm>
                <a:off x="6035038" y="2851503"/>
                <a:ext cx="1748713" cy="222830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77999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6: מתיחות חוטים במערכת רב גופית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999459"/>
            <a:ext cx="8236530" cy="5506115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במערכת המתוארת בתרשימים, מסת כל אחד מהגופים היא </a:t>
            </a:r>
            <a:r>
              <a:rPr lang="en-US" dirty="0"/>
              <a:t>m=5kg</a:t>
            </a:r>
            <a:r>
              <a:rPr lang="he-IL" dirty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כוח אופקי קבוע של </a:t>
            </a:r>
            <a:r>
              <a:rPr lang="en-US" dirty="0"/>
              <a:t>F=100N </a:t>
            </a:r>
            <a:r>
              <a:rPr lang="he-IL" dirty="0"/>
              <a:t> גורר את המערכת ימינה. כוחות החיכוך נתינים להזנחה.</a:t>
            </a:r>
            <a:endParaRPr lang="en-US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שרטטו את הכוחות הפועלים על כל אחד מהגופים בכיוון האופקי. 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sz="1600" dirty="0">
                <a:latin typeface="Arial" pitchFamily="34" charset="0"/>
                <a:cs typeface="Arial" pitchFamily="34" charset="0"/>
              </a:rPr>
              <a:t>רשמו את משוואות התנועה עבור כל אחד מהגופים, ומצאו את התאוצה של המערכת. 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באיזה חוט המתיחות היא הגדולה ביותר?</a:t>
            </a:r>
            <a:endParaRPr lang="he-IL" sz="16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חשבו את המתיחות בכל אחד מהחוטים.</a:t>
            </a:r>
          </a:p>
        </p:txBody>
      </p:sp>
      <p:pic>
        <p:nvPicPr>
          <p:cNvPr id="13926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48" y="2324413"/>
            <a:ext cx="7496175" cy="102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296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6: מתיחות חוטים במערכת רב גופית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46279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א. 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ב.                                                                  או בגישה מערכתית: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grpSp>
        <p:nvGrpSpPr>
          <p:cNvPr id="36" name="קבוצה 35"/>
          <p:cNvGrpSpPr/>
          <p:nvPr/>
        </p:nvGrpSpPr>
        <p:grpSpPr>
          <a:xfrm>
            <a:off x="790171" y="1062283"/>
            <a:ext cx="7496175" cy="1029326"/>
            <a:chOff x="790171" y="1062283"/>
            <a:chExt cx="7496175" cy="1029326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171" y="1062283"/>
              <a:ext cx="7496175" cy="1029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068654" y="1207614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" name="מחבר חץ ישר 5"/>
            <p:cNvCxnSpPr>
              <a:stCxn id="5" idx="2"/>
            </p:cNvCxnSpPr>
            <p:nvPr/>
          </p:nvCxnSpPr>
          <p:spPr>
            <a:xfrm flipH="1" flipV="1">
              <a:off x="2284061" y="1547266"/>
              <a:ext cx="169630" cy="2968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מחבר חץ ישר 8"/>
            <p:cNvCxnSpPr/>
            <p:nvPr/>
          </p:nvCxnSpPr>
          <p:spPr>
            <a:xfrm flipH="1">
              <a:off x="2583503" y="1562106"/>
              <a:ext cx="255224" cy="1616"/>
            </a:xfrm>
            <a:prstGeom prst="straightConnector1">
              <a:avLst/>
            </a:prstGeom>
            <a:ln w="381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307035" y="1207614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מחבר חץ ישר 12"/>
            <p:cNvCxnSpPr/>
            <p:nvPr/>
          </p:nvCxnSpPr>
          <p:spPr>
            <a:xfrm flipH="1" flipV="1">
              <a:off x="3607258" y="1547266"/>
              <a:ext cx="169629" cy="2968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מחבר חץ ישר 13"/>
            <p:cNvCxnSpPr/>
            <p:nvPr/>
          </p:nvCxnSpPr>
          <p:spPr>
            <a:xfrm flipH="1">
              <a:off x="3946517" y="1547266"/>
              <a:ext cx="255224" cy="1616"/>
            </a:xfrm>
            <a:prstGeom prst="straightConnector1">
              <a:avLst/>
            </a:prstGeom>
            <a:ln w="381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631413" y="1209230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מחבר חץ ישר 23"/>
            <p:cNvCxnSpPr/>
            <p:nvPr/>
          </p:nvCxnSpPr>
          <p:spPr>
            <a:xfrm flipH="1" flipV="1">
              <a:off x="4931636" y="1548882"/>
              <a:ext cx="169629" cy="2968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מחבר חץ ישר 24"/>
            <p:cNvCxnSpPr/>
            <p:nvPr/>
          </p:nvCxnSpPr>
          <p:spPr>
            <a:xfrm flipH="1">
              <a:off x="5270895" y="1548882"/>
              <a:ext cx="255224" cy="1616"/>
            </a:xfrm>
            <a:prstGeom prst="straightConnector1">
              <a:avLst/>
            </a:prstGeom>
            <a:ln w="381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893542" y="1209230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מחבר חץ ישר 26"/>
            <p:cNvCxnSpPr/>
            <p:nvPr/>
          </p:nvCxnSpPr>
          <p:spPr>
            <a:xfrm flipH="1" flipV="1">
              <a:off x="6193765" y="1548882"/>
              <a:ext cx="169629" cy="29680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מחבר חץ ישר 27"/>
            <p:cNvCxnSpPr/>
            <p:nvPr/>
          </p:nvCxnSpPr>
          <p:spPr>
            <a:xfrm flipH="1">
              <a:off x="6533024" y="1548882"/>
              <a:ext cx="255224" cy="1616"/>
            </a:xfrm>
            <a:prstGeom prst="straightConnector1">
              <a:avLst/>
            </a:prstGeom>
            <a:ln w="38100"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" name="אובייקט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921808"/>
              </p:ext>
            </p:extLst>
          </p:nvPr>
        </p:nvGraphicFramePr>
        <p:xfrm>
          <a:off x="1349648" y="2748432"/>
          <a:ext cx="1957387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36" name="משוואה" r:id="rId4" imgW="1485720" imgH="888840" progId="Equation.3">
                  <p:embed/>
                </p:oleObj>
              </mc:Choice>
              <mc:Fallback>
                <p:oleObj name="משוואה" r:id="rId4" imgW="1485720" imgH="888840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648" y="2748432"/>
                        <a:ext cx="1957387" cy="118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אובייקט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300928"/>
              </p:ext>
            </p:extLst>
          </p:nvPr>
        </p:nvGraphicFramePr>
        <p:xfrm>
          <a:off x="5347195" y="2191354"/>
          <a:ext cx="2365375" cy="304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37" name="משוואה" r:id="rId6" imgW="1409400" imgH="1790640" progId="Equation.3">
                  <p:embed/>
                </p:oleObj>
              </mc:Choice>
              <mc:Fallback>
                <p:oleObj name="משוואה" r:id="rId6" imgW="1409400" imgH="1790640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195" y="2191354"/>
                        <a:ext cx="2365375" cy="304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0358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פתרון תרגיל 6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910674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ג. המתיחות בחוט הראשון גדולה מזו שבשאר החוטים כי הוא צריך להאיץ את כל הגופים שמשמאלו    </a:t>
            </a:r>
            <a:r>
              <a:rPr lang="en-US" dirty="0"/>
              <a:t>       </a:t>
            </a:r>
            <a:r>
              <a:rPr lang="he-IL" dirty="0"/>
              <a:t>לאותה התאוצה. החוט השני צריך להאיץ 3 גופים בלבד.</a:t>
            </a:r>
          </a:p>
          <a:p>
            <a:endParaRPr lang="he-IL" dirty="0"/>
          </a:p>
        </p:txBody>
      </p:sp>
      <p:grpSp>
        <p:nvGrpSpPr>
          <p:cNvPr id="179210" name="קבוצה 179209"/>
          <p:cNvGrpSpPr/>
          <p:nvPr/>
        </p:nvGrpSpPr>
        <p:grpSpPr>
          <a:xfrm>
            <a:off x="939157" y="1661375"/>
            <a:ext cx="7710320" cy="4540491"/>
            <a:chOff x="939157" y="1661375"/>
            <a:chExt cx="7710320" cy="4540491"/>
          </a:xfrm>
        </p:grpSpPr>
        <p:graphicFrame>
          <p:nvGraphicFramePr>
            <p:cNvPr id="4" name="אובייקט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3429566"/>
                </p:ext>
              </p:extLst>
            </p:nvPr>
          </p:nvGraphicFramePr>
          <p:xfrm>
            <a:off x="1082474" y="2131453"/>
            <a:ext cx="2701925" cy="366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9296" name="משוואה" r:id="rId3" imgW="1612900" imgH="215900" progId="Equation.3">
                    <p:embed/>
                  </p:oleObj>
                </mc:Choice>
                <mc:Fallback>
                  <p:oleObj name="משוואה" r:id="rId3" imgW="1612900" imgH="215900" progId="Equation.3">
                    <p:embed/>
                    <p:pic>
                      <p:nvPicPr>
                        <p:cNvPr id="0" name="Picture 8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2474" y="2131453"/>
                          <a:ext cx="2701925" cy="3667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אובייקט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1122592"/>
                </p:ext>
              </p:extLst>
            </p:nvPr>
          </p:nvGraphicFramePr>
          <p:xfrm>
            <a:off x="988348" y="3198812"/>
            <a:ext cx="270192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9297" name="משוואה" r:id="rId5" imgW="1612800" imgH="215640" progId="Equation.3">
                    <p:embed/>
                  </p:oleObj>
                </mc:Choice>
                <mc:Fallback>
                  <p:oleObj name="משוואה" r:id="rId5" imgW="1612800" imgH="215640" progId="Equation.3">
                    <p:embed/>
                    <p:pic>
                      <p:nvPicPr>
                        <p:cNvPr id="0" name="Picture 8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8348" y="3198812"/>
                          <a:ext cx="270192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אובייקט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1127112"/>
                </p:ext>
              </p:extLst>
            </p:nvPr>
          </p:nvGraphicFramePr>
          <p:xfrm>
            <a:off x="939157" y="4368287"/>
            <a:ext cx="2724150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9298" name="משוואה" r:id="rId7" imgW="1625400" imgH="228600" progId="Equation.3">
                    <p:embed/>
                  </p:oleObj>
                </mc:Choice>
                <mc:Fallback>
                  <p:oleObj name="משוואה" r:id="rId7" imgW="1625400" imgH="228600" progId="Equation.3">
                    <p:embed/>
                    <p:pic>
                      <p:nvPicPr>
                        <p:cNvPr id="0" name="Picture 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9157" y="4368287"/>
                          <a:ext cx="2724150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אובייקט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4454498"/>
                </p:ext>
              </p:extLst>
            </p:nvPr>
          </p:nvGraphicFramePr>
          <p:xfrm>
            <a:off x="1037216" y="5721255"/>
            <a:ext cx="23399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9299" name="משוואה" r:id="rId9" imgW="1396800" imgH="215640" progId="Equation.3">
                    <p:embed/>
                  </p:oleObj>
                </mc:Choice>
                <mc:Fallback>
                  <p:oleObj name="משוואה" r:id="rId9" imgW="1396800" imgH="215640" progId="Equation.3">
                    <p:embed/>
                    <p:pic>
                      <p:nvPicPr>
                        <p:cNvPr id="0" name="Picture 9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7216" y="5721255"/>
                          <a:ext cx="23399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79207" name="Picture 7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4411" y="2003940"/>
              <a:ext cx="4040947" cy="615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628"/>
            <a:stretch/>
          </p:blipFill>
          <p:spPr bwMode="auto">
            <a:xfrm>
              <a:off x="4083594" y="3063264"/>
              <a:ext cx="3126547" cy="615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7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6850"/>
            <a:stretch/>
          </p:blipFill>
          <p:spPr bwMode="auto">
            <a:xfrm>
              <a:off x="4083594" y="4235388"/>
              <a:ext cx="2147752" cy="615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547"/>
            <a:stretch/>
          </p:blipFill>
          <p:spPr bwMode="auto">
            <a:xfrm>
              <a:off x="4002264" y="5523275"/>
              <a:ext cx="1230570" cy="615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אליפסה 11"/>
            <p:cNvSpPr/>
            <p:nvPr/>
          </p:nvSpPr>
          <p:spPr>
            <a:xfrm>
              <a:off x="4399644" y="1661375"/>
              <a:ext cx="3670479" cy="121061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אליפסה 12"/>
            <p:cNvSpPr/>
            <p:nvPr/>
          </p:nvSpPr>
          <p:spPr>
            <a:xfrm>
              <a:off x="4225261" y="2946238"/>
              <a:ext cx="2843212" cy="913285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אליפסה 13"/>
            <p:cNvSpPr/>
            <p:nvPr/>
          </p:nvSpPr>
          <p:spPr>
            <a:xfrm>
              <a:off x="4399644" y="4086723"/>
              <a:ext cx="1653426" cy="913285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אליפסה 14"/>
            <p:cNvSpPr/>
            <p:nvPr/>
          </p:nvSpPr>
          <p:spPr>
            <a:xfrm>
              <a:off x="4214411" y="5437244"/>
              <a:ext cx="876518" cy="764622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63155" y="5430124"/>
              <a:ext cx="58862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" name="מחבר חץ ישר 16"/>
            <p:cNvCxnSpPr/>
            <p:nvPr/>
          </p:nvCxnSpPr>
          <p:spPr>
            <a:xfrm flipH="1">
              <a:off x="4946796" y="5805579"/>
              <a:ext cx="286038" cy="0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24419" y="4174034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מחבר חץ ישר 18"/>
            <p:cNvCxnSpPr/>
            <p:nvPr/>
          </p:nvCxnSpPr>
          <p:spPr>
            <a:xfrm flipH="1">
              <a:off x="5920512" y="4512168"/>
              <a:ext cx="377888" cy="0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014542" y="3001910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מחבר חץ ישר 22"/>
            <p:cNvCxnSpPr/>
            <p:nvPr/>
          </p:nvCxnSpPr>
          <p:spPr>
            <a:xfrm flipH="1" flipV="1">
              <a:off x="6872873" y="3358363"/>
              <a:ext cx="506721" cy="1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879404" y="1939174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מחבר חץ ישר 25"/>
            <p:cNvCxnSpPr/>
            <p:nvPr/>
          </p:nvCxnSpPr>
          <p:spPr>
            <a:xfrm flipH="1">
              <a:off x="7941333" y="2292440"/>
              <a:ext cx="700390" cy="0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72570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88136" y="97192"/>
            <a:ext cx="7681016" cy="732148"/>
          </a:xfrm>
        </p:spPr>
        <p:txBody>
          <a:bodyPr/>
          <a:lstStyle/>
          <a:p>
            <a:r>
              <a:rPr lang="he-IL" dirty="0"/>
              <a:t>תרגיל 7: מתיחות חוטים במערכת רב גופית- רכבת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1452" y="1095152"/>
            <a:ext cx="8236530" cy="5381847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רכבת כוללת קטר, שמסתו </a:t>
            </a:r>
            <a:r>
              <a:rPr lang="en-US" dirty="0"/>
              <a:t>M</a:t>
            </a:r>
            <a:r>
              <a:rPr lang="he-IL" dirty="0"/>
              <a:t>, ו-</a:t>
            </a:r>
            <a:r>
              <a:rPr lang="en-US" dirty="0"/>
              <a:t>n</a:t>
            </a:r>
            <a:r>
              <a:rPr lang="he-IL" dirty="0"/>
              <a:t> קרונות שמסת כל אחד מהם </a:t>
            </a:r>
            <a:r>
              <a:rPr lang="en-US" dirty="0"/>
              <a:t>m</a:t>
            </a:r>
            <a:r>
              <a:rPr lang="he-IL" dirty="0"/>
              <a:t>. כוח </a:t>
            </a:r>
            <a:r>
              <a:rPr lang="en-US" dirty="0"/>
              <a:t>F</a:t>
            </a:r>
            <a:r>
              <a:rPr lang="he-IL" dirty="0"/>
              <a:t> מושך את הקטר קדימה.</a:t>
            </a:r>
            <a:r>
              <a:rPr lang="en-US" dirty="0"/>
              <a:t> </a:t>
            </a:r>
            <a:r>
              <a:rPr lang="he-IL" dirty="0"/>
              <a:t> 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  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 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 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האם המתיחות בכבל שבין הקרון השלישי לרביעי גדולה מזו שבכבל שבין הקרון הרביעי והחמישי, קטנה ממנה או שווה לה? הסבירו.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נתון: </a:t>
            </a:r>
            <a:r>
              <a:rPr lang="en-US" dirty="0"/>
              <a:t>m=2000kg;  M=3000kg;   F=20,000N;      n =5</a:t>
            </a:r>
            <a:br>
              <a:rPr lang="en-US" dirty="0"/>
            </a:br>
            <a:r>
              <a:rPr lang="he-IL" dirty="0"/>
              <a:t>חשבו את המתיחות בכבל שבין הקרון השני לשלישי.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/>
              <a:t>פתחו ביטוי כללי (ללא נתוני סעיף ב) למתיחות בכבל המושך קרון כלשהו .</a:t>
            </a:r>
            <a:endParaRPr lang="en-US" dirty="0"/>
          </a:p>
          <a:p>
            <a:endParaRPr lang="he-IL" dirty="0"/>
          </a:p>
        </p:txBody>
      </p:sp>
      <p:grpSp>
        <p:nvGrpSpPr>
          <p:cNvPr id="19" name="קבוצה 18"/>
          <p:cNvGrpSpPr/>
          <p:nvPr/>
        </p:nvGrpSpPr>
        <p:grpSpPr>
          <a:xfrm>
            <a:off x="1876424" y="1763634"/>
            <a:ext cx="5819775" cy="1580077"/>
            <a:chOff x="1876424" y="1763634"/>
            <a:chExt cx="5819775" cy="1580077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1876424" y="1763634"/>
              <a:ext cx="5819775" cy="1580077"/>
              <a:chOff x="1980" y="6120"/>
              <a:chExt cx="8100" cy="1554"/>
            </a:xfrm>
          </p:grpSpPr>
          <p:pic>
            <p:nvPicPr>
              <p:cNvPr id="136195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522"/>
              <a:stretch>
                <a:fillRect/>
              </a:stretch>
            </p:blipFill>
            <p:spPr bwMode="auto">
              <a:xfrm>
                <a:off x="1980" y="6120"/>
                <a:ext cx="8100" cy="1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Oval 4"/>
              <p:cNvSpPr>
                <a:spLocks noChangeArrowheads="1"/>
              </p:cNvSpPr>
              <p:nvPr/>
            </p:nvSpPr>
            <p:spPr bwMode="auto">
              <a:xfrm>
                <a:off x="2880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6" name="Oval 5"/>
              <p:cNvSpPr>
                <a:spLocks noChangeArrowheads="1"/>
              </p:cNvSpPr>
              <p:nvPr/>
            </p:nvSpPr>
            <p:spPr bwMode="auto">
              <a:xfrm>
                <a:off x="3375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7" name="Oval 6"/>
              <p:cNvSpPr>
                <a:spLocks noChangeArrowheads="1"/>
              </p:cNvSpPr>
              <p:nvPr/>
            </p:nvSpPr>
            <p:spPr bwMode="auto">
              <a:xfrm>
                <a:off x="3870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>
                <a:off x="3060" y="7200"/>
                <a:ext cx="900" cy="0"/>
              </a:xfrm>
              <a:prstGeom prst="lin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2520" y="6480"/>
                <a:ext cx="1680" cy="615"/>
              </a:xfrm>
              <a:prstGeom prst="rect">
                <a:avLst/>
              </a:prstGeom>
              <a:solidFill>
                <a:srgbClr val="808080"/>
              </a:solidFill>
              <a:ln w="38100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2700" y="6120"/>
                <a:ext cx="540" cy="36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3600" y="6300"/>
                <a:ext cx="180" cy="180"/>
              </a:xfrm>
              <a:prstGeom prst="rect">
                <a:avLst/>
              </a:prstGeom>
              <a:solidFill>
                <a:srgbClr val="808080"/>
              </a:solidFill>
              <a:ln w="9525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3315" y="6300"/>
                <a:ext cx="180" cy="18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3784605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1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82047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68856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3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98196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95638" y="2328530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753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7: מתיחות חוטים במערכת רב גופית- רכבת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3340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א. המתיחות בכבל שבין הקרון השלישי לרביעי גדולה מזו שבכבל שבין הקרון הרביעי והחמישי.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    הכבל שמחובר לקרון החמישי צריך להאיץ אותו בלבד, ואילו הכבל המחובר לקרון הרביעי צריך להאיץ </a:t>
            </a:r>
            <a:r>
              <a:rPr lang="en-US" dirty="0"/>
              <a:t>     </a:t>
            </a:r>
            <a:r>
              <a:rPr lang="he-IL" dirty="0"/>
              <a:t>הן את הקרון הרביעי והן את הקרון החמישי באותה התאוצה.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1549600" y="2201358"/>
            <a:ext cx="5819775" cy="1580077"/>
            <a:chOff x="1876424" y="1763634"/>
            <a:chExt cx="5819775" cy="1580077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1876424" y="1763634"/>
              <a:ext cx="5819775" cy="1580077"/>
              <a:chOff x="1980" y="6120"/>
              <a:chExt cx="8100" cy="1554"/>
            </a:xfrm>
          </p:grpSpPr>
          <p:pic>
            <p:nvPicPr>
              <p:cNvPr id="11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522"/>
              <a:stretch>
                <a:fillRect/>
              </a:stretch>
            </p:blipFill>
            <p:spPr bwMode="auto">
              <a:xfrm>
                <a:off x="1980" y="6120"/>
                <a:ext cx="8100" cy="1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Oval 4"/>
              <p:cNvSpPr>
                <a:spLocks noChangeArrowheads="1"/>
              </p:cNvSpPr>
              <p:nvPr/>
            </p:nvSpPr>
            <p:spPr bwMode="auto">
              <a:xfrm>
                <a:off x="2880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3" name="Oval 5"/>
              <p:cNvSpPr>
                <a:spLocks noChangeArrowheads="1"/>
              </p:cNvSpPr>
              <p:nvPr/>
            </p:nvSpPr>
            <p:spPr bwMode="auto">
              <a:xfrm>
                <a:off x="3375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4" name="Oval 6"/>
              <p:cNvSpPr>
                <a:spLocks noChangeArrowheads="1"/>
              </p:cNvSpPr>
              <p:nvPr/>
            </p:nvSpPr>
            <p:spPr bwMode="auto">
              <a:xfrm>
                <a:off x="3870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>
                <a:off x="3060" y="7200"/>
                <a:ext cx="900" cy="0"/>
              </a:xfrm>
              <a:prstGeom prst="lin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Rectangle 8"/>
              <p:cNvSpPr>
                <a:spLocks noChangeArrowheads="1"/>
              </p:cNvSpPr>
              <p:nvPr/>
            </p:nvSpPr>
            <p:spPr bwMode="auto">
              <a:xfrm>
                <a:off x="2520" y="6480"/>
                <a:ext cx="1680" cy="615"/>
              </a:xfrm>
              <a:prstGeom prst="rect">
                <a:avLst/>
              </a:prstGeom>
              <a:solidFill>
                <a:srgbClr val="808080"/>
              </a:solidFill>
              <a:ln w="38100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Rectangle 9"/>
              <p:cNvSpPr>
                <a:spLocks noChangeArrowheads="1"/>
              </p:cNvSpPr>
              <p:nvPr/>
            </p:nvSpPr>
            <p:spPr bwMode="auto">
              <a:xfrm>
                <a:off x="2700" y="6120"/>
                <a:ext cx="540" cy="36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8" name="Rectangle 10"/>
              <p:cNvSpPr>
                <a:spLocks noChangeArrowheads="1"/>
              </p:cNvSpPr>
              <p:nvPr/>
            </p:nvSpPr>
            <p:spPr bwMode="auto">
              <a:xfrm>
                <a:off x="3600" y="6300"/>
                <a:ext cx="180" cy="180"/>
              </a:xfrm>
              <a:prstGeom prst="rect">
                <a:avLst/>
              </a:prstGeom>
              <a:solidFill>
                <a:srgbClr val="808080"/>
              </a:solidFill>
              <a:ln w="9525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9" name="Rectangle 11"/>
              <p:cNvSpPr>
                <a:spLocks noChangeArrowheads="1"/>
              </p:cNvSpPr>
              <p:nvPr/>
            </p:nvSpPr>
            <p:spPr bwMode="auto">
              <a:xfrm>
                <a:off x="3315" y="6300"/>
                <a:ext cx="180" cy="18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3784605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1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82047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2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68856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3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98196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4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995638" y="2328530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5</a:t>
              </a:r>
            </a:p>
          </p:txBody>
        </p:sp>
      </p:grpSp>
      <p:graphicFrame>
        <p:nvGraphicFramePr>
          <p:cNvPr id="25" name="אובייקט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089166"/>
              </p:ext>
            </p:extLst>
          </p:nvPr>
        </p:nvGraphicFramePr>
        <p:xfrm>
          <a:off x="1885039" y="4209188"/>
          <a:ext cx="185102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03" name="משוואה" r:id="rId4" imgW="1104840" imgH="228600" progId="Equation.3">
                  <p:embed/>
                </p:oleObj>
              </mc:Choice>
              <mc:Fallback>
                <p:oleObj name="משוואה" r:id="rId4" imgW="1104840" imgH="228600" progId="Equation.3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039" y="4209188"/>
                        <a:ext cx="1851025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קבוצה 28"/>
          <p:cNvGrpSpPr/>
          <p:nvPr/>
        </p:nvGrpSpPr>
        <p:grpSpPr>
          <a:xfrm>
            <a:off x="4658367" y="3781436"/>
            <a:ext cx="2309081" cy="1164052"/>
            <a:chOff x="4658367" y="3781436"/>
            <a:chExt cx="2309081" cy="1164052"/>
          </a:xfrm>
        </p:grpSpPr>
        <p:pic>
          <p:nvPicPr>
            <p:cNvPr id="176130" name="Picture 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4423" y="3921828"/>
              <a:ext cx="1343025" cy="866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4658367" y="4024522"/>
              <a:ext cx="77007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he-IL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" name="מחבר חץ ישר 21"/>
            <p:cNvCxnSpPr/>
            <p:nvPr/>
          </p:nvCxnSpPr>
          <p:spPr>
            <a:xfrm flipH="1" flipV="1">
              <a:off x="5043404" y="4393853"/>
              <a:ext cx="582391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אליפסה 27"/>
            <p:cNvSpPr/>
            <p:nvPr/>
          </p:nvSpPr>
          <p:spPr>
            <a:xfrm>
              <a:off x="5625795" y="3781436"/>
              <a:ext cx="1199472" cy="1164052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pic>
        <p:nvPicPr>
          <p:cNvPr id="17613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372" y="5315755"/>
            <a:ext cx="7143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4949562" y="5403623"/>
            <a:ext cx="7700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5</a:t>
            </a:r>
            <a:endParaRPr lang="he-IL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מחבר חץ ישר 32"/>
          <p:cNvCxnSpPr/>
          <p:nvPr/>
        </p:nvCxnSpPr>
        <p:spPr>
          <a:xfrm flipH="1" flipV="1">
            <a:off x="5428440" y="5798724"/>
            <a:ext cx="442934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אליפסה 35"/>
          <p:cNvSpPr/>
          <p:nvPr/>
        </p:nvSpPr>
        <p:spPr>
          <a:xfrm>
            <a:off x="5745370" y="5315755"/>
            <a:ext cx="923444" cy="90077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34" name="אובייקט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316034"/>
              </p:ext>
            </p:extLst>
          </p:nvPr>
        </p:nvGraphicFramePr>
        <p:xfrm>
          <a:off x="2051708" y="5571675"/>
          <a:ext cx="1169987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04" name="משוואה" r:id="rId8" imgW="698400" imgH="228600" progId="Equation.3">
                  <p:embed/>
                </p:oleObj>
              </mc:Choice>
              <mc:Fallback>
                <p:oleObj name="משוואה" r:id="rId8" imgW="698400" imgH="228600" progId="Equation.3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08" y="5571675"/>
                        <a:ext cx="1169987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58060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פתרון תרגיל 7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46279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ב.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he-IL" dirty="0"/>
              <a:t>ג.  </a:t>
            </a:r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917528"/>
              </p:ext>
            </p:extLst>
          </p:nvPr>
        </p:nvGraphicFramePr>
        <p:xfrm>
          <a:off x="738143" y="980940"/>
          <a:ext cx="368141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39" name="משוואה" r:id="rId3" imgW="2793960" imgH="914400" progId="Equation.3">
                  <p:embed/>
                </p:oleObj>
              </mc:Choice>
              <mc:Fallback>
                <p:oleObj name="משוואה" r:id="rId3" imgW="2793960" imgH="914400" progId="Equation.3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43" y="980940"/>
                        <a:ext cx="3681412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קבוצה 4"/>
          <p:cNvGrpSpPr/>
          <p:nvPr/>
        </p:nvGrpSpPr>
        <p:grpSpPr>
          <a:xfrm>
            <a:off x="704346" y="2589773"/>
            <a:ext cx="5819775" cy="1580077"/>
            <a:chOff x="1876424" y="1763634"/>
            <a:chExt cx="5819775" cy="1580077"/>
          </a:xfrm>
        </p:grpSpPr>
        <p:grpSp>
          <p:nvGrpSpPr>
            <p:cNvPr id="6" name="Group 2"/>
            <p:cNvGrpSpPr>
              <a:grpSpLocks/>
            </p:cNvGrpSpPr>
            <p:nvPr/>
          </p:nvGrpSpPr>
          <p:grpSpPr bwMode="auto">
            <a:xfrm>
              <a:off x="1876424" y="1763634"/>
              <a:ext cx="5819775" cy="1580077"/>
              <a:chOff x="1980" y="6120"/>
              <a:chExt cx="8100" cy="1554"/>
            </a:xfrm>
          </p:grpSpPr>
          <p:pic>
            <p:nvPicPr>
              <p:cNvPr id="12" name="Picture 3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4522"/>
              <a:stretch>
                <a:fillRect/>
              </a:stretch>
            </p:blipFill>
            <p:spPr bwMode="auto">
              <a:xfrm>
                <a:off x="1980" y="6120"/>
                <a:ext cx="8100" cy="1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Oval 4"/>
              <p:cNvSpPr>
                <a:spLocks noChangeArrowheads="1"/>
              </p:cNvSpPr>
              <p:nvPr/>
            </p:nvSpPr>
            <p:spPr bwMode="auto">
              <a:xfrm>
                <a:off x="2880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4" name="Oval 5"/>
              <p:cNvSpPr>
                <a:spLocks noChangeArrowheads="1"/>
              </p:cNvSpPr>
              <p:nvPr/>
            </p:nvSpPr>
            <p:spPr bwMode="auto">
              <a:xfrm>
                <a:off x="3375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Oval 6"/>
              <p:cNvSpPr>
                <a:spLocks noChangeArrowheads="1"/>
              </p:cNvSpPr>
              <p:nvPr/>
            </p:nvSpPr>
            <p:spPr bwMode="auto">
              <a:xfrm>
                <a:off x="3870" y="7020"/>
                <a:ext cx="360" cy="36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Line 7"/>
              <p:cNvSpPr>
                <a:spLocks noChangeShapeType="1"/>
              </p:cNvSpPr>
              <p:nvPr/>
            </p:nvSpPr>
            <p:spPr bwMode="auto">
              <a:xfrm>
                <a:off x="3060" y="7200"/>
                <a:ext cx="900" cy="0"/>
              </a:xfrm>
              <a:prstGeom prst="lin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2520" y="6480"/>
                <a:ext cx="1680" cy="615"/>
              </a:xfrm>
              <a:prstGeom prst="rect">
                <a:avLst/>
              </a:prstGeom>
              <a:solidFill>
                <a:srgbClr val="808080"/>
              </a:solidFill>
              <a:ln w="38100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8" name="Rectangle 9"/>
              <p:cNvSpPr>
                <a:spLocks noChangeArrowheads="1"/>
              </p:cNvSpPr>
              <p:nvPr/>
            </p:nvSpPr>
            <p:spPr bwMode="auto">
              <a:xfrm>
                <a:off x="2700" y="6120"/>
                <a:ext cx="540" cy="36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9" name="Rectangle 10"/>
              <p:cNvSpPr>
                <a:spLocks noChangeArrowheads="1"/>
              </p:cNvSpPr>
              <p:nvPr/>
            </p:nvSpPr>
            <p:spPr bwMode="auto">
              <a:xfrm>
                <a:off x="3600" y="6300"/>
                <a:ext cx="180" cy="180"/>
              </a:xfrm>
              <a:prstGeom prst="rect">
                <a:avLst/>
              </a:prstGeom>
              <a:solidFill>
                <a:srgbClr val="808080"/>
              </a:solidFill>
              <a:ln w="9525" algn="ctr">
                <a:solidFill>
                  <a:srgbClr val="80808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0" name="Rectangle 11"/>
              <p:cNvSpPr>
                <a:spLocks noChangeArrowheads="1"/>
              </p:cNvSpPr>
              <p:nvPr/>
            </p:nvSpPr>
            <p:spPr bwMode="auto">
              <a:xfrm>
                <a:off x="3315" y="6300"/>
                <a:ext cx="180" cy="180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3784605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82047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68856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3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98196" y="2339163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95638" y="2328530"/>
              <a:ext cx="31290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dirty="0"/>
                <a:t>5</a:t>
              </a:r>
            </a:p>
          </p:txBody>
        </p:sp>
      </p:grpSp>
      <p:graphicFrame>
        <p:nvGraphicFramePr>
          <p:cNvPr id="21" name="אובייקט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779076"/>
              </p:ext>
            </p:extLst>
          </p:nvPr>
        </p:nvGraphicFramePr>
        <p:xfrm>
          <a:off x="660071" y="4169850"/>
          <a:ext cx="453072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40" name="משוואה" r:id="rId6" imgW="2705040" imgH="457200" progId="Equation.3">
                  <p:embed/>
                </p:oleObj>
              </mc:Choice>
              <mc:Fallback>
                <p:oleObj name="משוואה" r:id="rId6" imgW="2705040" imgH="457200" progId="Equation.3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071" y="4169850"/>
                        <a:ext cx="453072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7158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910" y="4350712"/>
            <a:ext cx="19621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אליפסה 23"/>
          <p:cNvSpPr/>
          <p:nvPr/>
        </p:nvSpPr>
        <p:spPr>
          <a:xfrm>
            <a:off x="6663729" y="3912914"/>
            <a:ext cx="1800511" cy="1521971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TextBox 24"/>
          <p:cNvSpPr txBox="1"/>
          <p:nvPr/>
        </p:nvSpPr>
        <p:spPr>
          <a:xfrm>
            <a:off x="5426406" y="4350712"/>
            <a:ext cx="7700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he-IL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מחבר חץ ישר 25"/>
          <p:cNvCxnSpPr/>
          <p:nvPr/>
        </p:nvCxnSpPr>
        <p:spPr>
          <a:xfrm flipH="1" flipV="1">
            <a:off x="5823560" y="4765343"/>
            <a:ext cx="759351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אובייקט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262840"/>
              </p:ext>
            </p:extLst>
          </p:nvPr>
        </p:nvGraphicFramePr>
        <p:xfrm>
          <a:off x="624865" y="5266967"/>
          <a:ext cx="2616200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41" name="משוואה" r:id="rId9" imgW="1562040" imgH="660240" progId="Equation.3">
                  <p:embed/>
                </p:oleObj>
              </mc:Choice>
              <mc:Fallback>
                <p:oleObj name="משוואה" r:id="rId9" imgW="1562040" imgH="660240" progId="Equation.3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65" y="5266967"/>
                        <a:ext cx="2616200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397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הקשר בין כיוון התנועה וכיוון הכוח השקול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571501"/>
            <a:ext cx="8547482" cy="148058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he-IL" dirty="0"/>
              <a:t>ראינו שכוח, הפועל על גוף, גורם לשינוי מהירותו. האם כיוון ה</a:t>
            </a:r>
            <a:r>
              <a:rPr lang="he-IL" b="1" dirty="0"/>
              <a:t>תנועה</a:t>
            </a:r>
            <a:r>
              <a:rPr lang="he-IL" dirty="0"/>
              <a:t> בהכרח בכיוון הכוח השקול?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he-IL" b="1" dirty="0"/>
              <a:t>בתרשימים הבאים מתוארת תנועת גופים במצבים שונים:</a:t>
            </a:r>
          </a:p>
          <a:p>
            <a:pPr marL="0" indent="0" algn="ctr">
              <a:buNone/>
            </a:pPr>
            <a:r>
              <a:rPr lang="he-IL" dirty="0"/>
              <a:t>עבור כל אחד מהמצבים ציינו: מה כיוון הכוח השקול? כיוון התאוצה? כיוון</a:t>
            </a:r>
            <a:r>
              <a:rPr lang="en-US" dirty="0"/>
              <a:t> </a:t>
            </a:r>
            <a:r>
              <a:rPr lang="he-IL" dirty="0"/>
              <a:t>התנועה?</a:t>
            </a:r>
            <a:endParaRPr lang="he-IL" b="1" dirty="0"/>
          </a:p>
          <a:p>
            <a:pPr marL="0" indent="0">
              <a:buNone/>
            </a:pPr>
            <a:endParaRPr lang="he-IL" dirty="0"/>
          </a:p>
        </p:txBody>
      </p:sp>
      <p:cxnSp>
        <p:nvCxnSpPr>
          <p:cNvPr id="40" name="מחבר חץ ישר 39"/>
          <p:cNvCxnSpPr/>
          <p:nvPr/>
        </p:nvCxnSpPr>
        <p:spPr>
          <a:xfrm>
            <a:off x="1429106" y="4145530"/>
            <a:ext cx="314866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קבוצה 31"/>
          <p:cNvGrpSpPr/>
          <p:nvPr/>
        </p:nvGrpSpPr>
        <p:grpSpPr>
          <a:xfrm>
            <a:off x="5174031" y="2364404"/>
            <a:ext cx="3424334" cy="1316503"/>
            <a:chOff x="5319832" y="2396597"/>
            <a:chExt cx="3424334" cy="1316503"/>
          </a:xfrm>
        </p:grpSpPr>
        <p:grpSp>
          <p:nvGrpSpPr>
            <p:cNvPr id="20" name="קבוצה 19"/>
            <p:cNvGrpSpPr/>
            <p:nvPr/>
          </p:nvGrpSpPr>
          <p:grpSpPr>
            <a:xfrm>
              <a:off x="5414828" y="2396597"/>
              <a:ext cx="3225800" cy="870794"/>
              <a:chOff x="5414828" y="2396597"/>
              <a:chExt cx="3225800" cy="870794"/>
            </a:xfrm>
          </p:grpSpPr>
          <p:grpSp>
            <p:nvGrpSpPr>
              <p:cNvPr id="34" name="קבוצה 33"/>
              <p:cNvGrpSpPr/>
              <p:nvPr/>
            </p:nvGrpSpPr>
            <p:grpSpPr>
              <a:xfrm>
                <a:off x="5414828" y="2505391"/>
                <a:ext cx="3225800" cy="762000"/>
                <a:chOff x="5444496" y="2254074"/>
                <a:chExt cx="3225800" cy="762000"/>
              </a:xfrm>
            </p:grpSpPr>
            <p:sp>
              <p:nvSpPr>
                <p:cNvPr id="4" name="מלבן 3"/>
                <p:cNvSpPr/>
                <p:nvPr/>
              </p:nvSpPr>
              <p:spPr>
                <a:xfrm>
                  <a:off x="6498596" y="2254074"/>
                  <a:ext cx="990600" cy="330200"/>
                </a:xfrm>
                <a:prstGeom prst="rect">
                  <a:avLst/>
                </a:pr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5" name="אליפסה 4"/>
                <p:cNvSpPr/>
                <p:nvPr/>
              </p:nvSpPr>
              <p:spPr>
                <a:xfrm>
                  <a:off x="6612896" y="2482674"/>
                  <a:ext cx="215900" cy="254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6" name="אליפסה 5"/>
                <p:cNvSpPr/>
                <p:nvPr/>
              </p:nvSpPr>
              <p:spPr>
                <a:xfrm>
                  <a:off x="7108196" y="2482674"/>
                  <a:ext cx="215900" cy="254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7" name="מלבן 6"/>
                <p:cNvSpPr/>
                <p:nvPr/>
              </p:nvSpPr>
              <p:spPr>
                <a:xfrm>
                  <a:off x="5444496" y="2749374"/>
                  <a:ext cx="3225800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cxnSp>
            <p:nvCxnSpPr>
              <p:cNvPr id="43" name="מחבר חץ ישר 42"/>
              <p:cNvCxnSpPr/>
              <p:nvPr/>
            </p:nvCxnSpPr>
            <p:spPr>
              <a:xfrm>
                <a:off x="6784526" y="2396597"/>
                <a:ext cx="359404" cy="0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מלבן 21"/>
            <p:cNvSpPr/>
            <p:nvPr/>
          </p:nvSpPr>
          <p:spPr>
            <a:xfrm>
              <a:off x="5319832" y="3297602"/>
              <a:ext cx="3424334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he-IL" sz="14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קרונית נעה במהירות קבועה על שולחן אופקי </a:t>
              </a:r>
            </a:p>
          </p:txBody>
        </p:sp>
      </p:grpSp>
      <p:grpSp>
        <p:nvGrpSpPr>
          <p:cNvPr id="45" name="קבוצה 44"/>
          <p:cNvGrpSpPr/>
          <p:nvPr/>
        </p:nvGrpSpPr>
        <p:grpSpPr>
          <a:xfrm>
            <a:off x="443031" y="2364404"/>
            <a:ext cx="3744537" cy="1362814"/>
            <a:chOff x="466725" y="1475313"/>
            <a:chExt cx="3744537" cy="1362814"/>
          </a:xfrm>
        </p:grpSpPr>
        <p:grpSp>
          <p:nvGrpSpPr>
            <p:cNvPr id="21" name="קבוצה 20"/>
            <p:cNvGrpSpPr/>
            <p:nvPr/>
          </p:nvGrpSpPr>
          <p:grpSpPr>
            <a:xfrm>
              <a:off x="860297" y="1475313"/>
              <a:ext cx="3225800" cy="801308"/>
              <a:chOff x="917511" y="2478959"/>
              <a:chExt cx="3225800" cy="801308"/>
            </a:xfrm>
          </p:grpSpPr>
          <p:grpSp>
            <p:nvGrpSpPr>
              <p:cNvPr id="35" name="קבוצה 34"/>
              <p:cNvGrpSpPr/>
              <p:nvPr/>
            </p:nvGrpSpPr>
            <p:grpSpPr>
              <a:xfrm>
                <a:off x="917511" y="2518267"/>
                <a:ext cx="3225800" cy="762000"/>
                <a:chOff x="859796" y="2266774"/>
                <a:chExt cx="3225800" cy="762000"/>
              </a:xfrm>
            </p:grpSpPr>
            <p:sp>
              <p:nvSpPr>
                <p:cNvPr id="8" name="מלבן 7"/>
                <p:cNvSpPr/>
                <p:nvPr/>
              </p:nvSpPr>
              <p:spPr>
                <a:xfrm>
                  <a:off x="1913896" y="2266774"/>
                  <a:ext cx="990600" cy="330200"/>
                </a:xfrm>
                <a:prstGeom prst="rect">
                  <a:avLst/>
                </a:pr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9" name="אליפסה 8"/>
                <p:cNvSpPr/>
                <p:nvPr/>
              </p:nvSpPr>
              <p:spPr>
                <a:xfrm>
                  <a:off x="2028196" y="2495374"/>
                  <a:ext cx="215900" cy="254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0" name="אליפסה 9"/>
                <p:cNvSpPr/>
                <p:nvPr/>
              </p:nvSpPr>
              <p:spPr>
                <a:xfrm>
                  <a:off x="2523496" y="2495374"/>
                  <a:ext cx="215900" cy="254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1" name="מלבן 10"/>
                <p:cNvSpPr/>
                <p:nvPr/>
              </p:nvSpPr>
              <p:spPr>
                <a:xfrm>
                  <a:off x="859796" y="2762074"/>
                  <a:ext cx="3225800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cxnSp>
            <p:nvCxnSpPr>
              <p:cNvPr id="38" name="מחבר חץ ישר 37"/>
              <p:cNvCxnSpPr>
                <a:stCxn id="8" idx="3"/>
              </p:cNvCxnSpPr>
              <p:nvPr/>
            </p:nvCxnSpPr>
            <p:spPr>
              <a:xfrm>
                <a:off x="2962211" y="2683367"/>
                <a:ext cx="359404" cy="0"/>
              </a:xfrm>
              <a:prstGeom prst="straightConnector1">
                <a:avLst/>
              </a:prstGeom>
              <a:ln w="3810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3220015" y="2478959"/>
                <a:ext cx="344966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he-IL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7" name="מלבן 36"/>
            <p:cNvSpPr/>
            <p:nvPr/>
          </p:nvSpPr>
          <p:spPr>
            <a:xfrm>
              <a:off x="466725" y="2139410"/>
              <a:ext cx="3744537" cy="6987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114425">
                <a:lnSpc>
                  <a:spcPct val="150000"/>
                </a:lnSpc>
              </a:pPr>
              <a:r>
                <a:rPr lang="he-IL" sz="14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כוח יחיד פועל ימינה על קרונית, המונחת על שולחן חלק.</a:t>
              </a:r>
            </a:p>
          </p:txBody>
        </p:sp>
      </p:grpSp>
      <p:grpSp>
        <p:nvGrpSpPr>
          <p:cNvPr id="47" name="קבוצה 46"/>
          <p:cNvGrpSpPr/>
          <p:nvPr/>
        </p:nvGrpSpPr>
        <p:grpSpPr>
          <a:xfrm>
            <a:off x="6886198" y="4107052"/>
            <a:ext cx="1755609" cy="1852523"/>
            <a:chOff x="7262828" y="3596457"/>
            <a:chExt cx="1755609" cy="1852523"/>
          </a:xfrm>
        </p:grpSpPr>
        <p:grpSp>
          <p:nvGrpSpPr>
            <p:cNvPr id="12" name="קבוצה 21"/>
            <p:cNvGrpSpPr/>
            <p:nvPr/>
          </p:nvGrpSpPr>
          <p:grpSpPr>
            <a:xfrm>
              <a:off x="7658099" y="3596457"/>
              <a:ext cx="914757" cy="1530763"/>
              <a:chOff x="3949700" y="2847975"/>
              <a:chExt cx="1270000" cy="2857500"/>
            </a:xfrm>
          </p:grpSpPr>
          <p:grpSp>
            <p:nvGrpSpPr>
              <p:cNvPr id="13" name="Group 2"/>
              <p:cNvGrpSpPr>
                <a:grpSpLocks noChangeAspect="1"/>
              </p:cNvGrpSpPr>
              <p:nvPr/>
            </p:nvGrpSpPr>
            <p:grpSpPr bwMode="auto">
              <a:xfrm>
                <a:off x="3949700" y="2847975"/>
                <a:ext cx="1270000" cy="2857500"/>
                <a:chOff x="4510" y="10440"/>
                <a:chExt cx="2000" cy="4500"/>
              </a:xfrm>
            </p:grpSpPr>
            <p:sp>
              <p:nvSpPr>
                <p:cNvPr id="18" name="AutoShape 3"/>
                <p:cNvSpPr>
                  <a:spLocks noChangeAspect="1" noChangeArrowheads="1"/>
                </p:cNvSpPr>
                <p:nvPr/>
              </p:nvSpPr>
              <p:spPr bwMode="auto">
                <a:xfrm>
                  <a:off x="4510" y="10440"/>
                  <a:ext cx="2000" cy="4500"/>
                </a:xfrm>
                <a:prstGeom prst="rect">
                  <a:avLst/>
                </a:prstGeom>
                <a:noFill/>
                <a:ln w="381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9" name="Oval 6"/>
                <p:cNvSpPr>
                  <a:spLocks noChangeArrowheads="1"/>
                </p:cNvSpPr>
                <p:nvPr/>
              </p:nvSpPr>
              <p:spPr bwMode="auto">
                <a:xfrm>
                  <a:off x="5385" y="10620"/>
                  <a:ext cx="360" cy="36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3" name="Rectangle 14"/>
                <p:cNvSpPr>
                  <a:spLocks noChangeArrowheads="1"/>
                </p:cNvSpPr>
                <p:nvPr/>
              </p:nvSpPr>
              <p:spPr bwMode="auto">
                <a:xfrm>
                  <a:off x="4510" y="14760"/>
                  <a:ext cx="2000" cy="180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14" name="Oval 6"/>
              <p:cNvSpPr>
                <a:spLocks noChangeArrowheads="1"/>
              </p:cNvSpPr>
              <p:nvPr/>
            </p:nvSpPr>
            <p:spPr bwMode="auto">
              <a:xfrm>
                <a:off x="4505325" y="3333750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Oval 6"/>
              <p:cNvSpPr>
                <a:spLocks noChangeArrowheads="1"/>
              </p:cNvSpPr>
              <p:nvPr/>
            </p:nvSpPr>
            <p:spPr bwMode="auto">
              <a:xfrm>
                <a:off x="4495800" y="3914775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Oval 6"/>
              <p:cNvSpPr>
                <a:spLocks noChangeArrowheads="1"/>
              </p:cNvSpPr>
              <p:nvPr/>
            </p:nvSpPr>
            <p:spPr bwMode="auto">
              <a:xfrm>
                <a:off x="4505325" y="4638675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Oval 6"/>
              <p:cNvSpPr>
                <a:spLocks noChangeArrowheads="1"/>
              </p:cNvSpPr>
              <p:nvPr/>
            </p:nvSpPr>
            <p:spPr bwMode="auto">
              <a:xfrm>
                <a:off x="4476750" y="5353050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46" name="מלבן 45"/>
            <p:cNvSpPr/>
            <p:nvPr/>
          </p:nvSpPr>
          <p:spPr>
            <a:xfrm>
              <a:off x="7262828" y="5141203"/>
              <a:ext cx="175560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sz="14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כדור בנפילה חופשית </a:t>
              </a:r>
            </a:p>
          </p:txBody>
        </p:sp>
      </p:grpSp>
      <p:grpSp>
        <p:nvGrpSpPr>
          <p:cNvPr id="49" name="קבוצה 48"/>
          <p:cNvGrpSpPr/>
          <p:nvPr/>
        </p:nvGrpSpPr>
        <p:grpSpPr>
          <a:xfrm>
            <a:off x="3507767" y="3717881"/>
            <a:ext cx="2406428" cy="2105252"/>
            <a:chOff x="3892299" y="3436835"/>
            <a:chExt cx="2406428" cy="2105252"/>
          </a:xfrm>
        </p:grpSpPr>
        <p:grpSp>
          <p:nvGrpSpPr>
            <p:cNvPr id="24" name="קבוצה 19"/>
            <p:cNvGrpSpPr/>
            <p:nvPr/>
          </p:nvGrpSpPr>
          <p:grpSpPr>
            <a:xfrm>
              <a:off x="4695825" y="3436835"/>
              <a:ext cx="840826" cy="1813657"/>
              <a:chOff x="4808243" y="3793490"/>
              <a:chExt cx="1166151" cy="2397760"/>
            </a:xfrm>
          </p:grpSpPr>
          <p:grpSp>
            <p:nvGrpSpPr>
              <p:cNvPr id="25" name="Group 2"/>
              <p:cNvGrpSpPr>
                <a:grpSpLocks noChangeAspect="1"/>
              </p:cNvGrpSpPr>
              <p:nvPr/>
            </p:nvGrpSpPr>
            <p:grpSpPr bwMode="auto">
              <a:xfrm>
                <a:off x="4808243" y="3793490"/>
                <a:ext cx="1166151" cy="2397760"/>
                <a:chOff x="4501" y="11164"/>
                <a:chExt cx="1942" cy="3776"/>
              </a:xfrm>
            </p:grpSpPr>
            <p:sp>
              <p:nvSpPr>
                <p:cNvPr id="29" name="AutoShape 3"/>
                <p:cNvSpPr>
                  <a:spLocks noChangeAspect="1" noChangeArrowheads="1"/>
                </p:cNvSpPr>
                <p:nvPr/>
              </p:nvSpPr>
              <p:spPr bwMode="auto">
                <a:xfrm>
                  <a:off x="4501" y="11164"/>
                  <a:ext cx="1942" cy="3776"/>
                </a:xfrm>
                <a:prstGeom prst="rect">
                  <a:avLst/>
                </a:prstGeom>
                <a:noFill/>
                <a:ln w="381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 dirty="0"/>
                </a:p>
              </p:txBody>
            </p:sp>
            <p:sp>
              <p:nvSpPr>
                <p:cNvPr id="30" name="Oval 6"/>
                <p:cNvSpPr>
                  <a:spLocks noChangeArrowheads="1"/>
                </p:cNvSpPr>
                <p:nvPr/>
              </p:nvSpPr>
              <p:spPr bwMode="auto">
                <a:xfrm>
                  <a:off x="5265" y="14415"/>
                  <a:ext cx="360" cy="36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31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5446" y="13875"/>
                  <a:ext cx="1" cy="54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33" name="Rectangle 14"/>
                <p:cNvSpPr>
                  <a:spLocks noChangeArrowheads="1"/>
                </p:cNvSpPr>
                <p:nvPr/>
              </p:nvSpPr>
              <p:spPr bwMode="auto">
                <a:xfrm>
                  <a:off x="4501" y="14760"/>
                  <a:ext cx="1942" cy="180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26" name="Oval 6"/>
              <p:cNvSpPr>
                <a:spLocks noChangeArrowheads="1"/>
              </p:cNvSpPr>
              <p:nvPr/>
            </p:nvSpPr>
            <p:spPr bwMode="auto">
              <a:xfrm>
                <a:off x="5238750" y="5048250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7" name="Oval 6"/>
              <p:cNvSpPr>
                <a:spLocks noChangeArrowheads="1"/>
              </p:cNvSpPr>
              <p:nvPr/>
            </p:nvSpPr>
            <p:spPr bwMode="auto">
              <a:xfrm>
                <a:off x="5248275" y="4495800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8" name="Oval 6"/>
              <p:cNvSpPr>
                <a:spLocks noChangeArrowheads="1"/>
              </p:cNvSpPr>
              <p:nvPr/>
            </p:nvSpPr>
            <p:spPr bwMode="auto">
              <a:xfrm>
                <a:off x="5238750" y="4095750"/>
                <a:ext cx="228600" cy="228600"/>
              </a:xfrm>
              <a:prstGeom prst="ellipse">
                <a:avLst/>
              </a:prstGeom>
              <a:solidFill>
                <a:srgbClr val="FF0000">
                  <a:alpha val="10000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48" name="מלבן 47"/>
            <p:cNvSpPr/>
            <p:nvPr/>
          </p:nvSpPr>
          <p:spPr>
            <a:xfrm>
              <a:off x="3892299" y="5234310"/>
              <a:ext cx="240642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e-IL" sz="14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כדור שנזרק אנכית כלפי מעלה </a:t>
              </a:r>
            </a:p>
          </p:txBody>
        </p:sp>
      </p:grpSp>
      <p:grpSp>
        <p:nvGrpSpPr>
          <p:cNvPr id="51" name="קבוצה 50"/>
          <p:cNvGrpSpPr/>
          <p:nvPr/>
        </p:nvGrpSpPr>
        <p:grpSpPr>
          <a:xfrm>
            <a:off x="802800" y="4173851"/>
            <a:ext cx="2102197" cy="1730569"/>
            <a:chOff x="1032039" y="3459192"/>
            <a:chExt cx="2102197" cy="1730569"/>
          </a:xfrm>
        </p:grpSpPr>
        <p:pic>
          <p:nvPicPr>
            <p:cNvPr id="36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32039" y="3459192"/>
              <a:ext cx="2102197" cy="1730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" name="מלבן 49"/>
            <p:cNvSpPr/>
            <p:nvPr/>
          </p:nvSpPr>
          <p:spPr>
            <a:xfrm>
              <a:off x="1032039" y="4547799"/>
              <a:ext cx="1628971" cy="3796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he-IL" sz="1400" b="1" dirty="0">
                  <a:solidFill>
                    <a:schemeClr val="accent2"/>
                  </a:solidFill>
                </a:rPr>
                <a:t>כדור נזרק אופקית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30092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4461" y="591671"/>
            <a:ext cx="8236530" cy="5989433"/>
          </a:xfrm>
        </p:spPr>
        <p:txBody>
          <a:bodyPr/>
          <a:lstStyle/>
          <a:p>
            <a:pPr>
              <a:buNone/>
            </a:pPr>
            <a:r>
              <a:rPr lang="he-IL" dirty="0"/>
              <a:t>כוח של </a:t>
            </a:r>
            <a:r>
              <a:rPr lang="en-US" dirty="0"/>
              <a:t>80N </a:t>
            </a:r>
            <a:r>
              <a:rPr lang="he-IL" dirty="0"/>
              <a:t> דוחף שתי מסות צמודות זו לזו על משטח חלק (ראו תרשים א') .</a:t>
            </a:r>
            <a:r>
              <a:rPr lang="en-US" dirty="0"/>
              <a:t> </a:t>
            </a:r>
            <a:r>
              <a:rPr lang="he-IL" sz="1200" b="1" dirty="0"/>
              <a:t> </a:t>
            </a:r>
            <a:endParaRPr lang="en-US" sz="1200" dirty="0"/>
          </a:p>
          <a:p>
            <a:pPr marL="0" lvl="1">
              <a:lnSpc>
                <a:spcPct val="150000"/>
              </a:lnSpc>
              <a:buNone/>
            </a:pPr>
            <a:endParaRPr lang="he-IL" sz="1600" dirty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buNone/>
            </a:pPr>
            <a:endParaRPr lang="he-IL" sz="1600" dirty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buNone/>
            </a:pPr>
            <a:endParaRPr lang="he-IL" sz="1600" dirty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buNone/>
            </a:pPr>
            <a:endParaRPr lang="he-IL" sz="1600" dirty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buNone/>
            </a:pPr>
            <a:r>
              <a:rPr lang="he-IL" sz="1600" dirty="0">
                <a:latin typeface="Arial" pitchFamily="34" charset="0"/>
                <a:cs typeface="Arial" pitchFamily="34" charset="0"/>
              </a:rPr>
              <a:t>א. מהי תאוצת המסות בזמן פעולת הכוח?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buNone/>
            </a:pPr>
            <a:r>
              <a:rPr lang="he-IL" sz="1600" dirty="0">
                <a:latin typeface="Arial" pitchFamily="34" charset="0"/>
                <a:cs typeface="Arial" pitchFamily="34" charset="0"/>
              </a:rPr>
              <a:t>ב. מהו הכוח שמפעיל כל גוף על הגוף השני?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50000"/>
              </a:lnSpc>
              <a:buNone/>
            </a:pPr>
            <a:r>
              <a:rPr lang="he-IL" sz="1600" dirty="0">
                <a:latin typeface="Arial" pitchFamily="34" charset="0"/>
                <a:cs typeface="Arial" pitchFamily="34" charset="0"/>
              </a:rPr>
              <a:t>ג. האם תשובותיכם לסעיפים א ו-ב ישתנו, אם הכוח יפעל על המסה הימנית </a:t>
            </a:r>
            <a:r>
              <a:rPr lang="he-IL" sz="1600" dirty="0"/>
              <a:t>(ראו תרשים ב') </a:t>
            </a:r>
            <a:r>
              <a:rPr lang="he-IL" sz="1600" dirty="0">
                <a:latin typeface="Arial" pitchFamily="34" charset="0"/>
                <a:cs typeface="Arial" pitchFamily="34" charset="0"/>
              </a:rPr>
              <a:t>?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e-IL" dirty="0"/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1009975" y="86560"/>
            <a:ext cx="7681016" cy="505111"/>
          </a:xfrm>
          <a:prstGeom prst="rect">
            <a:avLst/>
          </a:prstGeom>
        </p:spPr>
        <p:txBody>
          <a:bodyPr/>
          <a:lstStyle>
            <a:lvl1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1" kern="1200" baseline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dirty="0"/>
              <a:t>תרגיל 8: כוח דוחף מערכת שני גופים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896" y="1146765"/>
            <a:ext cx="3963786" cy="205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390" y="4619624"/>
            <a:ext cx="4170173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423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8: כוח דוחף מערכת שני גופים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84916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א. </a:t>
            </a:r>
          </a:p>
        </p:txBody>
      </p:sp>
      <p:grpSp>
        <p:nvGrpSpPr>
          <p:cNvPr id="28" name="קבוצה 27"/>
          <p:cNvGrpSpPr/>
          <p:nvPr/>
        </p:nvGrpSpPr>
        <p:grpSpPr>
          <a:xfrm>
            <a:off x="4749565" y="851015"/>
            <a:ext cx="3963786" cy="5467670"/>
            <a:chOff x="4749565" y="851015"/>
            <a:chExt cx="3963786" cy="546767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9565" y="4264460"/>
              <a:ext cx="3963786" cy="2054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6" name="קבוצה 5"/>
            <p:cNvGrpSpPr/>
            <p:nvPr/>
          </p:nvGrpSpPr>
          <p:grpSpPr>
            <a:xfrm>
              <a:off x="5587466" y="851015"/>
              <a:ext cx="2338745" cy="1258643"/>
              <a:chOff x="3979863" y="1228246"/>
              <a:chExt cx="1869373" cy="1508604"/>
            </a:xfrm>
          </p:grpSpPr>
          <p:sp>
            <p:nvSpPr>
              <p:cNvPr id="7" name="Rectangle 3"/>
              <p:cNvSpPr>
                <a:spLocks noChangeArrowheads="1"/>
              </p:cNvSpPr>
              <p:nvPr/>
            </p:nvSpPr>
            <p:spPr bwMode="auto">
              <a:xfrm>
                <a:off x="4641165" y="1228246"/>
                <a:ext cx="679415" cy="1419702"/>
              </a:xfrm>
              <a:prstGeom prst="rect">
                <a:avLst/>
              </a:prstGeom>
              <a:noFill/>
              <a:ln w="38100" algn="ctr">
                <a:solidFill>
                  <a:srgbClr val="703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8" name="Line 4"/>
              <p:cNvSpPr>
                <a:spLocks noChangeShapeType="1"/>
              </p:cNvSpPr>
              <p:nvPr/>
            </p:nvSpPr>
            <p:spPr bwMode="auto">
              <a:xfrm>
                <a:off x="4086022" y="2017836"/>
                <a:ext cx="571500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9" name="Line 5"/>
              <p:cNvSpPr>
                <a:spLocks noChangeShapeType="1"/>
              </p:cNvSpPr>
              <p:nvPr/>
            </p:nvSpPr>
            <p:spPr bwMode="auto">
              <a:xfrm>
                <a:off x="3979863" y="2736850"/>
                <a:ext cx="182880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rgbClr val="8080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 flipH="1">
                <a:off x="5320580" y="2010261"/>
                <a:ext cx="457200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4086022" y="1560637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F</a:t>
                </a:r>
                <a:endParaRPr kumimoji="0" lang="he-IL" sz="160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8"/>
              <p:cNvSpPr txBox="1">
                <a:spLocks noChangeArrowheads="1"/>
              </p:cNvSpPr>
              <p:nvPr/>
            </p:nvSpPr>
            <p:spPr bwMode="auto">
              <a:xfrm>
                <a:off x="5133507" y="1469418"/>
                <a:ext cx="715729" cy="522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r>
                  <a:rPr kumimoji="0" lang="en-US" b="0" i="0" u="none" strike="noStrike" cap="none" normalizeH="0" baseline="-2500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r>
                  <a:rPr kumimoji="0" lang="en-US" b="0" i="0" u="none" strike="noStrike" cap="none" normalizeH="0" baseline="-2500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6</a:t>
                </a:r>
                <a:endParaRPr kumimoji="0" lang="he-IL" b="0" i="0" u="none" strike="noStrike" cap="none" normalizeH="0" baseline="-25000" dirty="0">
                  <a:ln>
                    <a:noFill/>
                  </a:ln>
                  <a:solidFill>
                    <a:srgbClr val="7030A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4661168" y="1709498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000" baseline="-2500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kumimoji="0" lang="he-IL" sz="2000" i="0" u="none" strike="noStrike" cap="none" normalizeH="0" baseline="-25000" dirty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4" name="קבוצה 13"/>
            <p:cNvGrpSpPr/>
            <p:nvPr/>
          </p:nvGrpSpPr>
          <p:grpSpPr>
            <a:xfrm>
              <a:off x="5466410" y="2826086"/>
              <a:ext cx="2409041" cy="832592"/>
              <a:chOff x="3883102" y="1738909"/>
              <a:chExt cx="1925561" cy="997941"/>
            </a:xfrm>
          </p:grpSpPr>
          <p:sp>
            <p:nvSpPr>
              <p:cNvPr id="15" name="Rectangle 3"/>
              <p:cNvSpPr>
                <a:spLocks noChangeArrowheads="1"/>
              </p:cNvSpPr>
              <p:nvPr/>
            </p:nvSpPr>
            <p:spPr bwMode="auto">
              <a:xfrm>
                <a:off x="4641165" y="1756721"/>
                <a:ext cx="679415" cy="891227"/>
              </a:xfrm>
              <a:prstGeom prst="rect">
                <a:avLst/>
              </a:prstGeom>
              <a:noFill/>
              <a:ln w="38100" algn="ctr">
                <a:solidFill>
                  <a:srgbClr val="703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Line 4"/>
              <p:cNvSpPr>
                <a:spLocks noChangeShapeType="1"/>
              </p:cNvSpPr>
              <p:nvPr/>
            </p:nvSpPr>
            <p:spPr bwMode="auto">
              <a:xfrm>
                <a:off x="4086022" y="2261139"/>
                <a:ext cx="571500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Line 5"/>
              <p:cNvSpPr>
                <a:spLocks noChangeShapeType="1"/>
              </p:cNvSpPr>
              <p:nvPr/>
            </p:nvSpPr>
            <p:spPr bwMode="auto">
              <a:xfrm>
                <a:off x="3979863" y="2736850"/>
                <a:ext cx="182880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rgbClr val="8080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0" name="Text Box 8"/>
              <p:cNvSpPr txBox="1">
                <a:spLocks noChangeArrowheads="1"/>
              </p:cNvSpPr>
              <p:nvPr/>
            </p:nvSpPr>
            <p:spPr bwMode="auto">
              <a:xfrm>
                <a:off x="3883102" y="1738909"/>
                <a:ext cx="715729" cy="522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r>
                  <a:rPr kumimoji="0" lang="en-US" b="0" i="0" u="none" strike="noStrike" cap="none" normalizeH="0" baseline="-2500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6</a:t>
                </a:r>
                <a:r>
                  <a:rPr kumimoji="0" lang="en-US" b="0" i="0" u="none" strike="noStrike" cap="none" normalizeH="0" baseline="-2500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4</a:t>
                </a:r>
                <a:endParaRPr kumimoji="0" lang="he-IL" b="0" i="0" u="none" strike="noStrike" cap="none" normalizeH="0" baseline="-25000" dirty="0">
                  <a:ln>
                    <a:noFill/>
                  </a:ln>
                  <a:solidFill>
                    <a:srgbClr val="7030A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9"/>
              <p:cNvSpPr txBox="1">
                <a:spLocks noChangeArrowheads="1"/>
              </p:cNvSpPr>
              <p:nvPr/>
            </p:nvSpPr>
            <p:spPr bwMode="auto">
              <a:xfrm>
                <a:off x="4737738" y="2032540"/>
                <a:ext cx="457200" cy="457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000" baseline="-2500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kumimoji="0" lang="he-IL" sz="2000" i="0" u="none" strike="noStrike" cap="none" normalizeH="0" baseline="-25000" dirty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7" name="קבוצה 26"/>
          <p:cNvGrpSpPr/>
          <p:nvPr/>
        </p:nvGrpSpPr>
        <p:grpSpPr>
          <a:xfrm>
            <a:off x="701698" y="908686"/>
            <a:ext cx="4380273" cy="4176512"/>
            <a:chOff x="701698" y="908686"/>
            <a:chExt cx="4380273" cy="4176512"/>
          </a:xfrm>
        </p:grpSpPr>
        <p:graphicFrame>
          <p:nvGraphicFramePr>
            <p:cNvPr id="22" name="אובייקט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776980"/>
                </p:ext>
              </p:extLst>
            </p:nvPr>
          </p:nvGraphicFramePr>
          <p:xfrm>
            <a:off x="1963201" y="908686"/>
            <a:ext cx="1893887" cy="820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44" name="משוואה" r:id="rId4" imgW="1130040" imgH="482400" progId="Equation.3">
                    <p:embed/>
                  </p:oleObj>
                </mc:Choice>
                <mc:Fallback>
                  <p:oleObj name="משוואה" r:id="rId4" imgW="1130040" imgH="482400" progId="Equation.3">
                    <p:embed/>
                    <p:pic>
                      <p:nvPicPr>
                        <p:cNvPr id="0" name="Picture 1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3201" y="908686"/>
                          <a:ext cx="1893887" cy="820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אובייקט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2538977"/>
                </p:ext>
              </p:extLst>
            </p:nvPr>
          </p:nvGraphicFramePr>
          <p:xfrm>
            <a:off x="1920830" y="1801268"/>
            <a:ext cx="1511300" cy="820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45" name="משוואה" r:id="rId6" imgW="901440" imgH="482400" progId="Equation.3">
                    <p:embed/>
                  </p:oleObj>
                </mc:Choice>
                <mc:Fallback>
                  <p:oleObj name="משוואה" r:id="rId6" imgW="901440" imgH="482400" progId="Equation.3">
                    <p:embed/>
                    <p:pic>
                      <p:nvPicPr>
                        <p:cNvPr id="0" name="Picture 1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830" y="1801268"/>
                          <a:ext cx="1511300" cy="820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אובייקט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2088346"/>
                </p:ext>
              </p:extLst>
            </p:nvPr>
          </p:nvGraphicFramePr>
          <p:xfrm>
            <a:off x="1846646" y="2699812"/>
            <a:ext cx="3235325" cy="1123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46" name="משוואה" r:id="rId8" imgW="1930320" imgH="660240" progId="Equation.3">
                    <p:embed/>
                  </p:oleObj>
                </mc:Choice>
                <mc:Fallback>
                  <p:oleObj name="משוואה" r:id="rId8" imgW="1930320" imgH="660240" progId="Equation.3">
                    <p:embed/>
                    <p:pic>
                      <p:nvPicPr>
                        <p:cNvPr id="0" name="Picture 1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6646" y="2699812"/>
                          <a:ext cx="3235325" cy="1123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אובייקט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3893554"/>
                </p:ext>
              </p:extLst>
            </p:nvPr>
          </p:nvGraphicFramePr>
          <p:xfrm>
            <a:off x="1896828" y="4264460"/>
            <a:ext cx="2852737" cy="820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47" name="משוואה" r:id="rId10" imgW="1701720" imgH="482400" progId="Equation.3">
                    <p:embed/>
                  </p:oleObj>
                </mc:Choice>
                <mc:Fallback>
                  <p:oleObj name="משוואה" r:id="rId10" imgW="1701720" imgH="482400" progId="Equation.3">
                    <p:embed/>
                    <p:pic>
                      <p:nvPicPr>
                        <p:cNvPr id="0" name="Picture 1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6828" y="4264460"/>
                          <a:ext cx="2852737" cy="820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אובייקט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9810460"/>
                </p:ext>
              </p:extLst>
            </p:nvPr>
          </p:nvGraphicFramePr>
          <p:xfrm>
            <a:off x="701698" y="1319055"/>
            <a:ext cx="1758187" cy="12951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248" name="משוואה" r:id="rId12" imgW="279360" imgH="215640" progId="Equation.3">
                    <p:embed/>
                  </p:oleObj>
                </mc:Choice>
                <mc:Fallback>
                  <p:oleObj name="משוואה" r:id="rId12" imgW="279360" imgH="215640" progId="Equation.3">
                    <p:embed/>
                    <p:pic>
                      <p:nvPicPr>
                        <p:cNvPr id="0" name="Picture 1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1698" y="1319055"/>
                          <a:ext cx="1758187" cy="12951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417649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פתרון תרגיל 8: כוח דוחף מערכת שני גופים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936432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ב. 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4749565" y="851015"/>
            <a:ext cx="3963786" cy="5467670"/>
            <a:chOff x="4749565" y="851015"/>
            <a:chExt cx="3963786" cy="546767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9565" y="4264460"/>
              <a:ext cx="3963786" cy="2054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6" name="קבוצה 5"/>
            <p:cNvGrpSpPr/>
            <p:nvPr/>
          </p:nvGrpSpPr>
          <p:grpSpPr>
            <a:xfrm>
              <a:off x="5587465" y="851015"/>
              <a:ext cx="2392346" cy="2383644"/>
              <a:chOff x="3979863" y="1228246"/>
              <a:chExt cx="1912217" cy="2857025"/>
            </a:xfrm>
          </p:grpSpPr>
          <p:sp>
            <p:nvSpPr>
              <p:cNvPr id="13" name="Rectangle 3"/>
              <p:cNvSpPr>
                <a:spLocks noChangeArrowheads="1"/>
              </p:cNvSpPr>
              <p:nvPr/>
            </p:nvSpPr>
            <p:spPr bwMode="auto">
              <a:xfrm>
                <a:off x="4641165" y="1228246"/>
                <a:ext cx="679415" cy="1419702"/>
              </a:xfrm>
              <a:prstGeom prst="rect">
                <a:avLst/>
              </a:prstGeom>
              <a:noFill/>
              <a:ln w="38100" algn="ctr">
                <a:solidFill>
                  <a:srgbClr val="703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4" name="Line 4"/>
              <p:cNvSpPr>
                <a:spLocks noChangeShapeType="1"/>
              </p:cNvSpPr>
              <p:nvPr/>
            </p:nvSpPr>
            <p:spPr bwMode="auto">
              <a:xfrm>
                <a:off x="5320580" y="4058982"/>
                <a:ext cx="571500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 type="triangle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Line 5"/>
              <p:cNvSpPr>
                <a:spLocks noChangeShapeType="1"/>
              </p:cNvSpPr>
              <p:nvPr/>
            </p:nvSpPr>
            <p:spPr bwMode="auto">
              <a:xfrm>
                <a:off x="3979863" y="2736850"/>
                <a:ext cx="182880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rgbClr val="8080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Line 6"/>
              <p:cNvSpPr>
                <a:spLocks noChangeShapeType="1"/>
              </p:cNvSpPr>
              <p:nvPr/>
            </p:nvSpPr>
            <p:spPr bwMode="auto">
              <a:xfrm flipH="1">
                <a:off x="5320580" y="2010261"/>
                <a:ext cx="457200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5305153" y="3628072"/>
                <a:ext cx="457200" cy="457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Times New Roman" pitchFamily="18" charset="0"/>
                  </a:rPr>
                  <a:t>F</a:t>
                </a:r>
                <a:endParaRPr kumimoji="0" lang="he-IL" sz="160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 Box 8"/>
              <p:cNvSpPr txBox="1">
                <a:spLocks noChangeArrowheads="1"/>
              </p:cNvSpPr>
              <p:nvPr/>
            </p:nvSpPr>
            <p:spPr bwMode="auto">
              <a:xfrm>
                <a:off x="5133507" y="1469418"/>
                <a:ext cx="715729" cy="522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r>
                  <a:rPr kumimoji="0" lang="en-US" b="0" i="0" u="none" strike="noStrike" cap="none" normalizeH="0" baseline="-2500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4</a:t>
                </a:r>
                <a:r>
                  <a:rPr kumimoji="0" lang="en-US" b="0" i="0" u="none" strike="noStrike" cap="none" normalizeH="0" baseline="-2500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6</a:t>
                </a:r>
                <a:endParaRPr kumimoji="0" lang="he-IL" b="0" i="0" u="none" strike="noStrike" cap="none" normalizeH="0" baseline="-25000" dirty="0">
                  <a:ln>
                    <a:noFill/>
                  </a:ln>
                  <a:solidFill>
                    <a:srgbClr val="7030A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9"/>
              <p:cNvSpPr txBox="1">
                <a:spLocks noChangeArrowheads="1"/>
              </p:cNvSpPr>
              <p:nvPr/>
            </p:nvSpPr>
            <p:spPr bwMode="auto">
              <a:xfrm>
                <a:off x="4661168" y="1709498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000" baseline="-2500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kumimoji="0" lang="he-IL" sz="2000" i="0" u="none" strike="noStrike" cap="none" normalizeH="0" baseline="-25000" dirty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" name="קבוצה 6"/>
            <p:cNvGrpSpPr/>
            <p:nvPr/>
          </p:nvGrpSpPr>
          <p:grpSpPr>
            <a:xfrm>
              <a:off x="5466410" y="2826086"/>
              <a:ext cx="2409041" cy="832592"/>
              <a:chOff x="3883102" y="1738909"/>
              <a:chExt cx="1925561" cy="997941"/>
            </a:xfrm>
          </p:grpSpPr>
          <p:sp>
            <p:nvSpPr>
              <p:cNvPr id="8" name="Rectangle 3"/>
              <p:cNvSpPr>
                <a:spLocks noChangeArrowheads="1"/>
              </p:cNvSpPr>
              <p:nvPr/>
            </p:nvSpPr>
            <p:spPr bwMode="auto">
              <a:xfrm>
                <a:off x="4641165" y="1756721"/>
                <a:ext cx="679415" cy="891227"/>
              </a:xfrm>
              <a:prstGeom prst="rect">
                <a:avLst/>
              </a:prstGeom>
              <a:noFill/>
              <a:ln w="38100" algn="ctr">
                <a:solidFill>
                  <a:srgbClr val="703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9" name="Line 4"/>
              <p:cNvSpPr>
                <a:spLocks noChangeShapeType="1"/>
              </p:cNvSpPr>
              <p:nvPr/>
            </p:nvSpPr>
            <p:spPr bwMode="auto">
              <a:xfrm>
                <a:off x="4086022" y="2261139"/>
                <a:ext cx="571500" cy="0"/>
              </a:xfrm>
              <a:prstGeom prst="line">
                <a:avLst/>
              </a:prstGeom>
              <a:noFill/>
              <a:ln w="38100">
                <a:solidFill>
                  <a:srgbClr val="7030A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3979863" y="2736850"/>
                <a:ext cx="1828800" cy="0"/>
              </a:xfrm>
              <a:prstGeom prst="line">
                <a:avLst/>
              </a:prstGeom>
              <a:noFill/>
              <a:ln w="76200">
                <a:pattFill prst="wdUpDiag">
                  <a:fgClr>
                    <a:srgbClr val="8080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auto">
              <a:xfrm>
                <a:off x="3883102" y="1738909"/>
                <a:ext cx="715729" cy="522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r>
                  <a:rPr kumimoji="0" lang="en-US" b="0" i="0" u="none" strike="noStrike" cap="none" normalizeH="0" baseline="-2500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6</a:t>
                </a:r>
                <a:r>
                  <a:rPr kumimoji="0" lang="en-US" b="0" i="0" u="none" strike="noStrike" cap="none" normalizeH="0" baseline="-2500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4</a:t>
                </a:r>
                <a:endParaRPr kumimoji="0" lang="he-IL" b="0" i="0" u="none" strike="noStrike" cap="none" normalizeH="0" baseline="-25000" dirty="0">
                  <a:ln>
                    <a:noFill/>
                  </a:ln>
                  <a:solidFill>
                    <a:srgbClr val="7030A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>
                <a:off x="4737738" y="2032540"/>
                <a:ext cx="457200" cy="4571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000" baseline="-2500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kumimoji="0" lang="he-IL" sz="2000" i="0" u="none" strike="noStrike" cap="none" normalizeH="0" baseline="-25000" dirty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0" name="קבוצה 19"/>
          <p:cNvGrpSpPr/>
          <p:nvPr/>
        </p:nvGrpSpPr>
        <p:grpSpPr>
          <a:xfrm>
            <a:off x="701698" y="859709"/>
            <a:ext cx="4380273" cy="4225489"/>
            <a:chOff x="701698" y="859709"/>
            <a:chExt cx="4380273" cy="4225489"/>
          </a:xfrm>
        </p:grpSpPr>
        <p:graphicFrame>
          <p:nvGraphicFramePr>
            <p:cNvPr id="21" name="אובייקט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29830885"/>
                </p:ext>
              </p:extLst>
            </p:nvPr>
          </p:nvGraphicFramePr>
          <p:xfrm>
            <a:off x="1961055" y="859709"/>
            <a:ext cx="1511300" cy="820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81" name="משוואה" r:id="rId4" imgW="901440" imgH="482400" progId="Equation.3">
                    <p:embed/>
                  </p:oleObj>
                </mc:Choice>
                <mc:Fallback>
                  <p:oleObj name="משוואה" r:id="rId4" imgW="901440" imgH="482400" progId="Equation.3">
                    <p:embed/>
                    <p:pic>
                      <p:nvPicPr>
                        <p:cNvPr id="0" name="Picture 1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1055" y="859709"/>
                          <a:ext cx="1511300" cy="820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אובייקט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4673797"/>
                </p:ext>
              </p:extLst>
            </p:nvPr>
          </p:nvGraphicFramePr>
          <p:xfrm>
            <a:off x="1884922" y="1802320"/>
            <a:ext cx="1893888" cy="820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82" name="משוואה" r:id="rId6" imgW="1130040" imgH="482400" progId="Equation.3">
                    <p:embed/>
                  </p:oleObj>
                </mc:Choice>
                <mc:Fallback>
                  <p:oleObj name="משוואה" r:id="rId6" imgW="1130040" imgH="482400" progId="Equation.3">
                    <p:embed/>
                    <p:pic>
                      <p:nvPicPr>
                        <p:cNvPr id="0" name="Picture 1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4922" y="1802320"/>
                          <a:ext cx="1893888" cy="8207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אובייקט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896990"/>
                </p:ext>
              </p:extLst>
            </p:nvPr>
          </p:nvGraphicFramePr>
          <p:xfrm>
            <a:off x="1846646" y="2699812"/>
            <a:ext cx="3235325" cy="1123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83" name="משוואה" r:id="rId8" imgW="1930320" imgH="660240" progId="Equation.3">
                    <p:embed/>
                  </p:oleObj>
                </mc:Choice>
                <mc:Fallback>
                  <p:oleObj name="משוואה" r:id="rId8" imgW="1930320" imgH="660240" progId="Equation.3">
                    <p:embed/>
                    <p:pic>
                      <p:nvPicPr>
                        <p:cNvPr id="0" name="Picture 1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6646" y="2699812"/>
                          <a:ext cx="3235325" cy="1123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אובייקט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106166"/>
                </p:ext>
              </p:extLst>
            </p:nvPr>
          </p:nvGraphicFramePr>
          <p:xfrm>
            <a:off x="1896828" y="4264460"/>
            <a:ext cx="2852737" cy="820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84" name="משוואה" r:id="rId10" imgW="1701720" imgH="482400" progId="Equation.3">
                    <p:embed/>
                  </p:oleObj>
                </mc:Choice>
                <mc:Fallback>
                  <p:oleObj name="משוואה" r:id="rId10" imgW="1701720" imgH="482400" progId="Equation.3">
                    <p:embed/>
                    <p:pic>
                      <p:nvPicPr>
                        <p:cNvPr id="0" name="Picture 1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6828" y="4264460"/>
                          <a:ext cx="2852737" cy="820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5400">
                              <a:solidFill>
                                <a:schemeClr val="accent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אובייקט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0148172"/>
                </p:ext>
              </p:extLst>
            </p:nvPr>
          </p:nvGraphicFramePr>
          <p:xfrm>
            <a:off x="701698" y="1319055"/>
            <a:ext cx="1758187" cy="12951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85" name="משוואה" r:id="rId12" imgW="279360" imgH="215640" progId="Equation.3">
                    <p:embed/>
                  </p:oleObj>
                </mc:Choice>
                <mc:Fallback>
                  <p:oleObj name="משוואה" r:id="rId12" imgW="279360" imgH="215640" progId="Equation.3">
                    <p:embed/>
                    <p:pic>
                      <p:nvPicPr>
                        <p:cNvPr id="0" name="Picture 1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1698" y="1319055"/>
                          <a:ext cx="1758187" cy="12951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113151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סיכום השיעור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79507" y="570451"/>
            <a:ext cx="8096575" cy="5917435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/>
              <a:t>המסה של גוף מהווה מדד לשתי תכונות:</a:t>
            </a:r>
            <a:endParaRPr lang="en-US" dirty="0"/>
          </a:p>
          <a:p>
            <a:pPr marL="476250" lvl="1" indent="0">
              <a:lnSpc>
                <a:spcPct val="150000"/>
              </a:lnSpc>
            </a:pPr>
            <a:r>
              <a:rPr lang="he-IL" sz="1600" dirty="0"/>
              <a:t>   להתנגדות הגוף לשינוי מהירותו. בהקשר זה המסה מכונה </a:t>
            </a:r>
            <a:r>
              <a:rPr lang="he-IL" sz="1600" b="1" dirty="0"/>
              <a:t>"מסה </a:t>
            </a:r>
            <a:r>
              <a:rPr lang="he-IL" sz="1600" b="1" dirty="0" err="1"/>
              <a:t>התמדית</a:t>
            </a:r>
            <a:r>
              <a:rPr lang="he-IL" sz="1600" b="1" dirty="0"/>
              <a:t>"</a:t>
            </a:r>
            <a:r>
              <a:rPr lang="he-IL" sz="1600" dirty="0"/>
              <a:t>.</a:t>
            </a:r>
          </a:p>
          <a:p>
            <a:pPr marL="476250" lvl="1" indent="0">
              <a:lnSpc>
                <a:spcPct val="150000"/>
              </a:lnSpc>
            </a:pPr>
            <a:r>
              <a:rPr lang="he-IL" sz="1600" dirty="0"/>
              <a:t>   לעוצמת כוח הכובד הפועל על הגוף. בהקשר זה המסה מכונה </a:t>
            </a:r>
            <a:r>
              <a:rPr lang="he-IL" sz="1600" b="1" dirty="0"/>
              <a:t>"מסה </a:t>
            </a:r>
            <a:r>
              <a:rPr lang="he-IL" sz="1600" b="1" dirty="0" err="1"/>
              <a:t>כובדית</a:t>
            </a:r>
            <a:r>
              <a:rPr lang="he-IL" sz="1600" b="1" dirty="0"/>
              <a:t>"</a:t>
            </a:r>
            <a:r>
              <a:rPr lang="he-IL" sz="1600" i="1" dirty="0"/>
              <a:t> </a:t>
            </a:r>
            <a:br>
              <a:rPr lang="en-US" sz="1600" i="1" dirty="0"/>
            </a:br>
            <a:r>
              <a:rPr lang="he-IL" sz="1600" i="1" dirty="0"/>
              <a:t>	(בכך נעסוק בשיעור הבא)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he-IL" dirty="0"/>
              <a:t>החוק השני: התאוצה של גוף נמצאת ביחס ישר לכוח השקול הפועל עליו וביחס הפוך למסתו.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    כיוון התאוצה זהה לכיוון הכוח השקול.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/>
              <a:t> כיוון מהירותו של גוף אינו זהה בהכרח לכיוון הכוח השקול הפועל עליו.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1N </a:t>
            </a:r>
            <a:r>
              <a:rPr lang="he-IL" dirty="0"/>
              <a:t> (ניוטון) הוא הכוח, המקנה לגוף שמסתו</a:t>
            </a:r>
            <a:r>
              <a:rPr lang="en-US" dirty="0"/>
              <a:t>1kg </a:t>
            </a:r>
            <a:r>
              <a:rPr lang="he-IL" dirty="0"/>
              <a:t> תאוצה של </a:t>
            </a:r>
            <a:r>
              <a:rPr lang="en-US" dirty="0"/>
              <a:t>1m</a:t>
            </a:r>
            <a:r>
              <a:rPr lang="en-US" dirty="0">
                <a:sym typeface="Symbol"/>
              </a:rPr>
              <a:t>sec</a:t>
            </a:r>
            <a:r>
              <a:rPr lang="en-US" baseline="30000" dirty="0">
                <a:sym typeface="Symbol"/>
              </a:rPr>
              <a:t>2</a:t>
            </a:r>
            <a:r>
              <a:rPr lang="he-IL" dirty="0"/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/>
              <a:t>מסה של הגוף מוגדרת כיחס בין גודל הכוח השקול, הפועל על הגוף, לבין גודל התאוצה, שנגרמת כתוצאה ממנו.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/>
              <a:t>המסה איננה תלויה בסוג הכוח וגודלו, במיקומו של הגוף או בתנאי המדידה.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083742"/>
              </p:ext>
            </p:extLst>
          </p:nvPr>
        </p:nvGraphicFramePr>
        <p:xfrm>
          <a:off x="3698511" y="2747033"/>
          <a:ext cx="1172999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7" name="משוואה" r:id="rId3" imgW="545863" imgH="418918" progId="Equation.3">
                  <p:embed/>
                </p:oleObj>
              </mc:Choice>
              <mc:Fallback>
                <p:oleObj name="משוואה" r:id="rId3" imgW="545863" imgH="418918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511" y="2747033"/>
                        <a:ext cx="1172999" cy="9175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363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תאוצה בהשפעת כוח (1)</a:t>
            </a:r>
            <a:br>
              <a:rPr lang="en-US" dirty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95275" y="1760751"/>
            <a:ext cx="8487132" cy="357679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בניסויים ניתן לבדוק האם קיים קשר בין גודל הכוח הפועל על גוף לבין גודל תאוצתו.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נבחן את המקרה הפשוט הבא: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strike="sngStrike" dirty="0"/>
              <a:t> </a:t>
            </a:r>
            <a:endParaRPr lang="en-US" strike="sngStrike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כוח קבוע מושך קרונית נגררת ממנוחה.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ניסוי זה ואחרים מראים כי כאשר פועל על גוף כוח קבוע, גודל התאוצה קבוע וכיוונה כמובן ככיוון הכוח.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קבוצה 6"/>
          <p:cNvGrpSpPr/>
          <p:nvPr/>
        </p:nvGrpSpPr>
        <p:grpSpPr>
          <a:xfrm>
            <a:off x="782730" y="3124683"/>
            <a:ext cx="6772901" cy="1056310"/>
            <a:chOff x="1454150" y="2359990"/>
            <a:chExt cx="6772901" cy="1056310"/>
          </a:xfrm>
        </p:grpSpPr>
        <p:grpSp>
          <p:nvGrpSpPr>
            <p:cNvPr id="8" name="קבוצה 7"/>
            <p:cNvGrpSpPr/>
            <p:nvPr/>
          </p:nvGrpSpPr>
          <p:grpSpPr>
            <a:xfrm>
              <a:off x="1454150" y="2519373"/>
              <a:ext cx="5676900" cy="896927"/>
              <a:chOff x="1727200" y="4259273"/>
              <a:chExt cx="5676900" cy="896927"/>
            </a:xfrm>
          </p:grpSpPr>
          <p:pic>
            <p:nvPicPr>
              <p:cNvPr id="11" name="Picture 2" descr="㿷ᛟҠ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6352493" y="4117080"/>
                <a:ext cx="477613" cy="76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פחית 11"/>
              <p:cNvSpPr/>
              <p:nvPr/>
            </p:nvSpPr>
            <p:spPr>
              <a:xfrm rot="16200000">
                <a:off x="6003925" y="3533775"/>
                <a:ext cx="330200" cy="1962150"/>
              </a:xfrm>
              <a:prstGeom prst="can">
                <a:avLst/>
              </a:prstGeom>
              <a:solidFill>
                <a:schemeClr val="tx1">
                  <a:lumMod val="85000"/>
                  <a:lumOff val="15000"/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3" name="מלבן 12"/>
              <p:cNvSpPr/>
              <p:nvPr/>
            </p:nvSpPr>
            <p:spPr>
              <a:xfrm>
                <a:off x="2184400" y="4394200"/>
                <a:ext cx="990600" cy="330200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4" name="אליפסה 13"/>
              <p:cNvSpPr/>
              <p:nvPr/>
            </p:nvSpPr>
            <p:spPr>
              <a:xfrm>
                <a:off x="2298700" y="4622800"/>
                <a:ext cx="215900" cy="254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5" name="אליפסה 14"/>
              <p:cNvSpPr/>
              <p:nvPr/>
            </p:nvSpPr>
            <p:spPr>
              <a:xfrm>
                <a:off x="2794000" y="4622800"/>
                <a:ext cx="215900" cy="254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6" name="מלבן 15"/>
              <p:cNvSpPr/>
              <p:nvPr/>
            </p:nvSpPr>
            <p:spPr>
              <a:xfrm>
                <a:off x="1727200" y="4889500"/>
                <a:ext cx="3225800" cy="2667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17" name="מחבר ישר 16"/>
              <p:cNvCxnSpPr/>
              <p:nvPr/>
            </p:nvCxnSpPr>
            <p:spPr>
              <a:xfrm>
                <a:off x="3149600" y="4521200"/>
                <a:ext cx="1930400" cy="793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פחית 17"/>
              <p:cNvSpPr/>
              <p:nvPr/>
            </p:nvSpPr>
            <p:spPr>
              <a:xfrm rot="5400000">
                <a:off x="6889750" y="4451350"/>
                <a:ext cx="330200" cy="1651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9" name="פחית 18"/>
              <p:cNvSpPr/>
              <p:nvPr/>
            </p:nvSpPr>
            <p:spPr>
              <a:xfrm rot="16200000">
                <a:off x="5530850" y="3892550"/>
                <a:ext cx="139700" cy="12700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0" name="פחית 19"/>
              <p:cNvSpPr/>
              <p:nvPr/>
            </p:nvSpPr>
            <p:spPr>
              <a:xfrm rot="5400000">
                <a:off x="5111750" y="4438650"/>
                <a:ext cx="330200" cy="1651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1" name="צורה חופשית 20"/>
              <p:cNvSpPr/>
              <p:nvPr/>
            </p:nvSpPr>
            <p:spPr>
              <a:xfrm>
                <a:off x="7137400" y="4356100"/>
                <a:ext cx="266700" cy="330200"/>
              </a:xfrm>
              <a:custGeom>
                <a:avLst/>
                <a:gdLst>
                  <a:gd name="connsiteX0" fmla="*/ 0 w 266700"/>
                  <a:gd name="connsiteY0" fmla="*/ 0 h 330200"/>
                  <a:gd name="connsiteX1" fmla="*/ 266700 w 266700"/>
                  <a:gd name="connsiteY1" fmla="*/ 177800 h 330200"/>
                  <a:gd name="connsiteX2" fmla="*/ 0 w 266700"/>
                  <a:gd name="connsiteY2" fmla="*/ 317500 h 330200"/>
                  <a:gd name="connsiteX3" fmla="*/ 0 w 266700"/>
                  <a:gd name="connsiteY3" fmla="*/ 317500 h 330200"/>
                  <a:gd name="connsiteX4" fmla="*/ 0 w 266700"/>
                  <a:gd name="connsiteY4" fmla="*/ 330200 h 33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6700" h="330200">
                    <a:moveTo>
                      <a:pt x="0" y="0"/>
                    </a:moveTo>
                    <a:cubicBezTo>
                      <a:pt x="133350" y="62441"/>
                      <a:pt x="266700" y="124883"/>
                      <a:pt x="266700" y="177800"/>
                    </a:cubicBezTo>
                    <a:cubicBezTo>
                      <a:pt x="266700" y="230717"/>
                      <a:pt x="0" y="317500"/>
                      <a:pt x="0" y="317500"/>
                    </a:cubicBezTo>
                    <a:lnTo>
                      <a:pt x="0" y="317500"/>
                    </a:lnTo>
                    <a:lnTo>
                      <a:pt x="0" y="330200"/>
                    </a:lnTo>
                  </a:path>
                </a:pathLst>
              </a:cu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cxnSp>
          <p:nvCxnSpPr>
            <p:cNvPr id="9" name="מחבר חץ ישר 8"/>
            <p:cNvCxnSpPr>
              <a:stCxn id="21" idx="1"/>
            </p:cNvCxnSpPr>
            <p:nvPr/>
          </p:nvCxnSpPr>
          <p:spPr>
            <a:xfrm flipV="1">
              <a:off x="7131050" y="2781300"/>
              <a:ext cx="806450" cy="127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 Box 17"/>
            <p:cNvSpPr txBox="1">
              <a:spLocks noChangeArrowheads="1"/>
            </p:cNvSpPr>
            <p:nvPr/>
          </p:nvSpPr>
          <p:spPr bwMode="auto">
            <a:xfrm>
              <a:off x="7647949" y="2359990"/>
              <a:ext cx="579102" cy="398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מלבן 51"/>
          <p:cNvSpPr/>
          <p:nvPr/>
        </p:nvSpPr>
        <p:spPr>
          <a:xfrm>
            <a:off x="856013" y="885825"/>
            <a:ext cx="7926394" cy="646331"/>
          </a:xfrm>
          <a:prstGeom prst="rect">
            <a:avLst/>
          </a:prstGeom>
          <a:ln w="2222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he-IL" b="1" dirty="0">
                <a:solidFill>
                  <a:schemeClr val="accent3">
                    <a:lumMod val="50000"/>
                  </a:schemeClr>
                </a:solidFill>
              </a:rPr>
              <a:t>מסקנה: כיוון מהירותו של גוף אינו זהה בהכרח לכיוון הכוח השקול הפועל עליו</a:t>
            </a:r>
          </a:p>
          <a:p>
            <a:pPr algn="ctr"/>
            <a:r>
              <a:rPr lang="he-IL" b="1" dirty="0">
                <a:solidFill>
                  <a:schemeClr val="accent3">
                    <a:lumMod val="50000"/>
                  </a:schemeClr>
                </a:solidFill>
              </a:rPr>
              <a:t>לעומת זאת, כיוון התאוצה תמיד ככיוון הכוח השקול.</a:t>
            </a:r>
          </a:p>
        </p:txBody>
      </p:sp>
    </p:spTree>
    <p:extLst>
      <p:ext uri="{BB962C8B-B14F-4D97-AF65-F5344CB8AC3E}">
        <p14:creationId xmlns:p14="http://schemas.microsoft.com/office/powerpoint/2010/main" val="4270220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תאוצה בהשפעת כוח (2)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8125" y="709067"/>
            <a:ext cx="8537957" cy="590944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אם נמשוך את הקרונית בכוח גדול פי 2 , התאוצה שתימדד תהיה גדולה פי 2 וכיוונה ככיוון הכוח.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באותה אופן, אם הכוח המושך יהיה גדול פי 3, התאוצה תגדל פי 3 וכיוונה ככיוון הכוח</a:t>
            </a:r>
            <a:r>
              <a:rPr lang="en-US" dirty="0"/>
              <a:t>;</a:t>
            </a:r>
            <a:r>
              <a:rPr lang="he-IL" dirty="0"/>
              <a:t>  וכן הלאה.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כלומר, קיים יחס ישר בין גודל תאוצת הגוף לגודל הכוח הפועל עליו.</a:t>
            </a:r>
          </a:p>
          <a:p>
            <a:pPr marL="0" indent="0">
              <a:buNone/>
            </a:pPr>
            <a:r>
              <a:rPr lang="he-IL" dirty="0"/>
              <a:t>כיוון התאוצה תמיד ככיוון הכוח.</a:t>
            </a:r>
          </a:p>
          <a:p>
            <a:pPr marL="0" indent="0">
              <a:buNone/>
            </a:pPr>
            <a:endParaRPr lang="he-IL" dirty="0"/>
          </a:p>
        </p:txBody>
      </p:sp>
      <p:grpSp>
        <p:nvGrpSpPr>
          <p:cNvPr id="16" name="קבוצה 15"/>
          <p:cNvGrpSpPr/>
          <p:nvPr/>
        </p:nvGrpSpPr>
        <p:grpSpPr>
          <a:xfrm>
            <a:off x="1179198" y="1557326"/>
            <a:ext cx="7331701" cy="1058698"/>
            <a:chOff x="882649" y="2285365"/>
            <a:chExt cx="7331701" cy="1058698"/>
          </a:xfrm>
        </p:grpSpPr>
        <p:grpSp>
          <p:nvGrpSpPr>
            <p:cNvPr id="4" name="קבוצה 3"/>
            <p:cNvGrpSpPr/>
            <p:nvPr/>
          </p:nvGrpSpPr>
          <p:grpSpPr>
            <a:xfrm>
              <a:off x="882649" y="2447136"/>
              <a:ext cx="6235700" cy="896927"/>
              <a:chOff x="1885950" y="2532073"/>
              <a:chExt cx="6235700" cy="896927"/>
            </a:xfrm>
          </p:grpSpPr>
          <p:pic>
            <p:nvPicPr>
              <p:cNvPr id="5" name="Picture 2" descr="㿷ᛟҠ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6835093" y="1989830"/>
                <a:ext cx="477613" cy="1562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" name="פחית 5"/>
              <p:cNvSpPr/>
              <p:nvPr/>
            </p:nvSpPr>
            <p:spPr>
              <a:xfrm rot="16200000">
                <a:off x="6797675" y="1895475"/>
                <a:ext cx="330200" cy="1809750"/>
              </a:xfrm>
              <a:prstGeom prst="can">
                <a:avLst/>
              </a:prstGeom>
              <a:solidFill>
                <a:schemeClr val="tx1">
                  <a:lumMod val="85000"/>
                  <a:lumOff val="15000"/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7" name="מלבן 6"/>
              <p:cNvSpPr/>
              <p:nvPr/>
            </p:nvSpPr>
            <p:spPr>
              <a:xfrm>
                <a:off x="2343150" y="2667000"/>
                <a:ext cx="990600" cy="330200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8" name="אליפסה 7"/>
              <p:cNvSpPr/>
              <p:nvPr/>
            </p:nvSpPr>
            <p:spPr>
              <a:xfrm>
                <a:off x="2457450" y="2895600"/>
                <a:ext cx="215900" cy="254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9" name="אליפסה 8"/>
              <p:cNvSpPr/>
              <p:nvPr/>
            </p:nvSpPr>
            <p:spPr>
              <a:xfrm>
                <a:off x="2952750" y="2895600"/>
                <a:ext cx="215900" cy="254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0" name="מלבן 9"/>
              <p:cNvSpPr/>
              <p:nvPr/>
            </p:nvSpPr>
            <p:spPr>
              <a:xfrm>
                <a:off x="1885950" y="3162300"/>
                <a:ext cx="3225800" cy="2667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11" name="מחבר ישר 10"/>
              <p:cNvCxnSpPr>
                <a:stCxn id="7" idx="3"/>
              </p:cNvCxnSpPr>
              <p:nvPr/>
            </p:nvCxnSpPr>
            <p:spPr>
              <a:xfrm>
                <a:off x="3333750" y="2832100"/>
                <a:ext cx="1930400" cy="793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פחית 11"/>
              <p:cNvSpPr/>
              <p:nvPr/>
            </p:nvSpPr>
            <p:spPr>
              <a:xfrm rot="5400000">
                <a:off x="7620000" y="2711450"/>
                <a:ext cx="330200" cy="1905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3" name="פחית 12"/>
              <p:cNvSpPr/>
              <p:nvPr/>
            </p:nvSpPr>
            <p:spPr>
              <a:xfrm rot="16200000">
                <a:off x="5689600" y="2190750"/>
                <a:ext cx="139700" cy="12700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4" name="פחית 13"/>
              <p:cNvSpPr/>
              <p:nvPr/>
            </p:nvSpPr>
            <p:spPr>
              <a:xfrm rot="5400000">
                <a:off x="5994400" y="2736850"/>
                <a:ext cx="330200" cy="1651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5" name="צורה חופשית 14"/>
              <p:cNvSpPr/>
              <p:nvPr/>
            </p:nvSpPr>
            <p:spPr>
              <a:xfrm>
                <a:off x="7854950" y="2641600"/>
                <a:ext cx="266700" cy="330200"/>
              </a:xfrm>
              <a:custGeom>
                <a:avLst/>
                <a:gdLst>
                  <a:gd name="connsiteX0" fmla="*/ 0 w 266700"/>
                  <a:gd name="connsiteY0" fmla="*/ 0 h 330200"/>
                  <a:gd name="connsiteX1" fmla="*/ 266700 w 266700"/>
                  <a:gd name="connsiteY1" fmla="*/ 177800 h 330200"/>
                  <a:gd name="connsiteX2" fmla="*/ 0 w 266700"/>
                  <a:gd name="connsiteY2" fmla="*/ 317500 h 330200"/>
                  <a:gd name="connsiteX3" fmla="*/ 0 w 266700"/>
                  <a:gd name="connsiteY3" fmla="*/ 317500 h 330200"/>
                  <a:gd name="connsiteX4" fmla="*/ 0 w 266700"/>
                  <a:gd name="connsiteY4" fmla="*/ 330200 h 33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6700" h="330200">
                    <a:moveTo>
                      <a:pt x="0" y="0"/>
                    </a:moveTo>
                    <a:cubicBezTo>
                      <a:pt x="133350" y="62441"/>
                      <a:pt x="266700" y="124883"/>
                      <a:pt x="266700" y="177800"/>
                    </a:cubicBezTo>
                    <a:cubicBezTo>
                      <a:pt x="266700" y="230717"/>
                      <a:pt x="0" y="317500"/>
                      <a:pt x="0" y="317500"/>
                    </a:cubicBezTo>
                    <a:lnTo>
                      <a:pt x="0" y="317500"/>
                    </a:lnTo>
                    <a:lnTo>
                      <a:pt x="0" y="330200"/>
                    </a:lnTo>
                  </a:path>
                </a:pathLst>
              </a:cu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cxnSp>
          <p:nvCxnSpPr>
            <p:cNvPr id="17" name="מחבר חץ ישר 16"/>
            <p:cNvCxnSpPr/>
            <p:nvPr/>
          </p:nvCxnSpPr>
          <p:spPr>
            <a:xfrm flipV="1">
              <a:off x="7118349" y="2706675"/>
              <a:ext cx="806450" cy="127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7635248" y="2285365"/>
              <a:ext cx="579102" cy="398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2F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1442096" y="3460562"/>
            <a:ext cx="7331701" cy="1058698"/>
            <a:chOff x="882649" y="2285365"/>
            <a:chExt cx="7331701" cy="1058698"/>
          </a:xfrm>
        </p:grpSpPr>
        <p:grpSp>
          <p:nvGrpSpPr>
            <p:cNvPr id="21" name="קבוצה 20"/>
            <p:cNvGrpSpPr/>
            <p:nvPr/>
          </p:nvGrpSpPr>
          <p:grpSpPr>
            <a:xfrm>
              <a:off x="882649" y="2447137"/>
              <a:ext cx="6235700" cy="896926"/>
              <a:chOff x="1885950" y="2532074"/>
              <a:chExt cx="6235700" cy="896926"/>
            </a:xfrm>
          </p:grpSpPr>
          <p:pic>
            <p:nvPicPr>
              <p:cNvPr id="24" name="Picture 2" descr="㿷ᛟҠ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6782069" y="1936806"/>
                <a:ext cx="477613" cy="1668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" name="פחית 24"/>
              <p:cNvSpPr/>
              <p:nvPr/>
            </p:nvSpPr>
            <p:spPr>
              <a:xfrm rot="16200000">
                <a:off x="6824975" y="1927225"/>
                <a:ext cx="330200" cy="1809750"/>
              </a:xfrm>
              <a:prstGeom prst="can">
                <a:avLst/>
              </a:prstGeom>
              <a:solidFill>
                <a:schemeClr val="tx1">
                  <a:lumMod val="85000"/>
                  <a:lumOff val="15000"/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6" name="מלבן 25"/>
              <p:cNvSpPr/>
              <p:nvPr/>
            </p:nvSpPr>
            <p:spPr>
              <a:xfrm>
                <a:off x="2343150" y="2667000"/>
                <a:ext cx="990600" cy="330200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7" name="אליפסה 26"/>
              <p:cNvSpPr/>
              <p:nvPr/>
            </p:nvSpPr>
            <p:spPr>
              <a:xfrm>
                <a:off x="2457450" y="2895600"/>
                <a:ext cx="215900" cy="254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8" name="אליפסה 27"/>
              <p:cNvSpPr/>
              <p:nvPr/>
            </p:nvSpPr>
            <p:spPr>
              <a:xfrm>
                <a:off x="2952750" y="2895600"/>
                <a:ext cx="215900" cy="2540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9" name="מלבן 28"/>
              <p:cNvSpPr/>
              <p:nvPr/>
            </p:nvSpPr>
            <p:spPr>
              <a:xfrm>
                <a:off x="1885950" y="3162300"/>
                <a:ext cx="3225800" cy="2667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30" name="מחבר ישר 29"/>
              <p:cNvCxnSpPr>
                <a:stCxn id="26" idx="3"/>
              </p:cNvCxnSpPr>
              <p:nvPr/>
            </p:nvCxnSpPr>
            <p:spPr>
              <a:xfrm>
                <a:off x="3333750" y="2832100"/>
                <a:ext cx="1930400" cy="793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פחית 30"/>
              <p:cNvSpPr/>
              <p:nvPr/>
            </p:nvSpPr>
            <p:spPr>
              <a:xfrm rot="5400000">
                <a:off x="7620000" y="2711450"/>
                <a:ext cx="330200" cy="1905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2" name="פחית 31"/>
              <p:cNvSpPr/>
              <p:nvPr/>
            </p:nvSpPr>
            <p:spPr>
              <a:xfrm rot="16200000">
                <a:off x="5537200" y="2190750"/>
                <a:ext cx="139700" cy="12700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3" name="פחית 32"/>
              <p:cNvSpPr/>
              <p:nvPr/>
            </p:nvSpPr>
            <p:spPr>
              <a:xfrm rot="5400000">
                <a:off x="5994400" y="2736850"/>
                <a:ext cx="330200" cy="165100"/>
              </a:xfrm>
              <a:prstGeom prst="ca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4" name="צורה חופשית 33"/>
              <p:cNvSpPr/>
              <p:nvPr/>
            </p:nvSpPr>
            <p:spPr>
              <a:xfrm>
                <a:off x="7854950" y="2641600"/>
                <a:ext cx="266700" cy="330200"/>
              </a:xfrm>
              <a:custGeom>
                <a:avLst/>
                <a:gdLst>
                  <a:gd name="connsiteX0" fmla="*/ 0 w 266700"/>
                  <a:gd name="connsiteY0" fmla="*/ 0 h 330200"/>
                  <a:gd name="connsiteX1" fmla="*/ 266700 w 266700"/>
                  <a:gd name="connsiteY1" fmla="*/ 177800 h 330200"/>
                  <a:gd name="connsiteX2" fmla="*/ 0 w 266700"/>
                  <a:gd name="connsiteY2" fmla="*/ 317500 h 330200"/>
                  <a:gd name="connsiteX3" fmla="*/ 0 w 266700"/>
                  <a:gd name="connsiteY3" fmla="*/ 317500 h 330200"/>
                  <a:gd name="connsiteX4" fmla="*/ 0 w 266700"/>
                  <a:gd name="connsiteY4" fmla="*/ 330200 h 33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6700" h="330200">
                    <a:moveTo>
                      <a:pt x="0" y="0"/>
                    </a:moveTo>
                    <a:cubicBezTo>
                      <a:pt x="133350" y="62441"/>
                      <a:pt x="266700" y="124883"/>
                      <a:pt x="266700" y="177800"/>
                    </a:cubicBezTo>
                    <a:cubicBezTo>
                      <a:pt x="266700" y="230717"/>
                      <a:pt x="0" y="317500"/>
                      <a:pt x="0" y="317500"/>
                    </a:cubicBezTo>
                    <a:lnTo>
                      <a:pt x="0" y="317500"/>
                    </a:lnTo>
                    <a:lnTo>
                      <a:pt x="0" y="330200"/>
                    </a:lnTo>
                  </a:path>
                </a:pathLst>
              </a:custGeom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cxnSp>
          <p:nvCxnSpPr>
            <p:cNvPr id="22" name="מחבר חץ ישר 21"/>
            <p:cNvCxnSpPr/>
            <p:nvPr/>
          </p:nvCxnSpPr>
          <p:spPr>
            <a:xfrm flipV="1">
              <a:off x="7118349" y="2706675"/>
              <a:ext cx="806450" cy="127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7635248" y="2285365"/>
              <a:ext cx="579102" cy="398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3F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661452"/>
              </p:ext>
            </p:extLst>
          </p:nvPr>
        </p:nvGraphicFramePr>
        <p:xfrm>
          <a:off x="2394596" y="4867275"/>
          <a:ext cx="8397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2" name="משוואה" r:id="rId4" imgW="405872" imgH="177569" progId="Equation.3">
                  <p:embed/>
                </p:oleObj>
              </mc:Choice>
              <mc:Fallback>
                <p:oleObj name="משוואה" r:id="rId4" imgW="405872" imgH="177569" progId="Equation.3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4596" y="4867275"/>
                        <a:ext cx="839788" cy="368300"/>
                      </a:xfrm>
                      <a:prstGeom prst="rect">
                        <a:avLst/>
                      </a:prstGeom>
                      <a:solidFill>
                        <a:srgbClr val="D7E4BD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3081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קשר גרפי בין התאוצה לכוח (1)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33974" y="709067"/>
            <a:ext cx="3642107" cy="5822362"/>
          </a:xfrm>
        </p:spPr>
        <p:txBody>
          <a:bodyPr/>
          <a:lstStyle/>
          <a:p>
            <a:r>
              <a:rPr lang="he-IL" dirty="0"/>
              <a:t>את היחס הישר בין תאוצת גוף לכוח הפועל עליו ניתן להציג באופן גרפי:</a:t>
            </a:r>
          </a:p>
          <a:p>
            <a:r>
              <a:rPr lang="he-IL" dirty="0"/>
              <a:t>שיפוע הגרף: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שיפוע זה (היחס בין התאוצה לכוח) </a:t>
            </a:r>
            <a:r>
              <a:rPr lang="he-IL" b="1" dirty="0"/>
              <a:t>מתאים לגוף מסוים</a:t>
            </a:r>
            <a:r>
              <a:rPr lang="he-IL" dirty="0"/>
              <a:t>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10" name="Group 12"/>
          <p:cNvGrpSpPr>
            <a:grpSpLocks noChangeAspect="1"/>
          </p:cNvGrpSpPr>
          <p:nvPr/>
        </p:nvGrpSpPr>
        <p:grpSpPr bwMode="auto">
          <a:xfrm>
            <a:off x="394607" y="1119571"/>
            <a:ext cx="4958036" cy="4376503"/>
            <a:chOff x="3180" y="1567"/>
            <a:chExt cx="3600" cy="3420"/>
          </a:xfrm>
        </p:grpSpPr>
        <p:sp>
          <p:nvSpPr>
            <p:cNvPr id="11" name="AutoShape 13"/>
            <p:cNvSpPr>
              <a:spLocks noChangeAspect="1" noChangeArrowheads="1"/>
            </p:cNvSpPr>
            <p:nvPr/>
          </p:nvSpPr>
          <p:spPr bwMode="auto">
            <a:xfrm>
              <a:off x="3180" y="1575"/>
              <a:ext cx="3600" cy="327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 flipH="1">
              <a:off x="3930" y="1920"/>
              <a:ext cx="15" cy="2685"/>
            </a:xfrm>
            <a:prstGeom prst="line">
              <a:avLst/>
            </a:prstGeom>
            <a:noFill/>
            <a:ln w="38100">
              <a:solidFill>
                <a:srgbClr val="006699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V="1">
              <a:off x="3940" y="2979"/>
              <a:ext cx="1824" cy="1341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3180" y="1567"/>
              <a:ext cx="13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 (m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s</a:t>
              </a:r>
              <a:r>
                <a:rPr kumimoji="0" lang="en-US" sz="2000" b="1" i="0" u="none" strike="noStrike" cap="none" normalizeH="0" baseline="3000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2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)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 </a:t>
              </a:r>
              <a:endParaRPr kumimoji="0" lang="he-I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5764" y="4447"/>
              <a:ext cx="1016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endParaRPr kumimoji="0" lang="he-I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720" y="4332"/>
              <a:ext cx="2520" cy="1"/>
            </a:xfrm>
            <a:prstGeom prst="line">
              <a:avLst/>
            </a:prstGeom>
            <a:noFill/>
            <a:ln w="38100">
              <a:solidFill>
                <a:srgbClr val="006699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graphicFrame>
        <p:nvGraphicFramePr>
          <p:cNvPr id="107732" name="Object 2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072248"/>
              </p:ext>
            </p:extLst>
          </p:nvPr>
        </p:nvGraphicFramePr>
        <p:xfrm>
          <a:off x="6316368" y="1318767"/>
          <a:ext cx="379413" cy="983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88" name="משוואה" r:id="rId3" imgW="152334" imgH="393529" progId="Equation.3">
                  <p:embed/>
                </p:oleObj>
              </mc:Choice>
              <mc:Fallback>
                <p:oleObj name="משוואה" r:id="rId3" imgW="152334" imgH="393529" progId="Equation.3">
                  <p:embed/>
                  <p:pic>
                    <p:nvPicPr>
                      <p:cNvPr id="0" name="Picture 3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6368" y="1318767"/>
                        <a:ext cx="379413" cy="9836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4326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תאוצה בהשפעת כוח (3)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2019" y="595423"/>
            <a:ext cx="8656231" cy="58720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אם נחליף את הגוף, שעליו פועל הכוח (למשל- שתי עגלות במקום עגלה אחת), היחס בין התאוצה לכוח יישאר יחס ישר אך גודלו ישתנה.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מהגרף ניתן לראות שנדרש כוח גדול יותר כדי להאיץ שתי קרוניות, מאשר כדי להאיץ קרונית אחת באותה תאוצה.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  <p:grpSp>
        <p:nvGrpSpPr>
          <p:cNvPr id="24" name="Group 23"/>
          <p:cNvGrpSpPr/>
          <p:nvPr/>
        </p:nvGrpSpPr>
        <p:grpSpPr>
          <a:xfrm>
            <a:off x="925878" y="1415259"/>
            <a:ext cx="7763543" cy="1056310"/>
            <a:chOff x="927100" y="2169805"/>
            <a:chExt cx="7763543" cy="1056310"/>
          </a:xfrm>
        </p:grpSpPr>
        <p:grpSp>
          <p:nvGrpSpPr>
            <p:cNvPr id="5" name="קבוצה 4"/>
            <p:cNvGrpSpPr/>
            <p:nvPr/>
          </p:nvGrpSpPr>
          <p:grpSpPr>
            <a:xfrm>
              <a:off x="927100" y="2169805"/>
              <a:ext cx="7763543" cy="1056310"/>
              <a:chOff x="463508" y="2359990"/>
              <a:chExt cx="7763543" cy="1056310"/>
            </a:xfrm>
          </p:grpSpPr>
          <p:grpSp>
            <p:nvGrpSpPr>
              <p:cNvPr id="6" name="קבוצה 5"/>
              <p:cNvGrpSpPr/>
              <p:nvPr/>
            </p:nvGrpSpPr>
            <p:grpSpPr>
              <a:xfrm>
                <a:off x="463508" y="2519373"/>
                <a:ext cx="6667542" cy="896927"/>
                <a:chOff x="736558" y="4259273"/>
                <a:chExt cx="6667542" cy="896927"/>
              </a:xfrm>
            </p:grpSpPr>
            <p:pic>
              <p:nvPicPr>
                <p:cNvPr id="9" name="Picture 2" descr="㿷ᛟҠ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5400000">
                  <a:off x="6352493" y="4117080"/>
                  <a:ext cx="477613" cy="7620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0" name="פחית 9"/>
                <p:cNvSpPr/>
                <p:nvPr/>
              </p:nvSpPr>
              <p:spPr>
                <a:xfrm rot="16200000">
                  <a:off x="6003925" y="3533775"/>
                  <a:ext cx="330200" cy="1962150"/>
                </a:xfrm>
                <a:prstGeom prst="can">
                  <a:avLst/>
                </a:prstGeom>
                <a:solidFill>
                  <a:schemeClr val="tx1">
                    <a:lumMod val="85000"/>
                    <a:lumOff val="15000"/>
                    <a:alpha val="2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1" name="מלבן 10"/>
                <p:cNvSpPr/>
                <p:nvPr/>
              </p:nvSpPr>
              <p:spPr>
                <a:xfrm>
                  <a:off x="2997200" y="4406687"/>
                  <a:ext cx="990600" cy="330200"/>
                </a:xfrm>
                <a:prstGeom prst="rect">
                  <a:avLst/>
                </a:prstGeom>
                <a:solidFill>
                  <a:schemeClr val="accent3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2" name="אליפסה 11"/>
                <p:cNvSpPr/>
                <p:nvPr/>
              </p:nvSpPr>
              <p:spPr>
                <a:xfrm>
                  <a:off x="3124200" y="4635287"/>
                  <a:ext cx="215900" cy="254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3" name="אליפסה 12"/>
                <p:cNvSpPr/>
                <p:nvPr/>
              </p:nvSpPr>
              <p:spPr>
                <a:xfrm>
                  <a:off x="3619500" y="4635287"/>
                  <a:ext cx="215900" cy="254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4" name="מלבן 13"/>
                <p:cNvSpPr/>
                <p:nvPr/>
              </p:nvSpPr>
              <p:spPr>
                <a:xfrm>
                  <a:off x="736558" y="4889500"/>
                  <a:ext cx="4216442" cy="2667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cxnSp>
              <p:nvCxnSpPr>
                <p:cNvPr id="15" name="מחבר ישר 14"/>
                <p:cNvCxnSpPr/>
                <p:nvPr/>
              </p:nvCxnSpPr>
              <p:spPr>
                <a:xfrm flipV="1">
                  <a:off x="3975100" y="4527550"/>
                  <a:ext cx="977900" cy="1883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פחית 15"/>
                <p:cNvSpPr/>
                <p:nvPr/>
              </p:nvSpPr>
              <p:spPr>
                <a:xfrm rot="5400000">
                  <a:off x="6889750" y="4451350"/>
                  <a:ext cx="330200" cy="165100"/>
                </a:xfrm>
                <a:prstGeom prst="ca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7" name="פחית 16"/>
                <p:cNvSpPr/>
                <p:nvPr/>
              </p:nvSpPr>
              <p:spPr>
                <a:xfrm rot="16200000">
                  <a:off x="5530850" y="3892550"/>
                  <a:ext cx="139700" cy="1270000"/>
                </a:xfrm>
                <a:prstGeom prst="ca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8" name="פחית 17"/>
                <p:cNvSpPr/>
                <p:nvPr/>
              </p:nvSpPr>
              <p:spPr>
                <a:xfrm rot="5400000">
                  <a:off x="5111750" y="4438650"/>
                  <a:ext cx="330200" cy="165100"/>
                </a:xfrm>
                <a:prstGeom prst="ca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9" name="צורה חופשית 18"/>
                <p:cNvSpPr/>
                <p:nvPr/>
              </p:nvSpPr>
              <p:spPr>
                <a:xfrm>
                  <a:off x="7137400" y="4356100"/>
                  <a:ext cx="266700" cy="330200"/>
                </a:xfrm>
                <a:custGeom>
                  <a:avLst/>
                  <a:gdLst>
                    <a:gd name="connsiteX0" fmla="*/ 0 w 266700"/>
                    <a:gd name="connsiteY0" fmla="*/ 0 h 330200"/>
                    <a:gd name="connsiteX1" fmla="*/ 266700 w 266700"/>
                    <a:gd name="connsiteY1" fmla="*/ 177800 h 330200"/>
                    <a:gd name="connsiteX2" fmla="*/ 0 w 266700"/>
                    <a:gd name="connsiteY2" fmla="*/ 317500 h 330200"/>
                    <a:gd name="connsiteX3" fmla="*/ 0 w 266700"/>
                    <a:gd name="connsiteY3" fmla="*/ 317500 h 330200"/>
                    <a:gd name="connsiteX4" fmla="*/ 0 w 266700"/>
                    <a:gd name="connsiteY4" fmla="*/ 330200 h 330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66700" h="330200">
                      <a:moveTo>
                        <a:pt x="0" y="0"/>
                      </a:moveTo>
                      <a:cubicBezTo>
                        <a:pt x="133350" y="62441"/>
                        <a:pt x="266700" y="124883"/>
                        <a:pt x="266700" y="177800"/>
                      </a:cubicBezTo>
                      <a:cubicBezTo>
                        <a:pt x="266700" y="230717"/>
                        <a:pt x="0" y="317500"/>
                        <a:pt x="0" y="317500"/>
                      </a:cubicBezTo>
                      <a:lnTo>
                        <a:pt x="0" y="317500"/>
                      </a:lnTo>
                      <a:lnTo>
                        <a:pt x="0" y="330200"/>
                      </a:lnTo>
                    </a:path>
                  </a:pathLst>
                </a:custGeom>
                <a:ln w="254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  <p:cxnSp>
            <p:nvCxnSpPr>
              <p:cNvPr id="7" name="מחבר חץ ישר 6"/>
              <p:cNvCxnSpPr>
                <a:stCxn id="19" idx="1"/>
              </p:cNvCxnSpPr>
              <p:nvPr/>
            </p:nvCxnSpPr>
            <p:spPr>
              <a:xfrm flipV="1">
                <a:off x="7131050" y="2781300"/>
                <a:ext cx="806450" cy="127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 Box 17"/>
              <p:cNvSpPr txBox="1">
                <a:spLocks noChangeArrowheads="1"/>
              </p:cNvSpPr>
              <p:nvPr/>
            </p:nvSpPr>
            <p:spPr bwMode="auto">
              <a:xfrm>
                <a:off x="7647949" y="2359990"/>
                <a:ext cx="579102" cy="398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" name="מלבן 19"/>
            <p:cNvSpPr/>
            <p:nvPr/>
          </p:nvSpPr>
          <p:spPr>
            <a:xfrm>
              <a:off x="1028742" y="2476815"/>
              <a:ext cx="990600" cy="3302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אליפסה 20"/>
            <p:cNvSpPr/>
            <p:nvPr/>
          </p:nvSpPr>
          <p:spPr>
            <a:xfrm>
              <a:off x="1143042" y="2705415"/>
              <a:ext cx="215900" cy="254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2" name="אליפסה 21"/>
            <p:cNvSpPr/>
            <p:nvPr/>
          </p:nvSpPr>
          <p:spPr>
            <a:xfrm>
              <a:off x="1638342" y="2705415"/>
              <a:ext cx="215900" cy="254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3" name="מחבר ישר 22"/>
            <p:cNvCxnSpPr/>
            <p:nvPr/>
          </p:nvCxnSpPr>
          <p:spPr>
            <a:xfrm>
              <a:off x="2006642" y="2641915"/>
              <a:ext cx="11811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3748723" y="2681158"/>
            <a:ext cx="3249897" cy="3055016"/>
            <a:chOff x="1731141" y="1257110"/>
            <a:chExt cx="3585935" cy="3406637"/>
          </a:xfrm>
        </p:grpSpPr>
        <p:grpSp>
          <p:nvGrpSpPr>
            <p:cNvPr id="59" name="Group 12"/>
            <p:cNvGrpSpPr>
              <a:grpSpLocks noChangeAspect="1"/>
            </p:cNvGrpSpPr>
            <p:nvPr/>
          </p:nvGrpSpPr>
          <p:grpSpPr bwMode="auto">
            <a:xfrm>
              <a:off x="1731141" y="1257110"/>
              <a:ext cx="3585935" cy="3406637"/>
              <a:chOff x="3180" y="1567"/>
              <a:chExt cx="3600" cy="3420"/>
            </a:xfrm>
          </p:grpSpPr>
          <p:sp>
            <p:nvSpPr>
              <p:cNvPr id="66" name="AutoShape 13"/>
              <p:cNvSpPr>
                <a:spLocks noChangeAspect="1" noChangeArrowheads="1"/>
              </p:cNvSpPr>
              <p:nvPr/>
            </p:nvSpPr>
            <p:spPr bwMode="auto">
              <a:xfrm>
                <a:off x="3180" y="1575"/>
                <a:ext cx="3600" cy="327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67" name="Line 14"/>
              <p:cNvSpPr>
                <a:spLocks noChangeShapeType="1"/>
              </p:cNvSpPr>
              <p:nvPr/>
            </p:nvSpPr>
            <p:spPr bwMode="auto">
              <a:xfrm flipH="1">
                <a:off x="3930" y="1920"/>
                <a:ext cx="15" cy="2685"/>
              </a:xfrm>
              <a:prstGeom prst="line">
                <a:avLst/>
              </a:prstGeom>
              <a:noFill/>
              <a:ln w="38100">
                <a:solidFill>
                  <a:srgbClr val="006699"/>
                </a:solidFill>
                <a:round/>
                <a:headEnd type="stealth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68" name="Line 15"/>
              <p:cNvSpPr>
                <a:spLocks noChangeShapeType="1"/>
              </p:cNvSpPr>
              <p:nvPr/>
            </p:nvSpPr>
            <p:spPr bwMode="auto">
              <a:xfrm flipV="1">
                <a:off x="3940" y="2637"/>
                <a:ext cx="1400" cy="1683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69" name="Text Box 16"/>
              <p:cNvSpPr txBox="1">
                <a:spLocks noChangeArrowheads="1"/>
              </p:cNvSpPr>
              <p:nvPr/>
            </p:nvSpPr>
            <p:spPr bwMode="auto">
              <a:xfrm>
                <a:off x="3180" y="1567"/>
                <a:ext cx="1368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 (m</a:t>
                </a: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s</a:t>
                </a:r>
                <a:r>
                  <a:rPr kumimoji="0" lang="en-US" b="0" i="0" u="none" strike="noStrike" cap="none" normalizeH="0" baseline="3000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2</a:t>
                </a: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)</a:t>
                </a: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Text Box 17"/>
              <p:cNvSpPr txBox="1">
                <a:spLocks noChangeArrowheads="1"/>
              </p:cNvSpPr>
              <p:nvPr/>
            </p:nvSpPr>
            <p:spPr bwMode="auto">
              <a:xfrm>
                <a:off x="5764" y="4447"/>
                <a:ext cx="895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F(N)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Line 18"/>
              <p:cNvSpPr>
                <a:spLocks noChangeShapeType="1"/>
              </p:cNvSpPr>
              <p:nvPr/>
            </p:nvSpPr>
            <p:spPr bwMode="auto">
              <a:xfrm>
                <a:off x="3720" y="4332"/>
                <a:ext cx="2520" cy="1"/>
              </a:xfrm>
              <a:prstGeom prst="line">
                <a:avLst/>
              </a:prstGeom>
              <a:noFill/>
              <a:ln w="38100">
                <a:solidFill>
                  <a:srgbClr val="006699"/>
                </a:solidFill>
                <a:round/>
                <a:headE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60" name="Line 15"/>
            <p:cNvSpPr>
              <a:spLocks noChangeShapeType="1"/>
            </p:cNvSpPr>
            <p:nvPr/>
          </p:nvSpPr>
          <p:spPr bwMode="auto">
            <a:xfrm flipV="1">
              <a:off x="2493151" y="3047999"/>
              <a:ext cx="1933705" cy="951353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020530" y="2032001"/>
              <a:ext cx="1284515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קרונית אחת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021380" y="2655867"/>
              <a:ext cx="1284515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שתי קרוניות</a:t>
              </a:r>
            </a:p>
          </p:txBody>
        </p:sp>
        <p:sp>
          <p:nvSpPr>
            <p:cNvPr id="63" name="Line 15"/>
            <p:cNvSpPr>
              <a:spLocks noChangeShapeType="1"/>
            </p:cNvSpPr>
            <p:nvPr/>
          </p:nvSpPr>
          <p:spPr bwMode="auto">
            <a:xfrm flipV="1">
              <a:off x="2478211" y="3505369"/>
              <a:ext cx="1045897" cy="0"/>
            </a:xfrm>
            <a:prstGeom prst="line">
              <a:avLst/>
            </a:prstGeom>
            <a:noFill/>
            <a:ln w="12700">
              <a:solidFill>
                <a:srgbClr val="800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64" name="Line 15"/>
            <p:cNvSpPr>
              <a:spLocks noChangeShapeType="1"/>
            </p:cNvSpPr>
            <p:nvPr/>
          </p:nvSpPr>
          <p:spPr bwMode="auto">
            <a:xfrm flipH="1">
              <a:off x="2899561" y="3523675"/>
              <a:ext cx="0" cy="4886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oval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65" name="Line 15"/>
            <p:cNvSpPr>
              <a:spLocks noChangeShapeType="1"/>
            </p:cNvSpPr>
            <p:nvPr/>
          </p:nvSpPr>
          <p:spPr bwMode="auto">
            <a:xfrm flipH="1">
              <a:off x="3460003" y="3519883"/>
              <a:ext cx="0" cy="4886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oval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9192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תאוצה בהשפעת כוח קבוע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16" y="709067"/>
            <a:ext cx="8542166" cy="5968180"/>
          </a:xfrm>
        </p:spPr>
        <p:txBody>
          <a:bodyPr/>
          <a:lstStyle/>
          <a:p>
            <a:r>
              <a:rPr lang="en-US" dirty="0"/>
              <a:t>F</a:t>
            </a:r>
            <a:r>
              <a:rPr lang="he-IL" dirty="0"/>
              <a:t> כוח קבוע.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 marL="0" indent="0">
              <a:buNone/>
            </a:pPr>
            <a:r>
              <a:rPr lang="he-IL" dirty="0"/>
              <a:t>מהגרף ניתן לראות שככל שהמסה קטנה יותר התאוצה גדולה יותר, עבור אותו גודל של כוח. </a:t>
            </a:r>
          </a:p>
          <a:p>
            <a:endParaRPr lang="he-IL" dirty="0"/>
          </a:p>
        </p:txBody>
      </p:sp>
      <p:pic>
        <p:nvPicPr>
          <p:cNvPr id="132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299" y="719175"/>
            <a:ext cx="4210181" cy="2035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5" name="קבוצה 144"/>
          <p:cNvGrpSpPr/>
          <p:nvPr/>
        </p:nvGrpSpPr>
        <p:grpSpPr>
          <a:xfrm>
            <a:off x="2975925" y="3006391"/>
            <a:ext cx="3915232" cy="3055016"/>
            <a:chOff x="3492469" y="3157880"/>
            <a:chExt cx="3915232" cy="3055016"/>
          </a:xfrm>
        </p:grpSpPr>
        <p:grpSp>
          <p:nvGrpSpPr>
            <p:cNvPr id="207" name="Group 57"/>
            <p:cNvGrpSpPr/>
            <p:nvPr/>
          </p:nvGrpSpPr>
          <p:grpSpPr>
            <a:xfrm>
              <a:off x="3492469" y="3157880"/>
              <a:ext cx="3730038" cy="3055016"/>
              <a:chOff x="1731141" y="1257110"/>
              <a:chExt cx="4115722" cy="3406637"/>
            </a:xfrm>
          </p:grpSpPr>
          <p:grpSp>
            <p:nvGrpSpPr>
              <p:cNvPr id="208" name="Group 12"/>
              <p:cNvGrpSpPr>
                <a:grpSpLocks noChangeAspect="1"/>
              </p:cNvGrpSpPr>
              <p:nvPr/>
            </p:nvGrpSpPr>
            <p:grpSpPr bwMode="auto">
              <a:xfrm>
                <a:off x="1731141" y="1257110"/>
                <a:ext cx="3585935" cy="3406637"/>
                <a:chOff x="3180" y="1567"/>
                <a:chExt cx="3600" cy="3420"/>
              </a:xfrm>
            </p:grpSpPr>
            <p:sp>
              <p:nvSpPr>
                <p:cNvPr id="215" name="AutoShape 13"/>
                <p:cNvSpPr>
                  <a:spLocks noChangeAspect="1" noChangeArrowheads="1"/>
                </p:cNvSpPr>
                <p:nvPr/>
              </p:nvSpPr>
              <p:spPr bwMode="auto">
                <a:xfrm>
                  <a:off x="3180" y="1575"/>
                  <a:ext cx="3600" cy="32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930" y="1920"/>
                  <a:ext cx="15" cy="2685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 type="stealth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3940" y="2252"/>
                  <a:ext cx="1565" cy="2068"/>
                </a:xfrm>
                <a:prstGeom prst="line">
                  <a:avLst/>
                </a:prstGeom>
                <a:noFill/>
                <a:ln w="38100">
                  <a:solidFill>
                    <a:srgbClr val="8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180" y="1567"/>
                  <a:ext cx="1368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a (m</a:t>
                  </a: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s</a:t>
                  </a:r>
                  <a:r>
                    <a:rPr kumimoji="0" lang="en-US" b="0" i="0" u="none" strike="noStrike" cap="none" normalizeH="0" baseline="3000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2</a:t>
                  </a: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)</a:t>
                  </a: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 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9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764" y="4447"/>
                  <a:ext cx="895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F(N)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" name="Line 18"/>
                <p:cNvSpPr>
                  <a:spLocks noChangeShapeType="1"/>
                </p:cNvSpPr>
                <p:nvPr/>
              </p:nvSpPr>
              <p:spPr bwMode="auto">
                <a:xfrm>
                  <a:off x="3720" y="4332"/>
                  <a:ext cx="2520" cy="1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209" name="Line 15"/>
              <p:cNvSpPr>
                <a:spLocks noChangeShapeType="1"/>
              </p:cNvSpPr>
              <p:nvPr/>
            </p:nvSpPr>
            <p:spPr bwMode="auto">
              <a:xfrm flipV="1">
                <a:off x="2493151" y="2653427"/>
                <a:ext cx="2051168" cy="1345925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10" name="TextBox 209"/>
              <p:cNvSpPr txBox="1"/>
              <p:nvPr/>
            </p:nvSpPr>
            <p:spPr>
              <a:xfrm>
                <a:off x="3692007" y="1750673"/>
                <a:ext cx="1643107" cy="3775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600" b="1" dirty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קרונית אחת</a:t>
                </a:r>
              </a:p>
            </p:txBody>
          </p:sp>
          <p:sp>
            <p:nvSpPr>
              <p:cNvPr id="211" name="TextBox 210"/>
              <p:cNvSpPr txBox="1"/>
              <p:nvPr/>
            </p:nvSpPr>
            <p:spPr>
              <a:xfrm>
                <a:off x="3740436" y="2428012"/>
                <a:ext cx="2106427" cy="37752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6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שתי קרוניות</a:t>
                </a:r>
              </a:p>
            </p:txBody>
          </p:sp>
          <p:sp>
            <p:nvSpPr>
              <p:cNvPr id="214" name="Line 15"/>
              <p:cNvSpPr>
                <a:spLocks noChangeShapeType="1"/>
              </p:cNvSpPr>
              <p:nvPr/>
            </p:nvSpPr>
            <p:spPr bwMode="auto">
              <a:xfrm flipH="1">
                <a:off x="3644405" y="2430381"/>
                <a:ext cx="0" cy="814823"/>
              </a:xfrm>
              <a:prstGeom prst="line">
                <a:avLst/>
              </a:prstGeom>
              <a:noFill/>
              <a:ln w="12700">
                <a:solidFill>
                  <a:srgbClr val="7030A0"/>
                </a:solidFill>
                <a:prstDash val="dash"/>
                <a:round/>
                <a:headEnd type="oval"/>
                <a:tailEnd type="non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221" name="Line 15"/>
            <p:cNvSpPr>
              <a:spLocks noChangeShapeType="1"/>
            </p:cNvSpPr>
            <p:nvPr/>
          </p:nvSpPr>
          <p:spPr bwMode="auto">
            <a:xfrm flipV="1">
              <a:off x="4159987" y="5276849"/>
              <a:ext cx="1990174" cy="350447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5498667" y="5062601"/>
              <a:ext cx="1909034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b="1" dirty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שלוש קרוניות</a:t>
              </a:r>
            </a:p>
          </p:txBody>
        </p:sp>
        <p:sp>
          <p:nvSpPr>
            <p:cNvPr id="223" name="Line 15"/>
            <p:cNvSpPr>
              <a:spLocks noChangeShapeType="1"/>
            </p:cNvSpPr>
            <p:nvPr/>
          </p:nvSpPr>
          <p:spPr bwMode="auto">
            <a:xfrm flipH="1">
              <a:off x="5233182" y="5452072"/>
              <a:ext cx="2783" cy="1766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oval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4" name="Line 15"/>
            <p:cNvSpPr>
              <a:spLocks noChangeShapeType="1"/>
            </p:cNvSpPr>
            <p:nvPr/>
          </p:nvSpPr>
          <p:spPr bwMode="auto">
            <a:xfrm flipH="1">
              <a:off x="5235966" y="4938295"/>
              <a:ext cx="0" cy="463090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prstDash val="dash"/>
              <a:round/>
              <a:headEnd type="oval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5" name="Line 15"/>
            <p:cNvSpPr>
              <a:spLocks noChangeShapeType="1"/>
            </p:cNvSpPr>
            <p:nvPr/>
          </p:nvSpPr>
          <p:spPr bwMode="auto">
            <a:xfrm flipH="1">
              <a:off x="4192597" y="4217100"/>
              <a:ext cx="1040585" cy="2475"/>
            </a:xfrm>
            <a:prstGeom prst="line">
              <a:avLst/>
            </a:prstGeom>
            <a:noFill/>
            <a:ln w="12700">
              <a:solidFill>
                <a:srgbClr val="7030A0"/>
              </a:solidFill>
              <a:prstDash val="dash"/>
              <a:round/>
              <a:headEnd type="oval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6" name="Line 15"/>
            <p:cNvSpPr>
              <a:spLocks noChangeShapeType="1"/>
            </p:cNvSpPr>
            <p:nvPr/>
          </p:nvSpPr>
          <p:spPr bwMode="auto">
            <a:xfrm flipH="1">
              <a:off x="4159986" y="4931245"/>
              <a:ext cx="1087735" cy="2475"/>
            </a:xfrm>
            <a:prstGeom prst="line">
              <a:avLst/>
            </a:prstGeom>
            <a:noFill/>
            <a:ln w="12700">
              <a:solidFill>
                <a:srgbClr val="C00000"/>
              </a:solidFill>
              <a:prstDash val="dash"/>
              <a:round/>
              <a:headEnd type="oval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7" name="Line 15"/>
            <p:cNvSpPr>
              <a:spLocks noChangeShapeType="1"/>
            </p:cNvSpPr>
            <p:nvPr/>
          </p:nvSpPr>
          <p:spPr bwMode="auto">
            <a:xfrm flipH="1">
              <a:off x="4148231" y="5452072"/>
              <a:ext cx="1087735" cy="2475"/>
            </a:xfrm>
            <a:prstGeom prst="line">
              <a:avLst/>
            </a:prstGeom>
            <a:noFill/>
            <a:ln w="12700">
              <a:solidFill>
                <a:schemeClr val="accent3">
                  <a:lumMod val="50000"/>
                </a:schemeClr>
              </a:solidFill>
              <a:prstDash val="dash"/>
              <a:round/>
              <a:headEnd type="oval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827529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הגדרת המסה (1)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28649" y="670967"/>
            <a:ext cx="8086725" cy="583687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ראינו שעל מנת להאיץ שתי קרוניות בתאוצה מסוימת, דרוש </a:t>
            </a:r>
            <a:r>
              <a:rPr lang="he-IL" b="1" dirty="0"/>
              <a:t>כוח</a:t>
            </a:r>
            <a:r>
              <a:rPr lang="he-IL" dirty="0"/>
              <a:t> כפול מאשר זה שנדרש להאיץ קרונית אחת (באותה תאוצה) וכן הלאה ל-3 קרוניות ויותר.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אם כן, עבור גוף מסוים היחס </a:t>
            </a:r>
            <a:r>
              <a:rPr lang="en-US" dirty="0"/>
              <a:t>a/F</a:t>
            </a:r>
            <a:r>
              <a:rPr lang="he-IL" dirty="0"/>
              <a:t> הוא קבוע. לכן גם היחס ההפוך </a:t>
            </a:r>
            <a:r>
              <a:rPr lang="en-US" dirty="0"/>
              <a:t>F/a</a:t>
            </a:r>
            <a:r>
              <a:rPr lang="he-IL" dirty="0"/>
              <a:t> הוא קבוע.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u="sng" dirty="0"/>
              <a:t>ליחס זה (</a:t>
            </a:r>
            <a:r>
              <a:rPr lang="en-US" u="sng" dirty="0"/>
              <a:t>F/a</a:t>
            </a:r>
            <a:r>
              <a:rPr lang="he-IL" u="sng" dirty="0"/>
              <a:t>) יש משמעות פיזיקלית</a:t>
            </a:r>
            <a:r>
              <a:rPr lang="he-IL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>
                <a:sym typeface="Symbol"/>
              </a:rPr>
              <a:t>הוא מתאר את מידת ההתנגדות של גוף לשינוי מהירותו. גודל זה נקרא </a:t>
            </a:r>
            <a:r>
              <a:rPr lang="he-IL" b="1" dirty="0">
                <a:sym typeface="Symbol"/>
              </a:rPr>
              <a:t>מסה</a:t>
            </a:r>
            <a:r>
              <a:rPr lang="he-IL" dirty="0">
                <a:sym typeface="Symbol"/>
              </a:rPr>
              <a:t> ומסומן באות </a:t>
            </a:r>
            <a:r>
              <a:rPr lang="en-US" dirty="0">
                <a:sym typeface="Symbol"/>
              </a:rPr>
              <a:t>m</a:t>
            </a:r>
            <a:r>
              <a:rPr lang="he-IL" dirty="0">
                <a:sym typeface="Symbol"/>
              </a:rPr>
              <a:t>.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he-IL" b="1" dirty="0">
              <a:solidFill>
                <a:schemeClr val="tx2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he-IL" b="1" dirty="0">
                <a:solidFill>
                  <a:schemeClr val="tx2"/>
                </a:solidFill>
              </a:rPr>
              <a:t>מסה של גוף מוגדרת כיחס בין גודל הכוח השקול, הפועל על הגוף,</a:t>
            </a:r>
            <a:endParaRPr lang="en-US" b="1" dirty="0">
              <a:solidFill>
                <a:schemeClr val="tx2"/>
              </a:solidFill>
            </a:endParaRPr>
          </a:p>
          <a:p>
            <a:pPr marL="0" indent="0" algn="ctr">
              <a:lnSpc>
                <a:spcPct val="150000"/>
              </a:lnSpc>
              <a:spcBef>
                <a:spcPts val="600"/>
              </a:spcBef>
              <a:buNone/>
            </a:pPr>
            <a:r>
              <a:rPr lang="he-IL" b="1" dirty="0">
                <a:solidFill>
                  <a:schemeClr val="tx2"/>
                </a:solidFill>
              </a:rPr>
              <a:t>לבין גודל התאוצה, שנגרמת על ידי כוח זה. 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he-IL" dirty="0"/>
              <a:t>לכן המסה מהווה מדד ל</a:t>
            </a:r>
            <a:r>
              <a:rPr lang="he-IL" b="1" dirty="0"/>
              <a:t>התמדה</a:t>
            </a:r>
            <a:r>
              <a:rPr lang="he-IL" dirty="0"/>
              <a:t> של הגוף.</a:t>
            </a:r>
            <a:endParaRPr lang="he-IL" dirty="0">
              <a:solidFill>
                <a:schemeClr val="accent6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he-IL" dirty="0"/>
              <a:t>ובהקשר זה המסה מכונה </a:t>
            </a:r>
            <a:r>
              <a:rPr lang="he-IL" b="1" dirty="0"/>
              <a:t>"מסה </a:t>
            </a:r>
            <a:r>
              <a:rPr lang="he-IL" b="1" dirty="0" err="1"/>
              <a:t>התמדית</a:t>
            </a:r>
            <a:r>
              <a:rPr lang="he-IL" b="1" dirty="0"/>
              <a:t>"</a:t>
            </a:r>
            <a:r>
              <a:rPr lang="he-IL" dirty="0"/>
              <a:t> (ובלעז- </a:t>
            </a:r>
            <a:r>
              <a:rPr lang="he-IL" b="1" dirty="0"/>
              <a:t>מסה אינרציאלית</a:t>
            </a:r>
            <a:r>
              <a:rPr lang="he-IL" dirty="0"/>
              <a:t>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בניסוח מתמטי: 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036950"/>
              </p:ext>
            </p:extLst>
          </p:nvPr>
        </p:nvGraphicFramePr>
        <p:xfrm>
          <a:off x="4103892" y="5160963"/>
          <a:ext cx="95408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09" name="משוואה" r:id="rId3" imgW="457002" imgH="393529" progId="Equation.3">
                  <p:embed/>
                </p:oleObj>
              </mc:Choice>
              <mc:Fallback>
                <p:oleObj name="משוואה" r:id="rId3" imgW="457002" imgH="393529" progId="Equation.3">
                  <p:embed/>
                  <p:pic>
                    <p:nvPicPr>
                      <p:cNvPr id="0" name="Picture 3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892" y="5160963"/>
                        <a:ext cx="954087" cy="83502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75353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07d9315527094f4cdaee9a6675aebd2a427d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32040</TotalTime>
  <Words>2162</Words>
  <Application>Microsoft Office PowerPoint</Application>
  <PresentationFormat>‫הצגה על המסך (4:3)</PresentationFormat>
  <Paragraphs>447</Paragraphs>
  <Slides>33</Slides>
  <Notes>1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33</vt:i4>
      </vt:variant>
    </vt:vector>
  </HeadingPairs>
  <TitlesOfParts>
    <vt:vector size="41" baseType="lpstr">
      <vt:lpstr>Arial</vt:lpstr>
      <vt:lpstr>Calibri</vt:lpstr>
      <vt:lpstr>Century Gothic</vt:lpstr>
      <vt:lpstr>Guttman Yad-Brush</vt:lpstr>
      <vt:lpstr>Times New Roman</vt:lpstr>
      <vt:lpstr>Wingdings</vt:lpstr>
      <vt:lpstr>ערכת נושא Office</vt:lpstr>
      <vt:lpstr>משוואה</vt:lpstr>
      <vt:lpstr>מצגת של PowerPoint‏</vt:lpstr>
      <vt:lpstr>נושאי השיעור</vt:lpstr>
      <vt:lpstr>הקשר בין כיוון התנועה וכיוון הכוח השקול</vt:lpstr>
      <vt:lpstr>תאוצה בהשפעת כוח (1) </vt:lpstr>
      <vt:lpstr>תאוצה בהשפעת כוח (2)</vt:lpstr>
      <vt:lpstr>קשר גרפי בין התאוצה לכוח (1)</vt:lpstr>
      <vt:lpstr>תאוצה בהשפעת כוח (3)</vt:lpstr>
      <vt:lpstr>תאוצה בהשפעת כוח קבוע (4)</vt:lpstr>
      <vt:lpstr>הגדרת המסה (1)</vt:lpstr>
      <vt:lpstr>הגדרת המסה (2)</vt:lpstr>
      <vt:lpstr>החוק השני של ניוטון והגדרת היחידה "ניוטון"</vt:lpstr>
      <vt:lpstr>תרגיל 1: כוח אופקי על גוף יחיד</vt:lpstr>
      <vt:lpstr>פתרון תרגיל 1: כוח אופקי על גוף יחיד</vt:lpstr>
      <vt:lpstr>תרגיל 2: שני כוחות על גוף יחיד</vt:lpstr>
      <vt:lpstr>פתרון תרגיל 2: שני כוחות על גוף יחיד</vt:lpstr>
      <vt:lpstr>המשך פתרון תרגיל 2: שני כוחות על גוף יחיד</vt:lpstr>
      <vt:lpstr>תרגיל 3: כוח שקול על גוף יחיד</vt:lpstr>
      <vt:lpstr>פתרון תרגיל 3: כוח שקול על גוף יחיד</vt:lpstr>
      <vt:lpstr>המשך פתרון תרגיל 3: כוח שקול על גוף יחיד</vt:lpstr>
      <vt:lpstr>תרגיל 4: מסה וקפיץ בקרונית מאיצה</vt:lpstr>
      <vt:lpstr>פתרון תרגיל 4: מסה וקפיץ בקרונית מאיצה</vt:lpstr>
      <vt:lpstr>תרגיל 5: כוח פועל על גוף עם מהירות התחלתית</vt:lpstr>
      <vt:lpstr>המשך פתרון תרגיל 5: כוח על גוף עם מהירות התחלתית</vt:lpstr>
      <vt:lpstr>תרגיל 6: מתיחות חוטים במערכת רב גופית </vt:lpstr>
      <vt:lpstr>פתרון תרגיל 6: מתיחות חוטים במערכת רב גופית </vt:lpstr>
      <vt:lpstr>המשך פתרון תרגיל 6</vt:lpstr>
      <vt:lpstr>תרגיל 7: מתיחות חוטים במערכת רב גופית- רכבת</vt:lpstr>
      <vt:lpstr>פתרון תרגיל 7: מתיחות חוטים במערכת רב גופית- רכבת</vt:lpstr>
      <vt:lpstr>המשך פתרון תרגיל 7</vt:lpstr>
      <vt:lpstr>מצגת של PowerPoint‏</vt:lpstr>
      <vt:lpstr>פתרון תרגיל 8: כוח דוחף מערכת שני גופים</vt:lpstr>
      <vt:lpstr>המשך פתרון תרגיל 8: כוח דוחף מערכת שני גופים</vt:lpstr>
      <vt:lpstr>סיכום השיעור</vt:lpstr>
    </vt:vector>
  </TitlesOfParts>
  <Company>Vista - Rotter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Nisim</dc:creator>
  <cp:lastModifiedBy>Liat</cp:lastModifiedBy>
  <cp:revision>1299</cp:revision>
  <dcterms:created xsi:type="dcterms:W3CDTF">2012-04-17T09:32:02Z</dcterms:created>
  <dcterms:modified xsi:type="dcterms:W3CDTF">2021-03-16T11:16:43Z</dcterms:modified>
</cp:coreProperties>
</file>