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Lst>
  <p:sldIdLst>
    <p:sldId id="256" r:id="rId4"/>
    <p:sldId id="276" r:id="rId5"/>
    <p:sldId id="277" r:id="rId6"/>
    <p:sldId id="257" r:id="rId7"/>
    <p:sldId id="258" r:id="rId8"/>
    <p:sldId id="259" r:id="rId9"/>
    <p:sldId id="280" r:id="rId10"/>
    <p:sldId id="281" r:id="rId11"/>
    <p:sldId id="264" r:id="rId12"/>
    <p:sldId id="265" r:id="rId13"/>
    <p:sldId id="282" r:id="rId14"/>
    <p:sldId id="283" r:id="rId15"/>
    <p:sldId id="266" r:id="rId16"/>
    <p:sldId id="267" r:id="rId17"/>
    <p:sldId id="284" r:id="rId18"/>
    <p:sldId id="278" r:id="rId19"/>
    <p:sldId id="287" r:id="rId20"/>
    <p:sldId id="288" r:id="rId21"/>
    <p:sldId id="289" r:id="rId22"/>
    <p:sldId id="290" r:id="rId23"/>
    <p:sldId id="291" r:id="rId24"/>
    <p:sldId id="292" r:id="rId25"/>
    <p:sldId id="293" r:id="rId26"/>
    <p:sldId id="294" r:id="rId27"/>
    <p:sldId id="295" r:id="rId28"/>
    <p:sldId id="296" r:id="rId29"/>
    <p:sldId id="297" r:id="rId30"/>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6312"/>
    <a:srgbClr val="DA0ED0"/>
    <a:srgbClr val="6C4867"/>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219" autoAdjust="0"/>
    <p:restoredTop sz="94660"/>
  </p:normalViewPr>
  <p:slideViewPr>
    <p:cSldViewPr>
      <p:cViewPr varScale="1">
        <p:scale>
          <a:sx n="68" d="100"/>
          <a:sy n="68" d="100"/>
        </p:scale>
        <p:origin x="160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1">
        <a:schemeClr val="bg1"/>
      </p:bgRef>
    </p:bg>
    <p:spTree>
      <p:nvGrpSpPr>
        <p:cNvPr id="1" name=""/>
        <p:cNvGrpSpPr/>
        <p:nvPr/>
      </p:nvGrpSpPr>
      <p:grpSpPr>
        <a:xfrm>
          <a:off x="0" y="0"/>
          <a:ext cx="0" cy="0"/>
          <a:chOff x="0" y="0"/>
          <a:chExt cx="0" cy="0"/>
        </a:xfrm>
      </p:grpSpPr>
      <p:sp>
        <p:nvSpPr>
          <p:cNvPr id="8" name="כותרת 7"/>
          <p:cNvSpPr>
            <a:spLocks noGrp="1"/>
          </p:cNvSpPr>
          <p:nvPr>
            <p:ph type="ctrTitle"/>
          </p:nvPr>
        </p:nvSpPr>
        <p:spPr>
          <a:xfrm>
            <a:off x="2286000" y="3124200"/>
            <a:ext cx="6172200" cy="1894362"/>
          </a:xfrm>
        </p:spPr>
        <p:txBody>
          <a:bodyPr/>
          <a:lstStyle>
            <a:lvl1pPr>
              <a:defRPr b="1"/>
            </a:lvl1pPr>
          </a:lstStyle>
          <a:p>
            <a:r>
              <a:rPr kumimoji="0" lang="he-IL"/>
              <a:t>לחץ כדי לערוך סגנון כותרת של תבנית בסיס</a:t>
            </a:r>
            <a:endParaRPr kumimoji="0" lang="en-US"/>
          </a:p>
        </p:txBody>
      </p:sp>
      <p:sp>
        <p:nvSpPr>
          <p:cNvPr id="9" name="כותרת משנה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a:t>לחץ כדי לערוך סגנון כותרת משנה של תבנית בסיס</a:t>
            </a:r>
            <a:endParaRPr kumimoji="0" lang="en-US"/>
          </a:p>
        </p:txBody>
      </p:sp>
      <p:sp>
        <p:nvSpPr>
          <p:cNvPr id="28" name="מציין מיקום של תאריך 27"/>
          <p:cNvSpPr>
            <a:spLocks noGrp="1"/>
          </p:cNvSpPr>
          <p:nvPr>
            <p:ph type="dt" sz="half" idx="10"/>
          </p:nvPr>
        </p:nvSpPr>
        <p:spPr bwMode="auto">
          <a:xfrm rot="5400000">
            <a:off x="7764621" y="1174097"/>
            <a:ext cx="2286000" cy="381000"/>
          </a:xfrm>
        </p:spPr>
        <p:txBody>
          <a:bodyPr/>
          <a:lstStyle/>
          <a:p>
            <a:fld id="{25235943-2529-4A66-A81B-5127690D18E2}" type="datetimeFigureOut">
              <a:rPr lang="he-IL" smtClean="0"/>
              <a:pPr/>
              <a:t>ד'/ניסן/תש"ף</a:t>
            </a:fld>
            <a:endParaRPr lang="he-IL" dirty="0"/>
          </a:p>
        </p:txBody>
      </p:sp>
      <p:sp>
        <p:nvSpPr>
          <p:cNvPr id="17" name="מציין מיקום של כותרת תחתונה 16"/>
          <p:cNvSpPr>
            <a:spLocks noGrp="1"/>
          </p:cNvSpPr>
          <p:nvPr>
            <p:ph type="ftr" sz="quarter" idx="11"/>
          </p:nvPr>
        </p:nvSpPr>
        <p:spPr bwMode="auto">
          <a:xfrm rot="5400000">
            <a:off x="7077269" y="4181669"/>
            <a:ext cx="3657600" cy="384048"/>
          </a:xfrm>
        </p:spPr>
        <p:txBody>
          <a:bodyPr/>
          <a:lstStyle/>
          <a:p>
            <a:endParaRPr lang="he-IL" dirty="0"/>
          </a:p>
        </p:txBody>
      </p:sp>
      <p:sp>
        <p:nvSpPr>
          <p:cNvPr id="10" name="מלבן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מלבן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מלבן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מלבן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מחבר ישר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מחבר ישר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מחבר ישר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מחבר ישר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מחבר ישר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מלבן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אליפסה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אליפסה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אליפסה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אליפסה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אליפסה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מציין מיקום של מספר שקופית 28"/>
          <p:cNvSpPr>
            <a:spLocks noGrp="1"/>
          </p:cNvSpPr>
          <p:nvPr>
            <p:ph type="sldNum" sz="quarter" idx="12"/>
          </p:nvPr>
        </p:nvSpPr>
        <p:spPr bwMode="auto">
          <a:xfrm>
            <a:off x="1325544" y="4928702"/>
            <a:ext cx="609600" cy="517524"/>
          </a:xfrm>
        </p:spPr>
        <p:txBody>
          <a:bodyPr/>
          <a:lstStyle/>
          <a:p>
            <a:fld id="{5A2517DC-240E-45C1-B91B-EFBC95514E7B}" type="slidenum">
              <a:rPr lang="he-IL" smtClean="0"/>
              <a:pPr/>
              <a:t>‹#›</a:t>
            </a:fld>
            <a:endParaRPr lang="he-IL"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25235943-2529-4A66-A81B-5127690D18E2}" type="datetimeFigureOut">
              <a:rPr lang="he-IL" smtClean="0"/>
              <a:pPr/>
              <a:t>ד'/ניסן/תש"ף</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5A2517DC-240E-45C1-B91B-EFBC95514E7B}" type="slidenum">
              <a:rPr lang="he-IL" smtClean="0"/>
              <a:pPr/>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9"/>
            <a:ext cx="1676400" cy="5851525"/>
          </a:xfrm>
        </p:spPr>
        <p:txBody>
          <a:bodyPr vert="eaVert"/>
          <a:lstStyle/>
          <a:p>
            <a:r>
              <a:rPr kumimoji="0" lang="he-IL"/>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4" name="מציין מיקום של תאריך 3"/>
          <p:cNvSpPr>
            <a:spLocks noGrp="1"/>
          </p:cNvSpPr>
          <p:nvPr>
            <p:ph type="dt" sz="half" idx="10"/>
          </p:nvPr>
        </p:nvSpPr>
        <p:spPr/>
        <p:txBody>
          <a:bodyPr/>
          <a:lstStyle/>
          <a:p>
            <a:fld id="{25235943-2529-4A66-A81B-5127690D18E2}" type="datetimeFigureOut">
              <a:rPr lang="he-IL" smtClean="0"/>
              <a:pPr/>
              <a:t>ד'/ניסן/תש"ף</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5A2517DC-240E-45C1-B91B-EFBC95514E7B}" type="slidenum">
              <a:rPr lang="he-IL" smtClean="0"/>
              <a:pPr/>
              <a:t>‹#›</a:t>
            </a:fld>
            <a:endParaRPr lang="he-I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363215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85513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8278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18511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469777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356760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21048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5543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8" name="מציין מיקום תוכן 7"/>
          <p:cNvSpPr>
            <a:spLocks noGrp="1"/>
          </p:cNvSpPr>
          <p:nvPr>
            <p:ph sz="quarter" idx="1"/>
          </p:nvPr>
        </p:nvSpPr>
        <p:spPr>
          <a:xfrm>
            <a:off x="457200" y="1600200"/>
            <a:ext cx="7467600" cy="4873752"/>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7" name="מציין מיקום של תאריך 6"/>
          <p:cNvSpPr>
            <a:spLocks noGrp="1"/>
          </p:cNvSpPr>
          <p:nvPr>
            <p:ph type="dt" sz="half" idx="14"/>
          </p:nvPr>
        </p:nvSpPr>
        <p:spPr/>
        <p:txBody>
          <a:bodyPr rtlCol="0"/>
          <a:lstStyle/>
          <a:p>
            <a:fld id="{25235943-2529-4A66-A81B-5127690D18E2}" type="datetimeFigureOut">
              <a:rPr lang="he-IL" smtClean="0"/>
              <a:pPr/>
              <a:t>ד'/ניסן/תש"ף</a:t>
            </a:fld>
            <a:endParaRPr lang="he-IL" dirty="0"/>
          </a:p>
        </p:txBody>
      </p:sp>
      <p:sp>
        <p:nvSpPr>
          <p:cNvPr id="9" name="מציין מיקום של מספר שקופית 8"/>
          <p:cNvSpPr>
            <a:spLocks noGrp="1"/>
          </p:cNvSpPr>
          <p:nvPr>
            <p:ph type="sldNum" sz="quarter" idx="15"/>
          </p:nvPr>
        </p:nvSpPr>
        <p:spPr/>
        <p:txBody>
          <a:bodyPr rtlCol="0"/>
          <a:lstStyle/>
          <a:p>
            <a:fld id="{5A2517DC-240E-45C1-B91B-EFBC95514E7B}" type="slidenum">
              <a:rPr lang="he-IL" smtClean="0"/>
              <a:pPr/>
              <a:t>‹#›</a:t>
            </a:fld>
            <a:endParaRPr lang="he-IL" dirty="0"/>
          </a:p>
        </p:txBody>
      </p:sp>
      <p:sp>
        <p:nvSpPr>
          <p:cNvPr id="10" name="מציין מיקום של כותרת תחתונה 9"/>
          <p:cNvSpPr>
            <a:spLocks noGrp="1"/>
          </p:cNvSpPr>
          <p:nvPr>
            <p:ph type="ftr" sz="quarter" idx="16"/>
          </p:nvPr>
        </p:nvSpPr>
        <p:spPr/>
        <p:txBody>
          <a:bodyPr rtlCol="0"/>
          <a:lstStyle/>
          <a:p>
            <a:endParaRPr lang="he-IL"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32286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939517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504865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90155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14268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23925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965069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166813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4080001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277132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2286000" y="2895600"/>
            <a:ext cx="6172200" cy="2053590"/>
          </a:xfrm>
        </p:spPr>
        <p:txBody>
          <a:bodyPr/>
          <a:lstStyle>
            <a:lvl1pPr algn="l">
              <a:buNone/>
              <a:defRPr sz="3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a:t>לחץ כדי לערוך סגנונות טקסט של תבנית בסיס</a:t>
            </a:r>
          </a:p>
        </p:txBody>
      </p:sp>
      <p:sp>
        <p:nvSpPr>
          <p:cNvPr id="4" name="מציין מיקום של תאריך 3"/>
          <p:cNvSpPr>
            <a:spLocks noGrp="1"/>
          </p:cNvSpPr>
          <p:nvPr>
            <p:ph type="dt" sz="half" idx="10"/>
          </p:nvPr>
        </p:nvSpPr>
        <p:spPr bwMode="auto">
          <a:xfrm rot="5400000">
            <a:off x="7763256" y="1170432"/>
            <a:ext cx="2286000" cy="381000"/>
          </a:xfrm>
        </p:spPr>
        <p:txBody>
          <a:bodyPr/>
          <a:lstStyle/>
          <a:p>
            <a:fld id="{25235943-2529-4A66-A81B-5127690D18E2}" type="datetimeFigureOut">
              <a:rPr lang="he-IL" smtClean="0"/>
              <a:pPr/>
              <a:t>ד'/ניסן/תש"ף</a:t>
            </a:fld>
            <a:endParaRPr lang="he-IL" dirty="0"/>
          </a:p>
        </p:txBody>
      </p:sp>
      <p:sp>
        <p:nvSpPr>
          <p:cNvPr id="5" name="מציין מיקום של כותרת תחתונה 4"/>
          <p:cNvSpPr>
            <a:spLocks noGrp="1"/>
          </p:cNvSpPr>
          <p:nvPr>
            <p:ph type="ftr" sz="quarter" idx="11"/>
          </p:nvPr>
        </p:nvSpPr>
        <p:spPr bwMode="auto">
          <a:xfrm rot="5400000">
            <a:off x="7077456" y="4178808"/>
            <a:ext cx="3657600" cy="384048"/>
          </a:xfrm>
        </p:spPr>
        <p:txBody>
          <a:bodyPr/>
          <a:lstStyle/>
          <a:p>
            <a:endParaRPr lang="he-IL" dirty="0"/>
          </a:p>
        </p:txBody>
      </p:sp>
      <p:sp>
        <p:nvSpPr>
          <p:cNvPr id="9" name="מלבן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מלבן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מלבן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מלבן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מחבר ישר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מחבר ישר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מחבר ישר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מחבר ישר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מחבר ישר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מלבן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אליפסה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אליפסה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אליפסה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אליפסה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אליפסה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מחבר ישר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מציין מיקום של מספר שקופית 5"/>
          <p:cNvSpPr>
            <a:spLocks noGrp="1"/>
          </p:cNvSpPr>
          <p:nvPr>
            <p:ph type="sldNum" sz="quarter" idx="12"/>
          </p:nvPr>
        </p:nvSpPr>
        <p:spPr bwMode="auto">
          <a:xfrm>
            <a:off x="1340616" y="4928702"/>
            <a:ext cx="609600" cy="517524"/>
          </a:xfrm>
        </p:spPr>
        <p:txBody>
          <a:bodyPr/>
          <a:lstStyle/>
          <a:p>
            <a:fld id="{5A2517DC-240E-45C1-B91B-EFBC95514E7B}" type="slidenum">
              <a:rPr lang="he-IL" smtClean="0"/>
              <a:pPr/>
              <a:t>‹#›</a:t>
            </a:fld>
            <a:endParaRPr lang="he-IL"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6125635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712381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036119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77170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5" name="מציין מיקום של תאריך 4"/>
          <p:cNvSpPr>
            <a:spLocks noGrp="1"/>
          </p:cNvSpPr>
          <p:nvPr>
            <p:ph type="dt" sz="half" idx="10"/>
          </p:nvPr>
        </p:nvSpPr>
        <p:spPr/>
        <p:txBody>
          <a:bodyPr/>
          <a:lstStyle/>
          <a:p>
            <a:fld id="{25235943-2529-4A66-A81B-5127690D18E2}" type="datetimeFigureOut">
              <a:rPr lang="he-IL" smtClean="0"/>
              <a:pPr/>
              <a:t>ד'/ניסן/תש"ף</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5A2517DC-240E-45C1-B91B-EFBC95514E7B}" type="slidenum">
              <a:rPr lang="he-IL" smtClean="0"/>
              <a:pPr/>
              <a:t>‹#›</a:t>
            </a:fld>
            <a:endParaRPr lang="he-IL" dirty="0"/>
          </a:p>
        </p:txBody>
      </p:sp>
      <p:sp>
        <p:nvSpPr>
          <p:cNvPr id="9" name="מציין מיקום תוכן 8"/>
          <p:cNvSpPr>
            <a:spLocks noGrp="1"/>
          </p:cNvSpPr>
          <p:nvPr>
            <p:ph sz="quarter" idx="1"/>
          </p:nvPr>
        </p:nvSpPr>
        <p:spPr>
          <a:xfrm>
            <a:off x="457200"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1" name="מציין מיקום תוכן 10"/>
          <p:cNvSpPr>
            <a:spLocks noGrp="1"/>
          </p:cNvSpPr>
          <p:nvPr>
            <p:ph sz="quarter" idx="2"/>
          </p:nvPr>
        </p:nvSpPr>
        <p:spPr>
          <a:xfrm>
            <a:off x="4270248" y="1600200"/>
            <a:ext cx="3657600" cy="45720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7543800" cy="1143000"/>
          </a:xfrm>
        </p:spPr>
        <p:txBody>
          <a:bodyPr anchor="b"/>
          <a:lstStyle>
            <a:lvl1pPr>
              <a:defRPr/>
            </a:lvl1pPr>
          </a:lstStyle>
          <a:p>
            <a:r>
              <a:rPr kumimoji="0" lang="he-IL"/>
              <a:t>לחץ כדי לערוך סגנון כותרת של תבנית בסיס</a:t>
            </a:r>
            <a:endParaRPr kumimoji="0" lang="en-US"/>
          </a:p>
        </p:txBody>
      </p:sp>
      <p:sp>
        <p:nvSpPr>
          <p:cNvPr id="7" name="מציין מיקום של תאריך 6"/>
          <p:cNvSpPr>
            <a:spLocks noGrp="1"/>
          </p:cNvSpPr>
          <p:nvPr>
            <p:ph type="dt" sz="half" idx="10"/>
          </p:nvPr>
        </p:nvSpPr>
        <p:spPr/>
        <p:txBody>
          <a:bodyPr/>
          <a:lstStyle/>
          <a:p>
            <a:fld id="{25235943-2529-4A66-A81B-5127690D18E2}" type="datetimeFigureOut">
              <a:rPr lang="he-IL" smtClean="0"/>
              <a:pPr/>
              <a:t>ד'/ניסן/תש"ף</a:t>
            </a:fld>
            <a:endParaRPr lang="he-IL" dirty="0"/>
          </a:p>
        </p:txBody>
      </p:sp>
      <p:sp>
        <p:nvSpPr>
          <p:cNvPr id="8" name="מציין מיקום של כותרת תחתונה 7"/>
          <p:cNvSpPr>
            <a:spLocks noGrp="1"/>
          </p:cNvSpPr>
          <p:nvPr>
            <p:ph type="ftr" sz="quarter" idx="11"/>
          </p:nvPr>
        </p:nvSpPr>
        <p:spPr/>
        <p:txBody>
          <a:bodyPr/>
          <a:lstStyle/>
          <a:p>
            <a:endParaRPr lang="he-IL" dirty="0"/>
          </a:p>
        </p:txBody>
      </p:sp>
      <p:sp>
        <p:nvSpPr>
          <p:cNvPr id="9" name="מציין מיקום של מספר שקופית 8"/>
          <p:cNvSpPr>
            <a:spLocks noGrp="1"/>
          </p:cNvSpPr>
          <p:nvPr>
            <p:ph type="sldNum" sz="quarter" idx="12"/>
          </p:nvPr>
        </p:nvSpPr>
        <p:spPr/>
        <p:txBody>
          <a:bodyPr/>
          <a:lstStyle/>
          <a:p>
            <a:fld id="{5A2517DC-240E-45C1-B91B-EFBC95514E7B}" type="slidenum">
              <a:rPr lang="he-IL" smtClean="0"/>
              <a:pPr/>
              <a:t>‹#›</a:t>
            </a:fld>
            <a:endParaRPr lang="he-IL" dirty="0"/>
          </a:p>
        </p:txBody>
      </p:sp>
      <p:sp>
        <p:nvSpPr>
          <p:cNvPr id="11" name="מציין מיקום תוכן 10"/>
          <p:cNvSpPr>
            <a:spLocks noGrp="1"/>
          </p:cNvSpPr>
          <p:nvPr>
            <p:ph sz="quarter" idx="2"/>
          </p:nvPr>
        </p:nvSpPr>
        <p:spPr>
          <a:xfrm>
            <a:off x="457200"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3" name="מציין מיקום תוכן 12"/>
          <p:cNvSpPr>
            <a:spLocks noGrp="1"/>
          </p:cNvSpPr>
          <p:nvPr>
            <p:ph sz="quarter" idx="4"/>
          </p:nvPr>
        </p:nvSpPr>
        <p:spPr>
          <a:xfrm>
            <a:off x="4371975" y="2362200"/>
            <a:ext cx="3657600" cy="3886200"/>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12" name="מציין מיקום טקסט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
        <p:nvSpPr>
          <p:cNvPr id="14" name="מציין מיקום טקסט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he-IL"/>
              <a:t>לחץ כדי לערוך סגנונות טקסט של תבנית בסיס</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a:t>לחץ כדי לערוך סגנון כותרת של תבנית בסיס</a:t>
            </a:r>
            <a:endParaRPr kumimoji="0" lang="en-US"/>
          </a:p>
        </p:txBody>
      </p:sp>
      <p:sp>
        <p:nvSpPr>
          <p:cNvPr id="6" name="מציין מיקום של תאריך 5"/>
          <p:cNvSpPr>
            <a:spLocks noGrp="1"/>
          </p:cNvSpPr>
          <p:nvPr>
            <p:ph type="dt" sz="half" idx="10"/>
          </p:nvPr>
        </p:nvSpPr>
        <p:spPr/>
        <p:txBody>
          <a:bodyPr rtlCol="0"/>
          <a:lstStyle/>
          <a:p>
            <a:fld id="{25235943-2529-4A66-A81B-5127690D18E2}" type="datetimeFigureOut">
              <a:rPr lang="he-IL" smtClean="0"/>
              <a:pPr/>
              <a:t>ד'/ניסן/תש"ף</a:t>
            </a:fld>
            <a:endParaRPr lang="he-IL" dirty="0"/>
          </a:p>
        </p:txBody>
      </p:sp>
      <p:sp>
        <p:nvSpPr>
          <p:cNvPr id="7" name="מציין מיקום של מספר שקופית 6"/>
          <p:cNvSpPr>
            <a:spLocks noGrp="1"/>
          </p:cNvSpPr>
          <p:nvPr>
            <p:ph type="sldNum" sz="quarter" idx="11"/>
          </p:nvPr>
        </p:nvSpPr>
        <p:spPr/>
        <p:txBody>
          <a:bodyPr rtlCol="0"/>
          <a:lstStyle/>
          <a:p>
            <a:fld id="{5A2517DC-240E-45C1-B91B-EFBC95514E7B}" type="slidenum">
              <a:rPr lang="he-IL" smtClean="0"/>
              <a:pPr/>
              <a:t>‹#›</a:t>
            </a:fld>
            <a:endParaRPr lang="he-IL" dirty="0"/>
          </a:p>
        </p:txBody>
      </p:sp>
      <p:sp>
        <p:nvSpPr>
          <p:cNvPr id="8" name="מציין מיקום של כותרת תחתונה 7"/>
          <p:cNvSpPr>
            <a:spLocks noGrp="1"/>
          </p:cNvSpPr>
          <p:nvPr>
            <p:ph type="ftr" sz="quarter" idx="12"/>
          </p:nvPr>
        </p:nvSpPr>
        <p:spPr/>
        <p:txBody>
          <a:bodyPr rtlCol="0"/>
          <a:lstStyle/>
          <a:p>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25235943-2529-4A66-A81B-5127690D18E2}" type="datetimeFigureOut">
              <a:rPr lang="he-IL" smtClean="0"/>
              <a:pPr/>
              <a:t>ד'/ניסן/תש"ף</a:t>
            </a:fld>
            <a:endParaRPr lang="he-IL" dirty="0"/>
          </a:p>
        </p:txBody>
      </p:sp>
      <p:sp>
        <p:nvSpPr>
          <p:cNvPr id="3" name="מציין מיקום של כותרת תחתונה 2"/>
          <p:cNvSpPr>
            <a:spLocks noGrp="1"/>
          </p:cNvSpPr>
          <p:nvPr>
            <p:ph type="ftr" sz="quarter" idx="11"/>
          </p:nvPr>
        </p:nvSpPr>
        <p:spPr/>
        <p:txBody>
          <a:bodyPr/>
          <a:lstStyle/>
          <a:p>
            <a:endParaRPr lang="he-IL" dirty="0"/>
          </a:p>
        </p:txBody>
      </p:sp>
      <p:sp>
        <p:nvSpPr>
          <p:cNvPr id="4" name="מציין מיקום של מספר שקופית 3"/>
          <p:cNvSpPr>
            <a:spLocks noGrp="1"/>
          </p:cNvSpPr>
          <p:nvPr>
            <p:ph type="sldNum" sz="quarter" idx="12"/>
          </p:nvPr>
        </p:nvSpPr>
        <p:spPr/>
        <p:txBody>
          <a:bodyPr/>
          <a:lstStyle/>
          <a:p>
            <a:fld id="{5A2517DC-240E-45C1-B91B-EFBC95514E7B}" type="slidenum">
              <a:rPr lang="he-IL" smtClean="0"/>
              <a:pPr/>
              <a:t>‹#›</a:t>
            </a:fld>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bg>
      <p:bgRef idx="1001">
        <a:schemeClr val="bg1"/>
      </p:bgRef>
    </p:bg>
    <p:spTree>
      <p:nvGrpSpPr>
        <p:cNvPr id="1" name=""/>
        <p:cNvGrpSpPr/>
        <p:nvPr/>
      </p:nvGrpSpPr>
      <p:grpSpPr>
        <a:xfrm>
          <a:off x="0" y="0"/>
          <a:ext cx="0" cy="0"/>
          <a:chOff x="0" y="0"/>
          <a:chExt cx="0" cy="0"/>
        </a:xfrm>
      </p:grpSpPr>
      <p:sp>
        <p:nvSpPr>
          <p:cNvPr id="10" name="מחבר ישר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כותרת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he-IL"/>
              <a:t>לחץ כדי לערוך סגנון כותרת של תבנית בסיס</a:t>
            </a:r>
            <a:endParaRPr kumimoji="0" lang="en-US"/>
          </a:p>
        </p:txBody>
      </p:sp>
      <p:sp>
        <p:nvSpPr>
          <p:cNvPr id="3" name="מציין מיקום טקסט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he-IL"/>
              <a:t>לחץ כדי לערוך סגנונות טקסט של תבנית בסיס</a:t>
            </a:r>
          </a:p>
        </p:txBody>
      </p:sp>
      <p:sp>
        <p:nvSpPr>
          <p:cNvPr id="8" name="מחבר ישר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מחבר ישר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מחבר ישר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מלבן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מחבר ישר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אליפסה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מציין מיקום תוכן 17"/>
          <p:cNvSpPr>
            <a:spLocks noGrp="1"/>
          </p:cNvSpPr>
          <p:nvPr>
            <p:ph sz="quarter" idx="1"/>
          </p:nvPr>
        </p:nvSpPr>
        <p:spPr>
          <a:xfrm>
            <a:off x="304800" y="274320"/>
            <a:ext cx="5638800" cy="6327648"/>
          </a:xfrm>
        </p:spPr>
        <p:txBody>
          <a:bodyPr/>
          <a:lstStyle/>
          <a:p>
            <a:pPr lvl="0" eaLnBrk="1" latinLnBrk="0" hangingPunct="1"/>
            <a:r>
              <a:rPr lang="he-IL"/>
              <a:t>לחץ כדי לערוך סגנונות טקסט של תבנית בסיס</a:t>
            </a:r>
          </a:p>
          <a:p>
            <a:pPr lvl="1" eaLnBrk="1" latinLnBrk="0" hangingPunct="1"/>
            <a:r>
              <a:rPr lang="he-IL"/>
              <a:t>רמה שנייה</a:t>
            </a:r>
          </a:p>
          <a:p>
            <a:pPr lvl="2" eaLnBrk="1" latinLnBrk="0" hangingPunct="1"/>
            <a:r>
              <a:rPr lang="he-IL"/>
              <a:t>רמה שלישית</a:t>
            </a:r>
          </a:p>
          <a:p>
            <a:pPr lvl="3" eaLnBrk="1" latinLnBrk="0" hangingPunct="1"/>
            <a:r>
              <a:rPr lang="he-IL"/>
              <a:t>רמה רביעית</a:t>
            </a:r>
          </a:p>
          <a:p>
            <a:pPr lvl="4" eaLnBrk="1" latinLnBrk="0" hangingPunct="1"/>
            <a:r>
              <a:rPr lang="he-IL"/>
              <a:t>רמה חמישית</a:t>
            </a:r>
            <a:endParaRPr kumimoji="0" lang="en-US"/>
          </a:p>
        </p:txBody>
      </p:sp>
      <p:sp>
        <p:nvSpPr>
          <p:cNvPr id="21" name="מציין מיקום של תאריך 20"/>
          <p:cNvSpPr>
            <a:spLocks noGrp="1"/>
          </p:cNvSpPr>
          <p:nvPr>
            <p:ph type="dt" sz="half" idx="14"/>
          </p:nvPr>
        </p:nvSpPr>
        <p:spPr/>
        <p:txBody>
          <a:bodyPr rtlCol="0"/>
          <a:lstStyle/>
          <a:p>
            <a:fld id="{25235943-2529-4A66-A81B-5127690D18E2}" type="datetimeFigureOut">
              <a:rPr lang="he-IL" smtClean="0"/>
              <a:pPr/>
              <a:t>ד'/ניסן/תש"ף</a:t>
            </a:fld>
            <a:endParaRPr lang="he-IL" dirty="0"/>
          </a:p>
        </p:txBody>
      </p:sp>
      <p:sp>
        <p:nvSpPr>
          <p:cNvPr id="22" name="מציין מיקום של מספר שקופית 21"/>
          <p:cNvSpPr>
            <a:spLocks noGrp="1"/>
          </p:cNvSpPr>
          <p:nvPr>
            <p:ph type="sldNum" sz="quarter" idx="15"/>
          </p:nvPr>
        </p:nvSpPr>
        <p:spPr/>
        <p:txBody>
          <a:bodyPr rtlCol="0"/>
          <a:lstStyle/>
          <a:p>
            <a:fld id="{5A2517DC-240E-45C1-B91B-EFBC95514E7B}" type="slidenum">
              <a:rPr lang="he-IL" smtClean="0"/>
              <a:pPr/>
              <a:t>‹#›</a:t>
            </a:fld>
            <a:endParaRPr lang="he-IL" dirty="0"/>
          </a:p>
        </p:txBody>
      </p:sp>
      <p:sp>
        <p:nvSpPr>
          <p:cNvPr id="23" name="מציין מיקום של כותרת תחתונה 22"/>
          <p:cNvSpPr>
            <a:spLocks noGrp="1"/>
          </p:cNvSpPr>
          <p:nvPr>
            <p:ph type="ftr" sz="quarter" idx="16"/>
          </p:nvPr>
        </p:nvSpPr>
        <p:spPr/>
        <p:txBody>
          <a:bodyPr rtlCol="0"/>
          <a:lstStyle/>
          <a:p>
            <a:endParaRPr lang="he-IL"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9" name="מחבר ישר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אליפסה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כותרת 1"/>
          <p:cNvSpPr>
            <a:spLocks noGrp="1"/>
          </p:cNvSpPr>
          <p:nvPr>
            <p:ph type="title"/>
          </p:nvPr>
        </p:nvSpPr>
        <p:spPr>
          <a:xfrm rot="5400000">
            <a:off x="3350133" y="3200400"/>
            <a:ext cx="6309360" cy="457200"/>
          </a:xfrm>
        </p:spPr>
        <p:txBody>
          <a:bodyPr anchor="b"/>
          <a:lstStyle>
            <a:lvl1pPr algn="l">
              <a:buNone/>
              <a:defRPr sz="2000" b="1"/>
            </a:lvl1pPr>
          </a:lstStyle>
          <a:p>
            <a:r>
              <a:rPr kumimoji="0" lang="he-IL"/>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he-IL" dirty="0"/>
              <a:t>לחץ על הסמל כדי להוסיף תמונה</a:t>
            </a:r>
            <a:endParaRPr kumimoji="0" lang="en-US" dirty="0"/>
          </a:p>
        </p:txBody>
      </p:sp>
      <p:sp>
        <p:nvSpPr>
          <p:cNvPr id="4" name="מציין מיקום טקסט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he-IL"/>
              <a:t>לחץ כדי לערוך סגנונות טקסט של תבנית בסיס</a:t>
            </a:r>
          </a:p>
        </p:txBody>
      </p:sp>
      <p:sp>
        <p:nvSpPr>
          <p:cNvPr id="10" name="מחבר ישר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מלבן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מחבר ישר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מחבר ישר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מחבר ישר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מציין מיקום של תאריך 16"/>
          <p:cNvSpPr>
            <a:spLocks noGrp="1"/>
          </p:cNvSpPr>
          <p:nvPr>
            <p:ph type="dt" sz="half" idx="10"/>
          </p:nvPr>
        </p:nvSpPr>
        <p:spPr/>
        <p:txBody>
          <a:bodyPr rtlCol="0"/>
          <a:lstStyle/>
          <a:p>
            <a:fld id="{25235943-2529-4A66-A81B-5127690D18E2}" type="datetimeFigureOut">
              <a:rPr lang="he-IL" smtClean="0"/>
              <a:pPr/>
              <a:t>ד'/ניסן/תש"ף</a:t>
            </a:fld>
            <a:endParaRPr lang="he-IL" dirty="0"/>
          </a:p>
        </p:txBody>
      </p:sp>
      <p:sp>
        <p:nvSpPr>
          <p:cNvPr id="18" name="מציין מיקום של מספר שקופית 17"/>
          <p:cNvSpPr>
            <a:spLocks noGrp="1"/>
          </p:cNvSpPr>
          <p:nvPr>
            <p:ph type="sldNum" sz="quarter" idx="11"/>
          </p:nvPr>
        </p:nvSpPr>
        <p:spPr/>
        <p:txBody>
          <a:bodyPr rtlCol="0"/>
          <a:lstStyle/>
          <a:p>
            <a:fld id="{5A2517DC-240E-45C1-B91B-EFBC95514E7B}" type="slidenum">
              <a:rPr lang="he-IL" smtClean="0"/>
              <a:pPr/>
              <a:t>‹#›</a:t>
            </a:fld>
            <a:endParaRPr lang="he-IL" dirty="0"/>
          </a:p>
        </p:txBody>
      </p:sp>
      <p:sp>
        <p:nvSpPr>
          <p:cNvPr id="21" name="מציין מיקום של כותרת תחתונה 20"/>
          <p:cNvSpPr>
            <a:spLocks noGrp="1"/>
          </p:cNvSpPr>
          <p:nvPr>
            <p:ph type="ftr" sz="quarter" idx="12"/>
          </p:nvPr>
        </p:nvSpPr>
        <p:spPr/>
        <p:txBody>
          <a:bodyPr rtlCol="0"/>
          <a:lstStyle/>
          <a:p>
            <a:endParaRPr lang="he-I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מחבר ישר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מציין מיקום של כותרת 21"/>
          <p:cNvSpPr>
            <a:spLocks noGrp="1"/>
          </p:cNvSpPr>
          <p:nvPr>
            <p:ph type="title"/>
          </p:nvPr>
        </p:nvSpPr>
        <p:spPr>
          <a:xfrm>
            <a:off x="457200" y="274638"/>
            <a:ext cx="7467600" cy="1143000"/>
          </a:xfrm>
          <a:prstGeom prst="rect">
            <a:avLst/>
          </a:prstGeom>
        </p:spPr>
        <p:txBody>
          <a:bodyPr vert="horz" anchor="b">
            <a:normAutofit/>
          </a:bodyPr>
          <a:lstStyle/>
          <a:p>
            <a:r>
              <a:rPr kumimoji="0" lang="he-IL"/>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he-IL"/>
              <a:t>לחץ כדי לערוך סגנונות טקסט של תבנית בסיס</a:t>
            </a:r>
          </a:p>
          <a:p>
            <a:pPr lvl="1" eaLnBrk="1" latinLnBrk="0" hangingPunct="1"/>
            <a:r>
              <a:rPr kumimoji="0" lang="he-IL"/>
              <a:t>רמה שנייה</a:t>
            </a:r>
          </a:p>
          <a:p>
            <a:pPr lvl="2" eaLnBrk="1" latinLnBrk="0" hangingPunct="1"/>
            <a:r>
              <a:rPr kumimoji="0" lang="he-IL"/>
              <a:t>רמה שלישית</a:t>
            </a:r>
          </a:p>
          <a:p>
            <a:pPr lvl="3" eaLnBrk="1" latinLnBrk="0" hangingPunct="1"/>
            <a:r>
              <a:rPr kumimoji="0" lang="he-IL"/>
              <a:t>רמה רביעית</a:t>
            </a:r>
          </a:p>
          <a:p>
            <a:pPr lvl="4" eaLnBrk="1" latinLnBrk="0" hangingPunct="1"/>
            <a:r>
              <a:rPr kumimoji="0" lang="he-IL"/>
              <a:t>רמה חמישית</a:t>
            </a:r>
            <a:endParaRPr kumimoji="0" lang="en-US"/>
          </a:p>
        </p:txBody>
      </p:sp>
      <p:sp>
        <p:nvSpPr>
          <p:cNvPr id="14" name="מציין מיקום של תאריך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5235943-2529-4A66-A81B-5127690D18E2}" type="datetimeFigureOut">
              <a:rPr lang="he-IL" smtClean="0"/>
              <a:pPr/>
              <a:t>ד'/ניסן/תש"ף</a:t>
            </a:fld>
            <a:endParaRPr lang="he-IL" dirty="0"/>
          </a:p>
        </p:txBody>
      </p:sp>
      <p:sp>
        <p:nvSpPr>
          <p:cNvPr id="3" name="מציין מיקום של כותרת תחתונה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e-IL" dirty="0"/>
          </a:p>
        </p:txBody>
      </p:sp>
      <p:sp>
        <p:nvSpPr>
          <p:cNvPr id="7" name="מחבר ישר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מחבר ישר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מלבן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מחבר ישר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אליפסה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מציין מיקום של מספר שקופית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A2517DC-240E-45C1-B91B-EFBC95514E7B}" type="slidenum">
              <a:rPr lang="he-IL" smtClean="0"/>
              <a:pPr/>
              <a:t>‹#›</a:t>
            </a:fld>
            <a:endParaRPr lang="he-IL"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85307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BBC5A25-D72D-4657-8137-82BB8B14744B}" type="datetimeFigureOut">
              <a:rPr lang="he-IL" smtClean="0">
                <a:solidFill>
                  <a:prstClr val="black">
                    <a:tint val="75000"/>
                  </a:prstClr>
                </a:solidFill>
              </a:rPr>
              <a:pPr/>
              <a:t>ד'/ניסן/תש"ף</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373204A-F3BE-4B82-8329-34147E841AC2}"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6352246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wmf"/></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image" Target="../media/image34.wmf"/></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Documents and Settings\Teacher\Local Settings\Temporary Internet Files\Content.IE5\678Y2P16\MP900422594[1].jpg"/>
          <p:cNvPicPr>
            <a:picLocks noChangeAspect="1" noChangeArrowheads="1"/>
          </p:cNvPicPr>
          <p:nvPr/>
        </p:nvPicPr>
        <p:blipFill>
          <a:blip r:embed="rId2" cstate="print"/>
          <a:srcRect/>
          <a:stretch>
            <a:fillRect/>
          </a:stretch>
        </p:blipFill>
        <p:spPr bwMode="auto">
          <a:xfrm>
            <a:off x="4716016" y="638399"/>
            <a:ext cx="1296144" cy="1620575"/>
          </a:xfrm>
          <a:prstGeom prst="rect">
            <a:avLst/>
          </a:prstGeom>
          <a:noFill/>
        </p:spPr>
      </p:pic>
      <p:sp>
        <p:nvSpPr>
          <p:cNvPr id="2" name="כותרת 1"/>
          <p:cNvSpPr>
            <a:spLocks noGrp="1"/>
          </p:cNvSpPr>
          <p:nvPr>
            <p:ph type="ctrTitle"/>
          </p:nvPr>
        </p:nvSpPr>
        <p:spPr>
          <a:xfrm>
            <a:off x="611560" y="404665"/>
            <a:ext cx="7772400" cy="576064"/>
          </a:xfrm>
        </p:spPr>
        <p:txBody>
          <a:bodyPr/>
          <a:lstStyle/>
          <a:p>
            <a:r>
              <a:rPr lang="he-IL" sz="2000" dirty="0"/>
              <a:t>בס"ד</a:t>
            </a:r>
            <a:endParaRPr lang="he-IL" dirty="0"/>
          </a:p>
        </p:txBody>
      </p:sp>
      <p:sp>
        <p:nvSpPr>
          <p:cNvPr id="3" name="כותרת משנה 2"/>
          <p:cNvSpPr>
            <a:spLocks noGrp="1"/>
          </p:cNvSpPr>
          <p:nvPr>
            <p:ph type="subTitle" idx="1"/>
          </p:nvPr>
        </p:nvSpPr>
        <p:spPr>
          <a:xfrm>
            <a:off x="1475656" y="850085"/>
            <a:ext cx="6400800" cy="2256656"/>
          </a:xfrm>
        </p:spPr>
        <p:txBody>
          <a:bodyPr>
            <a:noAutofit/>
          </a:bodyPr>
          <a:lstStyle/>
          <a:p>
            <a:r>
              <a:rPr lang="he-IL" sz="5400" b="1" dirty="0"/>
              <a:t>בניית הבית.</a:t>
            </a:r>
          </a:p>
          <a:p>
            <a:r>
              <a:rPr lang="he-IL" sz="5400" b="1"/>
              <a:t>פרק ו'</a:t>
            </a:r>
            <a:endParaRPr lang="he-IL" sz="5400" b="1" dirty="0"/>
          </a:p>
        </p:txBody>
      </p:sp>
      <p:pic>
        <p:nvPicPr>
          <p:cNvPr id="1031" name="Picture 7" descr="C:\Program Files\Microsoft Office\MEDIA\CAGCAT10\j0185604.wmf"/>
          <p:cNvPicPr>
            <a:picLocks noChangeAspect="1" noChangeArrowheads="1"/>
          </p:cNvPicPr>
          <p:nvPr/>
        </p:nvPicPr>
        <p:blipFill>
          <a:blip r:embed="rId3" cstate="print"/>
          <a:srcRect/>
          <a:stretch>
            <a:fillRect/>
          </a:stretch>
        </p:blipFill>
        <p:spPr bwMode="auto">
          <a:xfrm>
            <a:off x="3059832" y="2907083"/>
            <a:ext cx="2649112" cy="2651736"/>
          </a:xfrm>
          <a:prstGeom prst="rect">
            <a:avLst/>
          </a:prstGeom>
          <a:noFill/>
        </p:spPr>
      </p:pic>
      <p:pic>
        <p:nvPicPr>
          <p:cNvPr id="1032" name="Picture 8" descr="C:\Documents and Settings\Teacher\Local Settings\Temporary Internet Files\Content.IE5\LATKDMXQ\MC900311902[1].wmf"/>
          <p:cNvPicPr>
            <a:picLocks noChangeAspect="1" noChangeArrowheads="1"/>
          </p:cNvPicPr>
          <p:nvPr/>
        </p:nvPicPr>
        <p:blipFill>
          <a:blip r:embed="rId4" cstate="print"/>
          <a:srcRect/>
          <a:stretch>
            <a:fillRect/>
          </a:stretch>
        </p:blipFill>
        <p:spPr bwMode="auto">
          <a:xfrm>
            <a:off x="23292" y="5379310"/>
            <a:ext cx="1824228" cy="1254557"/>
          </a:xfrm>
          <a:prstGeom prst="rect">
            <a:avLst/>
          </a:prstGeom>
          <a:noFill/>
        </p:spPr>
      </p:pic>
      <p:pic>
        <p:nvPicPr>
          <p:cNvPr id="1033" name="Picture 9" descr="C:\Documents and Settings\Teacher\Local Settings\Temporary Internet Files\Content.IE5\PT6RZD34\MC900214950[1].wmf"/>
          <p:cNvPicPr>
            <a:picLocks noChangeAspect="1" noChangeArrowheads="1"/>
          </p:cNvPicPr>
          <p:nvPr/>
        </p:nvPicPr>
        <p:blipFill>
          <a:blip r:embed="rId5" cstate="print"/>
          <a:srcRect/>
          <a:stretch>
            <a:fillRect/>
          </a:stretch>
        </p:blipFill>
        <p:spPr bwMode="auto">
          <a:xfrm>
            <a:off x="5868144" y="3212976"/>
            <a:ext cx="2960483" cy="1641695"/>
          </a:xfrm>
          <a:prstGeom prst="rect">
            <a:avLst/>
          </a:prstGeom>
          <a:noFill/>
        </p:spPr>
      </p:pic>
      <p:sp>
        <p:nvSpPr>
          <p:cNvPr id="4" name="TextBox 3"/>
          <p:cNvSpPr txBox="1"/>
          <p:nvPr/>
        </p:nvSpPr>
        <p:spPr>
          <a:xfrm>
            <a:off x="2483768" y="5661248"/>
            <a:ext cx="3024336" cy="461665"/>
          </a:xfrm>
          <a:prstGeom prst="rect">
            <a:avLst/>
          </a:prstGeom>
          <a:noFill/>
        </p:spPr>
        <p:txBody>
          <a:bodyPr wrap="square" rtlCol="1">
            <a:spAutoFit/>
          </a:bodyPr>
          <a:lstStyle/>
          <a:p>
            <a:r>
              <a:rPr lang="he-IL" sz="2400" b="1" dirty="0">
                <a:solidFill>
                  <a:schemeClr val="accent1">
                    <a:lumMod val="75000"/>
                  </a:schemeClr>
                </a:solidFill>
              </a:rPr>
              <a:t>ערכה : קורין בריח</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179512" y="2132856"/>
            <a:ext cx="2024470" cy="1376937"/>
          </a:xfrm>
          <a:prstGeom prst="rect">
            <a:avLst/>
          </a:prstGeom>
        </p:spPr>
      </p:pic>
      <p:sp>
        <p:nvSpPr>
          <p:cNvPr id="2" name="כותרת 1"/>
          <p:cNvSpPr>
            <a:spLocks noGrp="1"/>
          </p:cNvSpPr>
          <p:nvPr>
            <p:ph type="title"/>
          </p:nvPr>
        </p:nvSpPr>
        <p:spPr>
          <a:xfrm>
            <a:off x="631026" y="275503"/>
            <a:ext cx="7467600" cy="553542"/>
          </a:xfrm>
        </p:spPr>
        <p:txBody>
          <a:bodyPr/>
          <a:lstStyle/>
          <a:p>
            <a:r>
              <a:rPr lang="he-IL" dirty="0"/>
              <a:t>בס"ד</a:t>
            </a:r>
          </a:p>
        </p:txBody>
      </p:sp>
      <p:sp>
        <p:nvSpPr>
          <p:cNvPr id="3" name="מציין מיקום תוכן 2"/>
          <p:cNvSpPr>
            <a:spLocks noGrp="1"/>
          </p:cNvSpPr>
          <p:nvPr>
            <p:ph sz="quarter" idx="1"/>
          </p:nvPr>
        </p:nvSpPr>
        <p:spPr>
          <a:xfrm>
            <a:off x="1043608" y="980728"/>
            <a:ext cx="7467600" cy="5133184"/>
          </a:xfrm>
        </p:spPr>
        <p:txBody>
          <a:bodyPr>
            <a:normAutofit lnSpcReduction="10000"/>
          </a:bodyPr>
          <a:lstStyle/>
          <a:p>
            <a:pPr algn="ctr"/>
            <a:r>
              <a:rPr lang="he-IL" sz="3000" dirty="0"/>
              <a:t>קשה לא לכעוס על אירועים לא תקינים שקורים בבית </a:t>
            </a:r>
          </a:p>
          <a:p>
            <a:pPr marL="0" indent="0" algn="ctr">
              <a:buNone/>
            </a:pPr>
            <a:r>
              <a:rPr lang="he-IL" sz="3000" dirty="0"/>
              <a:t>  או לא להקפיד בהם. אך בית שהשלום בו תופס חשיבות רבה, מצליח להתמודד אף עם עלבונות וכעסים שמתעוררים לעיתים בין בני הזוג. </a:t>
            </a:r>
          </a:p>
          <a:p>
            <a:pPr algn="ctr"/>
            <a:r>
              <a:rPr lang="he-IL" sz="3000" dirty="0"/>
              <a:t>בית </a:t>
            </a:r>
            <a:r>
              <a:rPr lang="he-IL" sz="3000" b="1" dirty="0">
                <a:solidFill>
                  <a:srgbClr val="0070C0"/>
                </a:solidFill>
              </a:rPr>
              <a:t>שהשלום בו חשוב </a:t>
            </a:r>
            <a:r>
              <a:rPr lang="he-IL" sz="3000" dirty="0"/>
              <a:t>הוא בית שמאריך ימים                     גם במובן האיכותי. החיים בו מלאי </a:t>
            </a:r>
            <a:r>
              <a:rPr lang="he-IL" sz="3000" dirty="0">
                <a:solidFill>
                  <a:srgbClr val="0070C0"/>
                </a:solidFill>
              </a:rPr>
              <a:t>תוכן ושמחה</a:t>
            </a:r>
            <a:r>
              <a:rPr lang="he-IL" sz="3000" dirty="0"/>
              <a:t>, </a:t>
            </a:r>
          </a:p>
          <a:p>
            <a:pPr marL="0" indent="0" algn="ctr">
              <a:buNone/>
            </a:pPr>
            <a:r>
              <a:rPr lang="he-IL" sz="3000" dirty="0"/>
              <a:t> הוא מקרין יציבות, ובכך הוא תורם תרומה משמעותית למרקם החיים שבין בני אדם בכלל, להסרת המתח והתחרות.</a:t>
            </a:r>
          </a:p>
          <a:p>
            <a:pPr>
              <a:buNone/>
            </a:pPr>
            <a:endParaRPr lang="he-IL" sz="3200" dirty="0"/>
          </a:p>
          <a:p>
            <a:pPr algn="ctr">
              <a:buNone/>
            </a:pPr>
            <a:r>
              <a:rPr lang="he-IL" sz="3200" dirty="0"/>
              <a:t>  </a:t>
            </a:r>
          </a:p>
        </p:txBody>
      </p:sp>
      <p:pic>
        <p:nvPicPr>
          <p:cNvPr id="9219" name="Picture 3" descr="C:\Documents and Settings\Teacher\Local Settings\Temporary Internet Files\Content.IE5\D0V9OVQ0\MC900319978[1].wmf"/>
          <p:cNvPicPr>
            <a:picLocks noChangeAspect="1" noChangeArrowheads="1"/>
          </p:cNvPicPr>
          <p:nvPr/>
        </p:nvPicPr>
        <p:blipFill>
          <a:blip r:embed="rId3" cstate="print"/>
          <a:srcRect/>
          <a:stretch>
            <a:fillRect/>
          </a:stretch>
        </p:blipFill>
        <p:spPr bwMode="auto">
          <a:xfrm>
            <a:off x="7619143" y="2132856"/>
            <a:ext cx="1080120" cy="1152665"/>
          </a:xfrm>
          <a:prstGeom prst="rect">
            <a:avLst/>
          </a:prstGeom>
          <a:noFill/>
        </p:spPr>
      </p:pic>
      <p:pic>
        <p:nvPicPr>
          <p:cNvPr id="9223" name="Picture 7" descr="C:\Documents and Settings\Teacher\Local Settings\Temporary Internet Files\Content.IE5\D0V9OVQ0\MC900104936[1].wmf"/>
          <p:cNvPicPr>
            <a:picLocks noChangeAspect="1" noChangeArrowheads="1"/>
          </p:cNvPicPr>
          <p:nvPr/>
        </p:nvPicPr>
        <p:blipFill>
          <a:blip r:embed="rId4" cstate="print"/>
          <a:srcRect/>
          <a:stretch>
            <a:fillRect/>
          </a:stretch>
        </p:blipFill>
        <p:spPr bwMode="auto">
          <a:xfrm>
            <a:off x="3445260" y="5157192"/>
            <a:ext cx="2664295" cy="152933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1022940" y="830211"/>
            <a:ext cx="7467600" cy="4873752"/>
          </a:xfrm>
        </p:spPr>
        <p:txBody>
          <a:bodyPr>
            <a:normAutofit/>
          </a:bodyPr>
          <a:lstStyle/>
          <a:p>
            <a:pPr algn="ctr"/>
            <a:r>
              <a:rPr lang="he-IL" sz="3200" u="sng" dirty="0">
                <a:solidFill>
                  <a:srgbClr val="C00000"/>
                </a:solidFill>
              </a:rPr>
              <a:t>מס' מגילה:</a:t>
            </a:r>
            <a:r>
              <a:rPr lang="he-IL" sz="3200" dirty="0"/>
              <a:t>"...שאלו תלמידים את ר' </a:t>
            </a:r>
            <a:r>
              <a:rPr lang="he-IL" sz="3200" dirty="0" err="1"/>
              <a:t>זירא</a:t>
            </a:r>
            <a:r>
              <a:rPr lang="he-IL" sz="3200" dirty="0"/>
              <a:t>:                                 במה הארכת ימים? </a:t>
            </a:r>
          </a:p>
          <a:p>
            <a:pPr marL="0" indent="0" algn="ctr">
              <a:buNone/>
            </a:pPr>
            <a:r>
              <a:rPr lang="he-IL" sz="3200" dirty="0"/>
              <a:t>אמר להם: מימי לא הקפדתי בתוך ביתי.</a:t>
            </a:r>
          </a:p>
          <a:p>
            <a:pPr algn="ctr"/>
            <a:r>
              <a:rPr lang="he-IL" sz="3200" u="sng" dirty="0">
                <a:solidFill>
                  <a:srgbClr val="C00000"/>
                </a:solidFill>
              </a:rPr>
              <a:t>תלמוד בבלי: </a:t>
            </a:r>
            <a:r>
              <a:rPr lang="he-IL" sz="3200" dirty="0"/>
              <a:t>אמר רב לעולם יהא אדם שזהיר באונאת אשתו, שמתוך שדמעתה מצויה                    </a:t>
            </a:r>
            <a:r>
              <a:rPr lang="he-IL" sz="3200" dirty="0" err="1"/>
              <a:t>אונאתה</a:t>
            </a:r>
            <a:r>
              <a:rPr lang="he-IL" sz="3200" dirty="0"/>
              <a:t> קרובה.</a:t>
            </a:r>
          </a:p>
          <a:p>
            <a:pPr algn="ctr"/>
            <a:r>
              <a:rPr lang="he-IL" sz="3200" u="sng" dirty="0">
                <a:solidFill>
                  <a:srgbClr val="C00000"/>
                </a:solidFill>
              </a:rPr>
              <a:t>רש"י:</a:t>
            </a:r>
            <a:r>
              <a:rPr lang="he-IL" sz="3200" dirty="0">
                <a:solidFill>
                  <a:srgbClr val="C00000"/>
                </a:solidFill>
              </a:rPr>
              <a:t>  </a:t>
            </a:r>
            <a:r>
              <a:rPr lang="he-IL" sz="3200" dirty="0"/>
              <a:t>באונאת אשתו- באונאת דברים לצערה</a:t>
            </a:r>
          </a:p>
        </p:txBody>
      </p:sp>
      <p:pic>
        <p:nvPicPr>
          <p:cNvPr id="5" name="תמונה 4"/>
          <p:cNvPicPr>
            <a:picLocks noChangeAspect="1"/>
          </p:cNvPicPr>
          <p:nvPr/>
        </p:nvPicPr>
        <p:blipFill>
          <a:blip r:embed="rId2"/>
          <a:stretch>
            <a:fillRect/>
          </a:stretch>
        </p:blipFill>
        <p:spPr>
          <a:xfrm>
            <a:off x="3779912" y="5301208"/>
            <a:ext cx="1535366" cy="1021716"/>
          </a:xfrm>
          <a:prstGeom prst="rect">
            <a:avLst/>
          </a:prstGeom>
        </p:spPr>
      </p:pic>
      <p:pic>
        <p:nvPicPr>
          <p:cNvPr id="6" name="תמונה 5"/>
          <p:cNvPicPr>
            <a:picLocks noChangeAspect="1"/>
          </p:cNvPicPr>
          <p:nvPr/>
        </p:nvPicPr>
        <p:blipFill>
          <a:blip r:embed="rId3"/>
          <a:stretch>
            <a:fillRect/>
          </a:stretch>
        </p:blipFill>
        <p:spPr>
          <a:xfrm>
            <a:off x="467544" y="2400295"/>
            <a:ext cx="889874" cy="1692399"/>
          </a:xfrm>
          <a:prstGeom prst="rect">
            <a:avLst/>
          </a:prstGeom>
        </p:spPr>
      </p:pic>
      <p:pic>
        <p:nvPicPr>
          <p:cNvPr id="7" name="תמונה 6"/>
          <p:cNvPicPr>
            <a:picLocks noChangeAspect="1"/>
          </p:cNvPicPr>
          <p:nvPr/>
        </p:nvPicPr>
        <p:blipFill>
          <a:blip r:embed="rId4"/>
          <a:stretch>
            <a:fillRect/>
          </a:stretch>
        </p:blipFill>
        <p:spPr>
          <a:xfrm>
            <a:off x="285855" y="4591215"/>
            <a:ext cx="2143125" cy="2143125"/>
          </a:xfrm>
          <a:prstGeom prst="rect">
            <a:avLst/>
          </a:prstGeom>
        </p:spPr>
      </p:pic>
    </p:spTree>
    <p:extLst>
      <p:ext uri="{BB962C8B-B14F-4D97-AF65-F5344CB8AC3E}">
        <p14:creationId xmlns:p14="http://schemas.microsoft.com/office/powerpoint/2010/main" val="2775296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Documents and Settings\Teacher\Local Settings\Temporary Internet Files\Content.IE5\PT6RZD34\MP900422321[1].jpg"/>
          <p:cNvPicPr>
            <a:picLocks noChangeAspect="1" noChangeArrowheads="1"/>
          </p:cNvPicPr>
          <p:nvPr/>
        </p:nvPicPr>
        <p:blipFill>
          <a:blip r:embed="rId2" cstate="print"/>
          <a:srcRect/>
          <a:stretch>
            <a:fillRect/>
          </a:stretch>
        </p:blipFill>
        <p:spPr bwMode="auto">
          <a:xfrm>
            <a:off x="6948264" y="308780"/>
            <a:ext cx="1662742" cy="2492896"/>
          </a:xfrm>
          <a:prstGeom prst="rect">
            <a:avLst/>
          </a:prstGeom>
          <a:noFill/>
        </p:spPr>
      </p:pic>
      <p:sp>
        <p:nvSpPr>
          <p:cNvPr id="2" name="כותרת 1"/>
          <p:cNvSpPr>
            <a:spLocks noGrp="1"/>
          </p:cNvSpPr>
          <p:nvPr>
            <p:ph type="title"/>
          </p:nvPr>
        </p:nvSpPr>
        <p:spPr>
          <a:xfrm>
            <a:off x="457200" y="274638"/>
            <a:ext cx="7467600" cy="562074"/>
          </a:xfrm>
        </p:spPr>
        <p:txBody>
          <a:bodyPr/>
          <a:lstStyle/>
          <a:p>
            <a:r>
              <a:rPr lang="he-IL" dirty="0"/>
              <a:t>בס"ד</a:t>
            </a:r>
          </a:p>
        </p:txBody>
      </p:sp>
      <p:pic>
        <p:nvPicPr>
          <p:cNvPr id="10245" name="Picture 5" descr="C:\Documents and Settings\Teacher\Local Settings\Temporary Internet Files\Content.IE5\LATKDMXQ\MP900425210[1].jpg"/>
          <p:cNvPicPr>
            <a:picLocks noChangeAspect="1" noChangeArrowheads="1"/>
          </p:cNvPicPr>
          <p:nvPr/>
        </p:nvPicPr>
        <p:blipFill>
          <a:blip r:embed="rId3" cstate="print"/>
          <a:srcRect/>
          <a:stretch>
            <a:fillRect/>
          </a:stretch>
        </p:blipFill>
        <p:spPr bwMode="auto">
          <a:xfrm>
            <a:off x="467544" y="3068960"/>
            <a:ext cx="1933680" cy="1916832"/>
          </a:xfrm>
          <a:prstGeom prst="rect">
            <a:avLst/>
          </a:prstGeom>
          <a:noFill/>
        </p:spPr>
      </p:pic>
      <p:sp>
        <p:nvSpPr>
          <p:cNvPr id="3" name="מציין מיקום תוכן 2"/>
          <p:cNvSpPr>
            <a:spLocks noGrp="1"/>
          </p:cNvSpPr>
          <p:nvPr>
            <p:ph sz="quarter" idx="1"/>
          </p:nvPr>
        </p:nvSpPr>
        <p:spPr>
          <a:xfrm>
            <a:off x="457200" y="908720"/>
            <a:ext cx="7787208" cy="5565232"/>
          </a:xfrm>
        </p:spPr>
        <p:txBody>
          <a:bodyPr>
            <a:normAutofit/>
          </a:bodyPr>
          <a:lstStyle/>
          <a:p>
            <a:pPr algn="ctr"/>
            <a:r>
              <a:rPr lang="he-IL" sz="2800" b="1" dirty="0"/>
              <a:t>חכמים קבעו שחובה להדליק נרות שבת משום שלום בית</a:t>
            </a:r>
            <a:r>
              <a:rPr lang="he-IL" sz="2800" dirty="0"/>
              <a:t>. כי החושך יוצר אווירה קודרת ,                                                וכן בשל החשיכה עלולות להתעורר מריבות בבית.                    </a:t>
            </a:r>
            <a:r>
              <a:rPr lang="he-IL" sz="2800" b="1" dirty="0">
                <a:solidFill>
                  <a:srgbClr val="FF0000"/>
                </a:solidFill>
              </a:rPr>
              <a:t>הדלקת נרות שבת ממלאת את הבית אור ושמחה</a:t>
            </a:r>
            <a:r>
              <a:rPr lang="he-IL" sz="2800" dirty="0"/>
              <a:t>.</a:t>
            </a:r>
          </a:p>
          <a:p>
            <a:pPr algn="ctr"/>
            <a:endParaRPr lang="he-IL" sz="2800" dirty="0"/>
          </a:p>
          <a:p>
            <a:pPr>
              <a:buNone/>
            </a:pPr>
            <a:r>
              <a:rPr lang="he-IL" sz="2800" b="1" u="sng" dirty="0">
                <a:solidFill>
                  <a:srgbClr val="C00000"/>
                </a:solidFill>
              </a:rPr>
              <a:t>תלמוד בבלי: </a:t>
            </a:r>
            <a:r>
              <a:rPr lang="he-IL" sz="2800" dirty="0"/>
              <a:t>" ותזנח משלום נפשי נשיתי טובה"                מאי ותזנח משלום נפשי ? אמר רבי </a:t>
            </a:r>
            <a:r>
              <a:rPr lang="he-IL" sz="2800" dirty="0" err="1"/>
              <a:t>אבהו</a:t>
            </a:r>
            <a:r>
              <a:rPr lang="he-IL" sz="2800" dirty="0"/>
              <a:t>: זו הדלקת נר בשבת.</a:t>
            </a:r>
          </a:p>
          <a:p>
            <a:pPr>
              <a:buNone/>
            </a:pPr>
            <a:r>
              <a:rPr lang="he-IL" b="1" u="sng" dirty="0">
                <a:solidFill>
                  <a:srgbClr val="C00000"/>
                </a:solidFill>
              </a:rPr>
              <a:t>רש"י: </a:t>
            </a:r>
            <a:r>
              <a:rPr lang="he-IL" sz="2800" dirty="0"/>
              <a:t>הדלקת נר שבת..- במקום שאין נר אין שלום ,                 שהולך ונכשל והולך באפילה.</a:t>
            </a:r>
          </a:p>
        </p:txBody>
      </p:sp>
      <p:pic>
        <p:nvPicPr>
          <p:cNvPr id="10246" name="Picture 6" descr="C:\Documents and Settings\Teacher\Local Settings\Temporary Internet Files\Content.IE5\LATKDMXQ\MP900433742[1].jpg"/>
          <p:cNvPicPr>
            <a:picLocks noChangeAspect="1" noChangeArrowheads="1"/>
          </p:cNvPicPr>
          <p:nvPr/>
        </p:nvPicPr>
        <p:blipFill>
          <a:blip r:embed="rId4" cstate="print"/>
          <a:srcRect/>
          <a:stretch>
            <a:fillRect/>
          </a:stretch>
        </p:blipFill>
        <p:spPr bwMode="auto">
          <a:xfrm>
            <a:off x="2267744" y="5329678"/>
            <a:ext cx="1582164" cy="1195852"/>
          </a:xfrm>
          <a:prstGeom prst="rect">
            <a:avLst/>
          </a:prstGeom>
          <a:noFill/>
        </p:spPr>
      </p:pic>
    </p:spTree>
    <p:extLst>
      <p:ext uri="{BB962C8B-B14F-4D97-AF65-F5344CB8AC3E}">
        <p14:creationId xmlns:p14="http://schemas.microsoft.com/office/powerpoint/2010/main" val="418932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7467600" cy="562074"/>
          </a:xfrm>
        </p:spPr>
        <p:txBody>
          <a:bodyPr/>
          <a:lstStyle/>
          <a:p>
            <a:r>
              <a:rPr lang="he-IL" dirty="0"/>
              <a:t>בס"ד</a:t>
            </a:r>
          </a:p>
        </p:txBody>
      </p:sp>
      <p:pic>
        <p:nvPicPr>
          <p:cNvPr id="10245" name="Picture 5" descr="C:\Documents and Settings\Teacher\Local Settings\Temporary Internet Files\Content.IE5\LATKDMXQ\MP900425210[1].jpg"/>
          <p:cNvPicPr>
            <a:picLocks noChangeAspect="1" noChangeArrowheads="1"/>
          </p:cNvPicPr>
          <p:nvPr/>
        </p:nvPicPr>
        <p:blipFill>
          <a:blip r:embed="rId2" cstate="print"/>
          <a:srcRect/>
          <a:stretch>
            <a:fillRect/>
          </a:stretch>
        </p:blipFill>
        <p:spPr bwMode="auto">
          <a:xfrm>
            <a:off x="323528" y="4725144"/>
            <a:ext cx="1933680" cy="1916832"/>
          </a:xfrm>
          <a:prstGeom prst="rect">
            <a:avLst/>
          </a:prstGeom>
          <a:noFill/>
        </p:spPr>
      </p:pic>
      <p:sp>
        <p:nvSpPr>
          <p:cNvPr id="3" name="מציין מיקום תוכן 2"/>
          <p:cNvSpPr>
            <a:spLocks noGrp="1"/>
          </p:cNvSpPr>
          <p:nvPr>
            <p:ph sz="quarter" idx="1"/>
          </p:nvPr>
        </p:nvSpPr>
        <p:spPr>
          <a:xfrm>
            <a:off x="1187624" y="833442"/>
            <a:ext cx="7467600" cy="5565232"/>
          </a:xfrm>
        </p:spPr>
        <p:txBody>
          <a:bodyPr>
            <a:normAutofit fontScale="92500" lnSpcReduction="20000"/>
          </a:bodyPr>
          <a:lstStyle/>
          <a:p>
            <a:r>
              <a:rPr lang="he-IL" sz="2800" dirty="0"/>
              <a:t>. במצבים קיצוניים, כשאין ידה של המשפחה משגת לרכוש את כל הנדרש לקיום מצוות ועליהם לקבוע סדרי עדיפות, רכישת נרות שבת קודמת. </a:t>
            </a:r>
          </a:p>
          <a:p>
            <a:endParaRPr lang="he-IL" sz="2800" dirty="0"/>
          </a:p>
          <a:p>
            <a:pPr marL="0" indent="0">
              <a:buNone/>
            </a:pPr>
            <a:r>
              <a:rPr lang="he-IL" sz="2800" dirty="0"/>
              <a:t>" </a:t>
            </a:r>
            <a:r>
              <a:rPr lang="he-IL" sz="2800" b="1" u="sng" dirty="0">
                <a:solidFill>
                  <a:srgbClr val="C00000"/>
                </a:solidFill>
              </a:rPr>
              <a:t>אמר רבה</a:t>
            </a:r>
            <a:r>
              <a:rPr lang="he-IL" sz="2800" dirty="0">
                <a:solidFill>
                  <a:srgbClr val="C00000"/>
                </a:solidFill>
              </a:rPr>
              <a:t>: </a:t>
            </a:r>
            <a:r>
              <a:rPr lang="he-IL" sz="2800" dirty="0"/>
              <a:t>נר ביתו (נר שבת) ,ונר חנוכה..                                             נר ביתו עדיף,משום </a:t>
            </a:r>
            <a:r>
              <a:rPr lang="he-IL" sz="3200" b="1" dirty="0"/>
              <a:t>שלום ביתו</a:t>
            </a:r>
            <a:r>
              <a:rPr lang="he-IL" sz="2800" dirty="0"/>
              <a:t>.                                          נר ביתו וקידוש היום, נר ביתו עדיף משום </a:t>
            </a:r>
            <a:r>
              <a:rPr lang="he-IL" sz="3200" b="1" dirty="0"/>
              <a:t>שלום ביתו</a:t>
            </a:r>
            <a:r>
              <a:rPr lang="he-IL" sz="2800" dirty="0"/>
              <a:t>.</a:t>
            </a:r>
          </a:p>
          <a:p>
            <a:endParaRPr lang="he-IL" sz="2800" dirty="0"/>
          </a:p>
          <a:p>
            <a:r>
              <a:rPr lang="he-IL" sz="2800" b="1" u="sng" dirty="0">
                <a:solidFill>
                  <a:srgbClr val="C00000"/>
                </a:solidFill>
              </a:rPr>
              <a:t>רמב"ם</a:t>
            </a:r>
            <a:r>
              <a:rPr lang="he-IL" sz="2800" dirty="0">
                <a:solidFill>
                  <a:srgbClr val="C00000"/>
                </a:solidFill>
              </a:rPr>
              <a:t>: </a:t>
            </a:r>
            <a:r>
              <a:rPr lang="he-IL" sz="2800" dirty="0"/>
              <a:t>היה לפניו נר ביתו ונר חנוכה או נר ביתו וקידוש היום נר ביתו קודם משום שלום ביתו, שהרי שם ה' נמחק לעשות </a:t>
            </a:r>
            <a:r>
              <a:rPr lang="he-IL" sz="3200" b="1" dirty="0"/>
              <a:t>שלום</a:t>
            </a:r>
            <a:r>
              <a:rPr lang="he-IL" sz="2800" dirty="0"/>
              <a:t> בין איש ואשתו... גדול השלום בעולם                            שכל התורה ניתנה לעשות שלום בעולם </a:t>
            </a:r>
          </a:p>
          <a:p>
            <a:pPr marL="0" indent="0">
              <a:buNone/>
            </a:pPr>
            <a:r>
              <a:rPr lang="he-IL" sz="2800" dirty="0"/>
              <a:t>     שנאמר "דרכיה דרכי נעם וכל נתיבותיה שלום"</a:t>
            </a:r>
          </a:p>
          <a:p>
            <a:pPr>
              <a:buNone/>
            </a:pPr>
            <a:r>
              <a:rPr lang="he-IL" sz="2800" dirty="0"/>
              <a:t>  </a:t>
            </a:r>
          </a:p>
        </p:txBody>
      </p:sp>
      <p:pic>
        <p:nvPicPr>
          <p:cNvPr id="4" name="תמונה 3"/>
          <p:cNvPicPr>
            <a:picLocks noChangeAspect="1"/>
          </p:cNvPicPr>
          <p:nvPr/>
        </p:nvPicPr>
        <p:blipFill>
          <a:blip r:embed="rId3"/>
          <a:stretch>
            <a:fillRect/>
          </a:stretch>
        </p:blipFill>
        <p:spPr>
          <a:xfrm>
            <a:off x="411922" y="2689005"/>
            <a:ext cx="1228725" cy="928688"/>
          </a:xfrm>
          <a:prstGeom prst="rect">
            <a:avLst/>
          </a:prstGeom>
        </p:spPr>
      </p:pic>
      <p:pic>
        <p:nvPicPr>
          <p:cNvPr id="6" name="תמונה 5"/>
          <p:cNvPicPr>
            <a:picLocks noChangeAspect="1"/>
          </p:cNvPicPr>
          <p:nvPr/>
        </p:nvPicPr>
        <p:blipFill>
          <a:blip r:embed="rId4"/>
          <a:stretch>
            <a:fillRect/>
          </a:stretch>
        </p:blipFill>
        <p:spPr>
          <a:xfrm>
            <a:off x="1979712" y="1709056"/>
            <a:ext cx="1308282" cy="97994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0"/>
            <a:ext cx="7467600" cy="548680"/>
          </a:xfrm>
        </p:spPr>
        <p:txBody>
          <a:bodyPr/>
          <a:lstStyle/>
          <a:p>
            <a:r>
              <a:rPr lang="he-IL" dirty="0"/>
              <a:t>בס"ד</a:t>
            </a:r>
          </a:p>
        </p:txBody>
      </p:sp>
      <p:sp>
        <p:nvSpPr>
          <p:cNvPr id="3" name="מציין מיקום תוכן 2"/>
          <p:cNvSpPr>
            <a:spLocks noGrp="1"/>
          </p:cNvSpPr>
          <p:nvPr>
            <p:ph sz="quarter" idx="1"/>
          </p:nvPr>
        </p:nvSpPr>
        <p:spPr>
          <a:xfrm>
            <a:off x="457200" y="548680"/>
            <a:ext cx="7787208" cy="5925272"/>
          </a:xfrm>
        </p:spPr>
        <p:txBody>
          <a:bodyPr>
            <a:noAutofit/>
          </a:bodyPr>
          <a:lstStyle/>
          <a:p>
            <a:r>
              <a:rPr lang="he-IL" dirty="0"/>
              <a:t>חז"ל גם מורים אותנו איך ליצור אווירה נעימה ונינוחה בתוך הבית. הדברים מתייחסים לערב שבת, אך יפים לכל עת.  </a:t>
            </a:r>
          </a:p>
          <a:p>
            <a:r>
              <a:rPr lang="he-IL" b="1" u="sng" dirty="0">
                <a:solidFill>
                  <a:srgbClr val="C00000"/>
                </a:solidFill>
              </a:rPr>
              <a:t>מסכת שבת:</a:t>
            </a:r>
            <a:r>
              <a:rPr lang="he-IL" b="1" dirty="0">
                <a:solidFill>
                  <a:srgbClr val="C00000"/>
                </a:solidFill>
              </a:rPr>
              <a:t>  </a:t>
            </a:r>
            <a:r>
              <a:rPr lang="he-IL" dirty="0"/>
              <a:t>"שלושה דברים צריך אדם לאמר בביתו ערב שבת עם חשיכה: עישרתן (את הפירות והירקות),עירבתן (עירוב חצרות),             הדליקו את הנר.</a:t>
            </a:r>
          </a:p>
          <a:p>
            <a:r>
              <a:rPr lang="he-IL" b="1" u="sng" dirty="0">
                <a:solidFill>
                  <a:srgbClr val="C00000"/>
                </a:solidFill>
              </a:rPr>
              <a:t>תלמוד בבלי:  </a:t>
            </a:r>
            <a:r>
              <a:rPr lang="he-IL" b="1" dirty="0">
                <a:solidFill>
                  <a:srgbClr val="0070C0"/>
                </a:solidFill>
                <a:cs typeface="Ankol" pitchFamily="2" charset="-79"/>
              </a:rPr>
              <a:t>וכל זה   חייב להיאמר </a:t>
            </a:r>
            <a:r>
              <a:rPr lang="he-IL" sz="3200" b="1" u="sng" dirty="0">
                <a:solidFill>
                  <a:srgbClr val="0070C0"/>
                </a:solidFill>
                <a:cs typeface="Ankol" pitchFamily="2" charset="-79"/>
              </a:rPr>
              <a:t>בנחת</a:t>
            </a:r>
            <a:r>
              <a:rPr lang="he-IL" b="1" dirty="0">
                <a:solidFill>
                  <a:srgbClr val="0070C0"/>
                </a:solidFill>
                <a:cs typeface="Ankol" pitchFamily="2" charset="-79"/>
              </a:rPr>
              <a:t>, כדי שיקבלו ממנו...</a:t>
            </a:r>
          </a:p>
          <a:p>
            <a:endParaRPr lang="he-IL" b="1" dirty="0">
              <a:solidFill>
                <a:srgbClr val="0070C0"/>
              </a:solidFill>
              <a:cs typeface="Ankol" pitchFamily="2" charset="-79"/>
            </a:endParaRPr>
          </a:p>
          <a:p>
            <a:r>
              <a:rPr lang="he-IL" b="1" u="sng" dirty="0">
                <a:solidFill>
                  <a:srgbClr val="C00000"/>
                </a:solidFill>
              </a:rPr>
              <a:t>הרב ליפשיץ: </a:t>
            </a:r>
            <a:r>
              <a:rPr lang="he-IL" dirty="0"/>
              <a:t>  "לומר בתוך ביתו" - מדוע לא כתוב                                 " לומר לבני ביתו" ? אלא שיש לומר את הדברים בנחת בתוך הבית,   ולא לומר בקול רם שישמעו גם מחוץ לבית.</a:t>
            </a:r>
          </a:p>
        </p:txBody>
      </p:sp>
      <p:pic>
        <p:nvPicPr>
          <p:cNvPr id="11266" name="Picture 2" descr="C:\Documents and Settings\Teacher\Local Settings\Temporary Internet Files\Content.IE5\LATKDMXQ\MC900433218[1].jpg"/>
          <p:cNvPicPr>
            <a:picLocks noChangeAspect="1" noChangeArrowheads="1"/>
          </p:cNvPicPr>
          <p:nvPr/>
        </p:nvPicPr>
        <p:blipFill>
          <a:blip r:embed="rId2" cstate="print"/>
          <a:srcRect/>
          <a:stretch>
            <a:fillRect/>
          </a:stretch>
        </p:blipFill>
        <p:spPr bwMode="auto">
          <a:xfrm>
            <a:off x="179512" y="1457452"/>
            <a:ext cx="752128" cy="752128"/>
          </a:xfrm>
          <a:prstGeom prst="rect">
            <a:avLst/>
          </a:prstGeom>
          <a:noFill/>
        </p:spPr>
      </p:pic>
      <p:sp>
        <p:nvSpPr>
          <p:cNvPr id="4" name="חץ למעלה 3"/>
          <p:cNvSpPr/>
          <p:nvPr/>
        </p:nvSpPr>
        <p:spPr>
          <a:xfrm>
            <a:off x="5436096" y="2204864"/>
            <a:ext cx="144016"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p:cNvPicPr>
            <a:picLocks noChangeAspect="1"/>
          </p:cNvPicPr>
          <p:nvPr/>
        </p:nvPicPr>
        <p:blipFill>
          <a:blip r:embed="rId3"/>
          <a:stretch>
            <a:fillRect/>
          </a:stretch>
        </p:blipFill>
        <p:spPr>
          <a:xfrm>
            <a:off x="555576" y="4437112"/>
            <a:ext cx="2628900" cy="17430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0"/>
            <a:ext cx="7467600" cy="548680"/>
          </a:xfrm>
        </p:spPr>
        <p:txBody>
          <a:bodyPr/>
          <a:lstStyle/>
          <a:p>
            <a:r>
              <a:rPr lang="he-IL" dirty="0"/>
              <a:t>בס"ד</a:t>
            </a:r>
          </a:p>
        </p:txBody>
      </p:sp>
      <p:sp>
        <p:nvSpPr>
          <p:cNvPr id="3" name="מציין מיקום תוכן 2"/>
          <p:cNvSpPr>
            <a:spLocks noGrp="1"/>
          </p:cNvSpPr>
          <p:nvPr>
            <p:ph sz="quarter" idx="1"/>
          </p:nvPr>
        </p:nvSpPr>
        <p:spPr>
          <a:xfrm>
            <a:off x="611560" y="404664"/>
            <a:ext cx="7787208" cy="5925272"/>
          </a:xfrm>
        </p:spPr>
        <p:txBody>
          <a:bodyPr>
            <a:noAutofit/>
          </a:bodyPr>
          <a:lstStyle/>
          <a:p>
            <a:pPr marL="0" indent="0" algn="ctr">
              <a:buNone/>
            </a:pPr>
            <a:r>
              <a:rPr lang="he-IL" sz="2800" b="1" dirty="0">
                <a:solidFill>
                  <a:srgbClr val="6C4867"/>
                </a:solidFill>
              </a:rPr>
              <a:t>להשכנת השלום בבית יתרום הרצון ההדדי                              לחיות יחד מתוך שמחה.</a:t>
            </a:r>
          </a:p>
          <a:p>
            <a:pPr marL="0" indent="0" algn="ctr">
              <a:buNone/>
            </a:pPr>
            <a:r>
              <a:rPr lang="he-IL" sz="2800" b="1" dirty="0">
                <a:solidFill>
                  <a:srgbClr val="6C4867"/>
                </a:solidFill>
              </a:rPr>
              <a:t>חשיבותה של השמחה בחיי הנישואין היא גדולה ועצומה. איש ואישה המקימים בית חדש בישראל מעוררים שמחה רבה בעולם. שמחתם הגדולה של בני המשפחה והאורחים בנישואיהם של בני הזוג                                                           נותנת בהם כוחות רבים לבניית ביתם. </a:t>
            </a:r>
          </a:p>
          <a:p>
            <a:pPr marL="0" indent="0" algn="ctr">
              <a:buNone/>
            </a:pPr>
            <a:r>
              <a:rPr lang="he-IL" sz="2800" b="1" dirty="0">
                <a:solidFill>
                  <a:srgbClr val="6C4867"/>
                </a:solidFill>
              </a:rPr>
              <a:t>גם בשגרת החיים האיש מצווה: "ושימח את אשתו" </a:t>
            </a:r>
          </a:p>
          <a:p>
            <a:pPr marL="0" indent="0" algn="ctr">
              <a:buNone/>
            </a:pPr>
            <a:r>
              <a:rPr lang="he-IL" sz="2800" b="1" dirty="0">
                <a:solidFill>
                  <a:srgbClr val="6C4867"/>
                </a:solidFill>
              </a:rPr>
              <a:t>השמחה היא יסוד של חיים בבית של חיבור,                              של ביטוי לאהבה ולקשר בריא בין בני הזוג </a:t>
            </a:r>
          </a:p>
        </p:txBody>
      </p:sp>
      <p:pic>
        <p:nvPicPr>
          <p:cNvPr id="6" name="תמונה 5"/>
          <p:cNvPicPr>
            <a:picLocks noChangeAspect="1"/>
          </p:cNvPicPr>
          <p:nvPr/>
        </p:nvPicPr>
        <p:blipFill>
          <a:blip r:embed="rId2"/>
          <a:stretch>
            <a:fillRect/>
          </a:stretch>
        </p:blipFill>
        <p:spPr>
          <a:xfrm>
            <a:off x="395536" y="5085184"/>
            <a:ext cx="2253127" cy="1574676"/>
          </a:xfrm>
          <a:prstGeom prst="rect">
            <a:avLst/>
          </a:prstGeom>
        </p:spPr>
      </p:pic>
      <p:pic>
        <p:nvPicPr>
          <p:cNvPr id="8" name="תמונה 7"/>
          <p:cNvPicPr>
            <a:picLocks noChangeAspect="1"/>
          </p:cNvPicPr>
          <p:nvPr/>
        </p:nvPicPr>
        <p:blipFill>
          <a:blip r:embed="rId3"/>
          <a:stretch>
            <a:fillRect/>
          </a:stretch>
        </p:blipFill>
        <p:spPr>
          <a:xfrm>
            <a:off x="6372200" y="5085184"/>
            <a:ext cx="2619375" cy="1743075"/>
          </a:xfrm>
          <a:prstGeom prst="rect">
            <a:avLst/>
          </a:prstGeom>
        </p:spPr>
      </p:pic>
      <p:pic>
        <p:nvPicPr>
          <p:cNvPr id="9" name="תמונה 8"/>
          <p:cNvPicPr>
            <a:picLocks noChangeAspect="1"/>
          </p:cNvPicPr>
          <p:nvPr/>
        </p:nvPicPr>
        <p:blipFill>
          <a:blip r:embed="rId4"/>
          <a:stretch>
            <a:fillRect/>
          </a:stretch>
        </p:blipFill>
        <p:spPr>
          <a:xfrm>
            <a:off x="3635896" y="5177603"/>
            <a:ext cx="1857963" cy="1684763"/>
          </a:xfrm>
          <a:prstGeom prst="rect">
            <a:avLst/>
          </a:prstGeom>
        </p:spPr>
      </p:pic>
    </p:spTree>
    <p:extLst>
      <p:ext uri="{BB962C8B-B14F-4D97-AF65-F5344CB8AC3E}">
        <p14:creationId xmlns:p14="http://schemas.microsoft.com/office/powerpoint/2010/main" val="2132933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rotWithShape="1">
          <a:blip r:embed="rId2"/>
          <a:srcRect l="25607" r="27052"/>
          <a:stretch/>
        </p:blipFill>
        <p:spPr>
          <a:xfrm rot="967500">
            <a:off x="8316416" y="3009702"/>
            <a:ext cx="504056" cy="923354"/>
          </a:xfrm>
          <a:prstGeom prst="rect">
            <a:avLst/>
          </a:prstGeom>
        </p:spPr>
      </p:pic>
      <p:sp>
        <p:nvSpPr>
          <p:cNvPr id="2" name="כותרת 1"/>
          <p:cNvSpPr>
            <a:spLocks noGrp="1"/>
          </p:cNvSpPr>
          <p:nvPr>
            <p:ph type="title"/>
          </p:nvPr>
        </p:nvSpPr>
        <p:spPr>
          <a:xfrm>
            <a:off x="395536" y="0"/>
            <a:ext cx="7467600" cy="764704"/>
          </a:xfrm>
        </p:spPr>
        <p:txBody>
          <a:bodyPr/>
          <a:lstStyle/>
          <a:p>
            <a:r>
              <a:rPr lang="he-IL" dirty="0"/>
              <a:t>בס"ד</a:t>
            </a:r>
          </a:p>
        </p:txBody>
      </p:sp>
      <p:sp>
        <p:nvSpPr>
          <p:cNvPr id="3" name="מציין מיקום תוכן 2"/>
          <p:cNvSpPr>
            <a:spLocks noGrp="1"/>
          </p:cNvSpPr>
          <p:nvPr>
            <p:ph sz="quarter" idx="1"/>
          </p:nvPr>
        </p:nvSpPr>
        <p:spPr>
          <a:xfrm>
            <a:off x="1665906" y="764704"/>
            <a:ext cx="6716638" cy="6285312"/>
          </a:xfrm>
        </p:spPr>
        <p:txBody>
          <a:bodyPr>
            <a:noAutofit/>
          </a:bodyPr>
          <a:lstStyle/>
          <a:p>
            <a:r>
              <a:rPr lang="he-IL" dirty="0"/>
              <a:t>כי ייקח איש אישה חדשה לא יצא בצבא ולא יעבור עליו ,לכל דבר, נקי יהיה לביתו שנה אחת ושימח את אשתו אשר לקח"</a:t>
            </a:r>
          </a:p>
          <a:p>
            <a:r>
              <a:rPr lang="he-IL" b="1" u="sng" dirty="0">
                <a:solidFill>
                  <a:srgbClr val="C00000"/>
                </a:solidFill>
              </a:rPr>
              <a:t>רמב"ם: </a:t>
            </a:r>
            <a:r>
              <a:rPr lang="he-IL" dirty="0"/>
              <a:t>שציוונו להתייחד החתן עם אשתו שנה תמימה שלא </a:t>
            </a:r>
            <a:r>
              <a:rPr lang="he-IL" dirty="0" err="1"/>
              <a:t>יסע</a:t>
            </a:r>
            <a:r>
              <a:rPr lang="he-IL" dirty="0"/>
              <a:t> חוץ לעיר ולא יצא בצבא ולא יעבור עליו דבר מהדברים הדומים לאלו, אבל ישמח </a:t>
            </a:r>
            <a:r>
              <a:rPr lang="he-IL" dirty="0" err="1"/>
              <a:t>איתה</a:t>
            </a:r>
            <a:r>
              <a:rPr lang="he-IL" dirty="0"/>
              <a:t>  עד מלוא שנה מיום בואו אליה...</a:t>
            </a:r>
          </a:p>
          <a:p>
            <a:r>
              <a:rPr lang="he-IL" sz="2800" dirty="0">
                <a:solidFill>
                  <a:srgbClr val="C00000"/>
                </a:solidFill>
              </a:rPr>
              <a:t>הר נריה: </a:t>
            </a:r>
            <a:r>
              <a:rPr lang="he-IL" sz="2800" b="1" dirty="0">
                <a:solidFill>
                  <a:srgbClr val="0070C0"/>
                </a:solidFill>
              </a:rPr>
              <a:t>ושימח את אשתו "רק שנה אחת ???"</a:t>
            </a:r>
          </a:p>
          <a:p>
            <a:pPr marL="0" indent="0">
              <a:buNone/>
            </a:pPr>
            <a:r>
              <a:rPr lang="he-IL" sz="2800" dirty="0"/>
              <a:t> אלא אחרי ששנה שלמה ישמח את אשתו בכל המובנים                              (מתוך מצווה) יבין (ויראה וירגיש) כי היחס והמאמץ שהוא משמח את אשתו כ"כ חשובים לבניין הבית ולשלום הבית, שהוא יחליט שכדאי לו להמשיך לשמח אותה  מרצונו העצמי...לשמחת שניהם.</a:t>
            </a:r>
          </a:p>
        </p:txBody>
      </p:sp>
      <p:pic>
        <p:nvPicPr>
          <p:cNvPr id="11270" name="Picture 6" descr="C:\Documents and Settings\Teacher\Local Settings\Temporary Internet Files\Content.IE5\PT6RZD34\MP900202219[1].jpg"/>
          <p:cNvPicPr>
            <a:picLocks noChangeAspect="1" noChangeArrowheads="1"/>
          </p:cNvPicPr>
          <p:nvPr/>
        </p:nvPicPr>
        <p:blipFill>
          <a:blip r:embed="rId3" cstate="print"/>
          <a:srcRect/>
          <a:stretch>
            <a:fillRect/>
          </a:stretch>
        </p:blipFill>
        <p:spPr bwMode="auto">
          <a:xfrm>
            <a:off x="139616" y="4077072"/>
            <a:ext cx="1656184" cy="2561110"/>
          </a:xfrm>
          <a:prstGeom prst="rect">
            <a:avLst/>
          </a:prstGeom>
          <a:noFill/>
        </p:spPr>
      </p:pic>
      <p:pic>
        <p:nvPicPr>
          <p:cNvPr id="4" name="תמונה 3"/>
          <p:cNvPicPr>
            <a:picLocks noChangeAspect="1"/>
          </p:cNvPicPr>
          <p:nvPr/>
        </p:nvPicPr>
        <p:blipFill>
          <a:blip r:embed="rId4"/>
          <a:stretch>
            <a:fillRect/>
          </a:stretch>
        </p:blipFill>
        <p:spPr>
          <a:xfrm>
            <a:off x="395536" y="1266112"/>
            <a:ext cx="1353429" cy="1694835"/>
          </a:xfrm>
          <a:prstGeom prst="rect">
            <a:avLst/>
          </a:prstGeom>
        </p:spPr>
      </p:pic>
      <p:pic>
        <p:nvPicPr>
          <p:cNvPr id="5" name="תמונה 4"/>
          <p:cNvPicPr>
            <a:picLocks noChangeAspect="1"/>
          </p:cNvPicPr>
          <p:nvPr/>
        </p:nvPicPr>
        <p:blipFill>
          <a:blip r:embed="rId5"/>
          <a:stretch>
            <a:fillRect/>
          </a:stretch>
        </p:blipFill>
        <p:spPr>
          <a:xfrm>
            <a:off x="369337" y="1067051"/>
            <a:ext cx="1196742" cy="1848433"/>
          </a:xfrm>
          <a:prstGeom prst="rect">
            <a:avLst/>
          </a:prstGeom>
        </p:spPr>
      </p:pic>
      <p:pic>
        <p:nvPicPr>
          <p:cNvPr id="6" name="תמונה 5"/>
          <p:cNvPicPr>
            <a:picLocks noChangeAspect="1"/>
          </p:cNvPicPr>
          <p:nvPr/>
        </p:nvPicPr>
        <p:blipFill>
          <a:blip r:embed="rId6"/>
          <a:stretch>
            <a:fillRect/>
          </a:stretch>
        </p:blipFill>
        <p:spPr>
          <a:xfrm>
            <a:off x="369337" y="1225860"/>
            <a:ext cx="1296569" cy="1689624"/>
          </a:xfrm>
          <a:prstGeom prst="rect">
            <a:avLst/>
          </a:prstGeom>
        </p:spPr>
      </p:pic>
    </p:spTree>
    <p:extLst>
      <p:ext uri="{BB962C8B-B14F-4D97-AF65-F5344CB8AC3E}">
        <p14:creationId xmlns:p14="http://schemas.microsoft.com/office/powerpoint/2010/main" val="3929494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3600" b="1" u="sng" dirty="0">
                <a:solidFill>
                  <a:srgbClr val="FF0000"/>
                </a:solidFill>
              </a:rPr>
              <a:t>אלימות בין בני זוג</a:t>
            </a:r>
          </a:p>
        </p:txBody>
      </p:sp>
      <p:sp>
        <p:nvSpPr>
          <p:cNvPr id="3" name="מציין מיקום תוכן 2"/>
          <p:cNvSpPr>
            <a:spLocks noGrp="1"/>
          </p:cNvSpPr>
          <p:nvPr>
            <p:ph sz="quarter" idx="1"/>
          </p:nvPr>
        </p:nvSpPr>
        <p:spPr/>
        <p:txBody>
          <a:bodyPr>
            <a:normAutofit lnSpcReduction="10000"/>
          </a:bodyPr>
          <a:lstStyle/>
          <a:p>
            <a:pPr marL="0" indent="0" algn="ctr">
              <a:buNone/>
            </a:pPr>
            <a:r>
              <a:rPr lang="he-IL" b="1" u="sng" dirty="0"/>
              <a:t>אהבה וכבוד ולא " אימה יתרה"- </a:t>
            </a:r>
          </a:p>
          <a:p>
            <a:pPr marL="0" indent="0">
              <a:buNone/>
            </a:pPr>
            <a:r>
              <a:rPr lang="he-IL" dirty="0"/>
              <a:t>אלימות בין אנשים, אלימות פיזית ואלימות נפשית ומילולית, הם מעשים שליליים ואסורים. דברים חריפים נאמר על מי שרק רוצה להכות את חברו:</a:t>
            </a:r>
          </a:p>
          <a:p>
            <a:pPr marL="0" indent="0">
              <a:buNone/>
            </a:pPr>
            <a:r>
              <a:rPr lang="he-IL" b="1" u="sng" dirty="0">
                <a:solidFill>
                  <a:srgbClr val="C00000"/>
                </a:solidFill>
              </a:rPr>
              <a:t>תלמוד בבלי: </a:t>
            </a:r>
            <a:r>
              <a:rPr lang="he-IL" dirty="0"/>
              <a:t>אמר ריש לקיש: המגביה ידו על חברו, אף על פי שלא הכהו נקרא </a:t>
            </a:r>
            <a:r>
              <a:rPr lang="he-IL" b="1" dirty="0"/>
              <a:t>רשע</a:t>
            </a:r>
            <a:r>
              <a:rPr lang="he-IL" dirty="0"/>
              <a:t>.</a:t>
            </a:r>
          </a:p>
          <a:p>
            <a:pPr marL="0" indent="0">
              <a:buNone/>
            </a:pPr>
            <a:r>
              <a:rPr lang="he-IL" dirty="0"/>
              <a:t>אמר </a:t>
            </a:r>
            <a:r>
              <a:rPr lang="he-IL" dirty="0" err="1"/>
              <a:t>זעירי</a:t>
            </a:r>
            <a:r>
              <a:rPr lang="he-IL" dirty="0"/>
              <a:t> אמר רב </a:t>
            </a:r>
            <a:r>
              <a:rPr lang="he-IL" dirty="0" err="1"/>
              <a:t>חנינא</a:t>
            </a:r>
            <a:r>
              <a:rPr lang="he-IL" dirty="0"/>
              <a:t>: נקרא </a:t>
            </a:r>
            <a:r>
              <a:rPr lang="he-IL" b="1" dirty="0"/>
              <a:t>חוטא</a:t>
            </a:r>
            <a:r>
              <a:rPr lang="he-IL" dirty="0"/>
              <a:t>.. רב </a:t>
            </a:r>
            <a:r>
              <a:rPr lang="he-IL" dirty="0" err="1"/>
              <a:t>הונא</a:t>
            </a:r>
            <a:r>
              <a:rPr lang="he-IL" dirty="0"/>
              <a:t> אמר: </a:t>
            </a:r>
            <a:r>
              <a:rPr lang="he-IL" b="1" dirty="0"/>
              <a:t>תיקצץ ידו</a:t>
            </a:r>
            <a:r>
              <a:rPr lang="he-IL" dirty="0"/>
              <a:t>.</a:t>
            </a:r>
          </a:p>
          <a:p>
            <a:endParaRPr lang="he-IL" dirty="0"/>
          </a:p>
          <a:p>
            <a:pPr marL="0" indent="0" algn="ctr">
              <a:buNone/>
            </a:pPr>
            <a:r>
              <a:rPr lang="he-IL" sz="2800" dirty="0">
                <a:solidFill>
                  <a:srgbClr val="00B050"/>
                </a:solidFill>
              </a:rPr>
              <a:t>על אחת כמה וכמה כשמדובר על אלימות בין בעל ואישה.</a:t>
            </a:r>
          </a:p>
          <a:p>
            <a:pPr marL="0" indent="0" algn="ctr">
              <a:buNone/>
            </a:pPr>
            <a:r>
              <a:rPr lang="he-IL" dirty="0"/>
              <a:t>בני הזוג נישאים מתוך אהבה וקירבה גדולה על מנת להקים משפחה. אלימות מכל סוג שהוא ביניהם                                                                 היא מרחיקה ,פוגעת ומפרקת את המשפחה.</a:t>
            </a:r>
          </a:p>
        </p:txBody>
      </p:sp>
      <p:pic>
        <p:nvPicPr>
          <p:cNvPr id="4" name="תמונה 3"/>
          <p:cNvPicPr>
            <a:picLocks noChangeAspect="1"/>
          </p:cNvPicPr>
          <p:nvPr/>
        </p:nvPicPr>
        <p:blipFill>
          <a:blip r:embed="rId2"/>
          <a:stretch>
            <a:fillRect/>
          </a:stretch>
        </p:blipFill>
        <p:spPr>
          <a:xfrm>
            <a:off x="107504" y="282606"/>
            <a:ext cx="2381934" cy="1585069"/>
          </a:xfrm>
          <a:prstGeom prst="rect">
            <a:avLst/>
          </a:prstGeom>
        </p:spPr>
      </p:pic>
    </p:spTree>
    <p:extLst>
      <p:ext uri="{BB962C8B-B14F-4D97-AF65-F5344CB8AC3E}">
        <p14:creationId xmlns:p14="http://schemas.microsoft.com/office/powerpoint/2010/main" val="3315944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1403648" y="908720"/>
            <a:ext cx="7467600" cy="5256584"/>
          </a:xfrm>
        </p:spPr>
        <p:txBody>
          <a:bodyPr>
            <a:normAutofit lnSpcReduction="10000"/>
          </a:bodyPr>
          <a:lstStyle/>
          <a:p>
            <a:r>
              <a:rPr lang="he-IL" b="1" u="sng" dirty="0">
                <a:solidFill>
                  <a:srgbClr val="C00000"/>
                </a:solidFill>
              </a:rPr>
              <a:t>הרב מאיר מרוטנברג:</a:t>
            </a:r>
            <a:r>
              <a:rPr lang="he-IL" b="1" dirty="0">
                <a:solidFill>
                  <a:srgbClr val="C00000"/>
                </a:solidFill>
              </a:rPr>
              <a:t>  </a:t>
            </a:r>
            <a:r>
              <a:rPr lang="he-IL" dirty="0"/>
              <a:t>ומה אדם אחר ,שאינו מצווה עליו לכבדו, מצווה הוא שלא להכותו, אשתו, שהוא מצווה עליה לכבדה, אינו דין שיהא מצווה עליה שלא להכותה ? ואדרבה , חייב לכבדה יותר מגופו...ואין זה דרך  בני עמנו להכות נשותיהן כמנהג אומות העולם. חלילה לכל בני ברית מעשות דבר כזה. ואם היה בא לפנינו דין זה שאישה קובלת על בעלה שמכה אותה, היינו מחמירים עליו יותר מאילו היה מכה אחר.</a:t>
            </a:r>
          </a:p>
          <a:p>
            <a:endParaRPr lang="he-IL" dirty="0"/>
          </a:p>
          <a:p>
            <a:pPr marL="0" indent="0" algn="ctr">
              <a:buNone/>
            </a:pPr>
            <a:r>
              <a:rPr lang="he-IL" b="1" dirty="0"/>
              <a:t>אסור להכות כל אדם, אך בין בני זוג העבירה עוד יותר חמורה.                       הקשר הטוב בין איש ואשתו הוא מיסודות הבית היהודי.</a:t>
            </a:r>
          </a:p>
          <a:p>
            <a:r>
              <a:rPr lang="he-IL" b="1" u="sng" dirty="0">
                <a:solidFill>
                  <a:srgbClr val="C00000"/>
                </a:solidFill>
              </a:rPr>
              <a:t>תלמוד בבלי</a:t>
            </a:r>
            <a:r>
              <a:rPr lang="he-IL" b="1" dirty="0">
                <a:solidFill>
                  <a:srgbClr val="C00000"/>
                </a:solidFill>
              </a:rPr>
              <a:t>:  </a:t>
            </a:r>
            <a:r>
              <a:rPr lang="he-IL" dirty="0"/>
              <a:t>גדול שלום שבין איש ואשתו שהרי אמרה תורה שמו של הקבה שנכתב בקדושה ימחה על המים</a:t>
            </a:r>
            <a:r>
              <a:rPr lang="he-IL" sz="2000" dirty="0"/>
              <a:t>.                                                     (הקב"ה כביכול מתערב על מנת לשמר את השלום והזוגיות בין בני זוג כשנוצר חשד שנעשו מעשים מכוערים בפרשת אישה סוטה...)</a:t>
            </a:r>
          </a:p>
        </p:txBody>
      </p:sp>
      <p:pic>
        <p:nvPicPr>
          <p:cNvPr id="4" name="תמונה 3"/>
          <p:cNvPicPr>
            <a:picLocks noChangeAspect="1"/>
          </p:cNvPicPr>
          <p:nvPr/>
        </p:nvPicPr>
        <p:blipFill>
          <a:blip r:embed="rId2"/>
          <a:stretch>
            <a:fillRect/>
          </a:stretch>
        </p:blipFill>
        <p:spPr>
          <a:xfrm>
            <a:off x="179513" y="1"/>
            <a:ext cx="1700808" cy="1700808"/>
          </a:xfrm>
          <a:prstGeom prst="rect">
            <a:avLst/>
          </a:prstGeom>
        </p:spPr>
      </p:pic>
    </p:spTree>
    <p:extLst>
      <p:ext uri="{BB962C8B-B14F-4D97-AF65-F5344CB8AC3E}">
        <p14:creationId xmlns:p14="http://schemas.microsoft.com/office/powerpoint/2010/main" val="367827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1475656" y="315770"/>
            <a:ext cx="7467600" cy="4873752"/>
          </a:xfrm>
        </p:spPr>
        <p:txBody>
          <a:bodyPr>
            <a:normAutofit fontScale="77500" lnSpcReduction="20000"/>
          </a:bodyPr>
          <a:lstStyle/>
          <a:p>
            <a:r>
              <a:rPr lang="he-IL" sz="2600" b="1" u="sng" dirty="0">
                <a:solidFill>
                  <a:srgbClr val="C00000"/>
                </a:solidFill>
              </a:rPr>
              <a:t>תלמוד </a:t>
            </a:r>
            <a:r>
              <a:rPr lang="he-IL" sz="2600" b="1" u="sng" dirty="0" err="1">
                <a:solidFill>
                  <a:srgbClr val="C00000"/>
                </a:solidFill>
              </a:rPr>
              <a:t>בבלי:אמר</a:t>
            </a:r>
            <a:r>
              <a:rPr lang="he-IL" sz="2600" b="1" u="sng" dirty="0">
                <a:solidFill>
                  <a:srgbClr val="C00000"/>
                </a:solidFill>
              </a:rPr>
              <a:t> רב </a:t>
            </a:r>
            <a:r>
              <a:rPr lang="he-IL" sz="2600" b="1" u="sng" dirty="0" err="1">
                <a:solidFill>
                  <a:srgbClr val="C00000"/>
                </a:solidFill>
              </a:rPr>
              <a:t>חסדא</a:t>
            </a:r>
            <a:r>
              <a:rPr lang="he-IL" sz="2600" b="1" u="sng" dirty="0">
                <a:solidFill>
                  <a:srgbClr val="C00000"/>
                </a:solidFill>
              </a:rPr>
              <a:t>: </a:t>
            </a:r>
            <a:r>
              <a:rPr lang="he-IL" sz="2600" dirty="0"/>
              <a:t>לעולם אל יטיל אדם אימה יתרה בתוך ביתו, שהרי פילגש בגבעה הטיל עליה בעלה אימה יתרה והפילה כמה רבבות מישראל.</a:t>
            </a:r>
          </a:p>
          <a:p>
            <a:pPr marL="0" indent="0">
              <a:buNone/>
            </a:pPr>
            <a:r>
              <a:rPr lang="he-IL" sz="2600" dirty="0"/>
              <a:t>אמר רב יהודה...כל המטיל אימה יתרה בתוך ביתו, סופו בא לידי שלוש עבירות: גילוי עריות, ושפיכות דמים, וחילול שבת.</a:t>
            </a:r>
          </a:p>
          <a:p>
            <a:endParaRPr lang="he-IL" sz="2600" dirty="0"/>
          </a:p>
          <a:p>
            <a:r>
              <a:rPr lang="he-IL" sz="2600" b="1" u="sng" dirty="0" err="1">
                <a:solidFill>
                  <a:srgbClr val="C00000"/>
                </a:solidFill>
              </a:rPr>
              <a:t>רמבם</a:t>
            </a:r>
            <a:r>
              <a:rPr lang="he-IL" sz="2600" b="1" u="sng" dirty="0">
                <a:solidFill>
                  <a:srgbClr val="C00000"/>
                </a:solidFill>
              </a:rPr>
              <a:t>-הלכות אישות:</a:t>
            </a:r>
            <a:r>
              <a:rPr lang="he-IL" sz="2600" b="1" dirty="0">
                <a:solidFill>
                  <a:srgbClr val="C00000"/>
                </a:solidFill>
              </a:rPr>
              <a:t>  </a:t>
            </a:r>
            <a:r>
              <a:rPr lang="he-IL" sz="2600" dirty="0"/>
              <a:t>וכן ציוו חכמים שיהא אדם מכבד את אשתו יותר מגופו ואהבה כגופו. ואם יש לו ממון מרבה בטובתה כפי הממון.                                                            ולא יטיל עליה אימה יתרה, ויהיה דיבור עמה בנחת, ולא יהיה עצב ולא רוגז.</a:t>
            </a:r>
          </a:p>
          <a:p>
            <a:endParaRPr lang="he-IL" dirty="0"/>
          </a:p>
          <a:p>
            <a:pPr algn="ctr"/>
            <a:r>
              <a:rPr lang="he-IL" sz="2800" dirty="0">
                <a:solidFill>
                  <a:srgbClr val="C00000"/>
                </a:solidFill>
              </a:rPr>
              <a:t>הקשר והשיח בין בני הזוג צריך להתנהל בנוחות ובחיבה , ולא מתוך פחד וכעס. אין לנהוג באלימות מילולית ונפשית שיכולה מהר מאד להגיע לאלימות פיזית. בני הזוג אינם מחנכים זה את זה ואינם משמשים כחיילים הממלאים פקודות זה אצל זה.                                                                    יתכן ולפעמים יהיו מצבים של מחלוקת, כשיש לכל אחד ואחת מטרות ומחשבות אחרות, אך עליהם ללבן ביחד את הדברים                                  ולהגיע לתובנה משותפת,                                                                                                    ולא שצד אחד יכפה דעתו על הצד השני.</a:t>
            </a:r>
          </a:p>
          <a:p>
            <a:endParaRPr lang="he-IL" dirty="0"/>
          </a:p>
        </p:txBody>
      </p:sp>
      <p:pic>
        <p:nvPicPr>
          <p:cNvPr id="4" name="תמונה 3"/>
          <p:cNvPicPr>
            <a:picLocks noChangeAspect="1"/>
          </p:cNvPicPr>
          <p:nvPr/>
        </p:nvPicPr>
        <p:blipFill>
          <a:blip r:embed="rId2"/>
          <a:stretch>
            <a:fillRect/>
          </a:stretch>
        </p:blipFill>
        <p:spPr>
          <a:xfrm>
            <a:off x="179512" y="1294945"/>
            <a:ext cx="1800200" cy="1197951"/>
          </a:xfrm>
          <a:prstGeom prst="rect">
            <a:avLst/>
          </a:prstGeom>
        </p:spPr>
      </p:pic>
      <p:pic>
        <p:nvPicPr>
          <p:cNvPr id="5" name="תמונה 4"/>
          <p:cNvPicPr>
            <a:picLocks noChangeAspect="1"/>
          </p:cNvPicPr>
          <p:nvPr/>
        </p:nvPicPr>
        <p:blipFill>
          <a:blip r:embed="rId3"/>
          <a:stretch>
            <a:fillRect/>
          </a:stretch>
        </p:blipFill>
        <p:spPr>
          <a:xfrm>
            <a:off x="3563888" y="5189522"/>
            <a:ext cx="2269182" cy="1378843"/>
          </a:xfrm>
          <a:prstGeom prst="rect">
            <a:avLst/>
          </a:prstGeom>
        </p:spPr>
      </p:pic>
    </p:spTree>
    <p:extLst>
      <p:ext uri="{BB962C8B-B14F-4D97-AF65-F5344CB8AC3E}">
        <p14:creationId xmlns:p14="http://schemas.microsoft.com/office/powerpoint/2010/main" val="1456813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286000" y="764704"/>
            <a:ext cx="4572000" cy="4708981"/>
          </a:xfrm>
          <a:prstGeom prst="rect">
            <a:avLst/>
          </a:prstGeom>
        </p:spPr>
        <p:txBody>
          <a:bodyPr>
            <a:spAutoFit/>
          </a:bodyPr>
          <a:lstStyle/>
          <a:p>
            <a:pPr algn="ctr"/>
            <a:r>
              <a:rPr lang="he-IL" sz="2000" dirty="0">
                <a:solidFill>
                  <a:prstClr val="black"/>
                </a:solidFill>
              </a:rPr>
              <a:t>בקורס בזוגיות לנשים הן נשאלו,                        כמה מכן אוהבות את הבעלים שלהן?</a:t>
            </a:r>
          </a:p>
          <a:p>
            <a:pPr algn="ctr"/>
            <a:r>
              <a:rPr lang="he-IL" sz="2000" dirty="0">
                <a:solidFill>
                  <a:prstClr val="black"/>
                </a:solidFill>
              </a:rPr>
              <a:t>כל הנשים הרימו את ידיהן!</a:t>
            </a:r>
          </a:p>
          <a:p>
            <a:pPr algn="ctr"/>
            <a:r>
              <a:rPr lang="he-IL" sz="2000" dirty="0">
                <a:solidFill>
                  <a:prstClr val="black"/>
                </a:solidFill>
              </a:rPr>
              <a:t>לאחר מכן הן נשאלו,                                          "מתי הייתה הפעם האחרונה שאמרת                לבעלך שאת אוהבת אותו?"</a:t>
            </a:r>
          </a:p>
          <a:p>
            <a:pPr algn="ctr"/>
            <a:r>
              <a:rPr lang="he-IL" sz="2000" dirty="0">
                <a:solidFill>
                  <a:prstClr val="black"/>
                </a:solidFill>
              </a:rPr>
              <a:t>חלק מהנשים ענו: היום.                                   כמה מהנשים ענו: אתמול.</a:t>
            </a:r>
          </a:p>
          <a:p>
            <a:pPr algn="ctr"/>
            <a:r>
              <a:rPr lang="he-IL" sz="2000" dirty="0">
                <a:solidFill>
                  <a:prstClr val="black"/>
                </a:solidFill>
              </a:rPr>
              <a:t>כמה מהנשים ענו: לא זוכרות..</a:t>
            </a:r>
          </a:p>
          <a:p>
            <a:pPr algn="ctr"/>
            <a:r>
              <a:rPr lang="he-IL" sz="2000" dirty="0">
                <a:solidFill>
                  <a:prstClr val="black"/>
                </a:solidFill>
              </a:rPr>
              <a:t>אז אמרו לנשים לקחת את הפלאפונים שלהן ולשלוח לבעליהן את המשפט:                             "אני אוהבת אותך, מותק".</a:t>
            </a:r>
          </a:p>
          <a:p>
            <a:pPr algn="ctr"/>
            <a:endParaRPr lang="he-IL" sz="2000" dirty="0">
              <a:solidFill>
                <a:prstClr val="black"/>
              </a:solidFill>
            </a:endParaRPr>
          </a:p>
          <a:p>
            <a:pPr algn="ctr"/>
            <a:r>
              <a:rPr lang="he-IL" sz="2000" dirty="0">
                <a:solidFill>
                  <a:prstClr val="black"/>
                </a:solidFill>
              </a:rPr>
              <a:t>ואז נאמר לנשים להחליף פלאפונים ביניהן ולקרוא את הודעות הטקסט שהגיעו....</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48680"/>
            <a:ext cx="2317979" cy="1517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4296" y="4987912"/>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67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417" y="5126255"/>
            <a:ext cx="2097583" cy="157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560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stretch>
            <a:fillRect/>
          </a:stretch>
        </p:blipFill>
        <p:spPr>
          <a:xfrm>
            <a:off x="457199" y="4992376"/>
            <a:ext cx="2466975" cy="1847850"/>
          </a:xfrm>
          <a:prstGeom prst="rect">
            <a:avLst/>
          </a:prstGeom>
        </p:spPr>
      </p:pic>
      <p:pic>
        <p:nvPicPr>
          <p:cNvPr id="4" name="תמונה 3"/>
          <p:cNvPicPr>
            <a:picLocks noChangeAspect="1"/>
          </p:cNvPicPr>
          <p:nvPr/>
        </p:nvPicPr>
        <p:blipFill rotWithShape="1">
          <a:blip r:embed="rId3"/>
          <a:srcRect l="4868" r="27354"/>
          <a:stretch/>
        </p:blipFill>
        <p:spPr>
          <a:xfrm>
            <a:off x="6988696" y="1412776"/>
            <a:ext cx="1872208" cy="1657350"/>
          </a:xfrm>
          <a:prstGeom prst="rect">
            <a:avLst/>
          </a:prstGeom>
        </p:spPr>
      </p:pic>
      <p:sp>
        <p:nvSpPr>
          <p:cNvPr id="2" name="כותרת 1"/>
          <p:cNvSpPr>
            <a:spLocks noGrp="1"/>
          </p:cNvSpPr>
          <p:nvPr>
            <p:ph type="title"/>
          </p:nvPr>
        </p:nvSpPr>
        <p:spPr>
          <a:xfrm>
            <a:off x="457200" y="274638"/>
            <a:ext cx="7467600" cy="562074"/>
          </a:xfrm>
        </p:spPr>
        <p:txBody>
          <a:bodyPr/>
          <a:lstStyle/>
          <a:p>
            <a:pPr algn="ctr"/>
            <a:r>
              <a:rPr lang="he-IL" b="1" u="sng" dirty="0">
                <a:solidFill>
                  <a:srgbClr val="FF0000"/>
                </a:solidFill>
              </a:rPr>
              <a:t>זיהוי תכונות אלימות בשלבי היכרות מוקדמים </a:t>
            </a:r>
          </a:p>
        </p:txBody>
      </p:sp>
      <p:sp>
        <p:nvSpPr>
          <p:cNvPr id="3" name="מציין מיקום תוכן 2"/>
          <p:cNvSpPr>
            <a:spLocks noGrp="1"/>
          </p:cNvSpPr>
          <p:nvPr>
            <p:ph sz="quarter" idx="1"/>
          </p:nvPr>
        </p:nvSpPr>
        <p:spPr>
          <a:xfrm>
            <a:off x="683568" y="992124"/>
            <a:ext cx="7467600" cy="4873752"/>
          </a:xfrm>
        </p:spPr>
        <p:txBody>
          <a:bodyPr/>
          <a:lstStyle/>
          <a:p>
            <a:r>
              <a:rPr lang="he-IL" dirty="0"/>
              <a:t>את תכונות האלימות ניתן לזהות במקרים רבים כבר בשלבי ההיכרות הראשונים עוד לפני החתונה.</a:t>
            </a:r>
          </a:p>
          <a:p>
            <a:r>
              <a:rPr lang="he-IL" dirty="0"/>
              <a:t>ישנן </a:t>
            </a:r>
            <a:r>
              <a:rPr lang="he-IL" sz="2800" b="1" dirty="0">
                <a:solidFill>
                  <a:srgbClr val="FF0000"/>
                </a:solidFill>
              </a:rPr>
              <a:t>נורות אדומות </a:t>
            </a:r>
            <a:r>
              <a:rPr lang="he-IL" dirty="0"/>
              <a:t>המעידות על קשר בעייתי. קנאה מוגזמת, ניסיון לשלוט ולקבוע לחברה מה לעשות, מה ללבוש </a:t>
            </a:r>
            <a:r>
              <a:rPr lang="he-IL" dirty="0" err="1"/>
              <a:t>וכו</a:t>
            </a:r>
            <a:r>
              <a:rPr lang="he-IL" dirty="0"/>
              <a:t>'.דרישה לאישור ממנו על כל פעולותיה, ניסיון לבודד אותה מחברותיה וממשפחתה הקרובה. זלזול, עלבון ופגיעה במילים ובמעשים . </a:t>
            </a:r>
            <a:r>
              <a:rPr lang="he-IL" dirty="0" err="1"/>
              <a:t>האשמתה</a:t>
            </a:r>
            <a:r>
              <a:rPr lang="he-IL" dirty="0"/>
              <a:t> , חשד ומעקב אחריה. התנהגות באופן אובססיבי, כעס מהיר, איומים ועוד.</a:t>
            </a:r>
          </a:p>
          <a:p>
            <a:r>
              <a:rPr lang="he-IL" dirty="0"/>
              <a:t>כל אלו הנן התנהגויות בעייתיות ביותר ועלולות להיות סימן מקדים לכך שמדובר בבעל אלים.</a:t>
            </a:r>
          </a:p>
          <a:p>
            <a:r>
              <a:rPr lang="he-IL" dirty="0"/>
              <a:t>במצב כזה צריך "לחשב מסלול מחדש". ולהתייעץ לגבי עתידו של הקשר ולקבל בעת הצורך החלטה נכונה </a:t>
            </a:r>
            <a:r>
              <a:rPr lang="he-IL" dirty="0" err="1"/>
              <a:t>ומיידית</a:t>
            </a:r>
            <a:r>
              <a:rPr lang="he-IL" dirty="0"/>
              <a:t> על הפסקת הקשר.</a:t>
            </a:r>
          </a:p>
        </p:txBody>
      </p:sp>
    </p:spTree>
    <p:extLst>
      <p:ext uri="{BB962C8B-B14F-4D97-AF65-F5344CB8AC3E}">
        <p14:creationId xmlns:p14="http://schemas.microsoft.com/office/powerpoint/2010/main" val="987707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755576" y="476672"/>
            <a:ext cx="7467600" cy="4873752"/>
          </a:xfrm>
        </p:spPr>
        <p:txBody>
          <a:bodyPr/>
          <a:lstStyle/>
          <a:p>
            <a:pPr marL="0" indent="0" algn="ctr">
              <a:buNone/>
            </a:pPr>
            <a:r>
              <a:rPr lang="he-IL" dirty="0"/>
              <a:t>כאשר בני הזוג נישאו והבעל נוהג באלימות כלפי אשתו, האישה צריכה לדעת כי הבעיה לא תיפתר מעצמה עם הזמן.</a:t>
            </a:r>
          </a:p>
          <a:p>
            <a:pPr marL="0" indent="0" algn="ctr">
              <a:buNone/>
            </a:pPr>
            <a:r>
              <a:rPr lang="he-IL" dirty="0"/>
              <a:t>יש מקרים רבים שנשים סובלות מאלימות מרגישות אשמות במצבן.                אין זה נכון. </a:t>
            </a:r>
          </a:p>
          <a:p>
            <a:pPr marL="0" indent="0" algn="ctr">
              <a:buNone/>
            </a:pPr>
            <a:r>
              <a:rPr lang="he-IL" dirty="0"/>
              <a:t>אין שום הצדקה לאלימות של בעל כלפי אשתו. </a:t>
            </a:r>
          </a:p>
          <a:p>
            <a:pPr marL="0" indent="0" algn="ctr">
              <a:buNone/>
            </a:pPr>
            <a:r>
              <a:rPr lang="he-IL" dirty="0"/>
              <a:t>כיום יש אנשי מקצוע רבים שיכולים לעזור ולסייע.</a:t>
            </a:r>
          </a:p>
          <a:p>
            <a:pPr marL="0" indent="0" algn="ctr">
              <a:buNone/>
            </a:pPr>
            <a:r>
              <a:rPr lang="he-IL" dirty="0"/>
              <a:t>אם הסיוע והתמיכה לא עזרו, ובוודאי אם המצב החמיר יותר,</a:t>
            </a:r>
          </a:p>
          <a:p>
            <a:pPr marL="0" indent="0" algn="ctr">
              <a:buNone/>
            </a:pPr>
            <a:r>
              <a:rPr lang="he-IL" dirty="0"/>
              <a:t> זו עילה לפרק את קשר הנישואין.</a:t>
            </a:r>
          </a:p>
        </p:txBody>
      </p:sp>
      <p:pic>
        <p:nvPicPr>
          <p:cNvPr id="2" name="תמונה 1"/>
          <p:cNvPicPr>
            <a:picLocks noChangeAspect="1"/>
          </p:cNvPicPr>
          <p:nvPr/>
        </p:nvPicPr>
        <p:blipFill>
          <a:blip r:embed="rId2"/>
          <a:stretch>
            <a:fillRect/>
          </a:stretch>
        </p:blipFill>
        <p:spPr>
          <a:xfrm>
            <a:off x="2761184" y="4509120"/>
            <a:ext cx="3456384" cy="1935575"/>
          </a:xfrm>
          <a:prstGeom prst="rect">
            <a:avLst/>
          </a:prstGeom>
        </p:spPr>
      </p:pic>
    </p:spTree>
    <p:extLst>
      <p:ext uri="{BB962C8B-B14F-4D97-AF65-F5344CB8AC3E}">
        <p14:creationId xmlns:p14="http://schemas.microsoft.com/office/powerpoint/2010/main" val="2998184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7467600" cy="706090"/>
          </a:xfrm>
        </p:spPr>
        <p:txBody>
          <a:bodyPr>
            <a:normAutofit/>
          </a:bodyPr>
          <a:lstStyle/>
          <a:p>
            <a:pPr algn="ctr"/>
            <a:r>
              <a:rPr lang="he-IL" sz="3600" b="1" u="sng" dirty="0">
                <a:solidFill>
                  <a:srgbClr val="C00000"/>
                </a:solidFill>
              </a:rPr>
              <a:t>האיסור החמור לנהוג בכל סוג של אלימות</a:t>
            </a:r>
          </a:p>
        </p:txBody>
      </p:sp>
      <p:sp>
        <p:nvSpPr>
          <p:cNvPr id="3" name="מציין מיקום תוכן 2"/>
          <p:cNvSpPr>
            <a:spLocks noGrp="1"/>
          </p:cNvSpPr>
          <p:nvPr>
            <p:ph sz="quarter" idx="1"/>
          </p:nvPr>
        </p:nvSpPr>
        <p:spPr>
          <a:xfrm>
            <a:off x="443132" y="1124744"/>
            <a:ext cx="7467600" cy="4873752"/>
          </a:xfrm>
        </p:spPr>
        <p:txBody>
          <a:bodyPr/>
          <a:lstStyle/>
          <a:p>
            <a:r>
              <a:rPr lang="he-IL" dirty="0"/>
              <a:t>להלן כמה מדברי הפוסקים על היחס החמור והחריף שיש להתייחס לבעל שמכה את אשתו:</a:t>
            </a:r>
          </a:p>
          <a:p>
            <a:r>
              <a:rPr lang="he-IL" b="1" u="sng" dirty="0">
                <a:solidFill>
                  <a:srgbClr val="C00000"/>
                </a:solidFill>
              </a:rPr>
              <a:t>הרב יוסף קארו: </a:t>
            </a:r>
            <a:r>
              <a:rPr lang="he-IL" dirty="0"/>
              <a:t>המכה את אשתו, מקובלני שיש יותר להחמיר ממי שמכה חברו . שחברו, אינו חייב בכבודו</a:t>
            </a:r>
          </a:p>
          <a:p>
            <a:pPr marL="0" indent="0">
              <a:buNone/>
            </a:pPr>
            <a:r>
              <a:rPr lang="he-IL" dirty="0"/>
              <a:t> </a:t>
            </a:r>
            <a:r>
              <a:rPr lang="he-IL" b="1" dirty="0"/>
              <a:t>ואשתו חייב בכבודה יותר מגופו. </a:t>
            </a:r>
            <a:r>
              <a:rPr lang="he-IL" dirty="0"/>
              <a:t>והעושה כן, יש להחרימו ולנדותו ולהלקותו ולעונשו בכל מיני עונשים שיגרמו להפסיק את האלימות.                                                  ואם היא רוצה לצאת(להתגרש) יוציא, וישלם כתובתה.                             ואחר כך כתב: תטילו שלום ביניהם .                                                                  ואם הבעל לא יעמוד בקיום השלום וימשיך להכותה ולבזותה , אנו מסכימים לנדותו ויכפו עליו על ידי גויים לתת גט לאשתו או עשה מה שישראל אומרים לך.</a:t>
            </a:r>
          </a:p>
        </p:txBody>
      </p:sp>
      <p:pic>
        <p:nvPicPr>
          <p:cNvPr id="4" name="תמונה 3"/>
          <p:cNvPicPr>
            <a:picLocks noChangeAspect="1"/>
          </p:cNvPicPr>
          <p:nvPr/>
        </p:nvPicPr>
        <p:blipFill>
          <a:blip r:embed="rId2"/>
          <a:stretch>
            <a:fillRect/>
          </a:stretch>
        </p:blipFill>
        <p:spPr>
          <a:xfrm>
            <a:off x="421180" y="5085184"/>
            <a:ext cx="2710659" cy="1564159"/>
          </a:xfrm>
          <a:prstGeom prst="rect">
            <a:avLst/>
          </a:prstGeom>
        </p:spPr>
      </p:pic>
    </p:spTree>
    <p:extLst>
      <p:ext uri="{BB962C8B-B14F-4D97-AF65-F5344CB8AC3E}">
        <p14:creationId xmlns:p14="http://schemas.microsoft.com/office/powerpoint/2010/main" val="2480669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611560" y="260648"/>
            <a:ext cx="7467600" cy="5616624"/>
          </a:xfrm>
        </p:spPr>
        <p:txBody>
          <a:bodyPr/>
          <a:lstStyle/>
          <a:p>
            <a:r>
              <a:rPr lang="he-IL" b="1" u="sng" dirty="0">
                <a:solidFill>
                  <a:srgbClr val="C00000"/>
                </a:solidFill>
              </a:rPr>
              <a:t>הרב שמעון בן שטח:</a:t>
            </a:r>
            <a:r>
              <a:rPr lang="he-IL" b="1" dirty="0">
                <a:solidFill>
                  <a:srgbClr val="C00000"/>
                </a:solidFill>
              </a:rPr>
              <a:t> </a:t>
            </a:r>
          </a:p>
          <a:p>
            <a:pPr marL="0" indent="0">
              <a:buNone/>
            </a:pPr>
            <a:r>
              <a:rPr lang="he-IL" b="1" u="sng" dirty="0"/>
              <a:t>שאלה</a:t>
            </a:r>
            <a:r>
              <a:rPr lang="he-IL" dirty="0"/>
              <a:t>: אישה שבעלה מצער אותה עד שמרוב הצער היא מואסת בו וכולם יודעים כי הוא אדם קשה ואינה יכולה לסבול אותו מרוב הקטטות והמריבות וגם שהוא מרעיב אותה עד שהיא מואסת בחיים....מה הדין עבורה?</a:t>
            </a:r>
          </a:p>
          <a:p>
            <a:pPr marL="0" indent="0">
              <a:buNone/>
            </a:pPr>
            <a:r>
              <a:rPr lang="he-IL" b="1" u="sng" dirty="0"/>
              <a:t>תשובה</a:t>
            </a:r>
            <a:r>
              <a:rPr lang="he-IL" dirty="0"/>
              <a:t>: קרוב הדבר שמקובל עלינו כי ייתן לה גט וישלם כתובתה כי לחיין ניתנה ולא לצער, לפי שנאמר: "לפי שאין אדם דר עם נחש בכפיפה"...</a:t>
            </a:r>
          </a:p>
          <a:p>
            <a:pPr marL="0" indent="0">
              <a:buNone/>
            </a:pPr>
            <a:r>
              <a:rPr lang="he-IL" dirty="0"/>
              <a:t>איזו טובה יכולה להיות לאישה שבעלה מצערה כל יום ויום ?</a:t>
            </a:r>
          </a:p>
          <a:p>
            <a:pPr marL="0" indent="0">
              <a:buNone/>
            </a:pPr>
            <a:r>
              <a:rPr lang="he-IL" dirty="0"/>
              <a:t> אף על פי שיש תשובות של גדולי האחרונים שאין כופין בזה בכלל</a:t>
            </a:r>
          </a:p>
          <a:p>
            <a:pPr marL="0" indent="0">
              <a:buNone/>
            </a:pPr>
            <a:r>
              <a:rPr lang="he-IL" dirty="0"/>
              <a:t>(לגבי גט .. שאסור לכפות) גם לנו יש סמכות,</a:t>
            </a:r>
          </a:p>
          <a:p>
            <a:pPr marL="0" indent="0">
              <a:buNone/>
            </a:pPr>
            <a:r>
              <a:rPr lang="he-IL" dirty="0"/>
              <a:t> והדיין צריך לפסוק לפי מה שעיניו רואות.</a:t>
            </a:r>
          </a:p>
          <a:p>
            <a:endParaRPr lang="he-IL" dirty="0"/>
          </a:p>
        </p:txBody>
      </p:sp>
      <p:pic>
        <p:nvPicPr>
          <p:cNvPr id="4" name="תמונה 3"/>
          <p:cNvPicPr>
            <a:picLocks noChangeAspect="1"/>
          </p:cNvPicPr>
          <p:nvPr/>
        </p:nvPicPr>
        <p:blipFill>
          <a:blip r:embed="rId2"/>
          <a:stretch>
            <a:fillRect/>
          </a:stretch>
        </p:blipFill>
        <p:spPr>
          <a:xfrm>
            <a:off x="593232" y="4581128"/>
            <a:ext cx="2419350" cy="1885950"/>
          </a:xfrm>
          <a:prstGeom prst="rect">
            <a:avLst/>
          </a:prstGeom>
        </p:spPr>
      </p:pic>
    </p:spTree>
    <p:extLst>
      <p:ext uri="{BB962C8B-B14F-4D97-AF65-F5344CB8AC3E}">
        <p14:creationId xmlns:p14="http://schemas.microsoft.com/office/powerpoint/2010/main" val="1182636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467543" y="1124744"/>
            <a:ext cx="7467600" cy="4873752"/>
          </a:xfrm>
        </p:spPr>
        <p:txBody>
          <a:bodyPr/>
          <a:lstStyle/>
          <a:p>
            <a:r>
              <a:rPr lang="he-IL" b="1" u="sng" dirty="0">
                <a:solidFill>
                  <a:srgbClr val="C00000"/>
                </a:solidFill>
              </a:rPr>
              <a:t>הפלא יועץ: </a:t>
            </a:r>
            <a:r>
              <a:rPr lang="he-IL" dirty="0"/>
              <a:t>ראוי לכל מנהיגי הערים לייסר את  </a:t>
            </a:r>
            <a:r>
              <a:rPr lang="he-IL" b="1" dirty="0"/>
              <a:t>אנשי הזרוע </a:t>
            </a:r>
            <a:r>
              <a:rPr lang="he-IL" dirty="0"/>
              <a:t>ובפרט </a:t>
            </a:r>
            <a:r>
              <a:rPr lang="he-IL" b="1" dirty="0"/>
              <a:t>לאנשים בני בלייעל שמכים נשותיהם מכת אכזרי</a:t>
            </a:r>
            <a:r>
              <a:rPr lang="he-IL" dirty="0"/>
              <a:t>.</a:t>
            </a:r>
          </a:p>
          <a:p>
            <a:r>
              <a:rPr lang="he-IL" dirty="0"/>
              <a:t>תיפח רוחם של אלה שמחזיקים בנות ישראל כשפחות ודורסים ומכים ובועלים ואין להם בושת פנים.</a:t>
            </a:r>
          </a:p>
          <a:p>
            <a:r>
              <a:rPr lang="he-IL" dirty="0"/>
              <a:t>וראוי למי שיש יכולת בידו לייסרם כאשר יוכלו, ואם יוכלו להוציא נשותיהם מתחת ידם, אם זה ברצון האישה, כי אין האישה דרה עם נחש במקום אחד, מצווה גדולה להציל עשוק מידי עושקו.</a:t>
            </a:r>
          </a:p>
          <a:p>
            <a:endParaRPr lang="he-IL" dirty="0"/>
          </a:p>
        </p:txBody>
      </p:sp>
      <p:pic>
        <p:nvPicPr>
          <p:cNvPr id="4" name="תמונה 3"/>
          <p:cNvPicPr>
            <a:picLocks noChangeAspect="1"/>
          </p:cNvPicPr>
          <p:nvPr/>
        </p:nvPicPr>
        <p:blipFill>
          <a:blip r:embed="rId2"/>
          <a:stretch>
            <a:fillRect/>
          </a:stretch>
        </p:blipFill>
        <p:spPr>
          <a:xfrm>
            <a:off x="3110731" y="4437112"/>
            <a:ext cx="2181225" cy="2095500"/>
          </a:xfrm>
          <a:prstGeom prst="rect">
            <a:avLst/>
          </a:prstGeom>
        </p:spPr>
      </p:pic>
    </p:spTree>
    <p:extLst>
      <p:ext uri="{BB962C8B-B14F-4D97-AF65-F5344CB8AC3E}">
        <p14:creationId xmlns:p14="http://schemas.microsoft.com/office/powerpoint/2010/main" val="1893222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2368682" y="1124744"/>
            <a:ext cx="6048672" cy="4873752"/>
          </a:xfrm>
        </p:spPr>
        <p:txBody>
          <a:bodyPr>
            <a:normAutofit fontScale="92500"/>
          </a:bodyPr>
          <a:lstStyle/>
          <a:p>
            <a:pPr marL="0" indent="0">
              <a:buNone/>
            </a:pPr>
            <a:r>
              <a:rPr lang="he-IL" sz="2800" b="1" u="sng" dirty="0"/>
              <a:t>אלימות אינה רק פיזית. יש לה גם ביטויים נוספים:</a:t>
            </a:r>
          </a:p>
          <a:p>
            <a:pPr marL="0" indent="0">
              <a:buNone/>
            </a:pPr>
            <a:r>
              <a:rPr lang="he-IL" dirty="0"/>
              <a:t> נפשית, מילולית , מינית  וכלכלית. אישה לא צריכה לסבול משום סוג של אלימות מצדו של הבעל כלפיה.</a:t>
            </a:r>
          </a:p>
          <a:p>
            <a:pPr marL="0" indent="0">
              <a:buNone/>
            </a:pPr>
            <a:endParaRPr lang="he-IL" dirty="0"/>
          </a:p>
          <a:p>
            <a:pPr marL="0" indent="0" algn="ctr">
              <a:buNone/>
            </a:pPr>
            <a:r>
              <a:rPr lang="he-IL" dirty="0"/>
              <a:t>במסגרת חיי המשפחה אסור לבעל לנהוג באלימות מינית                כלפי אשתו:</a:t>
            </a:r>
          </a:p>
          <a:p>
            <a:pPr marL="0" indent="0">
              <a:buNone/>
            </a:pPr>
            <a:r>
              <a:rPr lang="he-IL" b="1" u="sng" dirty="0">
                <a:solidFill>
                  <a:srgbClr val="C00000"/>
                </a:solidFill>
              </a:rPr>
              <a:t>רמב"ם:</a:t>
            </a:r>
            <a:r>
              <a:rPr lang="he-IL" b="1" dirty="0">
                <a:solidFill>
                  <a:srgbClr val="C00000"/>
                </a:solidFill>
              </a:rPr>
              <a:t> </a:t>
            </a:r>
            <a:r>
              <a:rPr lang="he-IL" dirty="0"/>
              <a:t>ולא יאנוס אותה ויבעול בעל כורחה, </a:t>
            </a:r>
          </a:p>
          <a:p>
            <a:pPr marL="0" indent="0">
              <a:buNone/>
            </a:pPr>
            <a:r>
              <a:rPr lang="he-IL" dirty="0"/>
              <a:t>אלא לדעתה ומתוך שיחה ושמחה.</a:t>
            </a:r>
          </a:p>
          <a:p>
            <a:pPr marL="0" indent="0">
              <a:buNone/>
            </a:pPr>
            <a:r>
              <a:rPr lang="he-IL" b="1" u="sng" dirty="0">
                <a:solidFill>
                  <a:srgbClr val="C00000"/>
                </a:solidFill>
              </a:rPr>
              <a:t>רמב"ם:</a:t>
            </a:r>
            <a:r>
              <a:rPr lang="he-IL" b="1" dirty="0">
                <a:solidFill>
                  <a:srgbClr val="C00000"/>
                </a:solidFill>
              </a:rPr>
              <a:t> </a:t>
            </a:r>
            <a:r>
              <a:rPr lang="he-IL" dirty="0"/>
              <a:t>וכן אסרו חכמים שלא ישמש אדם מיטתו ולבו חושב על אישה אחרת , ולא יבעל מתוך שכרות ולא מתוך מריבה ולא מתוך שנאה ולא יבוא עליה בעל כורחה והיא יראה ממנו.</a:t>
            </a:r>
          </a:p>
        </p:txBody>
      </p:sp>
      <p:pic>
        <p:nvPicPr>
          <p:cNvPr id="4" name="תמונה 3"/>
          <p:cNvPicPr>
            <a:picLocks noChangeAspect="1"/>
          </p:cNvPicPr>
          <p:nvPr/>
        </p:nvPicPr>
        <p:blipFill>
          <a:blip r:embed="rId2"/>
          <a:stretch>
            <a:fillRect/>
          </a:stretch>
        </p:blipFill>
        <p:spPr>
          <a:xfrm>
            <a:off x="644486" y="1613441"/>
            <a:ext cx="1724196" cy="1147374"/>
          </a:xfrm>
          <a:prstGeom prst="rect">
            <a:avLst/>
          </a:prstGeom>
        </p:spPr>
      </p:pic>
      <p:sp>
        <p:nvSpPr>
          <p:cNvPr id="5" name="AutoShape 2" descr="×ª××¦××ª ×ª××× × ×¢×××¨ ××××××ª ×××××××ª"/>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6" name="תמונה 5"/>
          <p:cNvPicPr>
            <a:picLocks noChangeAspect="1"/>
          </p:cNvPicPr>
          <p:nvPr/>
        </p:nvPicPr>
        <p:blipFill>
          <a:blip r:embed="rId3"/>
          <a:stretch>
            <a:fillRect/>
          </a:stretch>
        </p:blipFill>
        <p:spPr>
          <a:xfrm>
            <a:off x="899591" y="3129572"/>
            <a:ext cx="1213985" cy="794767"/>
          </a:xfrm>
          <a:prstGeom prst="rect">
            <a:avLst/>
          </a:prstGeom>
        </p:spPr>
      </p:pic>
      <p:pic>
        <p:nvPicPr>
          <p:cNvPr id="7" name="תמונה 6"/>
          <p:cNvPicPr>
            <a:picLocks noChangeAspect="1"/>
          </p:cNvPicPr>
          <p:nvPr/>
        </p:nvPicPr>
        <p:blipFill>
          <a:blip r:embed="rId4"/>
          <a:stretch>
            <a:fillRect/>
          </a:stretch>
        </p:blipFill>
        <p:spPr>
          <a:xfrm>
            <a:off x="644486" y="4293096"/>
            <a:ext cx="1724196" cy="862098"/>
          </a:xfrm>
          <a:prstGeom prst="rect">
            <a:avLst/>
          </a:prstGeom>
        </p:spPr>
      </p:pic>
    </p:spTree>
    <p:extLst>
      <p:ext uri="{BB962C8B-B14F-4D97-AF65-F5344CB8AC3E}">
        <p14:creationId xmlns:p14="http://schemas.microsoft.com/office/powerpoint/2010/main" val="3491490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sz="quarter" idx="1"/>
          </p:nvPr>
        </p:nvSpPr>
        <p:spPr>
          <a:xfrm>
            <a:off x="2267744" y="163449"/>
            <a:ext cx="6315472" cy="4873752"/>
          </a:xfrm>
        </p:spPr>
        <p:txBody>
          <a:bodyPr>
            <a:normAutofit fontScale="92500" lnSpcReduction="20000"/>
          </a:bodyPr>
          <a:lstStyle/>
          <a:p>
            <a:r>
              <a:rPr lang="he-IL" dirty="0"/>
              <a:t>כמו כן אסור לאיש לנהוג באלימות כלכלית כלפי אשתו. בכתובה האיש מתחייב וחותם על בך שהוא מחויב בכלכלת אשתו:</a:t>
            </a:r>
          </a:p>
          <a:p>
            <a:endParaRPr lang="he-IL" dirty="0"/>
          </a:p>
          <a:p>
            <a:pPr marL="0" indent="0" algn="ctr">
              <a:buNone/>
            </a:pPr>
            <a:r>
              <a:rPr lang="he-IL" dirty="0">
                <a:latin typeface="Guttman Frnew" panose="02010401010101010101" pitchFamily="2" charset="-79"/>
                <a:cs typeface="Guttman Frnew" panose="02010401010101010101" pitchFamily="2" charset="-79"/>
              </a:rPr>
              <a:t>" ואני בשם ה', ובע"ה אעבוד ואכבד ואזון ואפרנס ואכלכל ואשא אותך ואלביש אותך כמנהג אנשים יהודים שעובדים ומכבדים וזנים ומפרנסים ומכלכלים ונושאים ומלבישים את נשותיהן באמונה ובנאמנות".</a:t>
            </a:r>
          </a:p>
          <a:p>
            <a:endParaRPr lang="he-IL" dirty="0"/>
          </a:p>
          <a:p>
            <a:r>
              <a:rPr lang="he-IL" dirty="0"/>
              <a:t>תוכן הכתובה מלמד על כך שעל הבעל לפרנס את אשתו בתמידות ובנאמנות ולא שיפסיק לעשות זאת או שייתן לה בקמצנות או על ידי שליח. החזרות הרבות נועדו להעצים את ההתחייבות.                                                           אלימות כלכלית - קמצנות, מניעה של רכישת מצרכים אישיים כגון ביגוד , תכשיטים </a:t>
            </a:r>
            <a:r>
              <a:rPr lang="he-IL" dirty="0" err="1"/>
              <a:t>וכו</a:t>
            </a:r>
            <a:r>
              <a:rPr lang="he-IL" dirty="0"/>
              <a:t>',הטלת מגבלות כלכליות אחרות , הם בניגוד גמור לתפקידו ובהתחייבותו של הבעל.</a:t>
            </a:r>
          </a:p>
          <a:p>
            <a:endParaRPr lang="he-IL" dirty="0"/>
          </a:p>
        </p:txBody>
      </p:sp>
      <p:pic>
        <p:nvPicPr>
          <p:cNvPr id="4" name="תמונה 3"/>
          <p:cNvPicPr>
            <a:picLocks noChangeAspect="1"/>
          </p:cNvPicPr>
          <p:nvPr/>
        </p:nvPicPr>
        <p:blipFill>
          <a:blip r:embed="rId2"/>
          <a:stretch>
            <a:fillRect/>
          </a:stretch>
        </p:blipFill>
        <p:spPr>
          <a:xfrm>
            <a:off x="795743" y="4653136"/>
            <a:ext cx="2944001" cy="1959099"/>
          </a:xfrm>
          <a:prstGeom prst="rect">
            <a:avLst/>
          </a:prstGeom>
        </p:spPr>
      </p:pic>
      <p:pic>
        <p:nvPicPr>
          <p:cNvPr id="5" name="תמונה 4"/>
          <p:cNvPicPr>
            <a:picLocks noChangeAspect="1"/>
          </p:cNvPicPr>
          <p:nvPr/>
        </p:nvPicPr>
        <p:blipFill>
          <a:blip r:embed="rId3"/>
          <a:stretch>
            <a:fillRect/>
          </a:stretch>
        </p:blipFill>
        <p:spPr>
          <a:xfrm>
            <a:off x="496023" y="1412776"/>
            <a:ext cx="1802143" cy="1081286"/>
          </a:xfrm>
          <a:prstGeom prst="rect">
            <a:avLst/>
          </a:prstGeom>
        </p:spPr>
      </p:pic>
    </p:spTree>
    <p:extLst>
      <p:ext uri="{BB962C8B-B14F-4D97-AF65-F5344CB8AC3E}">
        <p14:creationId xmlns:p14="http://schemas.microsoft.com/office/powerpoint/2010/main" val="496356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2"/>
          <a:stretch>
            <a:fillRect/>
          </a:stretch>
        </p:blipFill>
        <p:spPr>
          <a:xfrm>
            <a:off x="179512" y="3097466"/>
            <a:ext cx="3798374" cy="2845114"/>
          </a:xfrm>
          <a:prstGeom prst="rect">
            <a:avLst/>
          </a:prstGeom>
        </p:spPr>
      </p:pic>
      <p:sp>
        <p:nvSpPr>
          <p:cNvPr id="3" name="מציין מיקום תוכן 2"/>
          <p:cNvSpPr>
            <a:spLocks noGrp="1"/>
          </p:cNvSpPr>
          <p:nvPr>
            <p:ph sz="quarter" idx="1"/>
          </p:nvPr>
        </p:nvSpPr>
        <p:spPr>
          <a:xfrm>
            <a:off x="2555776" y="404664"/>
            <a:ext cx="5945088" cy="4873752"/>
          </a:xfrm>
        </p:spPr>
        <p:txBody>
          <a:bodyPr/>
          <a:lstStyle/>
          <a:p>
            <a:pPr marL="0" indent="0" algn="ctr">
              <a:buNone/>
            </a:pPr>
            <a:r>
              <a:rPr lang="he-IL" dirty="0"/>
              <a:t>אף שההתמקדות בספרי הפסיקה היא                               באלימות הבעל כלפי אשתו</a:t>
            </a:r>
          </a:p>
          <a:p>
            <a:pPr marL="0" indent="0" algn="ctr">
              <a:buNone/>
            </a:pPr>
            <a:r>
              <a:rPr lang="he-IL" dirty="0"/>
              <a:t>ברור כי גם לאישה </a:t>
            </a:r>
            <a:r>
              <a:rPr lang="he-IL" b="1" dirty="0"/>
              <a:t>אסור</a:t>
            </a:r>
            <a:r>
              <a:rPr lang="he-IL" dirty="0"/>
              <a:t> לנהוג באלימות                           כלפי כלפי בעלה.</a:t>
            </a:r>
          </a:p>
          <a:p>
            <a:pPr algn="ctr"/>
            <a:endParaRPr lang="he-IL" dirty="0"/>
          </a:p>
          <a:p>
            <a:pPr marL="0" indent="0" algn="ctr">
              <a:buNone/>
            </a:pPr>
            <a:r>
              <a:rPr lang="he-IL" sz="2800" dirty="0"/>
              <a:t>חיי הזוגיות צריכים להתנהל בכבוד ובשמחה </a:t>
            </a:r>
          </a:p>
          <a:p>
            <a:pPr marL="0" indent="0" algn="ctr">
              <a:buNone/>
            </a:pPr>
            <a:r>
              <a:rPr lang="he-IL" sz="2800" dirty="0"/>
              <a:t>וכמו שנאמר בברכה ביום הנישואין</a:t>
            </a:r>
          </a:p>
          <a:p>
            <a:pPr marL="0" indent="0" algn="ctr">
              <a:buNone/>
            </a:pPr>
            <a:r>
              <a:rPr lang="he-IL" sz="3600" dirty="0">
                <a:solidFill>
                  <a:srgbClr val="C00000"/>
                </a:solidFill>
                <a:cs typeface="Anakonda" pitchFamily="2" charset="-79"/>
              </a:rPr>
              <a:t>ב "גילה רינה דיצה חדווה </a:t>
            </a:r>
          </a:p>
          <a:p>
            <a:pPr marL="0" indent="0" algn="ctr">
              <a:buNone/>
            </a:pPr>
            <a:r>
              <a:rPr lang="he-IL" sz="3600" dirty="0">
                <a:solidFill>
                  <a:srgbClr val="C00000"/>
                </a:solidFill>
                <a:cs typeface="Anakonda" pitchFamily="2" charset="-79"/>
              </a:rPr>
              <a:t>אהבה שלום ורעות"</a:t>
            </a:r>
          </a:p>
        </p:txBody>
      </p:sp>
      <p:pic>
        <p:nvPicPr>
          <p:cNvPr id="4" name="תמונה 3"/>
          <p:cNvPicPr>
            <a:picLocks noChangeAspect="1"/>
          </p:cNvPicPr>
          <p:nvPr/>
        </p:nvPicPr>
        <p:blipFill>
          <a:blip r:embed="rId3"/>
          <a:stretch>
            <a:fillRect/>
          </a:stretch>
        </p:blipFill>
        <p:spPr>
          <a:xfrm>
            <a:off x="525815" y="1196752"/>
            <a:ext cx="2064153" cy="1270248"/>
          </a:xfrm>
          <a:prstGeom prst="rect">
            <a:avLst/>
          </a:prstGeom>
        </p:spPr>
      </p:pic>
      <p:pic>
        <p:nvPicPr>
          <p:cNvPr id="5" name="תמונה 4"/>
          <p:cNvPicPr>
            <a:picLocks noChangeAspect="1"/>
          </p:cNvPicPr>
          <p:nvPr/>
        </p:nvPicPr>
        <p:blipFill>
          <a:blip r:embed="rId4"/>
          <a:stretch>
            <a:fillRect/>
          </a:stretch>
        </p:blipFill>
        <p:spPr>
          <a:xfrm>
            <a:off x="3800128" y="4653136"/>
            <a:ext cx="3456384" cy="1953608"/>
          </a:xfrm>
          <a:prstGeom prst="rect">
            <a:avLst/>
          </a:prstGeom>
        </p:spPr>
      </p:pic>
    </p:spTree>
    <p:extLst>
      <p:ext uri="{BB962C8B-B14F-4D97-AF65-F5344CB8AC3E}">
        <p14:creationId xmlns:p14="http://schemas.microsoft.com/office/powerpoint/2010/main" val="1068789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476672"/>
            <a:ext cx="8229600" cy="5649491"/>
          </a:xfrm>
        </p:spPr>
        <p:txBody>
          <a:bodyPr>
            <a:normAutofit fontScale="85000" lnSpcReduction="20000"/>
          </a:bodyPr>
          <a:lstStyle/>
          <a:p>
            <a:r>
              <a:rPr lang="he-IL" b="0" i="0" dirty="0">
                <a:solidFill>
                  <a:srgbClr val="222222"/>
                </a:solidFill>
                <a:effectLst/>
                <a:latin typeface="arial"/>
              </a:rPr>
              <a:t>הנה כמה מהתשובות ששלחו הבעלים:</a:t>
            </a:r>
            <a:br>
              <a:rPr lang="he-IL" dirty="0"/>
            </a:br>
            <a:r>
              <a:rPr lang="he-IL" b="0" i="0" dirty="0">
                <a:solidFill>
                  <a:srgbClr val="222222"/>
                </a:solidFill>
                <a:effectLst/>
                <a:latin typeface="arial"/>
              </a:rPr>
              <a:t>1. מי זו?</a:t>
            </a:r>
            <a:br>
              <a:rPr lang="he-IL" dirty="0"/>
            </a:br>
            <a:r>
              <a:rPr lang="he-IL" b="0" i="0" dirty="0">
                <a:solidFill>
                  <a:srgbClr val="222222"/>
                </a:solidFill>
                <a:effectLst/>
                <a:latin typeface="arial"/>
              </a:rPr>
              <a:t>2. האם את חולה?</a:t>
            </a:r>
            <a:br>
              <a:rPr lang="he-IL" dirty="0"/>
            </a:br>
            <a:r>
              <a:rPr lang="he-IL" b="0" i="0" dirty="0">
                <a:solidFill>
                  <a:srgbClr val="222222"/>
                </a:solidFill>
                <a:effectLst/>
                <a:latin typeface="arial"/>
              </a:rPr>
              <a:t>3. גם אני אוהב אותך</a:t>
            </a:r>
            <a:br>
              <a:rPr lang="he-IL" dirty="0"/>
            </a:br>
            <a:r>
              <a:rPr lang="he-IL" b="0" i="0" dirty="0">
                <a:solidFill>
                  <a:srgbClr val="222222"/>
                </a:solidFill>
                <a:effectLst/>
                <a:latin typeface="arial"/>
              </a:rPr>
              <a:t>4. מה עכשיו? מה קרה שוב לרכב?</a:t>
            </a:r>
            <a:br>
              <a:rPr lang="he-IL" dirty="0"/>
            </a:br>
            <a:r>
              <a:rPr lang="he-IL" b="0" i="0" dirty="0">
                <a:solidFill>
                  <a:srgbClr val="222222"/>
                </a:solidFill>
                <a:effectLst/>
                <a:latin typeface="arial"/>
              </a:rPr>
              <a:t>5. אני לא מבין למה את מתכוונת?</a:t>
            </a:r>
            <a:br>
              <a:rPr lang="he-IL" dirty="0"/>
            </a:br>
            <a:r>
              <a:rPr lang="he-IL" b="0" i="0" dirty="0">
                <a:solidFill>
                  <a:srgbClr val="222222"/>
                </a:solidFill>
                <a:effectLst/>
                <a:latin typeface="arial"/>
              </a:rPr>
              <a:t>6. מה עשית עכשיו? אני לא סולח לך הפעם.</a:t>
            </a:r>
            <a:br>
              <a:rPr lang="he-IL" dirty="0"/>
            </a:br>
            <a:r>
              <a:rPr lang="he-IL" b="0" i="0" dirty="0">
                <a:solidFill>
                  <a:srgbClr val="222222"/>
                </a:solidFill>
                <a:effectLst/>
                <a:latin typeface="arial"/>
              </a:rPr>
              <a:t>7. מאיפה הבאת את זה ?!?</a:t>
            </a:r>
            <a:br>
              <a:rPr lang="he-IL" dirty="0"/>
            </a:br>
            <a:r>
              <a:rPr lang="he-IL" b="0" i="0" dirty="0">
                <a:solidFill>
                  <a:srgbClr val="222222"/>
                </a:solidFill>
                <a:effectLst/>
                <a:latin typeface="arial"/>
              </a:rPr>
              <a:t>8. אל תלכי סחור סחור, רק תגידי לי כמה את צריכה?</a:t>
            </a:r>
            <a:br>
              <a:rPr lang="he-IL" dirty="0"/>
            </a:br>
            <a:r>
              <a:rPr lang="he-IL" b="0" i="0" dirty="0">
                <a:solidFill>
                  <a:srgbClr val="222222"/>
                </a:solidFill>
                <a:effectLst/>
                <a:latin typeface="arial"/>
              </a:rPr>
              <a:t>9. האם אני חולם?</a:t>
            </a:r>
            <a:br>
              <a:rPr lang="he-IL" dirty="0"/>
            </a:br>
            <a:r>
              <a:rPr lang="he-IL" b="0" i="0" dirty="0">
                <a:solidFill>
                  <a:srgbClr val="222222"/>
                </a:solidFill>
                <a:effectLst/>
                <a:latin typeface="arial"/>
              </a:rPr>
              <a:t>10. אם לא תגידי לי למי ההודעה הזו באמת, מישהו ימות.</a:t>
            </a:r>
            <a:br>
              <a:rPr lang="he-IL" dirty="0"/>
            </a:br>
            <a:r>
              <a:rPr lang="he-IL" b="0" i="0" dirty="0">
                <a:solidFill>
                  <a:srgbClr val="222222"/>
                </a:solidFill>
                <a:effectLst/>
                <a:latin typeface="arial"/>
              </a:rPr>
              <a:t>11. בקשתי ממך שלא לשתות יותר.</a:t>
            </a:r>
            <a:br>
              <a:rPr lang="he-IL" dirty="0"/>
            </a:br>
            <a:r>
              <a:rPr lang="he-IL" b="0" i="0" dirty="0">
                <a:solidFill>
                  <a:srgbClr val="222222"/>
                </a:solidFill>
                <a:effectLst/>
                <a:latin typeface="arial"/>
              </a:rPr>
              <a:t>12. מה שאת רוצה התשובה היא לא.</a:t>
            </a:r>
            <a:br>
              <a:rPr lang="he-IL" dirty="0"/>
            </a:br>
            <a:r>
              <a:rPr lang="he-IL" b="0" i="0" dirty="0">
                <a:solidFill>
                  <a:srgbClr val="222222"/>
                </a:solidFill>
                <a:effectLst/>
                <a:latin typeface="arial"/>
              </a:rPr>
              <a:t>13. את בסדר?</a:t>
            </a:r>
            <a:br>
              <a:rPr lang="he-IL" dirty="0"/>
            </a:br>
            <a:r>
              <a:rPr lang="he-IL" b="0" i="0" dirty="0">
                <a:solidFill>
                  <a:srgbClr val="222222"/>
                </a:solidFill>
                <a:effectLst/>
                <a:latin typeface="arial"/>
              </a:rPr>
              <a:t>14. תשכחי מזה, לא הולכים להורים שלך בשבת!!! </a:t>
            </a:r>
            <a:br>
              <a:rPr lang="he-IL" dirty="0"/>
            </a:br>
            <a:endParaRPr lang="he-I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836712"/>
            <a:ext cx="360040" cy="35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052736"/>
            <a:ext cx="576064" cy="43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6037" y="1340768"/>
            <a:ext cx="656681" cy="49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832" y="1772816"/>
            <a:ext cx="401960" cy="40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8148" y="2173563"/>
            <a:ext cx="531503" cy="31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1720" y="2448564"/>
            <a:ext cx="423491" cy="42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19374" y="2833856"/>
            <a:ext cx="280618" cy="31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1560" y="2991703"/>
            <a:ext cx="768778" cy="51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16608" y="3429000"/>
            <a:ext cx="407520" cy="37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9512" y="3636012"/>
            <a:ext cx="568364" cy="5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20972" y="4079924"/>
            <a:ext cx="386551" cy="42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10575" y="4467224"/>
            <a:ext cx="410397" cy="38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6136" y="4725144"/>
            <a:ext cx="387540" cy="49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0"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7876" y="4804702"/>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447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C:\Documents and Settings\Teacher\Local Settings\Temporary Internet Files\Content.IE5\678Y2P16\MP900440303[1].jpg"/>
          <p:cNvPicPr>
            <a:picLocks noChangeAspect="1" noChangeArrowheads="1"/>
          </p:cNvPicPr>
          <p:nvPr/>
        </p:nvPicPr>
        <p:blipFill>
          <a:blip r:embed="rId2" cstate="print"/>
          <a:srcRect/>
          <a:stretch>
            <a:fillRect/>
          </a:stretch>
        </p:blipFill>
        <p:spPr bwMode="auto">
          <a:xfrm>
            <a:off x="7428358" y="3950030"/>
            <a:ext cx="1665203" cy="1249695"/>
          </a:xfrm>
          <a:prstGeom prst="rect">
            <a:avLst/>
          </a:prstGeom>
          <a:noFill/>
        </p:spPr>
      </p:pic>
      <p:pic>
        <p:nvPicPr>
          <p:cNvPr id="2056" name="Picture 8" descr="C:\Documents and Settings\Teacher\Local Settings\Temporary Internet Files\Content.IE5\PT6RZD34\MP900449052[1].jpg"/>
          <p:cNvPicPr>
            <a:picLocks noChangeAspect="1" noChangeArrowheads="1"/>
          </p:cNvPicPr>
          <p:nvPr/>
        </p:nvPicPr>
        <p:blipFill>
          <a:blip r:embed="rId3" cstate="print"/>
          <a:srcRect/>
          <a:stretch>
            <a:fillRect/>
          </a:stretch>
        </p:blipFill>
        <p:spPr bwMode="auto">
          <a:xfrm>
            <a:off x="467544" y="1438801"/>
            <a:ext cx="1559064" cy="2206223"/>
          </a:xfrm>
          <a:prstGeom prst="rect">
            <a:avLst/>
          </a:prstGeom>
          <a:noFill/>
        </p:spPr>
      </p:pic>
      <p:sp>
        <p:nvSpPr>
          <p:cNvPr id="2" name="כותרת 1"/>
          <p:cNvSpPr>
            <a:spLocks noGrp="1"/>
          </p:cNvSpPr>
          <p:nvPr>
            <p:ph type="title"/>
          </p:nvPr>
        </p:nvSpPr>
        <p:spPr/>
        <p:txBody>
          <a:bodyPr/>
          <a:lstStyle/>
          <a:p>
            <a:r>
              <a:rPr lang="he-IL" dirty="0"/>
              <a:t>בס"ד</a:t>
            </a:r>
          </a:p>
        </p:txBody>
      </p:sp>
      <p:sp>
        <p:nvSpPr>
          <p:cNvPr id="3" name="מציין מיקום תוכן 2"/>
          <p:cNvSpPr>
            <a:spLocks noGrp="1"/>
          </p:cNvSpPr>
          <p:nvPr>
            <p:ph sz="quarter" idx="1"/>
          </p:nvPr>
        </p:nvSpPr>
        <p:spPr>
          <a:xfrm>
            <a:off x="657715" y="1403529"/>
            <a:ext cx="7467600" cy="4873752"/>
          </a:xfrm>
        </p:spPr>
        <p:txBody>
          <a:bodyPr>
            <a:normAutofit lnSpcReduction="10000"/>
          </a:bodyPr>
          <a:lstStyle/>
          <a:p>
            <a:pPr algn="ctr"/>
            <a:r>
              <a:rPr lang="he-IL" sz="4000" dirty="0"/>
              <a:t>שאיפתו של כל זוג היא לבנות יחד בית שיהיו בו:</a:t>
            </a:r>
          </a:p>
          <a:p>
            <a:pPr algn="ctr">
              <a:buNone/>
            </a:pPr>
            <a:r>
              <a:rPr lang="he-IL" sz="3600" b="1" dirty="0"/>
              <a:t>"ששון ושמחה,אהבה ואחווה שלום ורעות"</a:t>
            </a:r>
          </a:p>
          <a:p>
            <a:pPr algn="ctr">
              <a:buNone/>
            </a:pPr>
            <a:r>
              <a:rPr lang="he-IL" sz="3200" u="sng" dirty="0"/>
              <a:t>הדרישות המומלצות למימוש השאיפה:</a:t>
            </a:r>
          </a:p>
          <a:p>
            <a:pPr algn="ctr">
              <a:buNone/>
            </a:pPr>
            <a:r>
              <a:rPr lang="he-IL" sz="3200" dirty="0"/>
              <a:t>השקעה ועבודה רבה על המידות,ועל יצירת יחסי גומלין ראויים.רכישת מיומנויות של תקשורת טובה וקיום שיח משותף.התמודדות בכוחות משותפים עם השחיקה,השינויים והאתגרים </a:t>
            </a:r>
          </a:p>
          <a:p>
            <a:pPr algn="ctr">
              <a:buNone/>
            </a:pPr>
            <a:r>
              <a:rPr lang="he-IL" sz="3200" dirty="0"/>
              <a:t>שהחיים מציבים.</a:t>
            </a:r>
          </a:p>
        </p:txBody>
      </p:sp>
      <p:pic>
        <p:nvPicPr>
          <p:cNvPr id="12" name="Picture 2" descr="C:\Documents and Settings\Teacher\Local Settings\Temporary Internet Files\Content.IE5\LATKDMXQ\MC900423161[1].wmf"/>
          <p:cNvPicPr>
            <a:picLocks noChangeAspect="1" noChangeArrowheads="1"/>
          </p:cNvPicPr>
          <p:nvPr/>
        </p:nvPicPr>
        <p:blipFill>
          <a:blip r:embed="rId4" cstate="print"/>
          <a:srcRect/>
          <a:stretch>
            <a:fillRect/>
          </a:stretch>
        </p:blipFill>
        <p:spPr bwMode="auto">
          <a:xfrm>
            <a:off x="7667598" y="1784628"/>
            <a:ext cx="913943" cy="913943"/>
          </a:xfrm>
          <a:prstGeom prst="rect">
            <a:avLst/>
          </a:prstGeom>
          <a:noFill/>
        </p:spPr>
      </p:pic>
      <p:pic>
        <p:nvPicPr>
          <p:cNvPr id="2057" name="Picture 9" descr="C:\Documents and Settings\Teacher\Local Settings\Temporary Internet Files\Content.IE5\678Y2P16\MP900446429[1].jpg"/>
          <p:cNvPicPr>
            <a:picLocks noChangeAspect="1" noChangeArrowheads="1"/>
          </p:cNvPicPr>
          <p:nvPr/>
        </p:nvPicPr>
        <p:blipFill>
          <a:blip r:embed="rId5" cstate="print"/>
          <a:srcRect/>
          <a:stretch>
            <a:fillRect/>
          </a:stretch>
        </p:blipFill>
        <p:spPr bwMode="auto">
          <a:xfrm>
            <a:off x="251521" y="5229200"/>
            <a:ext cx="1440160" cy="151216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Documents and Settings\Teacher\Local Settings\Temporary Internet Files\Content.IE5\678Y2P16\MP900438386[1].jpg"/>
          <p:cNvPicPr>
            <a:picLocks noChangeAspect="1" noChangeArrowheads="1"/>
          </p:cNvPicPr>
          <p:nvPr/>
        </p:nvPicPr>
        <p:blipFill>
          <a:blip r:embed="rId2" cstate="print"/>
          <a:srcRect/>
          <a:stretch>
            <a:fillRect/>
          </a:stretch>
        </p:blipFill>
        <p:spPr bwMode="auto">
          <a:xfrm>
            <a:off x="395536" y="3209575"/>
            <a:ext cx="1584177" cy="2379665"/>
          </a:xfrm>
          <a:prstGeom prst="rect">
            <a:avLst/>
          </a:prstGeom>
          <a:noFill/>
        </p:spPr>
      </p:pic>
      <p:pic>
        <p:nvPicPr>
          <p:cNvPr id="3075" name="Picture 3" descr="C:\Documents and Settings\Teacher\Local Settings\Temporary Internet Files\Content.IE5\D0V9OVQ0\MP900440293[1].jpg"/>
          <p:cNvPicPr>
            <a:picLocks noChangeAspect="1" noChangeArrowheads="1"/>
          </p:cNvPicPr>
          <p:nvPr/>
        </p:nvPicPr>
        <p:blipFill>
          <a:blip r:embed="rId3" cstate="print"/>
          <a:srcRect/>
          <a:stretch>
            <a:fillRect/>
          </a:stretch>
        </p:blipFill>
        <p:spPr bwMode="auto">
          <a:xfrm>
            <a:off x="5292079" y="692696"/>
            <a:ext cx="3070391" cy="2304256"/>
          </a:xfrm>
          <a:prstGeom prst="rect">
            <a:avLst/>
          </a:prstGeom>
          <a:noFill/>
        </p:spPr>
      </p:pic>
      <p:sp>
        <p:nvSpPr>
          <p:cNvPr id="2" name="כותרת 1"/>
          <p:cNvSpPr>
            <a:spLocks noGrp="1"/>
          </p:cNvSpPr>
          <p:nvPr>
            <p:ph type="title"/>
          </p:nvPr>
        </p:nvSpPr>
        <p:spPr/>
        <p:txBody>
          <a:bodyPr/>
          <a:lstStyle/>
          <a:p>
            <a:r>
              <a:rPr lang="he-IL" dirty="0"/>
              <a:t>בס"ד</a:t>
            </a:r>
          </a:p>
        </p:txBody>
      </p:sp>
      <p:sp>
        <p:nvSpPr>
          <p:cNvPr id="3" name="מציין מיקום תוכן 2"/>
          <p:cNvSpPr>
            <a:spLocks noGrp="1"/>
          </p:cNvSpPr>
          <p:nvPr>
            <p:ph sz="quarter" idx="1"/>
          </p:nvPr>
        </p:nvSpPr>
        <p:spPr>
          <a:xfrm>
            <a:off x="755576" y="1556792"/>
            <a:ext cx="7467600" cy="4873752"/>
          </a:xfrm>
        </p:spPr>
        <p:txBody>
          <a:bodyPr>
            <a:normAutofit/>
          </a:bodyPr>
          <a:lstStyle/>
          <a:p>
            <a:pPr algn="ctr"/>
            <a:r>
              <a:rPr lang="he-IL" sz="4400" b="1" u="sng" dirty="0"/>
              <a:t>אהבה וכבוד.</a:t>
            </a:r>
          </a:p>
          <a:p>
            <a:pPr algn="ctr">
              <a:buNone/>
            </a:pPr>
            <a:r>
              <a:rPr lang="he-IL" sz="2800" dirty="0">
                <a:solidFill>
                  <a:srgbClr val="FF0000"/>
                </a:solidFill>
              </a:rPr>
              <a:t>        </a:t>
            </a:r>
            <a:r>
              <a:rPr lang="he-IL" sz="2800" b="1" dirty="0">
                <a:solidFill>
                  <a:srgbClr val="FF0000"/>
                </a:solidFill>
              </a:rPr>
              <a:t>"מים רבים לא יוכלו לכבות את האהבה                                     ונהרות לא ישטפוה,אם ייתן איש את כל הון ביתו                                  באהבה בוז יבוזו לו"</a:t>
            </a:r>
          </a:p>
          <a:p>
            <a:pPr algn="ctr">
              <a:buNone/>
            </a:pPr>
            <a:r>
              <a:rPr lang="he-IL" sz="2800" dirty="0"/>
              <a:t>האהבה היא הבסיס לקשר הזוגי.                                                היא רגש החיים ומבטאת את תחושת הקרבה                         והחיבור אל האחר.</a:t>
            </a:r>
          </a:p>
          <a:p>
            <a:pPr algn="ctr">
              <a:buNone/>
            </a:pPr>
            <a:r>
              <a:rPr lang="he-IL" sz="2800" dirty="0"/>
              <a:t>"אהבת כלולותייך"-זו האהבה שחשים בני הזוג בבואם להינשא,והיא מתעצמת עם השנים                                  (במידה ומשקיעים בה את העמל והעבודה הנדרשים.)</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Teacher\Local Settings\Temporary Internet Files\Content.IE5\LATKDMXQ\MC900438932[1].jpg"/>
          <p:cNvPicPr>
            <a:picLocks noChangeAspect="1" noChangeArrowheads="1"/>
          </p:cNvPicPr>
          <p:nvPr/>
        </p:nvPicPr>
        <p:blipFill>
          <a:blip r:embed="rId2" cstate="print"/>
          <a:srcRect/>
          <a:stretch>
            <a:fillRect/>
          </a:stretch>
        </p:blipFill>
        <p:spPr bwMode="auto">
          <a:xfrm>
            <a:off x="461468" y="2564904"/>
            <a:ext cx="1833700" cy="1826042"/>
          </a:xfrm>
          <a:prstGeom prst="rect">
            <a:avLst/>
          </a:prstGeom>
          <a:noFill/>
        </p:spPr>
      </p:pic>
      <p:sp>
        <p:nvSpPr>
          <p:cNvPr id="2" name="כותרת 1"/>
          <p:cNvSpPr>
            <a:spLocks noGrp="1"/>
          </p:cNvSpPr>
          <p:nvPr>
            <p:ph type="title"/>
          </p:nvPr>
        </p:nvSpPr>
        <p:spPr>
          <a:xfrm>
            <a:off x="457200" y="660817"/>
            <a:ext cx="7467600" cy="1143000"/>
          </a:xfrm>
        </p:spPr>
        <p:txBody>
          <a:bodyPr>
            <a:normAutofit fontScale="90000"/>
          </a:bodyPr>
          <a:lstStyle/>
          <a:p>
            <a:pPr algn="ctr"/>
            <a:r>
              <a:rPr lang="he-IL" dirty="0"/>
              <a:t>בס"ד</a:t>
            </a:r>
            <a:br>
              <a:rPr lang="he-IL" dirty="0"/>
            </a:br>
            <a:r>
              <a:rPr lang="he-IL" b="1" dirty="0">
                <a:solidFill>
                  <a:srgbClr val="FF0000"/>
                </a:solidFill>
              </a:rPr>
              <a:t>חז"ל מנחים אותנו כיצד מעוררים את האהבה וכיצד אוהבים צריכים לנהוג זה בזה: </a:t>
            </a:r>
            <a:br>
              <a:rPr lang="he-IL" dirty="0">
                <a:solidFill>
                  <a:srgbClr val="FF0000"/>
                </a:solidFill>
              </a:rPr>
            </a:br>
            <a:endParaRPr lang="he-IL" dirty="0">
              <a:solidFill>
                <a:srgbClr val="FF0000"/>
              </a:solidFill>
            </a:endParaRPr>
          </a:p>
        </p:txBody>
      </p:sp>
      <p:sp>
        <p:nvSpPr>
          <p:cNvPr id="3" name="מציין מיקום תוכן 2"/>
          <p:cNvSpPr>
            <a:spLocks noGrp="1"/>
          </p:cNvSpPr>
          <p:nvPr>
            <p:ph sz="quarter" idx="1"/>
          </p:nvPr>
        </p:nvSpPr>
        <p:spPr>
          <a:xfrm>
            <a:off x="236004" y="660817"/>
            <a:ext cx="7909992" cy="5637240"/>
          </a:xfrm>
        </p:spPr>
        <p:txBody>
          <a:bodyPr>
            <a:normAutofit fontScale="92500" lnSpcReduction="10000"/>
          </a:bodyPr>
          <a:lstStyle/>
          <a:p>
            <a:endParaRPr lang="he-IL" sz="2800" b="1" dirty="0"/>
          </a:p>
          <a:p>
            <a:endParaRPr lang="he-IL" sz="2800" b="1" dirty="0"/>
          </a:p>
          <a:p>
            <a:r>
              <a:rPr lang="he-IL" sz="2800" b="1" u="sng" dirty="0">
                <a:solidFill>
                  <a:srgbClr val="C00000"/>
                </a:solidFill>
              </a:rPr>
              <a:t>מסכת כלה:                                                            </a:t>
            </a:r>
          </a:p>
          <a:p>
            <a:pPr marL="0" indent="0">
              <a:buNone/>
            </a:pPr>
            <a:r>
              <a:rPr lang="he-IL" sz="2800" b="1" dirty="0"/>
              <a:t>"אם חפץ אתה להדבק באהבת חבריך  הווי נושא ונותן בטובתו,  </a:t>
            </a:r>
            <a:r>
              <a:rPr lang="he-IL" sz="2800" b="1" dirty="0" err="1"/>
              <a:t>דכתיב</a:t>
            </a:r>
            <a:r>
              <a:rPr lang="he-IL" sz="2800" b="1" dirty="0"/>
              <a:t> "ואהבת לרעך כמוך"                                                        מתוך ש..."ואהבת לרעך" הרי הוא  "כמוך".</a:t>
            </a:r>
          </a:p>
          <a:p>
            <a:r>
              <a:rPr lang="he-IL" sz="2800" b="1" u="sng" dirty="0">
                <a:solidFill>
                  <a:srgbClr val="C00000"/>
                </a:solidFill>
              </a:rPr>
              <a:t>תלמוד בבלי:</a:t>
            </a:r>
            <a:r>
              <a:rPr lang="he-IL" sz="2800" b="1" dirty="0">
                <a:solidFill>
                  <a:srgbClr val="C00000"/>
                </a:solidFill>
              </a:rPr>
              <a:t> </a:t>
            </a:r>
          </a:p>
          <a:p>
            <a:pPr marL="0" indent="0">
              <a:buNone/>
            </a:pPr>
            <a:r>
              <a:rPr lang="he-IL" sz="2800" b="1" dirty="0"/>
              <a:t> האוהב את אשתו </a:t>
            </a:r>
            <a:r>
              <a:rPr lang="he-IL" sz="2800" b="1" dirty="0" err="1"/>
              <a:t>כגופו..ומכבדה</a:t>
            </a:r>
            <a:r>
              <a:rPr lang="he-IL" sz="2800" b="1" dirty="0"/>
              <a:t> יותר מגופו...                          עליו הכתוב אומר " וידעת כי שלום אהלך"</a:t>
            </a:r>
          </a:p>
          <a:p>
            <a:pPr marL="0" indent="0">
              <a:buNone/>
            </a:pPr>
            <a:endParaRPr lang="he-IL" sz="2800" b="1" dirty="0"/>
          </a:p>
          <a:p>
            <a:pPr marL="0" indent="0">
              <a:buNone/>
            </a:pPr>
            <a:r>
              <a:rPr lang="he-IL" sz="2800" b="1" dirty="0"/>
              <a:t>        הכבוד הוא כמובן הדדי, ואף על האישה לכבד את הבעל.</a:t>
            </a:r>
          </a:p>
          <a:p>
            <a:r>
              <a:rPr lang="he-IL" sz="2800" b="1" u="sng" dirty="0">
                <a:solidFill>
                  <a:srgbClr val="C00000"/>
                </a:solidFill>
              </a:rPr>
              <a:t>תלמוד בבלי: </a:t>
            </a:r>
          </a:p>
          <a:p>
            <a:pPr marL="0" indent="0">
              <a:buNone/>
            </a:pPr>
            <a:r>
              <a:rPr lang="he-IL" sz="2800" b="1" dirty="0"/>
              <a:t>שאתה ואמך חייבים בכבוד אביך</a:t>
            </a:r>
          </a:p>
          <a:p>
            <a:endParaRPr lang="he-IL" sz="2800" b="1" dirty="0"/>
          </a:p>
        </p:txBody>
      </p:sp>
      <p:pic>
        <p:nvPicPr>
          <p:cNvPr id="4" name="תמונה 3"/>
          <p:cNvPicPr>
            <a:picLocks noChangeAspect="1"/>
          </p:cNvPicPr>
          <p:nvPr/>
        </p:nvPicPr>
        <p:blipFill>
          <a:blip r:embed="rId3"/>
          <a:stretch>
            <a:fillRect/>
          </a:stretch>
        </p:blipFill>
        <p:spPr>
          <a:xfrm>
            <a:off x="2295168" y="5344963"/>
            <a:ext cx="1887724" cy="151168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C:\Documents and Settings\Teacher\Local Settings\Temporary Internet Files\Content.IE5\LATKDMXQ\MP900433140[1].jpg"/>
          <p:cNvPicPr>
            <a:picLocks noChangeAspect="1" noChangeArrowheads="1"/>
          </p:cNvPicPr>
          <p:nvPr/>
        </p:nvPicPr>
        <p:blipFill>
          <a:blip r:embed="rId2" cstate="print"/>
          <a:srcRect/>
          <a:stretch>
            <a:fillRect/>
          </a:stretch>
        </p:blipFill>
        <p:spPr bwMode="auto">
          <a:xfrm>
            <a:off x="6012160" y="2996952"/>
            <a:ext cx="1315600" cy="1126404"/>
          </a:xfrm>
          <a:prstGeom prst="rect">
            <a:avLst/>
          </a:prstGeom>
          <a:noFill/>
        </p:spPr>
      </p:pic>
      <p:sp>
        <p:nvSpPr>
          <p:cNvPr id="2" name="כותרת 1"/>
          <p:cNvSpPr>
            <a:spLocks noGrp="1"/>
          </p:cNvSpPr>
          <p:nvPr>
            <p:ph type="title"/>
          </p:nvPr>
        </p:nvSpPr>
        <p:spPr>
          <a:xfrm>
            <a:off x="457200" y="274638"/>
            <a:ext cx="7467600" cy="346050"/>
          </a:xfrm>
        </p:spPr>
        <p:txBody>
          <a:bodyPr>
            <a:normAutofit fontScale="90000"/>
          </a:bodyPr>
          <a:lstStyle/>
          <a:p>
            <a:r>
              <a:rPr lang="he-IL" dirty="0"/>
              <a:t>בס"ד</a:t>
            </a:r>
          </a:p>
        </p:txBody>
      </p:sp>
      <p:sp>
        <p:nvSpPr>
          <p:cNvPr id="3" name="מציין מיקום תוכן 2"/>
          <p:cNvSpPr>
            <a:spLocks noGrp="1"/>
          </p:cNvSpPr>
          <p:nvPr>
            <p:ph sz="quarter" idx="1"/>
          </p:nvPr>
        </p:nvSpPr>
        <p:spPr>
          <a:xfrm>
            <a:off x="-32650" y="417898"/>
            <a:ext cx="7467600" cy="6153968"/>
          </a:xfrm>
        </p:spPr>
        <p:txBody>
          <a:bodyPr>
            <a:normAutofit fontScale="92500"/>
          </a:bodyPr>
          <a:lstStyle/>
          <a:p>
            <a:pPr algn="ctr"/>
            <a:r>
              <a:rPr lang="he-IL" sz="3200" b="1" dirty="0">
                <a:solidFill>
                  <a:srgbClr val="FF0000"/>
                </a:solidFill>
              </a:rPr>
              <a:t>חז"ל מדריכים לבסס את הזוגיות על                                    אהבה וכבוד הדדי.                                                   </a:t>
            </a:r>
            <a:r>
              <a:rPr lang="he-IL" sz="3200" dirty="0"/>
              <a:t>המילה כבוד מתקשרת לעולם המלכות- </a:t>
            </a:r>
            <a:r>
              <a:rPr lang="he-IL" sz="3200" dirty="0">
                <a:solidFill>
                  <a:srgbClr val="0070C0"/>
                </a:solidFill>
              </a:rPr>
              <a:t>כבוד מלכים</a:t>
            </a:r>
          </a:p>
          <a:p>
            <a:pPr marL="0" indent="0" algn="ctr">
              <a:buNone/>
            </a:pPr>
            <a:r>
              <a:rPr lang="he-IL" sz="3200" dirty="0"/>
              <a:t>והן לתיאור משקל- </a:t>
            </a:r>
            <a:r>
              <a:rPr lang="he-IL" sz="3200" dirty="0">
                <a:solidFill>
                  <a:srgbClr val="0070C0"/>
                </a:solidFill>
              </a:rPr>
              <a:t>כובד לעומת קלות</a:t>
            </a:r>
            <a:r>
              <a:rPr lang="he-IL" sz="3200" dirty="0"/>
              <a:t>.</a:t>
            </a:r>
          </a:p>
          <a:p>
            <a:pPr algn="ctr">
              <a:buNone/>
            </a:pPr>
            <a:r>
              <a:rPr lang="he-IL" sz="3200" dirty="0"/>
              <a:t>    כשאיש ואישה נוהגים </a:t>
            </a:r>
            <a:r>
              <a:rPr lang="he-IL" sz="3200" b="1" dirty="0"/>
              <a:t>כבוד</a:t>
            </a:r>
            <a:r>
              <a:rPr lang="he-IL" sz="3200" dirty="0"/>
              <a:t> אחד כלפי השני-                        </a:t>
            </a:r>
            <a:r>
              <a:rPr lang="he-IL" sz="3200" b="1" dirty="0"/>
              <a:t>אינם </a:t>
            </a:r>
            <a:r>
              <a:rPr lang="he-IL" sz="3200" dirty="0"/>
              <a:t>נוהגים בזלזול, ציניות, ביטול-                                   </a:t>
            </a:r>
            <a:r>
              <a:rPr lang="he-IL" sz="3900" b="1" dirty="0"/>
              <a:t>הרי הם כבני מלכים</a:t>
            </a:r>
            <a:r>
              <a:rPr lang="he-IL" sz="3200" dirty="0"/>
              <a:t>.</a:t>
            </a:r>
          </a:p>
          <a:p>
            <a:pPr algn="ctr">
              <a:buNone/>
            </a:pPr>
            <a:r>
              <a:rPr lang="he-IL" sz="3200" dirty="0"/>
              <a:t>הם משרים שכינה בביתם. </a:t>
            </a:r>
          </a:p>
          <a:p>
            <a:pPr algn="ctr">
              <a:buNone/>
            </a:pPr>
            <a:r>
              <a:rPr lang="he-IL" sz="3200" dirty="0"/>
              <a:t>כמו כן הכבוד הוא מתן משקל לבן או בת הזוג- התייחסות מכבדת לדבריו, למעשיו, למחשבותיו.</a:t>
            </a:r>
          </a:p>
          <a:p>
            <a:pPr algn="ctr">
              <a:buNone/>
            </a:pPr>
            <a:r>
              <a:rPr lang="he-IL" sz="3200" dirty="0"/>
              <a:t>הכבוד נותן </a:t>
            </a:r>
            <a:r>
              <a:rPr lang="he-IL" sz="3200" b="1" dirty="0">
                <a:solidFill>
                  <a:srgbClr val="FF0000"/>
                </a:solidFill>
              </a:rPr>
              <a:t>משמעות וערך לבן הזוג </a:t>
            </a:r>
            <a:r>
              <a:rPr lang="he-IL" sz="3200" dirty="0"/>
              <a:t>, ולמי שהוא </a:t>
            </a:r>
            <a:r>
              <a:rPr lang="he-IL" sz="3200" b="1" dirty="0">
                <a:solidFill>
                  <a:srgbClr val="FF0000"/>
                </a:solidFill>
              </a:rPr>
              <a:t>כאדם</a:t>
            </a:r>
            <a:r>
              <a:rPr lang="he-IL" sz="3200" dirty="0"/>
              <a:t>.  </a:t>
            </a:r>
          </a:p>
          <a:p>
            <a:pPr algn="ctr">
              <a:buNone/>
            </a:pPr>
            <a:r>
              <a:rPr lang="he-IL" sz="3200" b="1" dirty="0">
                <a:solidFill>
                  <a:srgbClr val="0070C0"/>
                </a:solidFill>
              </a:rPr>
              <a:t>כבוד</a:t>
            </a:r>
            <a:r>
              <a:rPr lang="he-IL" sz="3200" dirty="0"/>
              <a:t> גם במובן של לסייע ולעזור זה לזה.                              </a:t>
            </a:r>
          </a:p>
          <a:p>
            <a:endParaRPr lang="he-IL" sz="3200" dirty="0"/>
          </a:p>
          <a:p>
            <a:endParaRPr lang="he-IL" dirty="0"/>
          </a:p>
          <a:p>
            <a:endParaRPr lang="he-IL" dirty="0"/>
          </a:p>
        </p:txBody>
      </p:sp>
      <p:pic>
        <p:nvPicPr>
          <p:cNvPr id="7170" name="Picture 2" descr="C:\Documents and Settings\Teacher\Local Settings\Temporary Internet Files\Content.IE5\PT6RZD34\MC900319990[1].wmf"/>
          <p:cNvPicPr>
            <a:picLocks noChangeAspect="1" noChangeArrowheads="1"/>
          </p:cNvPicPr>
          <p:nvPr/>
        </p:nvPicPr>
        <p:blipFill>
          <a:blip r:embed="rId3" cstate="print"/>
          <a:srcRect/>
          <a:stretch>
            <a:fillRect/>
          </a:stretch>
        </p:blipFill>
        <p:spPr bwMode="auto">
          <a:xfrm>
            <a:off x="7237630" y="548442"/>
            <a:ext cx="1277409" cy="1825345"/>
          </a:xfrm>
          <a:prstGeom prst="rect">
            <a:avLst/>
          </a:prstGeom>
          <a:noFill/>
        </p:spPr>
      </p:pic>
      <p:pic>
        <p:nvPicPr>
          <p:cNvPr id="7171" name="Picture 3" descr="C:\Documents and Settings\Teacher\Local Settings\Temporary Internet Files\Content.IE5\LATKDMXQ\MC900391462[1].wmf"/>
          <p:cNvPicPr>
            <a:picLocks noChangeAspect="1" noChangeArrowheads="1"/>
          </p:cNvPicPr>
          <p:nvPr/>
        </p:nvPicPr>
        <p:blipFill>
          <a:blip r:embed="rId4" cstate="print"/>
          <a:srcRect/>
          <a:stretch>
            <a:fillRect/>
          </a:stretch>
        </p:blipFill>
        <p:spPr bwMode="auto">
          <a:xfrm>
            <a:off x="683568" y="3357317"/>
            <a:ext cx="1192945" cy="1097175"/>
          </a:xfrm>
          <a:prstGeom prst="rect">
            <a:avLst/>
          </a:prstGeom>
          <a:noFill/>
        </p:spPr>
      </p:pic>
      <p:pic>
        <p:nvPicPr>
          <p:cNvPr id="7173" name="Picture 5" descr="C:\Documents and Settings\Teacher\Local Settings\Temporary Internet Files\Content.IE5\PT6RZD34\MC900155731[1].wmf"/>
          <p:cNvPicPr>
            <a:picLocks noChangeAspect="1" noChangeArrowheads="1"/>
          </p:cNvPicPr>
          <p:nvPr/>
        </p:nvPicPr>
        <p:blipFill>
          <a:blip r:embed="rId5" cstate="print"/>
          <a:srcRect/>
          <a:stretch>
            <a:fillRect/>
          </a:stretch>
        </p:blipFill>
        <p:spPr bwMode="auto">
          <a:xfrm>
            <a:off x="7076215" y="5157192"/>
            <a:ext cx="1600241" cy="1630698"/>
          </a:xfrm>
          <a:prstGeom prst="rect">
            <a:avLst/>
          </a:prstGeom>
          <a:noFill/>
        </p:spPr>
      </p:pic>
    </p:spTree>
    <p:extLst>
      <p:ext uri="{BB962C8B-B14F-4D97-AF65-F5344CB8AC3E}">
        <p14:creationId xmlns:p14="http://schemas.microsoft.com/office/powerpoint/2010/main" val="224995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7467600" cy="346050"/>
          </a:xfrm>
        </p:spPr>
        <p:txBody>
          <a:bodyPr>
            <a:normAutofit fontScale="90000"/>
          </a:bodyPr>
          <a:lstStyle/>
          <a:p>
            <a:r>
              <a:rPr lang="he-IL" dirty="0"/>
              <a:t>בס"ד</a:t>
            </a:r>
          </a:p>
        </p:txBody>
      </p:sp>
      <p:sp>
        <p:nvSpPr>
          <p:cNvPr id="3" name="מציין מיקום תוכן 2"/>
          <p:cNvSpPr>
            <a:spLocks noGrp="1"/>
          </p:cNvSpPr>
          <p:nvPr>
            <p:ph sz="quarter" idx="1"/>
          </p:nvPr>
        </p:nvSpPr>
        <p:spPr>
          <a:xfrm>
            <a:off x="35496" y="462994"/>
            <a:ext cx="7467600" cy="6153968"/>
          </a:xfrm>
        </p:spPr>
        <p:txBody>
          <a:bodyPr>
            <a:normAutofit lnSpcReduction="10000"/>
          </a:bodyPr>
          <a:lstStyle/>
          <a:p>
            <a:pPr algn="ctr"/>
            <a:r>
              <a:rPr lang="he-IL" sz="2800" b="1" u="sng" dirty="0">
                <a:solidFill>
                  <a:srgbClr val="C00000"/>
                </a:solidFill>
              </a:rPr>
              <a:t>תלמוד בבלי: </a:t>
            </a:r>
            <a:r>
              <a:rPr lang="he-IL" sz="2800" dirty="0"/>
              <a:t>אמר רבי חלבו: לעולם יהא אדם זהיר בכבוד אשתו, שאין הברכה מצויה בתוך ביתו של אדם אלא בשביל אשתו שנאמר: "לאברם היטיב בעבורה"</a:t>
            </a:r>
          </a:p>
          <a:p>
            <a:pPr algn="ctr"/>
            <a:r>
              <a:rPr lang="he-IL" sz="3200" b="1" dirty="0"/>
              <a:t>כשהזוגיות שלמה ,כשיש אהבה וכבוד הדדי בחיי היום יום-שורה השכינה בין בני הזוג.</a:t>
            </a:r>
          </a:p>
          <a:p>
            <a:pPr algn="ctr"/>
            <a:r>
              <a:rPr lang="he-IL" sz="2800" b="1" u="sng" dirty="0">
                <a:solidFill>
                  <a:srgbClr val="C00000"/>
                </a:solidFill>
              </a:rPr>
              <a:t>תלמוד בבלי: </a:t>
            </a:r>
            <a:r>
              <a:rPr lang="he-IL" sz="2800" dirty="0"/>
              <a:t>דרש ר' עקיבא: איש ואשה זכו-שכינה </a:t>
            </a:r>
            <a:r>
              <a:rPr lang="he-IL" sz="2800" dirty="0" err="1"/>
              <a:t>בינהן</a:t>
            </a:r>
            <a:r>
              <a:rPr lang="he-IL" sz="2800" dirty="0"/>
              <a:t>, לא זכו- אש </a:t>
            </a:r>
            <a:r>
              <a:rPr lang="he-IL" sz="2800" dirty="0" err="1"/>
              <a:t>אוכלתן</a:t>
            </a:r>
            <a:r>
              <a:rPr lang="he-IL" sz="2800" dirty="0"/>
              <a:t>.</a:t>
            </a:r>
          </a:p>
          <a:p>
            <a:pPr algn="ctr"/>
            <a:r>
              <a:rPr lang="he-IL" sz="2800" b="1" u="sng" dirty="0">
                <a:solidFill>
                  <a:srgbClr val="C00000"/>
                </a:solidFill>
              </a:rPr>
              <a:t>רש"י: </a:t>
            </a:r>
            <a:r>
              <a:rPr lang="he-IL" sz="2800" dirty="0"/>
              <a:t>שכינה ביניהם-שהרי חלק את שמו ושיכנו ביניהן (האות) י' באיש ו(האות)ה' באשה.                                        לא זכו - אש </a:t>
            </a:r>
            <a:r>
              <a:rPr lang="he-IL" sz="2800" dirty="0" err="1"/>
              <a:t>אוכלתן</a:t>
            </a:r>
            <a:r>
              <a:rPr lang="he-IL" sz="2800" dirty="0"/>
              <a:t>, שהקב"ה מסלק שמו </a:t>
            </a:r>
            <a:r>
              <a:rPr lang="he-IL" sz="2800" dirty="0" err="1"/>
              <a:t>מביניהן</a:t>
            </a:r>
            <a:r>
              <a:rPr lang="he-IL" sz="2800" dirty="0"/>
              <a:t>,    ונמצאו אש ואש.</a:t>
            </a:r>
          </a:p>
          <a:p>
            <a:pPr algn="ctr"/>
            <a:r>
              <a:rPr lang="he-IL" sz="2800" dirty="0"/>
              <a:t>את הביטוי </a:t>
            </a:r>
            <a:r>
              <a:rPr lang="he-IL" sz="3600" b="1" dirty="0">
                <a:solidFill>
                  <a:srgbClr val="C00000"/>
                </a:solidFill>
              </a:rPr>
              <a:t>"זכו" </a:t>
            </a:r>
            <a:r>
              <a:rPr lang="he-IL" sz="2800" dirty="0"/>
              <a:t>ניתן להבין כזכייה,                                     כשהשגה של דבר נכסף, או כמו זכות העומדת לו לאדם.                                        ניתן גם לדרוש מלשון זיכוך ועידון.</a:t>
            </a:r>
          </a:p>
          <a:p>
            <a:endParaRPr lang="he-IL" sz="3200" dirty="0"/>
          </a:p>
          <a:p>
            <a:endParaRPr lang="he-IL" dirty="0"/>
          </a:p>
          <a:p>
            <a:endParaRPr lang="he-IL" dirty="0"/>
          </a:p>
        </p:txBody>
      </p:sp>
      <p:pic>
        <p:nvPicPr>
          <p:cNvPr id="4" name="תמונה 3"/>
          <p:cNvPicPr>
            <a:picLocks noChangeAspect="1"/>
          </p:cNvPicPr>
          <p:nvPr/>
        </p:nvPicPr>
        <p:blipFill>
          <a:blip r:embed="rId2"/>
          <a:stretch>
            <a:fillRect/>
          </a:stretch>
        </p:blipFill>
        <p:spPr>
          <a:xfrm>
            <a:off x="7339965" y="768731"/>
            <a:ext cx="1408497" cy="1922011"/>
          </a:xfrm>
          <a:prstGeom prst="rect">
            <a:avLst/>
          </a:prstGeom>
        </p:spPr>
      </p:pic>
      <p:pic>
        <p:nvPicPr>
          <p:cNvPr id="6" name="תמונה 5"/>
          <p:cNvPicPr>
            <a:picLocks noChangeAspect="1"/>
          </p:cNvPicPr>
          <p:nvPr/>
        </p:nvPicPr>
        <p:blipFill>
          <a:blip r:embed="rId3"/>
          <a:stretch>
            <a:fillRect/>
          </a:stretch>
        </p:blipFill>
        <p:spPr>
          <a:xfrm>
            <a:off x="7236296" y="3356992"/>
            <a:ext cx="1813084" cy="1728192"/>
          </a:xfrm>
          <a:prstGeom prst="rect">
            <a:avLst/>
          </a:prstGeom>
        </p:spPr>
      </p:pic>
    </p:spTree>
    <p:extLst>
      <p:ext uri="{BB962C8B-B14F-4D97-AF65-F5344CB8AC3E}">
        <p14:creationId xmlns:p14="http://schemas.microsoft.com/office/powerpoint/2010/main" val="116906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C:\Documents and Settings\Teacher\Local Settings\Temporary Internet Files\Content.IE5\D0V9OVQ0\MC900433068[1].jpg"/>
          <p:cNvPicPr>
            <a:picLocks noChangeAspect="1" noChangeArrowheads="1"/>
          </p:cNvPicPr>
          <p:nvPr/>
        </p:nvPicPr>
        <p:blipFill>
          <a:blip r:embed="rId2" cstate="print"/>
          <a:srcRect/>
          <a:stretch>
            <a:fillRect/>
          </a:stretch>
        </p:blipFill>
        <p:spPr bwMode="auto">
          <a:xfrm>
            <a:off x="683568" y="3599765"/>
            <a:ext cx="968152" cy="642669"/>
          </a:xfrm>
          <a:prstGeom prst="rect">
            <a:avLst/>
          </a:prstGeom>
          <a:noFill/>
        </p:spPr>
      </p:pic>
      <p:pic>
        <p:nvPicPr>
          <p:cNvPr id="8197" name="Picture 5" descr="C:\Documents and Settings\Teacher\Local Settings\Temporary Internet Files\Content.IE5\PT6RZD34\MC900434395[1].wmf"/>
          <p:cNvPicPr>
            <a:picLocks noChangeAspect="1" noChangeArrowheads="1"/>
          </p:cNvPicPr>
          <p:nvPr/>
        </p:nvPicPr>
        <p:blipFill>
          <a:blip r:embed="rId3" cstate="print"/>
          <a:srcRect/>
          <a:stretch>
            <a:fillRect/>
          </a:stretch>
        </p:blipFill>
        <p:spPr bwMode="auto">
          <a:xfrm>
            <a:off x="3563888" y="5877272"/>
            <a:ext cx="1349917" cy="980728"/>
          </a:xfrm>
          <a:prstGeom prst="rect">
            <a:avLst/>
          </a:prstGeom>
          <a:noFill/>
        </p:spPr>
      </p:pic>
      <p:sp>
        <p:nvSpPr>
          <p:cNvPr id="2" name="כותרת 1"/>
          <p:cNvSpPr>
            <a:spLocks noGrp="1"/>
          </p:cNvSpPr>
          <p:nvPr>
            <p:ph type="title"/>
          </p:nvPr>
        </p:nvSpPr>
        <p:spPr>
          <a:xfrm>
            <a:off x="457200" y="274638"/>
            <a:ext cx="7467600" cy="418058"/>
          </a:xfrm>
        </p:spPr>
        <p:txBody>
          <a:bodyPr>
            <a:normAutofit fontScale="90000"/>
          </a:bodyPr>
          <a:lstStyle/>
          <a:p>
            <a:r>
              <a:rPr lang="he-IL" dirty="0"/>
              <a:t>בס"ד</a:t>
            </a:r>
          </a:p>
        </p:txBody>
      </p:sp>
      <p:sp>
        <p:nvSpPr>
          <p:cNvPr id="3" name="מציין מיקום תוכן 2"/>
          <p:cNvSpPr>
            <a:spLocks noGrp="1"/>
          </p:cNvSpPr>
          <p:nvPr>
            <p:ph sz="quarter" idx="1"/>
          </p:nvPr>
        </p:nvSpPr>
        <p:spPr>
          <a:xfrm>
            <a:off x="1435737" y="75644"/>
            <a:ext cx="7467600" cy="6264696"/>
          </a:xfrm>
        </p:spPr>
        <p:txBody>
          <a:bodyPr>
            <a:normAutofit fontScale="92500"/>
          </a:bodyPr>
          <a:lstStyle/>
          <a:p>
            <a:pPr algn="ctr">
              <a:buNone/>
            </a:pPr>
            <a:r>
              <a:rPr lang="he-IL" sz="4000" b="1" u="sng" dirty="0"/>
              <a:t>שלום בית.</a:t>
            </a:r>
          </a:p>
          <a:p>
            <a:pPr algn="ctr">
              <a:buNone/>
            </a:pPr>
            <a:r>
              <a:rPr lang="he-IL" sz="2800" dirty="0"/>
              <a:t>"שאין פרצופיהם דומים זה לזה,ואין דעתן דומות זה לזה.."</a:t>
            </a:r>
          </a:p>
          <a:p>
            <a:pPr algn="ctr">
              <a:buNone/>
            </a:pPr>
            <a:r>
              <a:rPr lang="he-IL" sz="2800" dirty="0"/>
              <a:t>איך מחברים בין שתי ה"שונויות" </a:t>
            </a:r>
            <a:r>
              <a:rPr lang="he-IL" sz="2800" dirty="0" err="1"/>
              <a:t>הכ"כ</a:t>
            </a:r>
            <a:r>
              <a:rPr lang="he-IL" sz="2800" dirty="0"/>
              <a:t> גדולות ?</a:t>
            </a:r>
          </a:p>
          <a:p>
            <a:pPr algn="ctr">
              <a:buNone/>
            </a:pPr>
            <a:r>
              <a:rPr lang="he-IL" sz="2800" dirty="0"/>
              <a:t>איך הופכים שניים ל"אחד" ?</a:t>
            </a:r>
          </a:p>
          <a:p>
            <a:pPr algn="ctr">
              <a:buNone/>
            </a:pPr>
            <a:r>
              <a:rPr lang="he-IL" sz="2800" b="1" dirty="0"/>
              <a:t>        </a:t>
            </a:r>
            <a:r>
              <a:rPr lang="he-IL" sz="2800" b="1" dirty="0">
                <a:solidFill>
                  <a:srgbClr val="00B0F0"/>
                </a:solidFill>
              </a:rPr>
              <a:t>קשר טוב בין בני הזוג מוגדר כ"שלום בית".              שלום צומח דווקא מתוך השונות ,                                                    ומתוך המרחק המפריד בין שניים.</a:t>
            </a:r>
          </a:p>
          <a:p>
            <a:pPr algn="ctr">
              <a:buNone/>
            </a:pPr>
            <a:r>
              <a:rPr lang="he-IL" sz="2800" b="1" u="sng" dirty="0">
                <a:solidFill>
                  <a:srgbClr val="C00000"/>
                </a:solidFill>
              </a:rPr>
              <a:t>בראשית רבא: </a:t>
            </a:r>
            <a:r>
              <a:rPr lang="he-IL" sz="2800" b="1" dirty="0"/>
              <a:t>אעשה לו עזר כנגדו-                                         אם זכה –עזר,      אם לאו- כנגדו.</a:t>
            </a:r>
            <a:endParaRPr lang="he-IL" sz="2800" dirty="0"/>
          </a:p>
          <a:p>
            <a:pPr>
              <a:buNone/>
            </a:pPr>
            <a:r>
              <a:rPr lang="he-IL" sz="2800" b="1" u="sng" dirty="0"/>
              <a:t>המהר"ל</a:t>
            </a:r>
            <a:r>
              <a:rPr lang="he-IL" sz="2800" dirty="0"/>
              <a:t>: .."</a:t>
            </a:r>
            <a:r>
              <a:rPr lang="he-IL" sz="2800" b="1" dirty="0"/>
              <a:t>זכה"</a:t>
            </a:r>
            <a:r>
              <a:rPr lang="he-IL" sz="2800" dirty="0"/>
              <a:t> נעשית לו עזר.                                       (איך ? הרי הם שני הפכים גמורים?)  אם זכה מתחברים בכוח אחד לגמרי, כי כל שני הפכים מתאחדים בכוח אחד כאשר הם זוכים. כלומר שה' </a:t>
            </a:r>
            <a:r>
              <a:rPr lang="he-IL" sz="2800" dirty="0" err="1"/>
              <a:t>ית</a:t>
            </a:r>
            <a:r>
              <a:rPr lang="he-IL" sz="2800" dirty="0"/>
              <a:t>' שעושה שלום בין ההפכים- מקשר ומחבר אותם, אבל אם לא זוכים-אז בגלל שהם הפכים..היא "</a:t>
            </a:r>
            <a:r>
              <a:rPr lang="he-IL" sz="2800" b="1" dirty="0"/>
              <a:t>כנגדו</a:t>
            </a:r>
            <a:r>
              <a:rPr lang="he-IL" sz="2800" dirty="0"/>
              <a:t>".</a:t>
            </a:r>
          </a:p>
          <a:p>
            <a:pPr>
              <a:buNone/>
            </a:pPr>
            <a:endParaRPr lang="he-IL" sz="2800" dirty="0"/>
          </a:p>
          <a:p>
            <a:pPr>
              <a:buNone/>
            </a:pPr>
            <a:endParaRPr lang="he-IL" dirty="0"/>
          </a:p>
        </p:txBody>
      </p:sp>
      <p:pic>
        <p:nvPicPr>
          <p:cNvPr id="8194" name="Picture 2" descr="C:\Documents and Settings\Teacher\Local Settings\Temporary Internet Files\Content.IE5\678Y2P16\MC900434421[1].wmf"/>
          <p:cNvPicPr>
            <a:picLocks noChangeAspect="1" noChangeArrowheads="1"/>
          </p:cNvPicPr>
          <p:nvPr/>
        </p:nvPicPr>
        <p:blipFill>
          <a:blip r:embed="rId4" cstate="print"/>
          <a:srcRect/>
          <a:stretch>
            <a:fillRect/>
          </a:stretch>
        </p:blipFill>
        <p:spPr bwMode="auto">
          <a:xfrm>
            <a:off x="7020272" y="1585933"/>
            <a:ext cx="720080" cy="648300"/>
          </a:xfrm>
          <a:prstGeom prst="rect">
            <a:avLst/>
          </a:prstGeom>
          <a:noFill/>
        </p:spPr>
      </p:pic>
      <p:pic>
        <p:nvPicPr>
          <p:cNvPr id="8195" name="Picture 3" descr="C:\Documents and Settings\Teacher\Local Settings\Temporary Internet Files\Content.IE5\D0V9OVQ0\MC900432437[1].wmf"/>
          <p:cNvPicPr>
            <a:picLocks noChangeAspect="1" noChangeArrowheads="1"/>
          </p:cNvPicPr>
          <p:nvPr/>
        </p:nvPicPr>
        <p:blipFill>
          <a:blip r:embed="rId5" cstate="print"/>
          <a:srcRect/>
          <a:stretch>
            <a:fillRect/>
          </a:stretch>
        </p:blipFill>
        <p:spPr bwMode="auto">
          <a:xfrm>
            <a:off x="1874329" y="1485000"/>
            <a:ext cx="629097" cy="749233"/>
          </a:xfrm>
          <a:prstGeom prst="rect">
            <a:avLst/>
          </a:prstGeom>
          <a:noFill/>
        </p:spPr>
      </p:pic>
      <p:pic>
        <p:nvPicPr>
          <p:cNvPr id="8196" name="Picture 4" descr="C:\Documents and Settings\Teacher\Local Settings\Temporary Internet Files\Content.IE5\LATKDMXQ\MC900434387[1].wmf"/>
          <p:cNvPicPr>
            <a:picLocks noChangeAspect="1" noChangeArrowheads="1"/>
          </p:cNvPicPr>
          <p:nvPr/>
        </p:nvPicPr>
        <p:blipFill>
          <a:blip r:embed="rId6" cstate="print"/>
          <a:srcRect/>
          <a:stretch>
            <a:fillRect/>
          </a:stretch>
        </p:blipFill>
        <p:spPr bwMode="auto">
          <a:xfrm>
            <a:off x="1012866" y="3961335"/>
            <a:ext cx="861463" cy="822846"/>
          </a:xfrm>
          <a:prstGeom prst="rect">
            <a:avLst/>
          </a:prstGeom>
          <a:noFill/>
        </p:spPr>
      </p:pic>
      <p:pic>
        <p:nvPicPr>
          <p:cNvPr id="8198" name="Picture 6" descr="C:\Documents and Settings\Teacher\Local Settings\Temporary Internet Files\Content.IE5\678Y2P16\MC900432443[1].wmf"/>
          <p:cNvPicPr>
            <a:picLocks noChangeAspect="1" noChangeArrowheads="1"/>
          </p:cNvPicPr>
          <p:nvPr/>
        </p:nvPicPr>
        <p:blipFill>
          <a:blip r:embed="rId7" cstate="print"/>
          <a:srcRect/>
          <a:stretch>
            <a:fillRect/>
          </a:stretch>
        </p:blipFill>
        <p:spPr bwMode="auto">
          <a:xfrm>
            <a:off x="234776" y="3363032"/>
            <a:ext cx="871663" cy="93610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חלון">
  <a:themeElements>
    <a:clrScheme name="חלון">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חלון">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חלון">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1270</TotalTime>
  <Words>2589</Words>
  <Application>Microsoft Office PowerPoint</Application>
  <PresentationFormat>‫הצגה על המסך (4:3)</PresentationFormat>
  <Paragraphs>161</Paragraphs>
  <Slides>27</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3</vt:i4>
      </vt:variant>
      <vt:variant>
        <vt:lpstr>כותרות שקופיות</vt:lpstr>
      </vt:variant>
      <vt:variant>
        <vt:i4>27</vt:i4>
      </vt:variant>
    </vt:vector>
  </HeadingPairs>
  <TitlesOfParts>
    <vt:vector size="37" baseType="lpstr">
      <vt:lpstr>Arial</vt:lpstr>
      <vt:lpstr>Arial</vt:lpstr>
      <vt:lpstr>Calibri</vt:lpstr>
      <vt:lpstr>Century Schoolbook</vt:lpstr>
      <vt:lpstr>Guttman Frnew</vt:lpstr>
      <vt:lpstr>Wingdings</vt:lpstr>
      <vt:lpstr>Wingdings 2</vt:lpstr>
      <vt:lpstr>חלון</vt:lpstr>
      <vt:lpstr>ערכת נושא Office</vt:lpstr>
      <vt:lpstr>1_ערכת נושא Office</vt:lpstr>
      <vt:lpstr>בס"ד</vt:lpstr>
      <vt:lpstr>מצגת של PowerPoint‏</vt:lpstr>
      <vt:lpstr>מצגת של PowerPoint‏</vt:lpstr>
      <vt:lpstr>בס"ד</vt:lpstr>
      <vt:lpstr>בס"ד</vt:lpstr>
      <vt:lpstr>בס"ד חז"ל מנחים אותנו כיצד מעוררים את האהבה וכיצד אוהבים צריכים לנהוג זה בזה:  </vt:lpstr>
      <vt:lpstr>בס"ד</vt:lpstr>
      <vt:lpstr>בס"ד</vt:lpstr>
      <vt:lpstr>בס"ד</vt:lpstr>
      <vt:lpstr>בס"ד</vt:lpstr>
      <vt:lpstr>מצגת של PowerPoint‏</vt:lpstr>
      <vt:lpstr>בס"ד</vt:lpstr>
      <vt:lpstr>בס"ד</vt:lpstr>
      <vt:lpstr>בס"ד</vt:lpstr>
      <vt:lpstr>בס"ד</vt:lpstr>
      <vt:lpstr>בס"ד</vt:lpstr>
      <vt:lpstr>אלימות בין בני זוג</vt:lpstr>
      <vt:lpstr>מצגת של PowerPoint‏</vt:lpstr>
      <vt:lpstr>מצגת של PowerPoint‏</vt:lpstr>
      <vt:lpstr>זיהוי תכונות אלימות בשלבי היכרות מוקדמים </vt:lpstr>
      <vt:lpstr>מצגת של PowerPoint‏</vt:lpstr>
      <vt:lpstr>האיסור החמור לנהוג בכל סוג של אלימות</vt:lpstr>
      <vt:lpstr>מצגת של PowerPoint‏</vt:lpstr>
      <vt:lpstr>מצגת של PowerPoint‏</vt:lpstr>
      <vt:lpstr>מצגת של PowerPoint‏</vt:lpstr>
      <vt:lpstr>מצגת של PowerPoint‏</vt:lpstr>
      <vt:lpstr>מצגת של PowerPoint‏</vt:lpstr>
    </vt:vector>
  </TitlesOfParts>
  <Company>Ness-Matach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בס"ד.</dc:title>
  <dc:creator>user</dc:creator>
  <cp:lastModifiedBy>ישראל</cp:lastModifiedBy>
  <cp:revision>101</cp:revision>
  <dcterms:created xsi:type="dcterms:W3CDTF">2012-03-22T09:40:40Z</dcterms:created>
  <dcterms:modified xsi:type="dcterms:W3CDTF">2020-03-28T21:35:33Z</dcterms:modified>
</cp:coreProperties>
</file>