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6" r:id="rId1"/>
  </p:sldMasterIdLst>
  <p:sldIdLst>
    <p:sldId id="256" r:id="rId2"/>
    <p:sldId id="266" r:id="rId3"/>
    <p:sldId id="257" r:id="rId4"/>
    <p:sldId id="258" r:id="rId5"/>
    <p:sldId id="267" r:id="rId6"/>
    <p:sldId id="259" r:id="rId7"/>
    <p:sldId id="260" r:id="rId8"/>
    <p:sldId id="268" r:id="rId9"/>
    <p:sldId id="261" r:id="rId10"/>
    <p:sldId id="265" r:id="rId11"/>
    <p:sldId id="269" r:id="rId12"/>
    <p:sldId id="262" r:id="rId13"/>
    <p:sldId id="263" r:id="rId14"/>
    <p:sldId id="264"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32" autoAdjust="0"/>
    <p:restoredTop sz="94660"/>
  </p:normalViewPr>
  <p:slideViewPr>
    <p:cSldViewPr snapToGrid="0">
      <p:cViewPr varScale="1">
        <p:scale>
          <a:sx n="73" d="100"/>
          <a:sy n="73" d="100"/>
        </p:scale>
        <p:origin x="4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21E9931-3912-48D6-871C-1D8812B000B8}" type="datetimeFigureOut">
              <a:rPr lang="he-IL" smtClean="0"/>
              <a:t>ט'/אייר/תש"ף</a:t>
            </a:fld>
            <a:endParaRPr lang="he-I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he-I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104306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6" name="Footer Placeholder 5"/>
          <p:cNvSpPr>
            <a:spLocks noGrp="1"/>
          </p:cNvSpPr>
          <p:nvPr>
            <p:ph type="ftr" sz="quarter" idx="11"/>
          </p:nvPr>
        </p:nvSpPr>
        <p:spPr/>
        <p:txBody>
          <a:bodyPr/>
          <a:lstStyle/>
          <a:p>
            <a:endParaRPr lang="he-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162077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127460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he-IL"/>
              <a:t>לחץ כדי לערוך סגנון כותרת של תבנית בסיס</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2421815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221545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4155292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8" name="Footer Placeholder 7"/>
          <p:cNvSpPr>
            <a:spLocks noGrp="1"/>
          </p:cNvSpPr>
          <p:nvPr>
            <p:ph type="ftr" sz="quarter" idx="11"/>
          </p:nvPr>
        </p:nvSpPr>
        <p:spPr>
          <a:xfrm>
            <a:off x="561111" y="6391838"/>
            <a:ext cx="3644282" cy="304801"/>
          </a:xfrm>
        </p:spPr>
        <p:txBody>
          <a:bodyPr/>
          <a:lstStyle/>
          <a:p>
            <a:endParaRPr lang="he-IL"/>
          </a:p>
        </p:txBody>
      </p:sp>
      <p:sp>
        <p:nvSpPr>
          <p:cNvPr id="9" name="Slide Number Placeholder 8"/>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307997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21E9931-3912-48D6-871C-1D8812B000B8}" type="datetimeFigureOut">
              <a:rPr lang="he-IL" smtClean="0"/>
              <a:t>ט'/אייר/תש"ף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211804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21E9931-3912-48D6-871C-1D8812B000B8}" type="datetimeFigureOut">
              <a:rPr lang="he-IL" smtClean="0"/>
              <a:t>ט'/אייר/תש"ף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217212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355811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26450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276244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35828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196501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3" name="Footer Placeholder 2"/>
          <p:cNvSpPr>
            <a:spLocks noGrp="1"/>
          </p:cNvSpPr>
          <p:nvPr>
            <p:ph type="ftr" sz="quarter" idx="11"/>
          </p:nvPr>
        </p:nvSpPr>
        <p:spPr/>
        <p:txBody>
          <a:bodyPr/>
          <a:lstStyle/>
          <a:p>
            <a:endParaRPr lang="he-I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75410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6" name="Footer Placeholder 5"/>
          <p:cNvSpPr>
            <a:spLocks noGrp="1"/>
          </p:cNvSpPr>
          <p:nvPr>
            <p:ph type="ftr" sz="quarter" idx="11"/>
          </p:nvPr>
        </p:nvSpPr>
        <p:spPr/>
        <p:txBody>
          <a:bodyPr/>
          <a:lstStyle/>
          <a:p>
            <a:endParaRPr lang="he-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399338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he-IL"/>
              <a:t>לחץ על הסמל כדי להוסיף תמונה</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321E9931-3912-48D6-871C-1D8812B000B8}" type="datetimeFigureOut">
              <a:rPr lang="he-IL" smtClean="0"/>
              <a:t>ט'/אייר/תש"ף</a:t>
            </a:fld>
            <a:endParaRPr lang="he-IL"/>
          </a:p>
        </p:txBody>
      </p:sp>
      <p:sp>
        <p:nvSpPr>
          <p:cNvPr id="6" name="Footer Placeholder 5"/>
          <p:cNvSpPr>
            <a:spLocks noGrp="1"/>
          </p:cNvSpPr>
          <p:nvPr>
            <p:ph type="ftr" sz="quarter" idx="11"/>
          </p:nvPr>
        </p:nvSpPr>
        <p:spPr/>
        <p:txBody>
          <a:bodyPr/>
          <a:lstStyle/>
          <a:p>
            <a:endParaRPr lang="he-I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C9DCF2-4386-493B-93E3-283DBE6BABA5}" type="slidenum">
              <a:rPr lang="he-IL" smtClean="0"/>
              <a:t>‹#›</a:t>
            </a:fld>
            <a:endParaRPr lang="he-IL"/>
          </a:p>
        </p:txBody>
      </p:sp>
    </p:spTree>
    <p:extLst>
      <p:ext uri="{BB962C8B-B14F-4D97-AF65-F5344CB8AC3E}">
        <p14:creationId xmlns:p14="http://schemas.microsoft.com/office/powerpoint/2010/main" val="385840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21E9931-3912-48D6-871C-1D8812B000B8}" type="datetimeFigureOut">
              <a:rPr lang="he-IL" smtClean="0"/>
              <a:t>ט'/אייר/תש"ף</a:t>
            </a:fld>
            <a:endParaRPr lang="he-I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he-I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EC9DCF2-4386-493B-93E3-283DBE6BABA5}" type="slidenum">
              <a:rPr lang="he-IL" smtClean="0"/>
              <a:t>‹#›</a:t>
            </a:fld>
            <a:endParaRPr lang="he-IL"/>
          </a:p>
        </p:txBody>
      </p:sp>
    </p:spTree>
    <p:extLst>
      <p:ext uri="{BB962C8B-B14F-4D97-AF65-F5344CB8AC3E}">
        <p14:creationId xmlns:p14="http://schemas.microsoft.com/office/powerpoint/2010/main" val="170961132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49300" y="2330176"/>
            <a:ext cx="10441940" cy="2926080"/>
          </a:xfrm>
        </p:spPr>
        <p:txBody>
          <a:bodyPr>
            <a:noAutofit/>
          </a:bodyPr>
          <a:lstStyle/>
          <a:p>
            <a:pPr algn="ctr"/>
            <a:r>
              <a:rPr lang="he-IL" sz="6600" b="1" dirty="0">
                <a:solidFill>
                  <a:srgbClr val="FF0000"/>
                </a:solidFill>
                <a:latin typeface="David" panose="020E0502060401010101" pitchFamily="34" charset="-79"/>
                <a:cs typeface="David" panose="020E0502060401010101" pitchFamily="34" charset="-79"/>
              </a:rPr>
              <a:t>פרק י"ד </a:t>
            </a:r>
            <a:br>
              <a:rPr lang="he-IL" sz="6600" b="1" dirty="0">
                <a:solidFill>
                  <a:srgbClr val="FF0000"/>
                </a:solidFill>
                <a:latin typeface="David" panose="020E0502060401010101" pitchFamily="34" charset="-79"/>
                <a:cs typeface="David" panose="020E0502060401010101" pitchFamily="34" charset="-79"/>
              </a:rPr>
            </a:br>
            <a:r>
              <a:rPr lang="he-IL" sz="6600" b="1" dirty="0">
                <a:solidFill>
                  <a:srgbClr val="FF0000"/>
                </a:solidFill>
                <a:latin typeface="David" panose="020E0502060401010101" pitchFamily="34" charset="-79"/>
                <a:cs typeface="David" panose="020E0502060401010101" pitchFamily="34" charset="-79"/>
              </a:rPr>
              <a:t>"סוגה בשושנים" </a:t>
            </a:r>
            <a:br>
              <a:rPr lang="he-IL" sz="6600" b="1" dirty="0">
                <a:solidFill>
                  <a:schemeClr val="tx1"/>
                </a:solidFill>
                <a:latin typeface="David" panose="020E0502060401010101" pitchFamily="34" charset="-79"/>
                <a:cs typeface="David" panose="020E0502060401010101" pitchFamily="34" charset="-79"/>
              </a:rPr>
            </a:br>
            <a:r>
              <a:rPr lang="he-IL" sz="4800" b="1" dirty="0">
                <a:solidFill>
                  <a:schemeClr val="tx1"/>
                </a:solidFill>
                <a:latin typeface="David" panose="020E0502060401010101" pitchFamily="34" charset="-79"/>
                <a:cs typeface="David" panose="020E0502060401010101" pitchFamily="34" charset="-79"/>
              </a:rPr>
              <a:t>סעיפים- ג' , ה'</a:t>
            </a:r>
            <a:br>
              <a:rPr lang="he-IL" sz="4800" b="1" dirty="0">
                <a:solidFill>
                  <a:schemeClr val="tx1"/>
                </a:solidFill>
                <a:latin typeface="David" panose="020E0502060401010101" pitchFamily="34" charset="-79"/>
                <a:cs typeface="David" panose="020E0502060401010101" pitchFamily="34" charset="-79"/>
              </a:rPr>
            </a:br>
            <a:r>
              <a:rPr lang="he-IL" sz="4800" b="1" dirty="0">
                <a:solidFill>
                  <a:schemeClr val="tx1"/>
                </a:solidFill>
                <a:latin typeface="David" panose="020E0502060401010101" pitchFamily="34" charset="-79"/>
                <a:cs typeface="David" panose="020E0502060401010101" pitchFamily="34" charset="-79"/>
              </a:rPr>
              <a:t>מיקוד תש"פ </a:t>
            </a:r>
            <a:br>
              <a:rPr lang="he-IL" sz="4800" b="1" dirty="0">
                <a:solidFill>
                  <a:schemeClr val="tx1"/>
                </a:solidFill>
                <a:latin typeface="David" panose="020E0502060401010101" pitchFamily="34" charset="-79"/>
                <a:cs typeface="David" panose="020E0502060401010101" pitchFamily="34" charset="-79"/>
              </a:rPr>
            </a:br>
            <a:r>
              <a:rPr lang="he-IL" sz="4800" b="1" dirty="0">
                <a:solidFill>
                  <a:schemeClr val="tx1"/>
                </a:solidFill>
                <a:latin typeface="David" panose="020E0502060401010101" pitchFamily="34" charset="-79"/>
                <a:cs typeface="David" panose="020E0502060401010101" pitchFamily="34" charset="-79"/>
              </a:rPr>
              <a:t>(קורונה</a:t>
            </a:r>
            <a:r>
              <a:rPr lang="he-IL" sz="4800" b="1" dirty="0">
                <a:solidFill>
                  <a:schemeClr val="tx1"/>
                </a:solidFill>
              </a:rPr>
              <a:t>)</a:t>
            </a:r>
          </a:p>
        </p:txBody>
      </p:sp>
      <p:pic>
        <p:nvPicPr>
          <p:cNvPr id="4" name="תמונה 3"/>
          <p:cNvPicPr>
            <a:picLocks noChangeAspect="1"/>
          </p:cNvPicPr>
          <p:nvPr/>
        </p:nvPicPr>
        <p:blipFill>
          <a:blip r:embed="rId2"/>
          <a:stretch>
            <a:fillRect/>
          </a:stretch>
        </p:blipFill>
        <p:spPr>
          <a:xfrm>
            <a:off x="1257301" y="3962821"/>
            <a:ext cx="1804486" cy="2005758"/>
          </a:xfrm>
          <a:prstGeom prst="rect">
            <a:avLst/>
          </a:prstGeom>
        </p:spPr>
      </p:pic>
      <p:pic>
        <p:nvPicPr>
          <p:cNvPr id="5" name="תמונה 4"/>
          <p:cNvPicPr>
            <a:picLocks noChangeAspect="1"/>
          </p:cNvPicPr>
          <p:nvPr/>
        </p:nvPicPr>
        <p:blipFill>
          <a:blip r:embed="rId3"/>
          <a:stretch>
            <a:fillRect/>
          </a:stretch>
        </p:blipFill>
        <p:spPr>
          <a:xfrm>
            <a:off x="9601200" y="1197149"/>
            <a:ext cx="1590040" cy="2010260"/>
          </a:xfrm>
          <a:prstGeom prst="rect">
            <a:avLst/>
          </a:prstGeom>
        </p:spPr>
      </p:pic>
      <p:sp>
        <p:nvSpPr>
          <p:cNvPr id="6" name="כותרת 1"/>
          <p:cNvSpPr txBox="1">
            <a:spLocks/>
          </p:cNvSpPr>
          <p:nvPr/>
        </p:nvSpPr>
        <p:spPr bwMode="gray">
          <a:xfrm>
            <a:off x="8737600" y="5611496"/>
            <a:ext cx="2771140" cy="714165"/>
          </a:xfrm>
          <a:prstGeom prst="rect">
            <a:avLst/>
          </a:prstGeom>
          <a:solidFill>
            <a:schemeClr val="accent4">
              <a:lumMod val="75000"/>
            </a:schemeClr>
          </a:solidFill>
        </p:spPr>
        <p:txBody>
          <a:bodyPr vert="horz" lIns="91440" tIns="45720" rIns="91440" bIns="45720" rtlCol="0" anchor="b">
            <a:noAutofit/>
          </a:bodyPr>
          <a:lstStyle>
            <a:lvl1pPr algn="l" defTabSz="457200" rtl="1" eaLnBrk="1" latinLnBrk="0" hangingPunct="1">
              <a:spcBef>
                <a:spcPct val="0"/>
              </a:spcBef>
              <a:buNone/>
              <a:defRPr sz="54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br>
              <a:rPr lang="he-IL" sz="4000" dirty="0">
                <a:latin typeface="David" panose="020E0502060401010101" pitchFamily="34" charset="-79"/>
                <a:cs typeface="David" panose="020E0502060401010101" pitchFamily="34" charset="-79"/>
              </a:rPr>
            </a:br>
            <a:r>
              <a:rPr lang="he-IL" sz="4000" dirty="0">
                <a:latin typeface="David" panose="020E0502060401010101" pitchFamily="34" charset="-79"/>
                <a:cs typeface="David" panose="020E0502060401010101" pitchFamily="34" charset="-79"/>
              </a:rPr>
              <a:t>רינה בן סבו </a:t>
            </a:r>
          </a:p>
        </p:txBody>
      </p:sp>
    </p:spTree>
    <p:extLst>
      <p:ext uri="{BB962C8B-B14F-4D97-AF65-F5344CB8AC3E}">
        <p14:creationId xmlns:p14="http://schemas.microsoft.com/office/powerpoint/2010/main" val="280893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762000" y="673100"/>
            <a:ext cx="10769600" cy="1219200"/>
          </a:xfrm>
          <a:solidFill>
            <a:schemeClr val="accent4">
              <a:lumMod val="40000"/>
              <a:lumOff val="60000"/>
            </a:schemeClr>
          </a:solidFill>
        </p:spPr>
        <p:txBody>
          <a:bodyPr>
            <a:normAutofit fontScale="90000"/>
          </a:bodyPr>
          <a:lstStyle/>
          <a:p>
            <a:pPr algn="ctr"/>
            <a:r>
              <a:rPr lang="he-IL" sz="4400" b="1" dirty="0">
                <a:solidFill>
                  <a:schemeClr val="tx1"/>
                </a:solidFill>
              </a:rPr>
              <a:t>סעיף ה' </a:t>
            </a:r>
            <a:br>
              <a:rPr lang="he-IL" sz="4400" b="1" dirty="0">
                <a:solidFill>
                  <a:schemeClr val="tx1"/>
                </a:solidFill>
              </a:rPr>
            </a:br>
            <a:r>
              <a:rPr lang="he-IL" sz="4400" b="1" dirty="0">
                <a:solidFill>
                  <a:schemeClr val="tx1"/>
                </a:solidFill>
              </a:rPr>
              <a:t>משמעות הטבילה במקווה ומדוע חייבים מקווה טהור? </a:t>
            </a:r>
            <a:endParaRPr lang="he-IL" b="1" dirty="0">
              <a:solidFill>
                <a:schemeClr val="tx1"/>
              </a:solidFill>
            </a:endParaRPr>
          </a:p>
        </p:txBody>
      </p:sp>
      <p:sp>
        <p:nvSpPr>
          <p:cNvPr id="7" name="מציין מיקום תוכן 2"/>
          <p:cNvSpPr>
            <a:spLocks noGrp="1"/>
          </p:cNvSpPr>
          <p:nvPr>
            <p:ph idx="1"/>
          </p:nvPr>
        </p:nvSpPr>
        <p:spPr>
          <a:xfrm>
            <a:off x="1879600" y="2451100"/>
            <a:ext cx="9904413" cy="4013200"/>
          </a:xfrm>
        </p:spPr>
        <p:txBody>
          <a:bodyPr>
            <a:normAutofit/>
          </a:bodyPr>
          <a:lstStyle/>
          <a:p>
            <a:endParaRPr lang="he-IL" dirty="0"/>
          </a:p>
          <a:p>
            <a:pPr marL="0" indent="0">
              <a:buNone/>
            </a:pPr>
            <a:r>
              <a:rPr lang="he-IL" sz="2800" b="1" u="sng" dirty="0">
                <a:solidFill>
                  <a:srgbClr val="FF0000"/>
                </a:solidFill>
                <a:latin typeface="David" panose="020E0502060401010101" pitchFamily="34" charset="-79"/>
                <a:cs typeface="David" panose="020E0502060401010101" pitchFamily="34" charset="-79"/>
              </a:rPr>
              <a:t>ספר החינוך: </a:t>
            </a:r>
          </a:p>
          <a:p>
            <a:pPr marL="0" indent="0">
              <a:buNone/>
            </a:pPr>
            <a:r>
              <a:rPr lang="he-IL" sz="2800" b="1" dirty="0">
                <a:latin typeface="David" panose="020E0502060401010101" pitchFamily="34" charset="-79"/>
                <a:cs typeface="David" panose="020E0502060401010101" pitchFamily="34" charset="-79"/>
              </a:rPr>
              <a:t>..ובטעם המים שיטהרו כל טמא ..אחשוב בפשטות כי העניין הוא כדי שיראה האדם עצמו אחרי הטבילה כאילו נברא באותה שעה , כמו שהיה העולם כולו מים טרם היות בו האדם , וייתן אל ליבו בדמיון כי כמו שנתחדש בגופו , יחדש גם פעולותיו לטוב... ועוד .. שיש בטבילה רמז אל הטובל שינקה נפשו מכל חטא ,כמו שטבע המים לנקות כל דבר המתכבס בהן.</a:t>
            </a:r>
          </a:p>
        </p:txBody>
      </p:sp>
      <p:pic>
        <p:nvPicPr>
          <p:cNvPr id="8" name="תמונה 7"/>
          <p:cNvPicPr>
            <a:picLocks noChangeAspect="1"/>
          </p:cNvPicPr>
          <p:nvPr/>
        </p:nvPicPr>
        <p:blipFill>
          <a:blip r:embed="rId2"/>
          <a:stretch>
            <a:fillRect/>
          </a:stretch>
        </p:blipFill>
        <p:spPr>
          <a:xfrm>
            <a:off x="95954" y="5600699"/>
            <a:ext cx="1961446" cy="1066801"/>
          </a:xfrm>
          <a:prstGeom prst="rect">
            <a:avLst/>
          </a:prstGeom>
        </p:spPr>
      </p:pic>
    </p:spTree>
    <p:extLst>
      <p:ext uri="{BB962C8B-B14F-4D97-AF65-F5344CB8AC3E}">
        <p14:creationId xmlns:p14="http://schemas.microsoft.com/office/powerpoint/2010/main" val="30967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041400"/>
            <a:ext cx="10261600" cy="5499100"/>
          </a:xfrm>
          <a:solidFill>
            <a:schemeClr val="accent4">
              <a:lumMod val="60000"/>
              <a:lumOff val="40000"/>
            </a:schemeClr>
          </a:solidFill>
        </p:spPr>
        <p:txBody>
          <a:bodyPr/>
          <a:lstStyle/>
          <a:p>
            <a:pPr algn="ctr"/>
            <a:r>
              <a:rPr lang="he-IL" sz="4400" b="1" u="sng" dirty="0">
                <a:solidFill>
                  <a:schemeClr val="accent1">
                    <a:lumMod val="50000"/>
                  </a:schemeClr>
                </a:solidFill>
                <a:latin typeface="David" panose="020E0502060401010101" pitchFamily="34" charset="-79"/>
                <a:cs typeface="David" panose="020E0502060401010101" pitchFamily="34" charset="-79"/>
              </a:rPr>
              <a:t>שתי משמעויות לטבילה במקווה </a:t>
            </a:r>
            <a:br>
              <a:rPr lang="he-IL" sz="4400" b="1" u="sng" dirty="0">
                <a:solidFill>
                  <a:schemeClr val="accent1">
                    <a:lumMod val="50000"/>
                  </a:schemeClr>
                </a:solidFill>
                <a:latin typeface="David" panose="020E0502060401010101" pitchFamily="34" charset="-79"/>
                <a:cs typeface="David" panose="020E0502060401010101" pitchFamily="34" charset="-79"/>
              </a:rPr>
            </a:br>
            <a:r>
              <a:rPr lang="he-IL" sz="4400" b="1" u="sng" dirty="0">
                <a:solidFill>
                  <a:schemeClr val="accent1">
                    <a:lumMod val="50000"/>
                  </a:schemeClr>
                </a:solidFill>
                <a:latin typeface="David" panose="020E0502060401010101" pitchFamily="34" charset="-79"/>
                <a:cs typeface="David" panose="020E0502060401010101" pitchFamily="34" charset="-79"/>
              </a:rPr>
              <a:t>עפ"י ספר החינוך </a:t>
            </a:r>
            <a:r>
              <a:rPr lang="he-IL" dirty="0">
                <a:solidFill>
                  <a:schemeClr val="tx1"/>
                </a:solidFill>
                <a:latin typeface="David" panose="020E0502060401010101" pitchFamily="34" charset="-79"/>
                <a:cs typeface="David" panose="020E0502060401010101" pitchFamily="34" charset="-79"/>
              </a:rPr>
              <a:t>:</a:t>
            </a:r>
            <a:br>
              <a:rPr lang="he-IL" dirty="0">
                <a:solidFill>
                  <a:schemeClr val="tx1"/>
                </a:solidFill>
                <a:latin typeface="David" panose="020E0502060401010101" pitchFamily="34" charset="-79"/>
                <a:cs typeface="David" panose="020E0502060401010101" pitchFamily="34" charset="-79"/>
              </a:rPr>
            </a:br>
            <a:br>
              <a:rPr lang="he-IL" dirty="0">
                <a:solidFill>
                  <a:schemeClr val="tx1"/>
                </a:solidFill>
                <a:latin typeface="David" panose="020E0502060401010101" pitchFamily="34" charset="-79"/>
                <a:cs typeface="David" panose="020E0502060401010101" pitchFamily="34" charset="-79"/>
              </a:rPr>
            </a:br>
            <a:r>
              <a:rPr lang="he-IL" dirty="0">
                <a:solidFill>
                  <a:schemeClr val="tx1"/>
                </a:solidFill>
                <a:latin typeface="David" panose="020E0502060401010101" pitchFamily="34" charset="-79"/>
                <a:cs typeface="David" panose="020E0502060401010101" pitchFamily="34" charset="-79"/>
              </a:rPr>
              <a:t>א. חוזרים למצב של בריאת העולם . לפני בריאת העולם כולו היה מכוסה במים . אישה הטובלת צריכה להרגיש כאילו היא ממש נבראה מחד . החידוש הגופני יעורר התחדשות בפעולות ובמעשים .</a:t>
            </a:r>
            <a:br>
              <a:rPr lang="he-IL" dirty="0">
                <a:solidFill>
                  <a:schemeClr val="tx1"/>
                </a:solidFill>
                <a:latin typeface="David" panose="020E0502060401010101" pitchFamily="34" charset="-79"/>
                <a:cs typeface="David" panose="020E0502060401010101" pitchFamily="34" charset="-79"/>
              </a:rPr>
            </a:br>
            <a:br>
              <a:rPr lang="he-IL" dirty="0">
                <a:solidFill>
                  <a:schemeClr val="tx1"/>
                </a:solidFill>
                <a:latin typeface="David" panose="020E0502060401010101" pitchFamily="34" charset="-79"/>
                <a:cs typeface="David" panose="020E0502060401010101" pitchFamily="34" charset="-79"/>
              </a:rPr>
            </a:br>
            <a:r>
              <a:rPr lang="he-IL" dirty="0">
                <a:solidFill>
                  <a:schemeClr val="tx1"/>
                </a:solidFill>
                <a:latin typeface="David" panose="020E0502060401010101" pitchFamily="34" charset="-79"/>
                <a:cs typeface="David" panose="020E0502060401010101" pitchFamily="34" charset="-79"/>
              </a:rPr>
              <a:t>ב. כמו המים שמנקים , כך הנפש מתנתקת . הטבילה מזמנת את האדם לנקות חטאים מנפשו .</a:t>
            </a:r>
            <a:endParaRPr lang="he-IL" sz="3200" dirty="0">
              <a:solidFill>
                <a:schemeClr val="tx1"/>
              </a:solidFill>
            </a:endParaRPr>
          </a:p>
        </p:txBody>
      </p:sp>
    </p:spTree>
    <p:extLst>
      <p:ext uri="{BB962C8B-B14F-4D97-AF65-F5344CB8AC3E}">
        <p14:creationId xmlns:p14="http://schemas.microsoft.com/office/powerpoint/2010/main" val="355568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a:blip r:embed="rId2"/>
          <a:stretch>
            <a:fillRect/>
          </a:stretch>
        </p:blipFill>
        <p:spPr>
          <a:xfrm>
            <a:off x="571500" y="1934632"/>
            <a:ext cx="3883867" cy="2589245"/>
          </a:xfrm>
          <a:prstGeom prst="rect">
            <a:avLst/>
          </a:prstGeom>
        </p:spPr>
      </p:pic>
      <p:sp>
        <p:nvSpPr>
          <p:cNvPr id="6" name="כותרת 1"/>
          <p:cNvSpPr>
            <a:spLocks noGrp="1"/>
          </p:cNvSpPr>
          <p:nvPr>
            <p:ph type="title"/>
          </p:nvPr>
        </p:nvSpPr>
        <p:spPr>
          <a:xfrm>
            <a:off x="3416300" y="922868"/>
            <a:ext cx="5191173" cy="918632"/>
          </a:xfrm>
        </p:spPr>
        <p:txBody>
          <a:bodyPr>
            <a:noAutofit/>
          </a:bodyPr>
          <a:lstStyle/>
          <a:p>
            <a:pPr algn="ctr"/>
            <a:r>
              <a:rPr lang="he-IL" sz="4000" b="1" dirty="0">
                <a:solidFill>
                  <a:srgbClr val="FF0000"/>
                </a:solidFill>
              </a:rPr>
              <a:t>היטהרות במקווה כשר</a:t>
            </a:r>
            <a:r>
              <a:rPr lang="he-IL" sz="4000" b="1" dirty="0">
                <a:solidFill>
                  <a:schemeClr val="tx1"/>
                </a:solidFill>
              </a:rPr>
              <a:t> </a:t>
            </a:r>
          </a:p>
        </p:txBody>
      </p:sp>
      <p:pic>
        <p:nvPicPr>
          <p:cNvPr id="7" name="תמונה 6"/>
          <p:cNvPicPr>
            <a:picLocks noChangeAspect="1"/>
          </p:cNvPicPr>
          <p:nvPr/>
        </p:nvPicPr>
        <p:blipFill>
          <a:blip r:embed="rId3"/>
          <a:stretch>
            <a:fillRect/>
          </a:stretch>
        </p:blipFill>
        <p:spPr>
          <a:xfrm>
            <a:off x="7591359" y="1677988"/>
            <a:ext cx="4078377" cy="2701925"/>
          </a:xfrm>
          <a:prstGeom prst="rect">
            <a:avLst/>
          </a:prstGeom>
        </p:spPr>
      </p:pic>
      <p:pic>
        <p:nvPicPr>
          <p:cNvPr id="8" name="תמונה 7"/>
          <p:cNvPicPr>
            <a:picLocks noChangeAspect="1"/>
          </p:cNvPicPr>
          <p:nvPr/>
        </p:nvPicPr>
        <p:blipFill>
          <a:blip r:embed="rId4"/>
          <a:stretch>
            <a:fillRect/>
          </a:stretch>
        </p:blipFill>
        <p:spPr>
          <a:xfrm>
            <a:off x="4254500" y="4216400"/>
            <a:ext cx="3732236" cy="2488157"/>
          </a:xfrm>
          <a:prstGeom prst="rect">
            <a:avLst/>
          </a:prstGeom>
        </p:spPr>
      </p:pic>
    </p:spTree>
    <p:extLst>
      <p:ext uri="{BB962C8B-B14F-4D97-AF65-F5344CB8AC3E}">
        <p14:creationId xmlns:p14="http://schemas.microsoft.com/office/powerpoint/2010/main" val="222210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1092201" y="588432"/>
            <a:ext cx="9428956" cy="952500"/>
          </a:xfrm>
          <a:solidFill>
            <a:schemeClr val="accent5">
              <a:lumMod val="75000"/>
            </a:schemeClr>
          </a:solidFill>
        </p:spPr>
        <p:txBody>
          <a:bodyPr>
            <a:normAutofit/>
          </a:bodyPr>
          <a:lstStyle/>
          <a:p>
            <a:pPr algn="ctr"/>
            <a:r>
              <a:rPr lang="he-IL" b="1" dirty="0">
                <a:latin typeface="David" panose="020E0502060401010101" pitchFamily="34" charset="-79"/>
                <a:cs typeface="David" panose="020E0502060401010101" pitchFamily="34" charset="-79"/>
              </a:rPr>
              <a:t>הרב קוק – פנקסי </a:t>
            </a:r>
            <a:r>
              <a:rPr lang="he-IL" b="1" dirty="0" err="1">
                <a:latin typeface="David" panose="020E0502060401010101" pitchFamily="34" charset="-79"/>
                <a:cs typeface="David" panose="020E0502060401010101" pitchFamily="34" charset="-79"/>
              </a:rPr>
              <a:t>הראי"ה</a:t>
            </a:r>
            <a:r>
              <a:rPr lang="he-IL" b="1" dirty="0">
                <a:latin typeface="David" panose="020E0502060401010101" pitchFamily="34" charset="-79"/>
                <a:cs typeface="David" panose="020E0502060401010101" pitchFamily="34" charset="-79"/>
              </a:rPr>
              <a:t> א, סעיף מב'</a:t>
            </a:r>
          </a:p>
        </p:txBody>
      </p:sp>
      <p:sp>
        <p:nvSpPr>
          <p:cNvPr id="6" name="מציין מיקום טקסט 2"/>
          <p:cNvSpPr>
            <a:spLocks noGrp="1"/>
          </p:cNvSpPr>
          <p:nvPr>
            <p:ph idx="1"/>
          </p:nvPr>
        </p:nvSpPr>
        <p:spPr>
          <a:xfrm>
            <a:off x="393699" y="2493432"/>
            <a:ext cx="11604229" cy="3945468"/>
          </a:xfrm>
          <a:solidFill>
            <a:schemeClr val="accent4">
              <a:lumMod val="40000"/>
              <a:lumOff val="60000"/>
            </a:schemeClr>
          </a:solidFill>
        </p:spPr>
        <p:txBody>
          <a:bodyPr>
            <a:noAutofit/>
          </a:bodyPr>
          <a:lstStyle/>
          <a:p>
            <a:pPr lvl="0"/>
            <a:r>
              <a:rPr lang="he-IL" sz="3200" b="1" dirty="0">
                <a:effectLst/>
              </a:rPr>
              <a:t>"יסוד איסור נידה הוא להגדיל ערך חיי המשפחה בחידוש ובחיבה ואהבה ....שהיא מתעסקת בטיפול וגידול בנים .."</a:t>
            </a:r>
          </a:p>
          <a:p>
            <a:pPr lvl="0"/>
            <a:endParaRPr lang="he-IL" sz="3200" b="1" dirty="0"/>
          </a:p>
          <a:p>
            <a:pPr lvl="0"/>
            <a:r>
              <a:rPr lang="he-IL" sz="3200" b="1" dirty="0">
                <a:effectLst/>
              </a:rPr>
              <a:t>"חידוש היתר האישה לבעלה דווקא ע"י הכנה </a:t>
            </a:r>
            <a:r>
              <a:rPr lang="he-IL" sz="3200" b="1" dirty="0" err="1">
                <a:effectLst/>
              </a:rPr>
              <a:t>התורית</a:t>
            </a:r>
            <a:r>
              <a:rPr lang="he-IL" sz="3200" b="1" dirty="0">
                <a:effectLst/>
              </a:rPr>
              <a:t> (תורנית ) המתארכת בשבעה נקיים </a:t>
            </a:r>
            <a:r>
              <a:rPr lang="he-IL" sz="3200" b="1" dirty="0"/>
              <a:t>וגומרת בטבילה במקווה כשרה כדת אין לשער ערכו הגדול לנצחיות ישראל ולאומץ רוחו ורגשי קודש העמוקים החודרים עמוק בלב .</a:t>
            </a:r>
            <a:r>
              <a:rPr lang="he-IL" sz="3200" b="1" dirty="0">
                <a:effectLst/>
              </a:rPr>
              <a:t> </a:t>
            </a:r>
            <a:endParaRPr lang="en-US" sz="3200" b="1" dirty="0">
              <a:effectLst/>
            </a:endParaRPr>
          </a:p>
        </p:txBody>
      </p:sp>
    </p:spTree>
    <p:extLst>
      <p:ext uri="{BB962C8B-B14F-4D97-AF65-F5344CB8AC3E}">
        <p14:creationId xmlns:p14="http://schemas.microsoft.com/office/powerpoint/2010/main" val="287398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34254" y="1651000"/>
            <a:ext cx="10846546" cy="4292600"/>
          </a:xfrm>
          <a:solidFill>
            <a:srgbClr val="3399FF"/>
          </a:solidFill>
        </p:spPr>
        <p:txBody>
          <a:bodyPr>
            <a:noAutofit/>
          </a:bodyPr>
          <a:lstStyle/>
          <a:p>
            <a:pPr marL="0" indent="0" algn="ctr">
              <a:buNone/>
            </a:pPr>
            <a:r>
              <a:rPr lang="he-IL" sz="4000" b="1" dirty="0"/>
              <a:t>	</a:t>
            </a:r>
            <a:r>
              <a:rPr lang="he-IL" sz="4000" b="1" u="sng" dirty="0"/>
              <a:t>הסבר דברי </a:t>
            </a:r>
            <a:r>
              <a:rPr lang="he-IL" sz="4000" b="1" u="sng" dirty="0" err="1"/>
              <a:t>הראי"ה</a:t>
            </a:r>
            <a:r>
              <a:rPr lang="he-IL" sz="4000" b="1" u="sng" dirty="0"/>
              <a:t> קוק</a:t>
            </a:r>
          </a:p>
          <a:p>
            <a:pPr marL="0" indent="0">
              <a:buNone/>
            </a:pPr>
            <a:r>
              <a:rPr lang="he-IL" sz="4000" b="1" dirty="0"/>
              <a:t>העובדה שזוג מתרגל לכך שמותר לאשה להיות עם בעלה רק לאחר הדרכה הלכתית, גורמת לכך שהזוג מרגיש שהבסיס של חייו הוא על יראת שמים ורגש של קודש (ולא רק חיי היגיינה טבעיים, (וככה ייוולדו להם ילדים עם בסיס של יראת שמים.</a:t>
            </a:r>
          </a:p>
        </p:txBody>
      </p:sp>
    </p:spTree>
    <p:extLst>
      <p:ext uri="{BB962C8B-B14F-4D97-AF65-F5344CB8AC3E}">
        <p14:creationId xmlns:p14="http://schemas.microsoft.com/office/powerpoint/2010/main" val="212662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60294" y="1750807"/>
            <a:ext cx="11036300" cy="4038600"/>
          </a:xfrm>
          <a:solidFill>
            <a:schemeClr val="accent2">
              <a:lumMod val="40000"/>
              <a:lumOff val="60000"/>
            </a:schemeClr>
          </a:solidFill>
        </p:spPr>
        <p:txBody>
          <a:bodyPr>
            <a:normAutofit fontScale="92500"/>
          </a:bodyPr>
          <a:lstStyle/>
          <a:p>
            <a:pPr marL="0" indent="0">
              <a:buNone/>
            </a:pPr>
            <a:r>
              <a:rPr lang="he-IL" sz="4800" dirty="0">
                <a:latin typeface="David" panose="020E0502060401010101" pitchFamily="34" charset="-79"/>
                <a:cs typeface="David" panose="020E0502060401010101" pitchFamily="34" charset="-79"/>
              </a:rPr>
              <a:t>דיני ההרחקות עוזרים למי שרוצה לשמור על עצמו. </a:t>
            </a:r>
            <a:endParaRPr lang="en-US" sz="4800" dirty="0">
              <a:latin typeface="David" panose="020E0502060401010101" pitchFamily="34" charset="-79"/>
              <a:cs typeface="David" panose="020E0502060401010101" pitchFamily="34" charset="-79"/>
            </a:endParaRPr>
          </a:p>
          <a:p>
            <a:pPr marL="0" indent="0">
              <a:buNone/>
            </a:pPr>
            <a:endParaRPr lang="en-US" sz="4800" dirty="0">
              <a:latin typeface="David" panose="020E0502060401010101" pitchFamily="34" charset="-79"/>
              <a:cs typeface="David" panose="020E0502060401010101" pitchFamily="34" charset="-79"/>
            </a:endParaRPr>
          </a:p>
          <a:p>
            <a:pPr marL="0" indent="0">
              <a:buNone/>
            </a:pPr>
            <a:r>
              <a:rPr lang="he-IL" sz="4800" dirty="0">
                <a:latin typeface="David" panose="020E0502060401010101" pitchFamily="34" charset="-79"/>
                <a:cs typeface="David" panose="020E0502060401010101" pitchFamily="34" charset="-79"/>
              </a:rPr>
              <a:t>הם דומים לגדר של פרחים, שושנים, שבאה לסמן היכן אסור להיכנס אבל לא תעצור את מי שיחליט לעבור.</a:t>
            </a:r>
          </a:p>
          <a:p>
            <a:endParaRPr lang="he-IL" dirty="0"/>
          </a:p>
          <a:p>
            <a:endParaRPr lang="he-IL" dirty="0"/>
          </a:p>
        </p:txBody>
      </p:sp>
      <p:pic>
        <p:nvPicPr>
          <p:cNvPr id="4" name="תמונה 3"/>
          <p:cNvPicPr>
            <a:picLocks noChangeAspect="1"/>
          </p:cNvPicPr>
          <p:nvPr/>
        </p:nvPicPr>
        <p:blipFill>
          <a:blip r:embed="rId2"/>
          <a:stretch>
            <a:fillRect/>
          </a:stretch>
        </p:blipFill>
        <p:spPr>
          <a:xfrm>
            <a:off x="266700" y="5175623"/>
            <a:ext cx="2663826" cy="1415677"/>
          </a:xfrm>
          <a:prstGeom prst="rect">
            <a:avLst/>
          </a:prstGeom>
        </p:spPr>
      </p:pic>
      <p:sp>
        <p:nvSpPr>
          <p:cNvPr id="5" name="כותרת 1"/>
          <p:cNvSpPr>
            <a:spLocks noGrp="1"/>
          </p:cNvSpPr>
          <p:nvPr>
            <p:ph type="title"/>
          </p:nvPr>
        </p:nvSpPr>
        <p:spPr>
          <a:xfrm>
            <a:off x="560294" y="394447"/>
            <a:ext cx="10690412" cy="1356360"/>
          </a:xfrm>
        </p:spPr>
        <p:txBody>
          <a:bodyPr/>
          <a:lstStyle/>
          <a:p>
            <a:pPr algn="ctr"/>
            <a:r>
              <a:rPr lang="he-IL" sz="4400" b="1" dirty="0">
                <a:solidFill>
                  <a:srgbClr val="FF0000"/>
                </a:solidFill>
              </a:rPr>
              <a:t>סעיף ג' – סוגה בשושנים </a:t>
            </a:r>
          </a:p>
        </p:txBody>
      </p:sp>
    </p:spTree>
    <p:extLst>
      <p:ext uri="{BB962C8B-B14F-4D97-AF65-F5344CB8AC3E}">
        <p14:creationId xmlns:p14="http://schemas.microsoft.com/office/powerpoint/2010/main" val="422569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0294" y="394447"/>
            <a:ext cx="10690412" cy="1356360"/>
          </a:xfrm>
        </p:spPr>
        <p:txBody>
          <a:bodyPr/>
          <a:lstStyle/>
          <a:p>
            <a:pPr algn="ctr"/>
            <a:r>
              <a:rPr lang="he-IL" sz="4400" b="1" dirty="0">
                <a:solidFill>
                  <a:srgbClr val="FF0000"/>
                </a:solidFill>
              </a:rPr>
              <a:t>"סוגה בשושנים" </a:t>
            </a:r>
            <a:br>
              <a:rPr lang="he-IL" sz="4400" b="1" dirty="0">
                <a:solidFill>
                  <a:srgbClr val="FF0000"/>
                </a:solidFill>
              </a:rPr>
            </a:br>
            <a:r>
              <a:rPr lang="he-IL" sz="4400" b="1" dirty="0">
                <a:solidFill>
                  <a:srgbClr val="FF0000"/>
                </a:solidFill>
              </a:rPr>
              <a:t>מהותם של ימי ההרחקות  </a:t>
            </a:r>
          </a:p>
        </p:txBody>
      </p:sp>
      <p:sp>
        <p:nvSpPr>
          <p:cNvPr id="5" name="מציין מיקום תוכן 2"/>
          <p:cNvSpPr>
            <a:spLocks noGrp="1"/>
          </p:cNvSpPr>
          <p:nvPr>
            <p:ph idx="1"/>
          </p:nvPr>
        </p:nvSpPr>
        <p:spPr>
          <a:xfrm>
            <a:off x="1208844" y="2067620"/>
            <a:ext cx="9872871" cy="4038600"/>
          </a:xfrm>
        </p:spPr>
        <p:txBody>
          <a:bodyPr>
            <a:normAutofit/>
          </a:bodyPr>
          <a:lstStyle/>
          <a:p>
            <a:pPr marL="45720" indent="0" algn="ctr">
              <a:buNone/>
            </a:pPr>
            <a:r>
              <a:rPr lang="he-IL" sz="4400" b="1" dirty="0">
                <a:solidFill>
                  <a:schemeClr val="tx1"/>
                </a:solidFill>
              </a:rPr>
              <a:t>"סוגה בשושנים" </a:t>
            </a:r>
          </a:p>
        </p:txBody>
      </p:sp>
      <p:sp>
        <p:nvSpPr>
          <p:cNvPr id="6" name="חץ למטה 5"/>
          <p:cNvSpPr/>
          <p:nvPr/>
        </p:nvSpPr>
        <p:spPr>
          <a:xfrm rot="19954788">
            <a:off x="7587466" y="2886129"/>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חץ למטה 6"/>
          <p:cNvSpPr/>
          <p:nvPr/>
        </p:nvSpPr>
        <p:spPr>
          <a:xfrm rot="1894359">
            <a:off x="4137008" y="2830186"/>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7483861" y="4118802"/>
            <a:ext cx="2922692" cy="1754326"/>
          </a:xfrm>
          <a:prstGeom prst="rect">
            <a:avLst/>
          </a:prstGeom>
          <a:solidFill>
            <a:srgbClr val="92D050"/>
          </a:solidFill>
        </p:spPr>
        <p:txBody>
          <a:bodyPr wrap="square" rtlCol="1">
            <a:spAutoFit/>
          </a:bodyPr>
          <a:lstStyle/>
          <a:p>
            <a:pPr algn="ctr"/>
            <a:r>
              <a:rPr lang="he-IL" sz="3600" b="1" dirty="0"/>
              <a:t>סוגה מלשון - סייג</a:t>
            </a:r>
          </a:p>
          <a:p>
            <a:pPr algn="ctr"/>
            <a:r>
              <a:rPr lang="he-IL" sz="3600" b="1" dirty="0"/>
              <a:t>גדר (גבול)</a:t>
            </a:r>
          </a:p>
        </p:txBody>
      </p:sp>
      <p:sp>
        <p:nvSpPr>
          <p:cNvPr id="9" name="TextBox 8"/>
          <p:cNvSpPr txBox="1"/>
          <p:nvPr/>
        </p:nvSpPr>
        <p:spPr>
          <a:xfrm>
            <a:off x="467382" y="4044117"/>
            <a:ext cx="4880469" cy="2062103"/>
          </a:xfrm>
          <a:prstGeom prst="rect">
            <a:avLst/>
          </a:prstGeom>
          <a:solidFill>
            <a:srgbClr val="FFC000"/>
          </a:solidFill>
        </p:spPr>
        <p:txBody>
          <a:bodyPr wrap="square" rtlCol="1">
            <a:spAutoFit/>
          </a:bodyPr>
          <a:lstStyle/>
          <a:p>
            <a:pPr algn="ctr"/>
            <a:r>
              <a:rPr lang="he-IL" sz="3200" b="1" dirty="0"/>
              <a:t>גדר שיש בה יופי, גדר של שושנים.(לא מהווה מחסום ממשי למי שרוצה לעבור את הגדר..)</a:t>
            </a:r>
          </a:p>
        </p:txBody>
      </p:sp>
      <p:pic>
        <p:nvPicPr>
          <p:cNvPr id="10" name="תמונה 9"/>
          <p:cNvPicPr>
            <a:picLocks noChangeAspect="1"/>
          </p:cNvPicPr>
          <p:nvPr/>
        </p:nvPicPr>
        <p:blipFill>
          <a:blip r:embed="rId2"/>
          <a:stretch>
            <a:fillRect/>
          </a:stretch>
        </p:blipFill>
        <p:spPr>
          <a:xfrm>
            <a:off x="10406553" y="483347"/>
            <a:ext cx="1350324" cy="1977913"/>
          </a:xfrm>
          <a:prstGeom prst="rect">
            <a:avLst/>
          </a:prstGeom>
        </p:spPr>
      </p:pic>
      <p:pic>
        <p:nvPicPr>
          <p:cNvPr id="11" name="תמונה 10"/>
          <p:cNvPicPr>
            <a:picLocks noChangeAspect="1"/>
          </p:cNvPicPr>
          <p:nvPr/>
        </p:nvPicPr>
        <p:blipFill>
          <a:blip r:embed="rId2"/>
          <a:stretch>
            <a:fillRect/>
          </a:stretch>
        </p:blipFill>
        <p:spPr>
          <a:xfrm>
            <a:off x="467382" y="362100"/>
            <a:ext cx="1628118" cy="2010260"/>
          </a:xfrm>
          <a:prstGeom prst="rect">
            <a:avLst/>
          </a:prstGeom>
        </p:spPr>
      </p:pic>
    </p:spTree>
    <p:extLst>
      <p:ext uri="{BB962C8B-B14F-4D97-AF65-F5344CB8AC3E}">
        <p14:creationId xmlns:p14="http://schemas.microsoft.com/office/powerpoint/2010/main" val="418362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6592" y="1993306"/>
            <a:ext cx="11096507" cy="4864694"/>
          </a:xfrm>
          <a:solidFill>
            <a:srgbClr val="FFC000"/>
          </a:solidFill>
        </p:spPr>
        <p:txBody>
          <a:bodyPr>
            <a:noAutofit/>
          </a:bodyPr>
          <a:lstStyle/>
          <a:p>
            <a:pPr algn="ctr">
              <a:lnSpc>
                <a:spcPct val="150000"/>
              </a:lnSpc>
            </a:pPr>
            <a:r>
              <a:rPr lang="he-IL" sz="2800" b="1" u="sng" dirty="0">
                <a:solidFill>
                  <a:srgbClr val="FF0000"/>
                </a:solidFill>
              </a:rPr>
              <a:t>שיר השירים: </a:t>
            </a:r>
            <a:br>
              <a:rPr lang="he-IL" sz="2800" b="1" dirty="0">
                <a:solidFill>
                  <a:srgbClr val="FF0000"/>
                </a:solidFill>
              </a:rPr>
            </a:br>
            <a:r>
              <a:rPr lang="he-IL" sz="4800" b="1" dirty="0">
                <a:solidFill>
                  <a:schemeClr val="tx1"/>
                </a:solidFill>
              </a:rPr>
              <a:t>"בִּטְנֵךְ עֲרֵמַת חִטִּים סוּגָה בַּשּׁוֹשַׁנִּים"..                                 </a:t>
            </a:r>
            <a:br>
              <a:rPr lang="he-IL" sz="3200" b="1" dirty="0">
                <a:solidFill>
                  <a:schemeClr val="tx1"/>
                </a:solidFill>
              </a:rPr>
            </a:br>
            <a:r>
              <a:rPr lang="he-IL" sz="2400" b="1" u="sng" dirty="0">
                <a:solidFill>
                  <a:schemeClr val="tx1"/>
                </a:solidFill>
              </a:rPr>
              <a:t>אמר ר' לוי</a:t>
            </a:r>
            <a:r>
              <a:rPr lang="he-IL" sz="2400" dirty="0"/>
              <a:t>: </a:t>
            </a:r>
            <a:br>
              <a:rPr lang="he-IL" sz="2400" dirty="0"/>
            </a:br>
            <a:r>
              <a:rPr lang="he-IL" sz="2400" dirty="0">
                <a:solidFill>
                  <a:schemeClr val="accent1">
                    <a:lumMod val="50000"/>
                  </a:schemeClr>
                </a:solidFill>
              </a:rPr>
              <a:t>"</a:t>
            </a:r>
            <a:r>
              <a:rPr lang="he-IL" sz="2800" b="1" dirty="0">
                <a:solidFill>
                  <a:schemeClr val="accent1">
                    <a:lumMod val="50000"/>
                  </a:schemeClr>
                </a:solidFill>
              </a:rPr>
              <a:t>בנוהג שבעולם, אדם נושא אישה.. בא להיזקק לה והיא אומרת לו: כשושנה אדומה ראיתי, ופורש ממנה מיד..                                                                                             מי גרם לו שלא יקרב אליה? איזה כותל ברזל יש ביניהם,.. עמוד ברזל.. אי זה נחש נכשו, איזה עקרב עקצו...</a:t>
            </a:r>
            <a:br>
              <a:rPr lang="he-IL" sz="2800" b="1" dirty="0">
                <a:solidFill>
                  <a:schemeClr val="accent1">
                    <a:lumMod val="50000"/>
                  </a:schemeClr>
                </a:solidFill>
              </a:rPr>
            </a:br>
            <a:r>
              <a:rPr lang="he-IL" sz="2800" b="1" dirty="0">
                <a:solidFill>
                  <a:schemeClr val="accent1">
                    <a:lumMod val="50000"/>
                  </a:schemeClr>
                </a:solidFill>
              </a:rPr>
              <a:t>(אלא) דברי תורה </a:t>
            </a:r>
            <a:r>
              <a:rPr lang="he-IL" sz="2800" b="1" dirty="0" err="1">
                <a:solidFill>
                  <a:schemeClr val="accent1">
                    <a:lumMod val="50000"/>
                  </a:schemeClr>
                </a:solidFill>
              </a:rPr>
              <a:t>שרכין</a:t>
            </a:r>
            <a:r>
              <a:rPr lang="he-IL" sz="2800" b="1" dirty="0">
                <a:solidFill>
                  <a:schemeClr val="accent1">
                    <a:lumMod val="50000"/>
                  </a:schemeClr>
                </a:solidFill>
              </a:rPr>
              <a:t> </a:t>
            </a:r>
            <a:r>
              <a:rPr lang="he-IL" sz="2800" b="1" dirty="0" err="1">
                <a:solidFill>
                  <a:schemeClr val="accent1">
                    <a:lumMod val="50000"/>
                  </a:schemeClr>
                </a:solidFill>
              </a:rPr>
              <a:t>כשושנה.."</a:t>
            </a:r>
            <a:r>
              <a:rPr lang="he-IL" sz="2800" b="1" dirty="0" err="1">
                <a:solidFill>
                  <a:srgbClr val="FF0000"/>
                </a:solidFill>
              </a:rPr>
              <a:t>ואל</a:t>
            </a:r>
            <a:r>
              <a:rPr lang="he-IL" sz="2800" b="1" dirty="0">
                <a:solidFill>
                  <a:srgbClr val="FF0000"/>
                </a:solidFill>
              </a:rPr>
              <a:t> אישה בנידת טומאתה לא תקרב.."</a:t>
            </a:r>
            <a:br>
              <a:rPr lang="he-IL" sz="2800" dirty="0"/>
            </a:br>
            <a:endParaRPr lang="he-IL" sz="3600" dirty="0"/>
          </a:p>
        </p:txBody>
      </p:sp>
      <p:pic>
        <p:nvPicPr>
          <p:cNvPr id="4" name="תמונה 3"/>
          <p:cNvPicPr>
            <a:picLocks noChangeAspect="1"/>
          </p:cNvPicPr>
          <p:nvPr/>
        </p:nvPicPr>
        <p:blipFill>
          <a:blip r:embed="rId2"/>
          <a:stretch>
            <a:fillRect/>
          </a:stretch>
        </p:blipFill>
        <p:spPr>
          <a:xfrm>
            <a:off x="3201404" y="618729"/>
            <a:ext cx="1686132" cy="1208925"/>
          </a:xfrm>
          <a:prstGeom prst="rect">
            <a:avLst/>
          </a:prstGeom>
        </p:spPr>
      </p:pic>
      <p:pic>
        <p:nvPicPr>
          <p:cNvPr id="5" name="תמונה 4"/>
          <p:cNvPicPr>
            <a:picLocks noChangeAspect="1"/>
          </p:cNvPicPr>
          <p:nvPr/>
        </p:nvPicPr>
        <p:blipFill>
          <a:blip r:embed="rId3"/>
          <a:stretch>
            <a:fillRect/>
          </a:stretch>
        </p:blipFill>
        <p:spPr>
          <a:xfrm>
            <a:off x="7466088" y="491018"/>
            <a:ext cx="1597766" cy="1243871"/>
          </a:xfrm>
          <a:prstGeom prst="rect">
            <a:avLst/>
          </a:prstGeom>
        </p:spPr>
      </p:pic>
    </p:spTree>
    <p:extLst>
      <p:ext uri="{BB962C8B-B14F-4D97-AF65-F5344CB8AC3E}">
        <p14:creationId xmlns:p14="http://schemas.microsoft.com/office/powerpoint/2010/main" val="315749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48554" y="952500"/>
            <a:ext cx="10567146" cy="5905500"/>
          </a:xfrm>
          <a:solidFill>
            <a:schemeClr val="accent5">
              <a:lumMod val="40000"/>
              <a:lumOff val="60000"/>
            </a:schemeClr>
          </a:solidFill>
        </p:spPr>
        <p:txBody>
          <a:bodyPr>
            <a:normAutofit/>
          </a:bodyPr>
          <a:lstStyle/>
          <a:p>
            <a:pPr marL="0" indent="0">
              <a:buNone/>
            </a:pPr>
            <a:r>
              <a:rPr lang="he-IL" sz="3500" dirty="0">
                <a:solidFill>
                  <a:schemeClr val="tx1"/>
                </a:solidFill>
              </a:rPr>
              <a:t>חז"ל דימו את הלכות הטומאה והטהרה לגדר של שושנים. זהו ביטוי המכיל בתוכו כפל משמעות: מצד אחד סוגה, מלשון סייג, מגודרת. </a:t>
            </a:r>
          </a:p>
          <a:p>
            <a:pPr marL="0" indent="0">
              <a:buNone/>
            </a:pPr>
            <a:r>
              <a:rPr lang="he-IL" sz="3500" dirty="0"/>
              <a:t>ההלכות יוצרות גדר, אולם זו גדר שיש בה יופי, שיש בה חן- כגדר של שושנים פורחות. הדימוי של השושנה קשור גם לביטוי: "</a:t>
            </a:r>
            <a:r>
              <a:rPr lang="he-IL" sz="3500" dirty="0">
                <a:solidFill>
                  <a:srgbClr val="FF0000"/>
                </a:solidFill>
              </a:rPr>
              <a:t>כשושנה אדומה ראיתי</a:t>
            </a:r>
            <a:r>
              <a:rPr lang="he-IL" sz="3500" dirty="0"/>
              <a:t>" המרמז על ראיית הדם של האישה בעת נידתה. לעומת הנחש, העקרב או הברזל המופיעים במדרש ומסמלים הרחקה שיש בה איום או פגיעה, גדר השושנים היא גדר שיש בה יופי, שיש בה אפילו פיתוי, ומתוך אותה רכות ואותו חן, היא שומרת על האדם מחטא.</a:t>
            </a:r>
          </a:p>
          <a:p>
            <a:endParaRPr lang="he-IL" dirty="0"/>
          </a:p>
          <a:p>
            <a:endParaRPr lang="he-IL" dirty="0"/>
          </a:p>
        </p:txBody>
      </p:sp>
    </p:spTree>
    <p:extLst>
      <p:ext uri="{BB962C8B-B14F-4D97-AF65-F5344CB8AC3E}">
        <p14:creationId xmlns:p14="http://schemas.microsoft.com/office/powerpoint/2010/main" val="162760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79500" y="965200"/>
            <a:ext cx="10147300" cy="5588000"/>
          </a:xfrm>
          <a:solidFill>
            <a:srgbClr val="92D050"/>
          </a:solidFill>
        </p:spPr>
        <p:txBody>
          <a:bodyPr>
            <a:noAutofit/>
          </a:bodyPr>
          <a:lstStyle/>
          <a:p>
            <a:pPr algn="ctr"/>
            <a:r>
              <a:rPr lang="he-IL" sz="5400" b="1" u="sng" dirty="0">
                <a:solidFill>
                  <a:schemeClr val="accent1">
                    <a:lumMod val="60000"/>
                    <a:lumOff val="40000"/>
                  </a:schemeClr>
                </a:solidFill>
              </a:rPr>
              <a:t>רש"י</a:t>
            </a:r>
            <a:r>
              <a:rPr lang="he-IL" sz="5400" dirty="0">
                <a:solidFill>
                  <a:schemeClr val="accent1">
                    <a:lumMod val="60000"/>
                    <a:lumOff val="40000"/>
                  </a:schemeClr>
                </a:solidFill>
              </a:rPr>
              <a:t> – "סוגה בשושנים"</a:t>
            </a:r>
            <a:br>
              <a:rPr lang="he-IL" sz="5400" dirty="0">
                <a:solidFill>
                  <a:schemeClr val="accent1">
                    <a:lumMod val="50000"/>
                  </a:schemeClr>
                </a:solidFill>
              </a:rPr>
            </a:br>
            <a:r>
              <a:rPr lang="he-IL" sz="5400" dirty="0">
                <a:solidFill>
                  <a:schemeClr val="accent1">
                    <a:lumMod val="50000"/>
                  </a:schemeClr>
                </a:solidFill>
              </a:rPr>
              <a:t>גדורה בשושנים, באזהרה </a:t>
            </a:r>
            <a:r>
              <a:rPr lang="he-IL" sz="5400" dirty="0" err="1">
                <a:solidFill>
                  <a:schemeClr val="accent1">
                    <a:lumMod val="50000"/>
                  </a:schemeClr>
                </a:solidFill>
              </a:rPr>
              <a:t>קלה..הן</a:t>
            </a:r>
            <a:r>
              <a:rPr lang="he-IL" sz="5400" dirty="0">
                <a:solidFill>
                  <a:schemeClr val="accent1">
                    <a:lumMod val="50000"/>
                  </a:schemeClr>
                </a:solidFill>
              </a:rPr>
              <a:t> </a:t>
            </a:r>
            <a:r>
              <a:rPr lang="he-IL" sz="5400" dirty="0" err="1">
                <a:solidFill>
                  <a:schemeClr val="accent1">
                    <a:lumMod val="50000"/>
                  </a:schemeClr>
                </a:solidFill>
              </a:rPr>
              <a:t>נפרשין</a:t>
            </a:r>
            <a:r>
              <a:rPr lang="he-IL" sz="5400" dirty="0">
                <a:solidFill>
                  <a:schemeClr val="accent1">
                    <a:lumMod val="50000"/>
                  </a:schemeClr>
                </a:solidFill>
              </a:rPr>
              <a:t> מן העבירה, ואין צריך לגדר אבנים להפסיקן..</a:t>
            </a:r>
            <a:br>
              <a:rPr lang="he-IL" sz="5400" dirty="0">
                <a:solidFill>
                  <a:schemeClr val="accent1">
                    <a:lumMod val="50000"/>
                  </a:schemeClr>
                </a:solidFill>
              </a:rPr>
            </a:br>
            <a:r>
              <a:rPr lang="he-IL" sz="4400" b="1" dirty="0">
                <a:solidFill>
                  <a:schemeClr val="tx1"/>
                </a:solidFill>
              </a:rPr>
              <a:t>שבחו</a:t>
            </a:r>
            <a:r>
              <a:rPr lang="he-IL" sz="5400" dirty="0">
                <a:solidFill>
                  <a:schemeClr val="accent1">
                    <a:lumMod val="50000"/>
                  </a:schemeClr>
                </a:solidFill>
              </a:rPr>
              <a:t> </a:t>
            </a:r>
            <a:r>
              <a:rPr lang="he-IL" dirty="0">
                <a:solidFill>
                  <a:schemeClr val="accent1">
                    <a:lumMod val="50000"/>
                  </a:schemeClr>
                </a:solidFill>
              </a:rPr>
              <a:t>של עם ישראל הוא השליטה העצמית והמשמעת לאיסורי תורה, שגם זוג שאוהב יכול לעצור את עצמו ברגע שהאישה רואה דם, ולא צריכים מחסום חיצוני.</a:t>
            </a:r>
            <a:br>
              <a:rPr lang="he-IL" dirty="0">
                <a:solidFill>
                  <a:schemeClr val="accent1">
                    <a:lumMod val="50000"/>
                  </a:schemeClr>
                </a:solidFill>
              </a:rPr>
            </a:br>
            <a:endParaRPr lang="he-IL" dirty="0">
              <a:solidFill>
                <a:schemeClr val="accent1">
                  <a:lumMod val="50000"/>
                </a:schemeClr>
              </a:solidFill>
            </a:endParaRPr>
          </a:p>
        </p:txBody>
      </p:sp>
    </p:spTree>
    <p:extLst>
      <p:ext uri="{BB962C8B-B14F-4D97-AF65-F5344CB8AC3E}">
        <p14:creationId xmlns:p14="http://schemas.microsoft.com/office/powerpoint/2010/main" val="86388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73100" y="1041400"/>
            <a:ext cx="10579100" cy="5638800"/>
          </a:xfrm>
          <a:solidFill>
            <a:schemeClr val="accent4">
              <a:lumMod val="40000"/>
              <a:lumOff val="60000"/>
            </a:schemeClr>
          </a:solidFill>
        </p:spPr>
        <p:txBody>
          <a:bodyPr>
            <a:noAutofit/>
          </a:bodyPr>
          <a:lstStyle/>
          <a:p>
            <a:pPr marL="0" indent="0" algn="ctr">
              <a:buNone/>
            </a:pPr>
            <a:r>
              <a:rPr lang="he-IL" sz="4400" b="1" u="sng" dirty="0">
                <a:solidFill>
                  <a:schemeClr val="tx1"/>
                </a:solidFill>
              </a:rPr>
              <a:t>הרב  דב </a:t>
            </a:r>
            <a:r>
              <a:rPr lang="he-IL" sz="4400" b="1" u="sng" dirty="0" err="1">
                <a:solidFill>
                  <a:schemeClr val="tx1"/>
                </a:solidFill>
              </a:rPr>
              <a:t>סולובצ'יק</a:t>
            </a:r>
            <a:r>
              <a:rPr lang="he-IL" sz="4400" b="1" u="sng" dirty="0">
                <a:solidFill>
                  <a:schemeClr val="tx1"/>
                </a:solidFill>
              </a:rPr>
              <a:t> </a:t>
            </a:r>
            <a:r>
              <a:rPr lang="he-IL" sz="4400" dirty="0">
                <a:solidFill>
                  <a:schemeClr val="tx1"/>
                </a:solidFill>
              </a:rPr>
              <a:t>: </a:t>
            </a:r>
          </a:p>
          <a:p>
            <a:pPr marL="0" indent="0">
              <a:buNone/>
            </a:pPr>
            <a:endParaRPr lang="he-IL" sz="3200" dirty="0">
              <a:solidFill>
                <a:schemeClr val="tx1"/>
              </a:solidFill>
            </a:endParaRPr>
          </a:p>
          <a:p>
            <a:pPr marL="0" indent="0">
              <a:buNone/>
            </a:pPr>
            <a:r>
              <a:rPr lang="he-IL" sz="3200" dirty="0">
                <a:solidFill>
                  <a:schemeClr val="tx1"/>
                </a:solidFill>
              </a:rPr>
              <a:t>...הרי חתן נכנס לחופה, לבו מתגעגע לחופה ולחיבת חיתוניו...מה מכריח את הנער הצעיר לפרוש מכלתו, אליה הוא נמשך כל כך, </a:t>
            </a:r>
            <a:r>
              <a:rPr lang="he-IL" sz="3200" dirty="0" err="1">
                <a:solidFill>
                  <a:schemeClr val="tx1"/>
                </a:solidFill>
              </a:rPr>
              <a:t>כח</a:t>
            </a:r>
            <a:r>
              <a:rPr lang="he-IL" sz="3200" dirty="0">
                <a:solidFill>
                  <a:schemeClr val="tx1"/>
                </a:solidFill>
              </a:rPr>
              <a:t> חיצוני, סכנה פיסית? מי יאשים אותו אם יחטא? מי בכלל ידע את זה?...לא מחיצת ברזל חוסמת בעדו אלא ערוגה של שושנים. </a:t>
            </a:r>
          </a:p>
          <a:p>
            <a:pPr marL="0" indent="0">
              <a:buNone/>
            </a:pPr>
            <a:endParaRPr lang="he-IL" sz="1050" dirty="0">
              <a:solidFill>
                <a:schemeClr val="tx1"/>
              </a:solidFill>
            </a:endParaRPr>
          </a:p>
          <a:p>
            <a:pPr marL="0" indent="0">
              <a:buNone/>
            </a:pPr>
            <a:r>
              <a:rPr lang="he-IL" sz="3200" dirty="0">
                <a:solidFill>
                  <a:schemeClr val="tx1"/>
                </a:solidFill>
              </a:rPr>
              <a:t>עליו רק לדרוס עם הערוגה ולרמוס את השושנים, אולם הגבורה המיוחדת שנמצאת בכל יהודי מונעת ממנו לעשות מעשה פראי, לרמוס פרחים רעננים ויפים שאין ביכולתם להתגונן....</a:t>
            </a:r>
          </a:p>
          <a:p>
            <a:endParaRPr lang="he-IL" sz="3200" dirty="0"/>
          </a:p>
        </p:txBody>
      </p:sp>
    </p:spTree>
    <p:extLst>
      <p:ext uri="{BB962C8B-B14F-4D97-AF65-F5344CB8AC3E}">
        <p14:creationId xmlns:p14="http://schemas.microsoft.com/office/powerpoint/2010/main" val="23678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1654" y="313268"/>
            <a:ext cx="8761413" cy="2582332"/>
          </a:xfrm>
          <a:solidFill>
            <a:schemeClr val="accent4">
              <a:lumMod val="75000"/>
            </a:schemeClr>
          </a:solidFill>
        </p:spPr>
        <p:txBody>
          <a:bodyPr/>
          <a:lstStyle/>
          <a:p>
            <a:pPr algn="ctr"/>
            <a:br>
              <a:rPr lang="he-IL" sz="4000" dirty="0">
                <a:latin typeface="David" panose="020E0502060401010101" pitchFamily="34" charset="-79"/>
                <a:cs typeface="David" panose="020E0502060401010101" pitchFamily="34" charset="-79"/>
              </a:rPr>
            </a:br>
            <a:r>
              <a:rPr lang="he-IL" sz="4000" dirty="0">
                <a:latin typeface="David" panose="020E0502060401010101" pitchFamily="34" charset="-79"/>
                <a:cs typeface="David" panose="020E0502060401010101" pitchFamily="34" charset="-79"/>
              </a:rPr>
              <a:t>זו גבורתם האילמת של בני הזוג, שאע"פ שזה בחדרי חדרים, ואין איש רואם, ואע"פ הניסיון הקשה...הם מתגברים על יצרם ועומדים הגבורה בניסיון זה.</a:t>
            </a:r>
            <a:br>
              <a:rPr lang="he-IL" sz="4000" dirty="0">
                <a:latin typeface="David" panose="020E0502060401010101" pitchFamily="34" charset="-79"/>
                <a:cs typeface="David" panose="020E0502060401010101" pitchFamily="34" charset="-79"/>
              </a:rPr>
            </a:br>
            <a:endParaRPr lang="he-IL" sz="40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205754" y="3949700"/>
            <a:ext cx="10617946" cy="2082800"/>
          </a:xfrm>
          <a:solidFill>
            <a:schemeClr val="accent4">
              <a:lumMod val="60000"/>
              <a:lumOff val="40000"/>
            </a:schemeClr>
          </a:solidFill>
        </p:spPr>
        <p:txBody>
          <a:bodyPr>
            <a:normAutofit/>
          </a:bodyPr>
          <a:lstStyle/>
          <a:p>
            <a:pPr marL="0" indent="0">
              <a:buNone/>
            </a:pPr>
            <a:r>
              <a:rPr lang="he-IL" sz="4000" dirty="0">
                <a:latin typeface="David" panose="020E0502060401010101" pitchFamily="34" charset="-79"/>
                <a:cs typeface="David" panose="020E0502060401010101" pitchFamily="34" charset="-79"/>
              </a:rPr>
              <a:t>הגבורה הזו של זוג צעיר השולט על התאווה ברגע שהדבר אסור- היא יותר גדולה מגבורת הלוחמים המפורסמים כמו נפוליאון ואלכסנדר מוקדון.</a:t>
            </a:r>
          </a:p>
        </p:txBody>
      </p:sp>
      <p:pic>
        <p:nvPicPr>
          <p:cNvPr id="5" name="תמונה 4"/>
          <p:cNvPicPr>
            <a:picLocks noChangeAspect="1"/>
          </p:cNvPicPr>
          <p:nvPr/>
        </p:nvPicPr>
        <p:blipFill>
          <a:blip r:embed="rId2"/>
          <a:stretch>
            <a:fillRect/>
          </a:stretch>
        </p:blipFill>
        <p:spPr>
          <a:xfrm>
            <a:off x="0" y="5190770"/>
            <a:ext cx="2033587" cy="1667230"/>
          </a:xfrm>
          <a:prstGeom prst="rect">
            <a:avLst/>
          </a:prstGeom>
        </p:spPr>
      </p:pic>
      <p:pic>
        <p:nvPicPr>
          <p:cNvPr id="6" name="תמונה 5"/>
          <p:cNvPicPr>
            <a:picLocks noChangeAspect="1"/>
          </p:cNvPicPr>
          <p:nvPr/>
        </p:nvPicPr>
        <p:blipFill>
          <a:blip r:embed="rId3"/>
          <a:stretch>
            <a:fillRect/>
          </a:stretch>
        </p:blipFill>
        <p:spPr>
          <a:xfrm>
            <a:off x="9787460" y="133175"/>
            <a:ext cx="2036240" cy="1873425"/>
          </a:xfrm>
          <a:prstGeom prst="rect">
            <a:avLst/>
          </a:prstGeom>
        </p:spPr>
      </p:pic>
    </p:spTree>
    <p:extLst>
      <p:ext uri="{BB962C8B-B14F-4D97-AF65-F5344CB8AC3E}">
        <p14:creationId xmlns:p14="http://schemas.microsoft.com/office/powerpoint/2010/main" val="324669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50631" y="893048"/>
            <a:ext cx="10509607" cy="707886"/>
          </a:xfrm>
          <a:prstGeom prst="rect">
            <a:avLst/>
          </a:prstGeom>
          <a:solidFill>
            <a:srgbClr val="FFC000"/>
          </a:solidFill>
        </p:spPr>
        <p:txBody>
          <a:bodyPr wrap="none">
            <a:spAutoFit/>
          </a:bodyPr>
          <a:lstStyle/>
          <a:p>
            <a:r>
              <a:rPr lang="he-IL" sz="4000" dirty="0">
                <a:latin typeface="David" panose="020E0502060401010101" pitchFamily="34" charset="-79"/>
                <a:cs typeface="David" panose="020E0502060401010101" pitchFamily="34" charset="-79"/>
              </a:rPr>
              <a:t>מדוע דיני הרחקה דומים לגדר של שושנים (שיח ורדים)? </a:t>
            </a:r>
          </a:p>
        </p:txBody>
      </p:sp>
      <p:sp>
        <p:nvSpPr>
          <p:cNvPr id="5" name="מציין מיקום טקסט 2"/>
          <p:cNvSpPr>
            <a:spLocks noGrp="1"/>
          </p:cNvSpPr>
          <p:nvPr>
            <p:ph idx="1"/>
          </p:nvPr>
        </p:nvSpPr>
        <p:spPr>
          <a:xfrm>
            <a:off x="1040654" y="2705100"/>
            <a:ext cx="10397384" cy="3416300"/>
          </a:xfrm>
          <a:solidFill>
            <a:schemeClr val="accent6">
              <a:lumMod val="60000"/>
              <a:lumOff val="40000"/>
            </a:schemeClr>
          </a:solidFill>
        </p:spPr>
        <p:txBody>
          <a:bodyPr>
            <a:normAutofit/>
          </a:bodyPr>
          <a:lstStyle/>
          <a:p>
            <a:pPr marL="0" lvl="0" indent="0">
              <a:buNone/>
            </a:pPr>
            <a:r>
              <a:rPr lang="he-IL" sz="4000" b="1" dirty="0">
                <a:effectLst/>
                <a:latin typeface="David" panose="020E0502060401010101" pitchFamily="34" charset="-79"/>
                <a:cs typeface="David" panose="020E0502060401010101" pitchFamily="34" charset="-79"/>
              </a:rPr>
              <a:t>כי גדר של שושנים זו גשר שאפשר לעבור בקלות כך גם לעבור על דיני הרחקה זה לא קשה (רק בני הזוג יודעים, אין שומר אחר וכו'), ודרושה גבורה כדי לא לחטוא בזה כי אדם משתוקק אל אשתו ואף אחד לא ידע אם יחטאו.</a:t>
            </a:r>
            <a:endParaRPr lang="en-US" sz="4000" b="1" dirty="0">
              <a:effectLst/>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150343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 חדר ישיבות">
  <a:themeElements>
    <a:clrScheme name="יונים - חדר ישיבות">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יונים - חדר ישיבות">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 חדר ישיבות">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123</TotalTime>
  <Words>808</Words>
  <Application>Microsoft Office PowerPoint</Application>
  <PresentationFormat>מסך רחב</PresentationFormat>
  <Paragraphs>36</Paragraphs>
  <Slides>14</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14</vt:i4>
      </vt:variant>
    </vt:vector>
  </HeadingPairs>
  <TitlesOfParts>
    <vt:vector size="19" baseType="lpstr">
      <vt:lpstr>Arial</vt:lpstr>
      <vt:lpstr>Century Gothic</vt:lpstr>
      <vt:lpstr>David</vt:lpstr>
      <vt:lpstr>Wingdings 3</vt:lpstr>
      <vt:lpstr>יונים - חדר ישיבות</vt:lpstr>
      <vt:lpstr>פרק י"ד  "סוגה בשושנים"  סעיפים- ג' , ה' מיקוד תש"פ  (קורונה)</vt:lpstr>
      <vt:lpstr>סעיף ג' – סוגה בשושנים </vt:lpstr>
      <vt:lpstr>"סוגה בשושנים"  מהותם של ימי ההרחקות  </vt:lpstr>
      <vt:lpstr>שיר השירים:  "בִּטְנֵךְ עֲרֵמַת חִטִּים סוּגָה בַּשּׁוֹשַׁנִּים"..                                  אמר ר' לוי:  "בנוהג שבעולם, אדם נושא אישה.. בא להיזקק לה והיא אומרת לו: כשושנה אדומה ראיתי, ופורש ממנה מיד..                                                                                             מי גרם לו שלא יקרב אליה? איזה כותל ברזל יש ביניהם,.. עמוד ברזל.. אי זה נחש נכשו, איזה עקרב עקצו... (אלא) דברי תורה שרכין כשושנה.."ואל אישה בנידת טומאתה לא תקרב.." </vt:lpstr>
      <vt:lpstr>מצגת של PowerPoint‏</vt:lpstr>
      <vt:lpstr>רש"י – "סוגה בשושנים" גדורה בשושנים, באזהרה קלה..הן נפרשין מן העבירה, ואין צריך לגדר אבנים להפסיקן.. שבחו של עם ישראל הוא השליטה העצמית והמשמעת לאיסורי תורה, שגם זוג שאוהב יכול לעצור את עצמו ברגע שהאישה רואה דם, ולא צריכים מחסום חיצוני. </vt:lpstr>
      <vt:lpstr>מצגת של PowerPoint‏</vt:lpstr>
      <vt:lpstr> זו גבורתם האילמת של בני הזוג, שאע"פ שזה בחדרי חדרים, ואין איש רואם, ואע"פ הניסיון הקשה...הם מתגברים על יצרם ועומדים הגבורה בניסיון זה. </vt:lpstr>
      <vt:lpstr>מצגת של PowerPoint‏</vt:lpstr>
      <vt:lpstr>סעיף ה'  משמעות הטבילה במקווה ומדוע חייבים מקווה טהור? </vt:lpstr>
      <vt:lpstr>שתי משמעויות לטבילה במקווה  עפ"י ספר החינוך :  א. חוזרים למצב של בריאת העולם . לפני בריאת העולם כולו היה מכוסה במים . אישה הטובלת צריכה להרגיש כאילו היא ממש נבראה מחד . החידוש הגופני יעורר התחדשות בפעולות ובמעשים .  ב. כמו המים שמנקים , כך הנפש מתנתקת . הטבילה מזמנת את האדם לנקות חטאים מנפשו .</vt:lpstr>
      <vt:lpstr>היטהרות במקווה כשר </vt:lpstr>
      <vt:lpstr>הרב קוק – פנקסי הראי"ה א, סעיף מב'</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פרק י"ד  סוגה בשושנים  סעיפים- ג' , ה' מיקוד תש"פ  (קורונה)</dc:title>
  <dc:creator>נריה בן סבו</dc:creator>
  <cp:lastModifiedBy>ישראל</cp:lastModifiedBy>
  <cp:revision>14</cp:revision>
  <dcterms:created xsi:type="dcterms:W3CDTF">2020-05-02T17:58:37Z</dcterms:created>
  <dcterms:modified xsi:type="dcterms:W3CDTF">2020-05-03T15:06:29Z</dcterms:modified>
</cp:coreProperties>
</file>