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1" r:id="rId2"/>
    <p:sldId id="269" r:id="rId3"/>
    <p:sldId id="267" r:id="rId4"/>
    <p:sldId id="271" r:id="rId5"/>
    <p:sldId id="270" r:id="rId6"/>
    <p:sldId id="272" r:id="rId7"/>
    <p:sldId id="256"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E979E20-C30A-471D-ADAD-2BB0EFD43BA8}"/>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27795D25-5EE1-4F11-9CF6-8E5CEAA079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0CC36C97-5F3D-4EFF-94B4-F8B24DB65513}"/>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77FDD627-1F7F-404B-9337-FCCA7EFF82F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B5CBE28-D5A7-4DBD-8FEF-3F691C086EC7}"/>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1785068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D76C7F-1331-4361-A0E8-E3FD54532EB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FCF29D2-2A93-4E60-AA9C-6B87848D1EAC}"/>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BFA5C57-730D-43AF-B6B4-33A384F202F7}"/>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D32F7799-0FD6-4C2C-9A18-63F4FA22D76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68B8597-205E-428D-A1C6-BAA10EE3EE11}"/>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1370810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22785416-7D88-4C9C-B178-BA444BFE44EE}"/>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A897C39E-1F1E-4AB6-BFB3-63F2968132D8}"/>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4D5071C-BAFE-434E-A1B0-5E82A6392007}"/>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6F16AF4F-D0FD-4180-A176-08703BD1F4E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8F4C8EE-2B65-4C04-905C-15F6ABD07527}"/>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1046416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B642FFD-D9CF-4FD6-B5C7-404715A2B05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DCA5593-BD90-4A79-A060-AB38C60E0DCF}"/>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C62BD09-B81B-4B52-974D-47FDABAC1999}"/>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FA8983CB-CC30-452D-9309-C2EA1DF4B16E}"/>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A0A1CDB-684B-4671-9BF9-A8108E4BDC0A}"/>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205299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CC72396-F5FB-4E93-9E1D-9A649B7DC27F}"/>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B9C62F42-5C66-4B94-94E9-796B4190E4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C4E4EBE8-BCFE-41FE-9EC2-8D330A15332C}"/>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440D22CC-4049-4D77-BD51-59EA155E8C6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FBD21BE-C592-4F22-8255-CB84C4B98677}"/>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1411644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7FF06D7-0D3F-4C0C-82CB-2A381B6B1F6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B31523B8-B6E8-4352-978E-2971B64EA2F4}"/>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1FBF5C2-5F7C-4FE5-918B-56CDD309BBC4}"/>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302B6602-D484-4046-B0EB-53097FAEE164}"/>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6" name="מציין מיקום של כותרת תחתונה 5">
            <a:extLst>
              <a:ext uri="{FF2B5EF4-FFF2-40B4-BE49-F238E27FC236}">
                <a16:creationId xmlns:a16="http://schemas.microsoft.com/office/drawing/2014/main" id="{4DFFC5E0-67EA-4407-91FD-500FF40EB179}"/>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1A66CE8-6DA0-4C54-8078-3298D4AA91EF}"/>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167193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E40B7AE-84C7-4257-A8EF-67B5DFE525BE}"/>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0DFF8B49-576C-402D-8C4F-B48C55F66B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50EE12CC-1990-4036-9DA9-18C467350746}"/>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12199565-01D1-45D1-8C00-C1B38322C1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4888A087-343E-4663-A3CA-ED9B8EB21BC7}"/>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B1383455-8005-47C6-944D-DC4E8DA81B1A}"/>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8" name="מציין מיקום של כותרת תחתונה 7">
            <a:extLst>
              <a:ext uri="{FF2B5EF4-FFF2-40B4-BE49-F238E27FC236}">
                <a16:creationId xmlns:a16="http://schemas.microsoft.com/office/drawing/2014/main" id="{BE80F74E-E767-4AA9-B647-EEA83C144606}"/>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2B3159A1-721F-4705-8F72-46B0C77C9CFA}"/>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2205690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39B90CB-BF26-4B20-B115-3F6830920FA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17C2C96F-78BE-44CF-932C-AE74DEDE37B2}"/>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4" name="מציין מיקום של כותרת תחתונה 3">
            <a:extLst>
              <a:ext uri="{FF2B5EF4-FFF2-40B4-BE49-F238E27FC236}">
                <a16:creationId xmlns:a16="http://schemas.microsoft.com/office/drawing/2014/main" id="{CF0D8988-A374-4670-B1F5-27CAC06F5E93}"/>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EBCC7346-881F-493C-BECD-BB1C9309824B}"/>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3553069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954B211B-9E12-46E0-81DB-299887226E24}"/>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3" name="מציין מיקום של כותרת תחתונה 2">
            <a:extLst>
              <a:ext uri="{FF2B5EF4-FFF2-40B4-BE49-F238E27FC236}">
                <a16:creationId xmlns:a16="http://schemas.microsoft.com/office/drawing/2014/main" id="{C621DE4D-811D-48E8-9EE3-BE1BFE6401FC}"/>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956258D6-B401-4226-80F2-6BB18061BC41}"/>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3173910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AB05E17-C376-457E-9D5B-96E4FCCCE107}"/>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1652EF7-2F18-4C52-BF12-182A5829CE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9407A1F9-BCD0-4DAF-81D0-27F9BB90A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BC32E5F-6176-49D1-8786-E584DFDCB2A5}"/>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6" name="מציין מיקום של כותרת תחתונה 5">
            <a:extLst>
              <a:ext uri="{FF2B5EF4-FFF2-40B4-BE49-F238E27FC236}">
                <a16:creationId xmlns:a16="http://schemas.microsoft.com/office/drawing/2014/main" id="{EEADE0E1-9FE0-4DF9-97F4-A337FDF0E4F0}"/>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644AB646-4632-4348-A34A-8AB0A70C95A2}"/>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117949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0811D51-C779-4C8B-86A3-2A2CA21DA66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5F6F7194-8767-4F13-98AA-AD72D8BFF7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8966DD3D-0292-4D0C-9284-F89B130EE7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EAA9F9DA-A692-4FBA-8AF5-3CDAE6A02BCB}"/>
              </a:ext>
            </a:extLst>
          </p:cNvPr>
          <p:cNvSpPr>
            <a:spLocks noGrp="1"/>
          </p:cNvSpPr>
          <p:nvPr>
            <p:ph type="dt" sz="half" idx="10"/>
          </p:nvPr>
        </p:nvSpPr>
        <p:spPr/>
        <p:txBody>
          <a:bodyPr/>
          <a:lstStyle/>
          <a:p>
            <a:fld id="{A8954F3A-D5D4-4A3E-871B-A3175AD59BDA}" type="datetimeFigureOut">
              <a:rPr lang="he-IL" smtClean="0"/>
              <a:t>ב'/כסלו/תשפ"ב</a:t>
            </a:fld>
            <a:endParaRPr lang="he-IL"/>
          </a:p>
        </p:txBody>
      </p:sp>
      <p:sp>
        <p:nvSpPr>
          <p:cNvPr id="6" name="מציין מיקום של כותרת תחתונה 5">
            <a:extLst>
              <a:ext uri="{FF2B5EF4-FFF2-40B4-BE49-F238E27FC236}">
                <a16:creationId xmlns:a16="http://schemas.microsoft.com/office/drawing/2014/main" id="{385218ED-6ACB-4A22-8BA6-1B29BC6C5355}"/>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6C6ED076-726E-4238-A9CB-A5B8D659F1F9}"/>
              </a:ext>
            </a:extLst>
          </p:cNvPr>
          <p:cNvSpPr>
            <a:spLocks noGrp="1"/>
          </p:cNvSpPr>
          <p:nvPr>
            <p:ph type="sldNum" sz="quarter" idx="12"/>
          </p:nvPr>
        </p:nvSpPr>
        <p:spPr/>
        <p:txBody>
          <a:bodyPr/>
          <a:lstStyle/>
          <a:p>
            <a:fld id="{7DAEC082-76C4-4717-B615-4F8A713FEC1D}" type="slidenum">
              <a:rPr lang="he-IL" smtClean="0"/>
              <a:t>‹#›</a:t>
            </a:fld>
            <a:endParaRPr lang="he-IL"/>
          </a:p>
        </p:txBody>
      </p:sp>
    </p:spTree>
    <p:extLst>
      <p:ext uri="{BB962C8B-B14F-4D97-AF65-F5344CB8AC3E}">
        <p14:creationId xmlns:p14="http://schemas.microsoft.com/office/powerpoint/2010/main" val="139530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DEFC11F1-E7AD-4E52-A3AC-598B7A45AEF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3E8744E4-2CB3-46CF-AA11-A612AD7DDF94}"/>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A6A50C3-933C-4952-AD3C-06E6F3A9A188}"/>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8954F3A-D5D4-4A3E-871B-A3175AD59BDA}" type="datetimeFigureOut">
              <a:rPr lang="he-IL" smtClean="0"/>
              <a:t>ב'/כסלו/תשפ"ב</a:t>
            </a:fld>
            <a:endParaRPr lang="he-IL"/>
          </a:p>
        </p:txBody>
      </p:sp>
      <p:sp>
        <p:nvSpPr>
          <p:cNvPr id="5" name="מציין מיקום של כותרת תחתונה 4">
            <a:extLst>
              <a:ext uri="{FF2B5EF4-FFF2-40B4-BE49-F238E27FC236}">
                <a16:creationId xmlns:a16="http://schemas.microsoft.com/office/drawing/2014/main" id="{D5D97032-4B7B-42A3-8E87-4A197DDC64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315368EB-1879-4A94-A1B7-5916E875B21A}"/>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DAEC082-76C4-4717-B615-4F8A713FEC1D}" type="slidenum">
              <a:rPr lang="he-IL" smtClean="0"/>
              <a:t>‹#›</a:t>
            </a:fld>
            <a:endParaRPr lang="he-IL"/>
          </a:p>
        </p:txBody>
      </p:sp>
    </p:spTree>
    <p:extLst>
      <p:ext uri="{BB962C8B-B14F-4D97-AF65-F5344CB8AC3E}">
        <p14:creationId xmlns:p14="http://schemas.microsoft.com/office/powerpoint/2010/main" val="3546527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71061D82-E93E-4427-A748-95BBD18E6CAD}"/>
              </a:ext>
            </a:extLst>
          </p:cNvPr>
          <p:cNvSpPr>
            <a:spLocks noGrp="1"/>
          </p:cNvSpPr>
          <p:nvPr>
            <p:ph type="subTitle" idx="1"/>
          </p:nvPr>
        </p:nvSpPr>
        <p:spPr>
          <a:xfrm>
            <a:off x="2024683" y="2422042"/>
            <a:ext cx="8653670" cy="1934817"/>
          </a:xfrm>
        </p:spPr>
        <p:txBody>
          <a:bodyPr>
            <a:normAutofit/>
          </a:bodyPr>
          <a:lstStyle/>
          <a:p>
            <a:r>
              <a:rPr lang="he-IL" sz="6000" dirty="0">
                <a:latin typeface="Guttman Hatzvi" panose="02010401010101010101" pitchFamily="2" charset="-79"/>
                <a:cs typeface="Guttman Hatzvi" panose="02010401010101010101" pitchFamily="2" charset="-79"/>
              </a:rPr>
              <a:t>"אדם מחפש את עצמו"</a:t>
            </a:r>
          </a:p>
          <a:p>
            <a:r>
              <a:rPr lang="he-IL" sz="6000" dirty="0">
                <a:latin typeface="Dorian CLM" pitchFamily="2" charset="-79"/>
                <a:cs typeface="Dorian CLM" pitchFamily="2" charset="-79"/>
              </a:rPr>
              <a:t>משמעות החיים</a:t>
            </a:r>
          </a:p>
        </p:txBody>
      </p:sp>
      <p:sp>
        <p:nvSpPr>
          <p:cNvPr id="2" name="TextBox 1">
            <a:extLst>
              <a:ext uri="{FF2B5EF4-FFF2-40B4-BE49-F238E27FC236}">
                <a16:creationId xmlns:a16="http://schemas.microsoft.com/office/drawing/2014/main" id="{6266B88D-3964-4447-9813-34C04AED02D3}"/>
              </a:ext>
            </a:extLst>
          </p:cNvPr>
          <p:cNvSpPr txBox="1"/>
          <p:nvPr/>
        </p:nvSpPr>
        <p:spPr>
          <a:xfrm>
            <a:off x="3074505" y="4373220"/>
            <a:ext cx="6626087" cy="1754326"/>
          </a:xfrm>
          <a:prstGeom prst="rect">
            <a:avLst/>
          </a:prstGeom>
          <a:noFill/>
        </p:spPr>
        <p:txBody>
          <a:bodyPr wrap="square" rtlCol="1">
            <a:spAutoFit/>
          </a:bodyPr>
          <a:lstStyle/>
          <a:p>
            <a:pPr algn="ctr"/>
            <a:r>
              <a:rPr lang="he-IL" sz="3600" dirty="0">
                <a:solidFill>
                  <a:schemeClr val="accent1">
                    <a:lumMod val="60000"/>
                    <a:lumOff val="40000"/>
                  </a:schemeClr>
                </a:solidFill>
              </a:rPr>
              <a:t>מאת</a:t>
            </a:r>
            <a:r>
              <a:rPr lang="he-IL" sz="3600" dirty="0">
                <a:solidFill>
                  <a:schemeClr val="accent1">
                    <a:lumMod val="40000"/>
                    <a:lumOff val="60000"/>
                  </a:schemeClr>
                </a:solidFill>
              </a:rPr>
              <a:t> </a:t>
            </a:r>
          </a:p>
          <a:p>
            <a:pPr algn="ctr"/>
            <a:r>
              <a:rPr lang="he-IL" sz="3600" dirty="0">
                <a:solidFill>
                  <a:schemeClr val="accent1">
                    <a:lumMod val="75000"/>
                  </a:schemeClr>
                </a:solidFill>
              </a:rPr>
              <a:t>יהודה לזרוביץ</a:t>
            </a:r>
          </a:p>
          <a:p>
            <a:pPr algn="ctr"/>
            <a:r>
              <a:rPr lang="he-IL" sz="3600" dirty="0">
                <a:solidFill>
                  <a:schemeClr val="accent1">
                    <a:lumMod val="50000"/>
                  </a:schemeClr>
                </a:solidFill>
              </a:rPr>
              <a:t>אהבת חיים- כוכב השחר</a:t>
            </a:r>
          </a:p>
        </p:txBody>
      </p:sp>
    </p:spTree>
    <p:extLst>
      <p:ext uri="{BB962C8B-B14F-4D97-AF65-F5344CB8AC3E}">
        <p14:creationId xmlns:p14="http://schemas.microsoft.com/office/powerpoint/2010/main" val="222689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4.375E-6 2.59259E-6 L 0.20976 -0.31366 " pathEditMode="relative" rAng="0" ptsTypes="AA">
                                      <p:cBhvr>
                                        <p:cTn id="6" dur="2000" fill="hold"/>
                                        <p:tgtEl>
                                          <p:spTgt spid="3">
                                            <p:txEl>
                                              <p:pRg st="0" end="0"/>
                                            </p:txEl>
                                          </p:spTgt>
                                        </p:tgtEl>
                                        <p:attrNameLst>
                                          <p:attrName>ppt_x</p:attrName>
                                          <p:attrName>ppt_y</p:attrName>
                                        </p:attrNameLst>
                                      </p:cBhvr>
                                      <p:rCtr x="10482" y="-15694"/>
                                    </p:animMotion>
                                  </p:childTnLst>
                                </p:cTn>
                              </p:par>
                              <p:par>
                                <p:cTn id="7" presetID="63" presetClass="path" presetSubtype="0" accel="50000" decel="50000" fill="hold" grpId="0" nodeType="withEffect">
                                  <p:stCondLst>
                                    <p:cond delay="0"/>
                                  </p:stCondLst>
                                  <p:childTnLst>
                                    <p:animMotion origin="layout" path="M 1.04167E-6 -4.07407E-6 L 0.20924 -0.39074 " pathEditMode="relative" rAng="0" ptsTypes="AA">
                                      <p:cBhvr>
                                        <p:cTn id="8" dur="2000" fill="hold"/>
                                        <p:tgtEl>
                                          <p:spTgt spid="3">
                                            <p:txEl>
                                              <p:pRg st="1" end="1"/>
                                            </p:txEl>
                                          </p:spTgt>
                                        </p:tgtEl>
                                        <p:attrNameLst>
                                          <p:attrName>ppt_x</p:attrName>
                                          <p:attrName>ppt_y</p:attrName>
                                        </p:attrNameLst>
                                      </p:cBhvr>
                                      <p:rCtr x="10456" y="-19537"/>
                                    </p:animMotion>
                                  </p:childTnLst>
                                </p:cTn>
                              </p:par>
                              <p:par>
                                <p:cTn id="9" presetID="6" presetClass="emph" presetSubtype="0" fill="hold" grpId="1" nodeType="withEffect">
                                  <p:stCondLst>
                                    <p:cond delay="0"/>
                                  </p:stCondLst>
                                  <p:childTnLst>
                                    <p:animScale>
                                      <p:cBhvr>
                                        <p:cTn id="10" dur="2000" fill="hold"/>
                                        <p:tgtEl>
                                          <p:spTgt spid="3">
                                            <p:txEl>
                                              <p:pRg st="0" end="0"/>
                                            </p:txEl>
                                          </p:spTgt>
                                        </p:tgtEl>
                                      </p:cBhvr>
                                      <p:by x="50000" y="50000"/>
                                    </p:animScale>
                                  </p:childTnLst>
                                </p:cTn>
                              </p:par>
                              <p:par>
                                <p:cTn id="11" presetID="6" presetClass="emph" presetSubtype="0" fill="hold" grpId="1" nodeType="withEffect">
                                  <p:stCondLst>
                                    <p:cond delay="0"/>
                                  </p:stCondLst>
                                  <p:childTnLst>
                                    <p:animScale>
                                      <p:cBhvr>
                                        <p:cTn id="12" dur="2000" fill="hold"/>
                                        <p:tgtEl>
                                          <p:spTgt spid="3">
                                            <p:txEl>
                                              <p:pRg st="1" end="1"/>
                                            </p:txEl>
                                          </p:spTgt>
                                        </p:tgtEl>
                                      </p:cBhvr>
                                      <p:by x="50000" y="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94989" y="0"/>
            <a:ext cx="2897011" cy="861774"/>
          </a:xfrm>
          <a:prstGeom prst="rect">
            <a:avLst/>
          </a:prstGeom>
          <a:noFill/>
        </p:spPr>
        <p:txBody>
          <a:bodyPr wrap="none" rtlCol="1">
            <a:spAutoFit/>
          </a:bodyPr>
          <a:lstStyle/>
          <a:p>
            <a:r>
              <a:rPr lang="he-IL" sz="3200" b="1" dirty="0">
                <a:solidFill>
                  <a:schemeClr val="bg2">
                    <a:lumMod val="50000"/>
                  </a:schemeClr>
                </a:solidFill>
                <a:latin typeface="David" panose="020E0502060401010101" pitchFamily="34" charset="-79"/>
                <a:cs typeface="David" panose="020E0502060401010101" pitchFamily="34" charset="-79"/>
              </a:rPr>
              <a:t>הרב הלל </a:t>
            </a:r>
            <a:r>
              <a:rPr lang="he-IL" sz="3200" b="1" dirty="0" err="1">
                <a:solidFill>
                  <a:schemeClr val="bg2">
                    <a:lumMod val="50000"/>
                  </a:schemeClr>
                </a:solidFill>
                <a:latin typeface="David" panose="020E0502060401010101" pitchFamily="34" charset="-79"/>
                <a:cs typeface="David" panose="020E0502060401010101" pitchFamily="34" charset="-79"/>
              </a:rPr>
              <a:t>צייטלין</a:t>
            </a:r>
            <a:r>
              <a:rPr lang="he-IL" sz="3200" b="1" dirty="0">
                <a:solidFill>
                  <a:schemeClr val="bg2">
                    <a:lumMod val="50000"/>
                  </a:schemeClr>
                </a:solidFill>
                <a:latin typeface="David" panose="020E0502060401010101" pitchFamily="34" charset="-79"/>
                <a:cs typeface="David" panose="020E0502060401010101" pitchFamily="34" charset="-79"/>
              </a:rPr>
              <a:t>:</a:t>
            </a:r>
          </a:p>
          <a:p>
            <a:endParaRPr lang="he-IL" dirty="0"/>
          </a:p>
        </p:txBody>
      </p:sp>
      <p:sp>
        <p:nvSpPr>
          <p:cNvPr id="6" name="TextBox 5"/>
          <p:cNvSpPr txBox="1"/>
          <p:nvPr/>
        </p:nvSpPr>
        <p:spPr>
          <a:xfrm>
            <a:off x="3384520" y="226215"/>
            <a:ext cx="5505033" cy="2246769"/>
          </a:xfrm>
          <a:prstGeom prst="rect">
            <a:avLst/>
          </a:prstGeom>
          <a:noFill/>
        </p:spPr>
        <p:txBody>
          <a:bodyPr wrap="none" rtlCol="1">
            <a:spAutoFit/>
          </a:bodyPr>
          <a:lstStyle/>
          <a:p>
            <a:pPr algn="ctr"/>
            <a:r>
              <a:rPr lang="he-IL" sz="2800" b="1" dirty="0">
                <a:solidFill>
                  <a:schemeClr val="tx1">
                    <a:lumMod val="95000"/>
                    <a:lumOff val="5000"/>
                  </a:schemeClr>
                </a:solidFill>
                <a:latin typeface="Guttman Hodes" panose="02010401010101010101" pitchFamily="2" charset="-79"/>
                <a:cs typeface="Guttman Hodes" panose="02010401010101010101" pitchFamily="2" charset="-79"/>
              </a:rPr>
              <a:t>העיסוק בשאלות פנימיות </a:t>
            </a:r>
          </a:p>
          <a:p>
            <a:pPr algn="ctr"/>
            <a:r>
              <a:rPr lang="he-IL" sz="2800" b="1" dirty="0">
                <a:solidFill>
                  <a:schemeClr val="tx1">
                    <a:lumMod val="95000"/>
                    <a:lumOff val="5000"/>
                  </a:schemeClr>
                </a:solidFill>
                <a:latin typeface="Guttman Hodes" panose="02010401010101010101" pitchFamily="2" charset="-79"/>
                <a:cs typeface="Guttman Hodes" panose="02010401010101010101" pitchFamily="2" charset="-79"/>
              </a:rPr>
              <a:t>אינו רק לאנשי פנים אלא לכולם</a:t>
            </a:r>
            <a:r>
              <a:rPr lang="he-IL" sz="4000" b="1" dirty="0">
                <a:solidFill>
                  <a:schemeClr val="tx1">
                    <a:lumMod val="95000"/>
                    <a:lumOff val="5000"/>
                  </a:schemeClr>
                </a:solidFill>
                <a:latin typeface="Guttman Hodes" panose="02010401010101010101" pitchFamily="2" charset="-79"/>
                <a:cs typeface="Guttman Hodes" panose="02010401010101010101" pitchFamily="2" charset="-79"/>
              </a:rPr>
              <a:t>!!!</a:t>
            </a:r>
          </a:p>
          <a:p>
            <a:pPr algn="ctr"/>
            <a:endParaRPr lang="he-IL" sz="3200" b="1" dirty="0">
              <a:solidFill>
                <a:srgbClr val="C00000"/>
              </a:solidFill>
              <a:latin typeface="Guttman Hodes" panose="02010401010101010101" pitchFamily="2" charset="-79"/>
              <a:cs typeface="Guttman Hodes" panose="02010401010101010101" pitchFamily="2" charset="-79"/>
            </a:endParaRPr>
          </a:p>
          <a:p>
            <a:pPr algn="ctr"/>
            <a:r>
              <a:rPr lang="he-IL" sz="2000" b="1" dirty="0">
                <a:solidFill>
                  <a:srgbClr val="C00000"/>
                </a:solidFill>
                <a:latin typeface="Guttman Hodes" panose="02010401010101010101" pitchFamily="2" charset="-79"/>
                <a:cs typeface="Guttman Hodes" panose="02010401010101010101" pitchFamily="2" charset="-79"/>
              </a:rPr>
              <a:t>ההבדל בין האנשים: </a:t>
            </a:r>
          </a:p>
          <a:p>
            <a:pPr algn="ctr"/>
            <a:r>
              <a:rPr lang="he-IL" sz="2000" b="1" dirty="0">
                <a:solidFill>
                  <a:srgbClr val="C00000"/>
                </a:solidFill>
                <a:latin typeface="Guttman Hodes" panose="02010401010101010101" pitchFamily="2" charset="-79"/>
                <a:cs typeface="Guttman Hodes" panose="02010401010101010101" pitchFamily="2" charset="-79"/>
              </a:rPr>
              <a:t>כמה הם קשובים לקולות הפנימיים שבתוכם</a:t>
            </a:r>
            <a:r>
              <a:rPr lang="he-IL" b="1" dirty="0">
                <a:solidFill>
                  <a:srgbClr val="C00000"/>
                </a:solidFill>
                <a:latin typeface="FrankRuehl" panose="020E0503060101010101" pitchFamily="34" charset="-79"/>
                <a:cs typeface="FrankRuehl" panose="020E0503060101010101" pitchFamily="34" charset="-79"/>
              </a:rPr>
              <a:t>.</a:t>
            </a:r>
          </a:p>
        </p:txBody>
      </p:sp>
      <p:sp>
        <p:nvSpPr>
          <p:cNvPr id="7" name="TextBox 6"/>
          <p:cNvSpPr txBox="1"/>
          <p:nvPr/>
        </p:nvSpPr>
        <p:spPr>
          <a:xfrm>
            <a:off x="2019546" y="2518350"/>
            <a:ext cx="9615863" cy="3970318"/>
          </a:xfrm>
          <a:prstGeom prst="rect">
            <a:avLst/>
          </a:prstGeom>
          <a:noFill/>
        </p:spPr>
        <p:txBody>
          <a:bodyPr wrap="square" rtlCol="1">
            <a:spAutoFit/>
          </a:bodyPr>
          <a:lstStyle/>
          <a:p>
            <a:pPr algn="ctr"/>
            <a:r>
              <a:rPr lang="he-IL" sz="3200" b="1" dirty="0">
                <a:solidFill>
                  <a:srgbClr val="002060"/>
                </a:solidFill>
                <a:latin typeface="Guttman Mantova" panose="02010401010101010101" pitchFamily="2" charset="-79"/>
                <a:cs typeface="Guttman Mantova" panose="02010401010101010101" pitchFamily="2" charset="-79"/>
              </a:rPr>
              <a:t>מקורם של הקולות הפנימיים: </a:t>
            </a:r>
          </a:p>
          <a:p>
            <a:pPr algn="ctr"/>
            <a:r>
              <a:rPr lang="he-IL" sz="4400" b="1" dirty="0">
                <a:solidFill>
                  <a:srgbClr val="002060"/>
                </a:solidFill>
                <a:latin typeface="Guttman Mantova" panose="02010401010101010101" pitchFamily="2" charset="-79"/>
                <a:cs typeface="Guttman Mantova" panose="02010401010101010101" pitchFamily="2" charset="-79"/>
              </a:rPr>
              <a:t>הנשמה שבאדם</a:t>
            </a:r>
            <a:r>
              <a:rPr lang="he-IL" sz="3200" b="1" dirty="0">
                <a:solidFill>
                  <a:srgbClr val="002060"/>
                </a:solidFill>
                <a:latin typeface="Guttman Mantova" panose="02010401010101010101" pitchFamily="2" charset="-79"/>
                <a:cs typeface="Guttman Mantova" panose="02010401010101010101" pitchFamily="2" charset="-79"/>
              </a:rPr>
              <a:t>.</a:t>
            </a:r>
          </a:p>
          <a:p>
            <a:pPr algn="ctr"/>
            <a:endParaRPr lang="he-IL" sz="3200" b="1" dirty="0">
              <a:solidFill>
                <a:srgbClr val="002060"/>
              </a:solidFill>
              <a:latin typeface="Guttman Mantova" panose="02010401010101010101" pitchFamily="2" charset="-79"/>
              <a:cs typeface="Guttman Mantova" panose="02010401010101010101" pitchFamily="2" charset="-79"/>
            </a:endParaRPr>
          </a:p>
          <a:p>
            <a:pPr algn="ctr"/>
            <a:r>
              <a:rPr lang="he-IL" sz="2400" b="1" dirty="0">
                <a:solidFill>
                  <a:srgbClr val="FF0000"/>
                </a:solidFill>
                <a:latin typeface="Guttman Mantova" panose="02010401010101010101" pitchFamily="2" charset="-79"/>
                <a:cs typeface="Guttman Mantova" panose="02010401010101010101" pitchFamily="2" charset="-79"/>
              </a:rPr>
              <a:t>קולות אלו באים לידי ביטוי בשני אופנים:</a:t>
            </a:r>
          </a:p>
          <a:p>
            <a:pPr algn="ctr"/>
            <a:r>
              <a:rPr lang="he-IL" sz="2400" b="1" dirty="0">
                <a:solidFill>
                  <a:srgbClr val="FF0000"/>
                </a:solidFill>
                <a:latin typeface="Guttman Mantova" panose="02010401010101010101" pitchFamily="2" charset="-79"/>
                <a:cs typeface="Guttman Mantova" panose="02010401010101010101" pitchFamily="2" charset="-79"/>
              </a:rPr>
              <a:t>א. נקיפות המצפון- שהיא למעשה הקריאה האלוקית לתשובה</a:t>
            </a:r>
          </a:p>
          <a:p>
            <a:pPr algn="ctr"/>
            <a:r>
              <a:rPr lang="he-IL" sz="2400" b="1" dirty="0">
                <a:solidFill>
                  <a:srgbClr val="FF0000"/>
                </a:solidFill>
                <a:latin typeface="Guttman Mantova" panose="02010401010101010101" pitchFamily="2" charset="-79"/>
                <a:cs typeface="Guttman Mantova" panose="02010401010101010101" pitchFamily="2" charset="-79"/>
              </a:rPr>
              <a:t>ועל אף שאנו מנסים להשתיקו </a:t>
            </a:r>
            <a:r>
              <a:rPr lang="he-IL" sz="2400" b="1" dirty="0" err="1">
                <a:solidFill>
                  <a:srgbClr val="FF0000"/>
                </a:solidFill>
                <a:latin typeface="Guttman Mantova" panose="02010401010101010101" pitchFamily="2" charset="-79"/>
                <a:cs typeface="Guttman Mantova" panose="02010401010101010101" pitchFamily="2" charset="-79"/>
              </a:rPr>
              <a:t>ולתרצו</a:t>
            </a:r>
            <a:r>
              <a:rPr lang="he-IL" sz="2400" b="1" dirty="0">
                <a:solidFill>
                  <a:srgbClr val="FF0000"/>
                </a:solidFill>
                <a:latin typeface="Guttman Mantova" panose="02010401010101010101" pitchFamily="2" charset="-79"/>
                <a:cs typeface="Guttman Mantova" panose="02010401010101010101" pitchFamily="2" charset="-79"/>
              </a:rPr>
              <a:t> בסיבות חברתיות מקורו בנשמה והוא לא מרפה.(בת המלך השוקעת בבוץ </a:t>
            </a:r>
            <a:r>
              <a:rPr lang="he-IL" sz="2400" b="1">
                <a:solidFill>
                  <a:srgbClr val="FF0000"/>
                </a:solidFill>
                <a:latin typeface="Guttman Mantova" panose="02010401010101010101" pitchFamily="2" charset="-79"/>
                <a:cs typeface="Guttman Mantova" panose="02010401010101010101" pitchFamily="2" charset="-79"/>
              </a:rPr>
              <a:t>וצועקת 'הצילו')</a:t>
            </a:r>
            <a:endParaRPr lang="he-IL" sz="2400" b="1" dirty="0">
              <a:solidFill>
                <a:srgbClr val="FF0000"/>
              </a:solidFill>
              <a:latin typeface="Guttman Mantova" panose="02010401010101010101" pitchFamily="2" charset="-79"/>
              <a:cs typeface="Guttman Mantova" panose="02010401010101010101" pitchFamily="2" charset="-79"/>
            </a:endParaRPr>
          </a:p>
          <a:p>
            <a:pPr algn="ctr"/>
            <a:r>
              <a:rPr lang="he-IL" sz="2400" b="1" dirty="0">
                <a:solidFill>
                  <a:srgbClr val="FF0000"/>
                </a:solidFill>
                <a:latin typeface="Guttman Mantova" panose="02010401010101010101" pitchFamily="2" charset="-79"/>
                <a:cs typeface="Guttman Mantova" panose="02010401010101010101" pitchFamily="2" charset="-79"/>
              </a:rPr>
              <a:t>ב. </a:t>
            </a:r>
            <a:r>
              <a:rPr lang="he-IL" sz="2400" b="1" dirty="0" err="1">
                <a:solidFill>
                  <a:srgbClr val="FF0000"/>
                </a:solidFill>
                <a:latin typeface="Guttman Mantova" panose="02010401010101010101" pitchFamily="2" charset="-79"/>
                <a:cs typeface="Guttman Mantova" panose="02010401010101010101" pitchFamily="2" charset="-79"/>
              </a:rPr>
              <a:t>צמאון</a:t>
            </a:r>
            <a:r>
              <a:rPr lang="he-IL" sz="2400" b="1" dirty="0">
                <a:solidFill>
                  <a:srgbClr val="FF0000"/>
                </a:solidFill>
                <a:latin typeface="Guttman Mantova" panose="02010401010101010101" pitchFamily="2" charset="-79"/>
                <a:cs typeface="Guttman Mantova" panose="02010401010101010101" pitchFamily="2" charset="-79"/>
              </a:rPr>
              <a:t> רוחני פנימי למשהו שהוא מעבר לדברים הגשמיים המושגים, משהו שהוא ללא גבולות מוגדרים</a:t>
            </a:r>
          </a:p>
        </p:txBody>
      </p:sp>
    </p:spTree>
    <p:extLst>
      <p:ext uri="{BB962C8B-B14F-4D97-AF65-F5344CB8AC3E}">
        <p14:creationId xmlns:p14="http://schemas.microsoft.com/office/powerpoint/2010/main" val="2534969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חץ למטה 15"/>
          <p:cNvSpPr/>
          <p:nvPr/>
        </p:nvSpPr>
        <p:spPr>
          <a:xfrm flipH="1">
            <a:off x="11074406" y="2387020"/>
            <a:ext cx="476371" cy="1484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כותרת 5"/>
          <p:cNvSpPr>
            <a:spLocks noGrp="1"/>
          </p:cNvSpPr>
          <p:nvPr>
            <p:ph type="title"/>
          </p:nvPr>
        </p:nvSpPr>
        <p:spPr>
          <a:xfrm>
            <a:off x="5027444" y="5736500"/>
            <a:ext cx="5929942" cy="672567"/>
          </a:xfrm>
        </p:spPr>
        <p:txBody>
          <a:bodyPr>
            <a:normAutofit fontScale="90000"/>
          </a:bodyPr>
          <a:lstStyle/>
          <a:p>
            <a:br>
              <a:rPr lang="he-IL" dirty="0"/>
            </a:br>
            <a:br>
              <a:rPr lang="he-IL" dirty="0"/>
            </a:br>
            <a:r>
              <a:rPr lang="he-IL" sz="4000" dirty="0"/>
              <a:t>תפקיד האדם להוציא את הפוטנציאל הרוחני שטמון בו מהכוח אל הפועל.</a:t>
            </a:r>
            <a:br>
              <a:rPr lang="en-US" sz="4000" dirty="0"/>
            </a:br>
            <a:endParaRPr lang="he-IL" sz="4000" dirty="0"/>
          </a:p>
        </p:txBody>
      </p:sp>
      <p:sp>
        <p:nvSpPr>
          <p:cNvPr id="5" name="מציין מיקום תוכן 4"/>
          <p:cNvSpPr>
            <a:spLocks noGrp="1"/>
          </p:cNvSpPr>
          <p:nvPr>
            <p:ph sz="half" idx="1"/>
          </p:nvPr>
        </p:nvSpPr>
        <p:spPr>
          <a:xfrm>
            <a:off x="232621" y="186193"/>
            <a:ext cx="3839157" cy="4082520"/>
          </a:xfrm>
        </p:spPr>
        <p:txBody>
          <a:bodyPr>
            <a:noAutofit/>
          </a:bodyPr>
          <a:lstStyle/>
          <a:p>
            <a:pPr marL="0" indent="0">
              <a:buNone/>
            </a:pPr>
            <a:r>
              <a:rPr lang="he-IL" sz="1600" dirty="0"/>
              <a:t>הָאָדָם עִם מַעֲלַת נַפְשׁוֹ </a:t>
            </a:r>
            <a:r>
              <a:rPr lang="he-IL" sz="1600" dirty="0" err="1"/>
              <a:t>הָאֱלֹהִית</a:t>
            </a:r>
            <a:r>
              <a:rPr lang="he-IL" sz="1600" dirty="0"/>
              <a:t>, אֲשֶׁר כְּבָר אָמַרְנוּ כִּי יֵשׁ לוֹ נֶפֶשׁ </a:t>
            </a:r>
            <a:r>
              <a:rPr lang="he-IL" sz="1600" dirty="0" err="1"/>
              <a:t>אֱלֹהִית</a:t>
            </a:r>
            <a:r>
              <a:rPr lang="he-IL" sz="1600" dirty="0"/>
              <a:t> בִּפְרָט שֶׁלֹּא נִמְצָא בְּכָל נַפְשׁוֹת הַתַּחְתּוֹנִים (=הַנִּבְרָאִים בָּעוֹלָם הַזֶּה), </a:t>
            </a:r>
            <a:r>
              <a:rPr lang="he-IL" sz="1600" b="1" dirty="0"/>
              <a:t>אַל יְקַבֵּל אוֹנָאָה בְּעַצְמוֹ לוֹמַר, כִּי יֵשׁ לוֹ מַעֲלָתוֹ הָאַחֲרוֹנָה בְּפֹעַל, וְיַחְשֹׁב בְּנַפְשׁוֹ: 'שָׁלוֹם יִהְיֶה לִי אַף אִם אֲנִי יוֹשֵׁב בָּטֵל מִבְּלִי עָמָל כְּלָל'</a:t>
            </a:r>
            <a:r>
              <a:rPr lang="he-IL" sz="1600" dirty="0"/>
              <a:t>, הֲרֵי הַמַּעֲלָה שֶׁלּוֹ וּמַדְרֵגָתוֹ יָגֵן עָלָיו, עַל מְקוֹמוֹ יְשִׁיבֶנּוּ וְעַל כַּנּוֹ יַחְזִירֶנּוּ, כִּי מִשֶּׁלּוֹ יִתֵּן לוֹ וְאֵין צָרִיךְ לִקְנוֹת לוֹ שׁוּם מַעֲלָה. דָּבָר זֶה מַחְשַׁבְתּוֹ </a:t>
            </a:r>
            <a:r>
              <a:rPr lang="he-IL" sz="1600" dirty="0" err="1"/>
              <a:t>פִּגּוּל</a:t>
            </a:r>
            <a:r>
              <a:rPr lang="he-IL" sz="1600" dirty="0"/>
              <a:t>; לֹא יִרְצֶה וְלֹא יַחְשֹׁב כָּךְ, כִּי הוּא טָעוּת בְּנַפְשׁוֹ כִּי אֵין מַעֲלַת נַפְשׁוֹ הָאַחֲרוֹנָה בְּפֹעַל (=אֵינָהּ בָּאָה לִידֵי </a:t>
            </a:r>
            <a:r>
              <a:rPr lang="he-IL" sz="1600" dirty="0" err="1"/>
              <a:t>בִּטּוּי</a:t>
            </a:r>
            <a:r>
              <a:rPr lang="he-IL" sz="1600" dirty="0"/>
              <a:t> מַעֲשִׂי), וְהוּא </a:t>
            </a:r>
            <a:r>
              <a:rPr lang="he-IL" sz="1600" dirty="0" err="1"/>
              <a:t>מְיֻחָד</a:t>
            </a:r>
            <a:r>
              <a:rPr lang="he-IL" sz="1600" dirty="0"/>
              <a:t> מִבֵּין כָּל הַנִּמְצְאִים עֶלְיוֹנִים וְתַחְתּוֹנִים שֶׁאֵין מַעֲלָתוֹ הָאַחֲרוֹנָה בְּפֹעַל. וְכִי יַעֲלֶה עַל דַּעַת הָאָדָם שֶׁיִּהְיֶה נִמְצָא לָאָדָם מַעֲלָתוֹ הָאַחֲרוֹנָה בְּפֹעַל, כִּי זֶהוּ מַדְרֵגַת הָעֶלְיוֹנִים שֶׁהֵם בְּפֹעַל אֲבָל הַתַּחְתּוֹנִים שֶׁהֵם בַּעֲלֵי חֹמֶר (=עֲשׂוּיִים מֵחֹמֶר) אֵינָם בְּפֹעַל. </a:t>
            </a:r>
            <a:r>
              <a:rPr lang="he-IL" sz="1600" b="1" dirty="0"/>
              <a:t>וְדָבָר זֶה יַכְרִיחַ, כִּי אֵין לָאָדָם מַעֲלָתוֹ הָאַחֲרוֹנָה עַד שֶׁנֶּחְשַׁב מַדְרֵגָתוֹ בֵּין הָעֶלְיוֹנִים, וְיִהְיֶה לוֹ "מַהֲלָכִים בֵּין הָעוֹמְדִים הָאֵלֶּה", רַק שֶׁנִּבְרָא </a:t>
            </a:r>
            <a:r>
              <a:rPr lang="he-IL" sz="1600" b="1" dirty="0" err="1"/>
              <a:t>בְּכֹח</a:t>
            </a:r>
            <a:r>
              <a:rPr lang="he-IL" sz="1600" b="1" dirty="0"/>
              <a:t>ַ וְאֵינוֹ בְּפֹעַל, שֶׁאֵין לוֹ מַעֲלָתוֹ הָאַחֲרוֹנָה בְּפֹעַל.</a:t>
            </a:r>
            <a:endParaRPr lang="en-US" sz="1600" dirty="0"/>
          </a:p>
          <a:p>
            <a:pPr marL="0" indent="0">
              <a:buNone/>
            </a:pPr>
            <a:r>
              <a:rPr lang="he-IL" sz="1600" dirty="0"/>
              <a:t>וְנִמְצָא שֶׁיֵּשׁ לְךָ הַהֶפְרֵשׁ שֶׁיֵּשׁ בֵּין הָאָדָם וּבֵין כָּל הַנִּמְצָאִים הַתַּחְתּוֹנִים וְעֶלְיוֹנִים. כִּי הָעֶלְיוֹנִים שְׁלֵמוּתָם בְּפֹעַל וְאֵינָם צְרִיכִים לְהוֹצִיא שְׁלֵמוּתָם אֶל הַפֹּעַל, וְהַתַּחְתּוֹנִים, זוּלַת הָאָדָם, אֵין לָהֶם גַּם כֵּן יְצִיאָה אֶל הַפֹּעַל, כִּי מַה שֶׁנִּבְרְאוּ, עָלָיו אֵין הִשְׁתַּנּוּת וִיצִיאָה לַפֹּעַל בָּהֶם. אַךְ הָאָדָם הוּא </a:t>
            </a:r>
            <a:r>
              <a:rPr lang="he-IL" sz="1600" dirty="0" err="1"/>
              <a:t>בְּכֹח</a:t>
            </a:r>
            <a:r>
              <a:rPr lang="he-IL" sz="1600" dirty="0"/>
              <a:t>ַ וְיוֹצֵא אֶל הַפֹּעַל. </a:t>
            </a:r>
            <a:endParaRPr lang="en-US" sz="1600" dirty="0"/>
          </a:p>
        </p:txBody>
      </p:sp>
      <p:sp>
        <p:nvSpPr>
          <p:cNvPr id="9" name="אליפסה 8"/>
          <p:cNvSpPr/>
          <p:nvPr/>
        </p:nvSpPr>
        <p:spPr>
          <a:xfrm>
            <a:off x="10312220" y="962146"/>
            <a:ext cx="1593761" cy="14330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בפועל- ממצים ת כל יכולתם</a:t>
            </a:r>
          </a:p>
        </p:txBody>
      </p:sp>
      <p:sp>
        <p:nvSpPr>
          <p:cNvPr id="11" name="אליפסה 10"/>
          <p:cNvSpPr/>
          <p:nvPr/>
        </p:nvSpPr>
        <p:spPr>
          <a:xfrm>
            <a:off x="6467247" y="987753"/>
            <a:ext cx="1815361" cy="15714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err="1"/>
              <a:t>בכח</a:t>
            </a:r>
            <a:r>
              <a:rPr lang="he-IL" dirty="0"/>
              <a:t>- יש הרבה יכולת שעדין לא מומשה</a:t>
            </a:r>
          </a:p>
          <a:p>
            <a:pPr algn="ctr"/>
            <a:endParaRPr lang="he-IL" dirty="0"/>
          </a:p>
        </p:txBody>
      </p:sp>
      <p:sp>
        <p:nvSpPr>
          <p:cNvPr id="12" name="TextBox 11"/>
          <p:cNvSpPr txBox="1"/>
          <p:nvPr/>
        </p:nvSpPr>
        <p:spPr>
          <a:xfrm>
            <a:off x="5317402" y="4524342"/>
            <a:ext cx="6233375" cy="1015663"/>
          </a:xfrm>
          <a:prstGeom prst="rect">
            <a:avLst/>
          </a:prstGeom>
          <a:noFill/>
        </p:spPr>
        <p:txBody>
          <a:bodyPr wrap="square" rtlCol="1">
            <a:spAutoFit/>
          </a:bodyPr>
          <a:lstStyle/>
          <a:p>
            <a:r>
              <a:rPr lang="he-IL" sz="2000" b="1" dirty="0">
                <a:solidFill>
                  <a:srgbClr val="FF0000"/>
                </a:solidFill>
                <a:cs typeface="AlexandraH" pitchFamily="2" charset="-79"/>
              </a:rPr>
              <a:t>לאדם תמיד יש יכולת להתקדם עוד ולכן הוא אף פעם לא מגיע למיצוי מוחלט הוא תמיד </a:t>
            </a:r>
            <a:r>
              <a:rPr lang="he-IL" sz="2000" b="1" dirty="0" err="1">
                <a:solidFill>
                  <a:srgbClr val="FF0000"/>
                </a:solidFill>
                <a:cs typeface="AlexandraH" pitchFamily="2" charset="-79"/>
              </a:rPr>
              <a:t>בכח</a:t>
            </a:r>
            <a:endParaRPr lang="he-IL" sz="2000" b="1" dirty="0">
              <a:solidFill>
                <a:srgbClr val="FF0000"/>
              </a:solidFill>
              <a:cs typeface="AlexandraH" pitchFamily="2" charset="-79"/>
            </a:endParaRPr>
          </a:p>
          <a:p>
            <a:r>
              <a:rPr lang="he-IL" sz="2000" b="1" dirty="0">
                <a:solidFill>
                  <a:srgbClr val="FF0000"/>
                </a:solidFill>
                <a:cs typeface="AlexandraH" pitchFamily="2" charset="-79"/>
              </a:rPr>
              <a:t>למדרגת בפועל הוא יגיע רק אחרי מותו.</a:t>
            </a:r>
          </a:p>
        </p:txBody>
      </p:sp>
      <p:pic>
        <p:nvPicPr>
          <p:cNvPr id="1026" name="Picture 2" descr="https://media3.picsearch.com/is?nkX11Zu9XaRk176YYNjTGmoG6w0nh2SeWjSVsLpcjCE&amp;height=34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47850" y="1217227"/>
            <a:ext cx="1011283" cy="101128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1.gstatic.com/images?q=tbn:ANd9GcTzb6-71xiTELYsH4lN3cHzJV6YBXJoRPOyBWmLtbECekH0wdx92s2xh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70864" y="1501858"/>
            <a:ext cx="1190625" cy="752476"/>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3829878" y="305593"/>
            <a:ext cx="4545496" cy="707886"/>
          </a:xfrm>
          <a:prstGeom prst="rect">
            <a:avLst/>
          </a:prstGeom>
          <a:noFill/>
        </p:spPr>
        <p:txBody>
          <a:bodyPr wrap="square" rtlCol="1">
            <a:spAutoFit/>
          </a:bodyPr>
          <a:lstStyle/>
          <a:p>
            <a:r>
              <a:rPr lang="he-IL" sz="4000" b="1" dirty="0">
                <a:solidFill>
                  <a:schemeClr val="tx2"/>
                </a:solidFill>
              </a:rPr>
              <a:t>מהר"ל</a:t>
            </a:r>
          </a:p>
        </p:txBody>
      </p:sp>
      <p:sp>
        <p:nvSpPr>
          <p:cNvPr id="15" name="מלבן 14"/>
          <p:cNvSpPr/>
          <p:nvPr/>
        </p:nvSpPr>
        <p:spPr>
          <a:xfrm>
            <a:off x="10261489" y="3077312"/>
            <a:ext cx="1785918" cy="3891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עליונים- מלאכים</a:t>
            </a:r>
          </a:p>
        </p:txBody>
      </p:sp>
      <p:sp>
        <p:nvSpPr>
          <p:cNvPr id="18" name="מלבן 17"/>
          <p:cNvSpPr/>
          <p:nvPr/>
        </p:nvSpPr>
        <p:spPr>
          <a:xfrm>
            <a:off x="10181447" y="3879533"/>
            <a:ext cx="1785918" cy="3891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תחתונים- בע"ח</a:t>
            </a:r>
          </a:p>
        </p:txBody>
      </p:sp>
      <p:sp>
        <p:nvSpPr>
          <p:cNvPr id="19" name="מלבן 18"/>
          <p:cNvSpPr/>
          <p:nvPr/>
        </p:nvSpPr>
        <p:spPr>
          <a:xfrm>
            <a:off x="6309503" y="3779555"/>
            <a:ext cx="1785918" cy="3891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אדם</a:t>
            </a:r>
          </a:p>
        </p:txBody>
      </p:sp>
      <p:sp>
        <p:nvSpPr>
          <p:cNvPr id="21" name="חץ למטה 20"/>
          <p:cNvSpPr/>
          <p:nvPr/>
        </p:nvSpPr>
        <p:spPr>
          <a:xfrm flipH="1">
            <a:off x="10481015" y="2363323"/>
            <a:ext cx="476371" cy="7139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חץ למטה 21"/>
          <p:cNvSpPr/>
          <p:nvPr/>
        </p:nvSpPr>
        <p:spPr>
          <a:xfrm flipH="1">
            <a:off x="7096720" y="2687982"/>
            <a:ext cx="476371" cy="882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404719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6" presetClass="entr" presetSubtype="16"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circle(in)">
                                      <p:cBhvr>
                                        <p:cTn id="59" dur="2000"/>
                                        <p:tgtEl>
                                          <p:spTgt spid="12"/>
                                        </p:tgtEl>
                                      </p:cBhvr>
                                    </p:animEffect>
                                  </p:childTnLst>
                                </p:cTn>
                              </p:par>
                            </p:childTnLst>
                          </p:cTn>
                        </p:par>
                      </p:childTnLst>
                    </p:cTn>
                  </p:par>
                  <p:par>
                    <p:cTn id="60" fill="hold">
                      <p:stCondLst>
                        <p:cond delay="indefinite"/>
                      </p:stCondLst>
                      <p:childTnLst>
                        <p:par>
                          <p:cTn id="61" fill="hold">
                            <p:stCondLst>
                              <p:cond delay="0"/>
                            </p:stCondLst>
                            <p:childTnLst>
                              <p:par>
                                <p:cTn id="62" presetID="45" presetClass="entr" presetSubtype="0" fill="hold" grpId="0" nodeType="click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fade">
                                      <p:cBhvr>
                                        <p:cTn id="64" dur="2000"/>
                                        <p:tgtEl>
                                          <p:spTgt spid="6"/>
                                        </p:tgtEl>
                                      </p:cBhvr>
                                    </p:animEffect>
                                    <p:anim calcmode="lin" valueType="num">
                                      <p:cBhvr>
                                        <p:cTn id="65" dur="2000" fill="hold"/>
                                        <p:tgtEl>
                                          <p:spTgt spid="6"/>
                                        </p:tgtEl>
                                        <p:attrNameLst>
                                          <p:attrName>ppt_w</p:attrName>
                                        </p:attrNameLst>
                                      </p:cBhvr>
                                      <p:tavLst>
                                        <p:tav tm="0" fmla="#ppt_w*sin(2.5*pi*$)">
                                          <p:val>
                                            <p:fltVal val="0"/>
                                          </p:val>
                                        </p:tav>
                                        <p:tav tm="100000">
                                          <p:val>
                                            <p:fltVal val="1"/>
                                          </p:val>
                                        </p:tav>
                                      </p:tavLst>
                                    </p:anim>
                                    <p:anim calcmode="lin" valueType="num">
                                      <p:cBhvr>
                                        <p:cTn id="66"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6" grpId="0"/>
      <p:bldP spid="5" grpId="0" build="p"/>
      <p:bldP spid="9" grpId="0" animBg="1"/>
      <p:bldP spid="11" grpId="0" animBg="1"/>
      <p:bldP spid="12" grpId="0"/>
      <p:bldP spid="13" grpId="0"/>
      <p:bldP spid="15" grpId="0" animBg="1"/>
      <p:bldP spid="18" grpId="0" animBg="1"/>
      <p:bldP spid="19" grpId="0" animBg="1"/>
      <p:bldP spid="21"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solidFill>
                  <a:srgbClr val="FF0000"/>
                </a:solidFill>
              </a:rPr>
              <a:t>השם מעיד על המהות</a:t>
            </a:r>
          </a:p>
        </p:txBody>
      </p:sp>
      <p:sp>
        <p:nvSpPr>
          <p:cNvPr id="3" name="מציין מיקום תוכן 2"/>
          <p:cNvSpPr>
            <a:spLocks noGrp="1"/>
          </p:cNvSpPr>
          <p:nvPr>
            <p:ph sz="half" idx="1"/>
          </p:nvPr>
        </p:nvSpPr>
        <p:spPr>
          <a:xfrm>
            <a:off x="838199" y="622852"/>
            <a:ext cx="5483087" cy="5554111"/>
          </a:xfrm>
        </p:spPr>
        <p:txBody>
          <a:bodyPr>
            <a:normAutofit fontScale="77500" lnSpcReduction="20000"/>
          </a:bodyPr>
          <a:lstStyle/>
          <a:p>
            <a:r>
              <a:rPr lang="he-IL" dirty="0"/>
              <a:t>וְיִרְאֶה שֶׁשְּׁמוֹ מוֹרֶה עַל דָּבָר הָעַצְמִי לוֹ, שֶׁהוּא </a:t>
            </a:r>
            <a:r>
              <a:rPr lang="he-IL" dirty="0" err="1"/>
              <a:t>מְיֻחָד</a:t>
            </a:r>
            <a:r>
              <a:rPr lang="he-IL" dirty="0"/>
              <a:t> בּוֹ הָאָדָם מִכּל, וְזֶה שֶׁהוּא נִקְרָא אָדָם עַל שֶׁהוּא עָפָר מִן הָאֲדָמָה. וְעַתָּה יֵשׁ </a:t>
            </a:r>
            <a:r>
              <a:rPr lang="he-IL" dirty="0" err="1"/>
              <a:t>לִשְׁאֹל</a:t>
            </a:r>
            <a:r>
              <a:rPr lang="he-IL" dirty="0"/>
              <a:t> וְכִי כָּל שְׁאָר הַנִּמְצָאִים אֵינָם מִן הָאֲדָמָה שֶׁיִּקְרָא הָאָדָם בְּיִחוּד בְּשֵׁם אָדָם עַל שֵׁם שֶׁנִּבְרָא מִן הָאֲדָמָה. אֲבָל עִנְיַן הָאָדָם </a:t>
            </a:r>
            <a:r>
              <a:rPr lang="he-IL" dirty="0" err="1"/>
              <a:t>מִתְיַחֵס</a:t>
            </a:r>
            <a:r>
              <a:rPr lang="he-IL" dirty="0"/>
              <a:t> בְּיוֹתֵר אֶל הָאֲדָמָה, וְזֶה כִּי הָאֲדָמָה הִיא מְיֻחֶדֶת בְּזֶה שֶׁהִיא </a:t>
            </a:r>
            <a:r>
              <a:rPr lang="he-IL" dirty="0" err="1"/>
              <a:t>בְּכֹח</a:t>
            </a:r>
            <a:r>
              <a:rPr lang="he-IL" dirty="0"/>
              <a:t>ַ וְיֵשׁ בָּהּ יְצִיאָה לַפֹּעַל שֶׁל כָּל הַדְּבָרִים אֲשֶׁר יוֹצְאִים מִמֶּנָּה צְמָחִים וְאִילָנוֹת וּשְׁאָר כָּל הַדְּבָרִים וְהִיא </a:t>
            </a:r>
            <a:r>
              <a:rPr lang="he-IL" dirty="0" err="1"/>
              <a:t>בְּכֹח</a:t>
            </a:r>
            <a:r>
              <a:rPr lang="he-IL" dirty="0"/>
              <a:t>ַ לְכָל זֶה, וְזֶהוּ עִנְיַן הָאָדָם שֶׁהוּא </a:t>
            </a:r>
            <a:r>
              <a:rPr lang="he-IL" dirty="0" err="1"/>
              <a:t>בְּכֹח</a:t>
            </a:r>
            <a:r>
              <a:rPr lang="he-IL" dirty="0"/>
              <a:t>ַ וְיוֹצֵא שְׁלֵמוּתוֹ אֶל הַפֹּעַל וּלְפִיכָךְ שְׁמוֹ רָאוּי לוֹ שֶׁיִּהְיֶה מִשְׁתַּתֵּף עִם הָאֲדָמָה שֶׁהִיא מְיֻחֶדֶת לָצֵאת מִן </a:t>
            </a:r>
            <a:r>
              <a:rPr lang="he-IL" dirty="0" err="1"/>
              <a:t>הַכֹּח</a:t>
            </a:r>
            <a:r>
              <a:rPr lang="he-IL" dirty="0"/>
              <a:t>ַ אֶל הַפֹּעַל בְּפֵרוֹת וּצְמָחִים וְכָל אֲשֶׁר </a:t>
            </a:r>
            <a:r>
              <a:rPr lang="he-IL" dirty="0" err="1"/>
              <a:t>שַׁיָּך</a:t>
            </a:r>
            <a:r>
              <a:rPr lang="he-IL" dirty="0"/>
              <a:t>ְ אֵלֶיהָ, וְכֵן הוּא הָאָדָם יוֹצֵא </a:t>
            </a:r>
            <a:r>
              <a:rPr lang="he-IL" dirty="0" err="1"/>
              <a:t>כֹּחו</a:t>
            </a:r>
            <a:r>
              <a:rPr lang="he-IL" dirty="0"/>
              <a:t>ֹ אֶל הַפֹּעַל. וּלְפִיכָךְ, שְׁמוֹ שֶׁנִּקְרָא בַּשֵּׁם אָדָם עַל שֵׁם אֲדָמָה, נָאֶה לוֹ וְהוּא נָאֶה לִשְׁמוֹ. וְהַבְּהֵמָה נִקְרֵאת בַּשֵּׁם בְּהֵמָה עַל ב"ה מ"ה. רָצָה לוֹמַר כִּי שְׁלֵמוּת דָּבָר שֶׁנִּבְרָא עָלָיו נִמְצָא בָּהּ אַף עַל גַּב שֶׁאֵינוֹ שְׁלֵמוּת גָּמוּר, מִכָּל מָקוֹם דָּבָר זֶה נִמְצָא עִמָּהּ וְזֶהוּ בָּהּ מַה, כִּי דְּבַר מַה נִמְצָא עִמָּהּ. הֲרֵי שֶׁכָּל אֶחָד יוֹרֶה שְׁמוֹ עָלָיו. </a:t>
            </a:r>
            <a:endParaRPr lang="en-US" dirty="0"/>
          </a:p>
          <a:p>
            <a:endParaRPr lang="en-US" dirty="0"/>
          </a:p>
        </p:txBody>
      </p:sp>
      <p:sp>
        <p:nvSpPr>
          <p:cNvPr id="4" name="מציין מיקום תוכן 3"/>
          <p:cNvSpPr>
            <a:spLocks noGrp="1"/>
          </p:cNvSpPr>
          <p:nvPr>
            <p:ph sz="half" idx="2"/>
          </p:nvPr>
        </p:nvSpPr>
        <p:spPr/>
        <p:txBody>
          <a:bodyPr>
            <a:normAutofit fontScale="77500" lnSpcReduction="20000"/>
          </a:bodyPr>
          <a:lstStyle/>
          <a:p>
            <a:r>
              <a:rPr lang="he-IL" dirty="0">
                <a:solidFill>
                  <a:schemeClr val="accent1"/>
                </a:solidFill>
              </a:rPr>
              <a:t>אדם= אדמה- </a:t>
            </a:r>
            <a:r>
              <a:rPr lang="he-IL" dirty="0"/>
              <a:t>שניהם מוציאים מן </a:t>
            </a:r>
            <a:r>
              <a:rPr lang="he-IL" dirty="0" err="1"/>
              <a:t>הכח</a:t>
            </a:r>
            <a:r>
              <a:rPr lang="he-IL" dirty="0"/>
              <a:t> אל הפועל . יש להם פוטנציאל לממשו.</a:t>
            </a:r>
          </a:p>
          <a:p>
            <a:endParaRPr lang="he-IL" dirty="0"/>
          </a:p>
          <a:p>
            <a:endParaRPr lang="he-IL" dirty="0"/>
          </a:p>
          <a:p>
            <a:endParaRPr lang="he-IL" dirty="0"/>
          </a:p>
          <a:p>
            <a:endParaRPr lang="he-IL" dirty="0"/>
          </a:p>
          <a:p>
            <a:endParaRPr lang="he-IL" dirty="0"/>
          </a:p>
          <a:p>
            <a:r>
              <a:rPr lang="he-IL" dirty="0">
                <a:solidFill>
                  <a:schemeClr val="accent1"/>
                </a:solidFill>
              </a:rPr>
              <a:t>בהמה- </a:t>
            </a:r>
            <a:r>
              <a:rPr lang="he-IL" dirty="0"/>
              <a:t>בה- מה?- אין בה  כלום- אין לה לאן להתפתח.</a:t>
            </a:r>
          </a:p>
        </p:txBody>
      </p:sp>
      <p:pic>
        <p:nvPicPr>
          <p:cNvPr id="2052" name="Picture 4" descr="http://t0.gstatic.com/images?q=tbn:ANd9GcSzbbEe0F7eEuJ_zJvDE5QW5_XVhJp4waS9KWG9nJEhYf5oGO4BkcF5t7b1a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3000" y="2371103"/>
            <a:ext cx="1304925" cy="130492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t2.gstatic.com/images?q=tbn:ANd9GcS5saQl0NWADZIj3kRahf_xrmPG61IY5nRTkeR_c9CvBBkEWqnkdcTksU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9158" y="4923803"/>
            <a:ext cx="1428750" cy="10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871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2052"/>
                                        </p:tgtEl>
                                        <p:attrNameLst>
                                          <p:attrName>style.visibility</p:attrName>
                                        </p:attrNameLst>
                                      </p:cBhvr>
                                      <p:to>
                                        <p:strVal val="visible"/>
                                      </p:to>
                                    </p:set>
                                    <p:animEffect transition="in" filter="circle(in)">
                                      <p:cBhvr>
                                        <p:cTn id="23" dur="2000"/>
                                        <p:tgtEl>
                                          <p:spTgt spid="2052"/>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2054"/>
                                        </p:tgtEl>
                                        <p:attrNameLst>
                                          <p:attrName>style.visibility</p:attrName>
                                        </p:attrNameLst>
                                      </p:cBhvr>
                                      <p:to>
                                        <p:strVal val="visible"/>
                                      </p:to>
                                    </p:set>
                                    <p:animEffect transition="in" filter="circle(in)">
                                      <p:cBhvr>
                                        <p:cTn id="28" dur="2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half" idx="1"/>
          </p:nvPr>
        </p:nvSpPr>
        <p:spPr/>
        <p:txBody>
          <a:bodyPr>
            <a:normAutofit fontScale="92500" lnSpcReduction="10000"/>
          </a:bodyPr>
          <a:lstStyle/>
          <a:p>
            <a:pPr marL="0" indent="0">
              <a:buNone/>
            </a:pPr>
            <a:r>
              <a:rPr lang="he-IL" dirty="0"/>
              <a:t>אָמְנָם אַל תִּטְעֶה בִּדְבָרִים אֵלּוּ לִשְׁלֹל הַשְּׁלֵמוּת מִמִּי שֶׁאִי אֶפְשָׁר לוֹ שֶׁיּוֹצִיא שְׁלֵמוּתוֹ אֶל הַפֹּעַל, אֲשֶׁר הָלַךְ לְעוֹלָמוֹ קֹדֶם שֶׁהוֹצִיא שְׁלֵמוּת שֶׁלּוֹ אֶל הַפֹּעַל, אֵין אָנוּ שׁוֹלְלִים הָעוֹלָם הַבָּא מִמֶּנּוּ כְּלָל, אִם יֵשׁ בּוֹ הֲכָנָה אֶל הַשְּׁלֵמוּת וּמֵת שֶׁאָנוּס הָיָה שֶׁלֹּא הוֹצִיא שְׁלֵמוּת שֶׁלּוֹ לַפֹּעַל, </a:t>
            </a:r>
            <a:r>
              <a:rPr lang="he-IL" dirty="0" err="1"/>
              <a:t>כְּאָמְרָם</a:t>
            </a:r>
            <a:r>
              <a:rPr lang="he-IL" dirty="0"/>
              <a:t> ז"ל (</a:t>
            </a:r>
            <a:r>
              <a:rPr lang="he-IL" b="1" dirty="0"/>
              <a:t>ברכות</a:t>
            </a:r>
            <a:r>
              <a:rPr lang="he-IL" dirty="0"/>
              <a:t> ו') חָשַׁב לַעֲשׂוֹת מִצְוָה וְנֶאֱנַס יֵשׁ לוֹ עַל זֶה שָׂכָר כְּאִלּוּ עָשָׂה </a:t>
            </a:r>
            <a:r>
              <a:rPr lang="he-IL" dirty="0" err="1"/>
              <a:t>הַמִּצְוָה</a:t>
            </a:r>
            <a:r>
              <a:rPr lang="he-IL" dirty="0"/>
              <a:t>. וְזֶה מִצַּד כִּי הַשָּׂכָר לֶעָתִיד הוּא לַנְּשָׁמָה, וְכַאֲשֶׁר הוּא אָנוּס לֹא הָיָה </a:t>
            </a:r>
            <a:r>
              <a:rPr lang="he-IL" dirty="0" err="1"/>
              <a:t>עִכּוּב</a:t>
            </a:r>
            <a:r>
              <a:rPr lang="he-IL" dirty="0"/>
              <a:t> זֶה מִצַּד הַנְּשָׁמָה רַק לַגּוּף וּלְכָךְ </a:t>
            </a:r>
            <a:r>
              <a:rPr lang="he-IL" dirty="0" err="1"/>
              <a:t>נוֹתְנִין</a:t>
            </a:r>
            <a:r>
              <a:rPr lang="he-IL" dirty="0"/>
              <a:t> לַנְּשָׁמָה שָׂכָר כְּאִלּוּ עָשָׂה הַמִּצְוֹת.</a:t>
            </a:r>
            <a:endParaRPr lang="en-US" dirty="0"/>
          </a:p>
        </p:txBody>
      </p:sp>
      <p:sp>
        <p:nvSpPr>
          <p:cNvPr id="6" name="TextBox 5"/>
          <p:cNvSpPr txBox="1"/>
          <p:nvPr/>
        </p:nvSpPr>
        <p:spPr>
          <a:xfrm>
            <a:off x="7083286" y="2133600"/>
            <a:ext cx="4422913" cy="1200329"/>
          </a:xfrm>
          <a:prstGeom prst="rect">
            <a:avLst/>
          </a:prstGeom>
          <a:noFill/>
        </p:spPr>
        <p:txBody>
          <a:bodyPr wrap="square" rtlCol="1">
            <a:spAutoFit/>
          </a:bodyPr>
          <a:lstStyle/>
          <a:p>
            <a:r>
              <a:rPr lang="he-IL">
                <a:solidFill>
                  <a:schemeClr val="accent1"/>
                </a:solidFill>
              </a:rPr>
              <a:t>אדם שלא הספיק לממש את יכולותיו ונפטר מהעולם, זוכה לעולם הבא,</a:t>
            </a:r>
            <a:endParaRPr lang="en-US">
              <a:solidFill>
                <a:schemeClr val="accent1"/>
              </a:solidFill>
            </a:endParaRPr>
          </a:p>
          <a:p>
            <a:r>
              <a:rPr lang="he-IL">
                <a:solidFill>
                  <a:schemeClr val="accent1"/>
                </a:solidFill>
              </a:rPr>
              <a:t> כיוון שהשכר מיועד לנשמתו וסיבת אי המימוש היא גופניותו. </a:t>
            </a:r>
            <a:endParaRPr lang="en-US" dirty="0">
              <a:solidFill>
                <a:schemeClr val="accent1"/>
              </a:solidFill>
            </a:endParaRPr>
          </a:p>
        </p:txBody>
      </p:sp>
    </p:spTree>
    <p:extLst>
      <p:ext uri="{BB962C8B-B14F-4D97-AF65-F5344CB8AC3E}">
        <p14:creationId xmlns:p14="http://schemas.microsoft.com/office/powerpoint/2010/main" val="65854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משל העירני</a:t>
            </a:r>
          </a:p>
        </p:txBody>
      </p:sp>
      <p:sp>
        <p:nvSpPr>
          <p:cNvPr id="3" name="מציין מיקום תוכן 2"/>
          <p:cNvSpPr>
            <a:spLocks noGrp="1"/>
          </p:cNvSpPr>
          <p:nvPr>
            <p:ph sz="half" idx="1"/>
          </p:nvPr>
        </p:nvSpPr>
        <p:spPr/>
        <p:txBody>
          <a:bodyPr>
            <a:normAutofit fontScale="70000" lnSpcReduction="20000"/>
          </a:bodyPr>
          <a:lstStyle/>
          <a:p>
            <a:pPr marL="0" indent="0">
              <a:buNone/>
            </a:pPr>
            <a:r>
              <a:rPr lang="he-IL" dirty="0"/>
              <a:t>. כָּךְ כָּל מַה שֶׁיִּפְעֹל ה</a:t>
            </a:r>
            <a:r>
              <a:rPr lang="he-IL" dirty="0">
                <a:solidFill>
                  <a:schemeClr val="accent1"/>
                </a:solidFill>
              </a:rPr>
              <a:t>ָאָדָם </a:t>
            </a:r>
            <a:r>
              <a:rPr lang="he-IL" dirty="0"/>
              <a:t>עִם נ</a:t>
            </a:r>
            <a:r>
              <a:rPr lang="he-IL" dirty="0">
                <a:solidFill>
                  <a:schemeClr val="accent1"/>
                </a:solidFill>
              </a:rPr>
              <a:t>ַפְשׁוֹ</a:t>
            </a:r>
            <a:r>
              <a:rPr lang="he-IL" dirty="0"/>
              <a:t> אֵינוֹ יוֹצֵא יְדֵי חוֹבָתוֹ. לָמָּה? לְפִי שֶׁהִיא מִלְּמַעְלָה.</a:t>
            </a:r>
            <a:endParaRPr lang="en-US" dirty="0"/>
          </a:p>
          <a:p>
            <a:pPr marL="0" indent="0">
              <a:buNone/>
            </a:pPr>
            <a:r>
              <a:rPr lang="he-IL" b="1" dirty="0"/>
              <a:t>וּבֵאוּר עִנְיָן זֶה, כִּי הַנֶּפֶשׁ הַזֹּאת שֶׁהִיא מִלְּמַעְלָה וְעוֹמֶדֶת בַּתַּחְתּוֹנִים, תָּמִיד הִיא מִשְׁתּוֹקֶקֶת אֶל הַתּוֹרָה וְאֶל הַמִּצְוֹת בְּמַה שֶׁהִיא בַּתַּחְתּוֹנִים. וְדָבָר זֶה לְחֶסְרוֹן מַדְרֵגָה נֶחְשָׁב לָהּ, שֶׁהִיא עֹצֶם נֶפֶשׁ אֱלֹהִי מִלְּמַעְלָה עוֹמֶדֶת בַּתַּחְתּוֹנִים, וְכָל דָּבָר שֶׁהוּא חָסֵר מִשְׁתּוֹקֵק אֶל הַשְׁלָמָה, וְהַתּוֹרָה </a:t>
            </a:r>
            <a:r>
              <a:rPr lang="he-IL" b="1" dirty="0" err="1"/>
              <a:t>וְהַמִּצְוָה</a:t>
            </a:r>
            <a:r>
              <a:rPr lang="he-IL" b="1" dirty="0"/>
              <a:t> הֵם הַשְׁלָמָה אֶל הַנֶּפֶשׁ וּבִשְׁבִיל כָּךְ מִשְׁתּוֹקֶקֶת הַנֶּפֶשׁ אֶל הַתּוֹרָה וְאֶל הַמִּצְוֹת לָצֵאת אֶל הַפֹּעַל וְלִהְיוֹת מֻשְׁלָם. </a:t>
            </a:r>
            <a:endParaRPr lang="he-IL" dirty="0"/>
          </a:p>
          <a:p>
            <a:endParaRPr lang="he-IL" dirty="0"/>
          </a:p>
        </p:txBody>
      </p:sp>
      <p:sp>
        <p:nvSpPr>
          <p:cNvPr id="4" name="מציין מיקום תוכן 3"/>
          <p:cNvSpPr>
            <a:spLocks noGrp="1"/>
          </p:cNvSpPr>
          <p:nvPr>
            <p:ph sz="half" idx="2"/>
          </p:nvPr>
        </p:nvSpPr>
        <p:spPr>
          <a:xfrm>
            <a:off x="6172200" y="1825624"/>
            <a:ext cx="5181600" cy="4871389"/>
          </a:xfrm>
        </p:spPr>
        <p:txBody>
          <a:bodyPr>
            <a:normAutofit fontScale="70000" lnSpcReduction="20000"/>
          </a:bodyPr>
          <a:lstStyle/>
          <a:p>
            <a:r>
              <a:rPr lang="he-IL" dirty="0"/>
              <a:t>משל ל               עירוני  שנשא לאשה</a:t>
            </a:r>
          </a:p>
          <a:p>
            <a:endParaRPr lang="he-IL" dirty="0"/>
          </a:p>
          <a:p>
            <a:endParaRPr lang="he-IL" dirty="0"/>
          </a:p>
          <a:p>
            <a:endParaRPr lang="he-IL" dirty="0"/>
          </a:p>
          <a:p>
            <a:endParaRPr lang="he-IL" dirty="0"/>
          </a:p>
          <a:p>
            <a:endParaRPr lang="he-IL" dirty="0"/>
          </a:p>
          <a:p>
            <a:r>
              <a:rPr lang="he-IL" dirty="0"/>
              <a:t>בת מלך               </a:t>
            </a:r>
          </a:p>
          <a:p>
            <a:endParaRPr lang="he-IL" dirty="0"/>
          </a:p>
          <a:p>
            <a:r>
              <a:rPr lang="he-IL" dirty="0"/>
              <a:t>כמה שיפנק אותה ויקנה  לה מתנות</a:t>
            </a:r>
          </a:p>
          <a:p>
            <a:endParaRPr lang="he-IL" dirty="0"/>
          </a:p>
          <a:p>
            <a:endParaRPr lang="he-IL" dirty="0"/>
          </a:p>
          <a:p>
            <a:endParaRPr lang="he-IL" dirty="0"/>
          </a:p>
          <a:p>
            <a:pPr marL="0" indent="0">
              <a:buNone/>
            </a:pPr>
            <a:r>
              <a:rPr lang="he-IL" dirty="0"/>
              <a:t>                   היא לא תהיה מרוצה כי היא רגילה לארמון</a:t>
            </a:r>
          </a:p>
          <a:p>
            <a:endParaRPr lang="he-IL" dirty="0"/>
          </a:p>
          <a:p>
            <a:endParaRPr lang="he-IL" dirty="0"/>
          </a:p>
        </p:txBody>
      </p:sp>
      <p:pic>
        <p:nvPicPr>
          <p:cNvPr id="3074" name="Picture 2" descr="http://t0.gstatic.com/images?q=tbn:ANd9GcQC_VpdrNWM-zOpxjJzazJc80HOXx7g9R2B3kxhj6EaKCKOBzf_6Z7stP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3665" y="1464971"/>
            <a:ext cx="10096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t1.gstatic.com/images?q=tbn:ANd9GcScJpZNvPN39SMUGq1_DLrcRXNL9tHAhy3Uyh_v7cadjamKtP4WSgdSBp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83665" y="3215428"/>
            <a:ext cx="876300" cy="1228726"/>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http://t2.gstatic.com/images?q=tbn:ANd9GcQCgQwUDgD54g-maRo0lTWV3FV4fQ43QM0546KUSgUtVmSIrxWE7L-bMhX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78332" y="5032824"/>
            <a:ext cx="1333500" cy="1000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5319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plus(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3" presetClass="entr" presetSubtype="16" fill="hold" nodeType="click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plus(in)">
                                      <p:cBhvr>
                                        <p:cTn id="16" dur="2000"/>
                                        <p:tgtEl>
                                          <p:spTgt spid="4">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3" presetClass="entr" presetSubtype="16" fill="hold" nodeType="click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animEffect transition="in" filter="plus(in)">
                                      <p:cBhvr>
                                        <p:cTn id="25" dur="2000"/>
                                        <p:tgtEl>
                                          <p:spTgt spid="4">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08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3" presetClass="entr" presetSubtype="16" fill="hold" nodeType="clickEffect">
                                  <p:stCondLst>
                                    <p:cond delay="0"/>
                                  </p:stCondLst>
                                  <p:childTnLst>
                                    <p:set>
                                      <p:cBhvr>
                                        <p:cTn id="33" dur="1" fill="hold">
                                          <p:stCondLst>
                                            <p:cond delay="0"/>
                                          </p:stCondLst>
                                        </p:cTn>
                                        <p:tgtEl>
                                          <p:spTgt spid="4">
                                            <p:txEl>
                                              <p:pRg st="12" end="12"/>
                                            </p:txEl>
                                          </p:spTgt>
                                        </p:tgtEl>
                                        <p:attrNameLst>
                                          <p:attrName>style.visibility</p:attrName>
                                        </p:attrNameLst>
                                      </p:cBhvr>
                                      <p:to>
                                        <p:strVal val="visible"/>
                                      </p:to>
                                    </p:set>
                                    <p:animEffect transition="in" filter="plus(in)">
                                      <p:cBhvr>
                                        <p:cTn id="34" dur="2000"/>
                                        <p:tgtEl>
                                          <p:spTgt spid="4">
                                            <p:txEl>
                                              <p:pRg st="12" end="1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CFAC112-8A01-4869-8D59-D8254ACE4EE4}"/>
              </a:ext>
            </a:extLst>
          </p:cNvPr>
          <p:cNvSpPr>
            <a:spLocks noGrp="1"/>
          </p:cNvSpPr>
          <p:nvPr>
            <p:ph type="ctrTitle"/>
          </p:nvPr>
        </p:nvSpPr>
        <p:spPr/>
        <p:txBody>
          <a:bodyPr/>
          <a:lstStyle/>
          <a:p>
            <a:endParaRPr lang="he-IL"/>
          </a:p>
        </p:txBody>
      </p:sp>
      <p:sp>
        <p:nvSpPr>
          <p:cNvPr id="3" name="כותרת משנה 2">
            <a:extLst>
              <a:ext uri="{FF2B5EF4-FFF2-40B4-BE49-F238E27FC236}">
                <a16:creationId xmlns:a16="http://schemas.microsoft.com/office/drawing/2014/main" id="{B8156DA6-8767-4740-8E08-F80E5A84DE92}"/>
              </a:ext>
            </a:extLst>
          </p:cNvPr>
          <p:cNvSpPr>
            <a:spLocks noGrp="1"/>
          </p:cNvSpPr>
          <p:nvPr>
            <p:ph type="subTitle" idx="1"/>
          </p:nvPr>
        </p:nvSpPr>
        <p:spPr/>
        <p:txBody>
          <a:bodyPr/>
          <a:lstStyle/>
          <a:p>
            <a:endParaRPr lang="he-IL"/>
          </a:p>
        </p:txBody>
      </p:sp>
    </p:spTree>
    <p:extLst>
      <p:ext uri="{BB962C8B-B14F-4D97-AF65-F5344CB8AC3E}">
        <p14:creationId xmlns:p14="http://schemas.microsoft.com/office/powerpoint/2010/main" val="302407959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842</Words>
  <Application>Microsoft Office PowerPoint</Application>
  <PresentationFormat>מסך רחב</PresentationFormat>
  <Paragraphs>57</Paragraphs>
  <Slides>7</Slides>
  <Notes>0</Notes>
  <HiddenSlides>0</HiddenSlides>
  <MMClips>0</MMClips>
  <ScaleCrop>false</ScaleCrop>
  <HeadingPairs>
    <vt:vector size="6" baseType="variant">
      <vt:variant>
        <vt:lpstr>גופנים בשימוש</vt:lpstr>
      </vt:variant>
      <vt:variant>
        <vt:i4>9</vt:i4>
      </vt:variant>
      <vt:variant>
        <vt:lpstr>ערכת נושא</vt:lpstr>
      </vt:variant>
      <vt:variant>
        <vt:i4>1</vt:i4>
      </vt:variant>
      <vt:variant>
        <vt:lpstr>כותרות שקופיות</vt:lpstr>
      </vt:variant>
      <vt:variant>
        <vt:i4>7</vt:i4>
      </vt:variant>
    </vt:vector>
  </HeadingPairs>
  <TitlesOfParts>
    <vt:vector size="17" baseType="lpstr">
      <vt:lpstr>Arial</vt:lpstr>
      <vt:lpstr>Calibri</vt:lpstr>
      <vt:lpstr>Calibri Light</vt:lpstr>
      <vt:lpstr>David</vt:lpstr>
      <vt:lpstr>Dorian CLM</vt:lpstr>
      <vt:lpstr>FrankRuehl</vt:lpstr>
      <vt:lpstr>Guttman Hatzvi</vt:lpstr>
      <vt:lpstr>Guttman Hodes</vt:lpstr>
      <vt:lpstr>Guttman Mantova</vt:lpstr>
      <vt:lpstr>ערכת נושא Office</vt:lpstr>
      <vt:lpstr>מצגת של PowerPoint‏</vt:lpstr>
      <vt:lpstr>מצגת של PowerPoint‏</vt:lpstr>
      <vt:lpstr>  תפקיד האדם להוציא את הפוטנציאל הרוחני שטמון בו מהכוח אל הפועל. </vt:lpstr>
      <vt:lpstr>השם מעיד על המהות</vt:lpstr>
      <vt:lpstr>מצגת של PowerPoint‏</vt:lpstr>
      <vt:lpstr>משל העירני</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1</cp:revision>
  <dcterms:created xsi:type="dcterms:W3CDTF">2021-11-06T18:34:49Z</dcterms:created>
  <dcterms:modified xsi:type="dcterms:W3CDTF">2021-11-06T18:35:22Z</dcterms:modified>
</cp:coreProperties>
</file>