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08" r:id="rId4"/>
    <p:sldId id="258" r:id="rId5"/>
    <p:sldId id="275" r:id="rId6"/>
    <p:sldId id="276" r:id="rId7"/>
    <p:sldId id="277" r:id="rId8"/>
    <p:sldId id="278" r:id="rId9"/>
    <p:sldId id="279" r:id="rId10"/>
    <p:sldId id="280" r:id="rId11"/>
    <p:sldId id="307" r:id="rId12"/>
    <p:sldId id="281" r:id="rId13"/>
    <p:sldId id="309" r:id="rId14"/>
    <p:sldId id="260" r:id="rId15"/>
    <p:sldId id="282" r:id="rId16"/>
    <p:sldId id="283" r:id="rId17"/>
    <p:sldId id="284" r:id="rId18"/>
    <p:sldId id="285" r:id="rId19"/>
    <p:sldId id="286" r:id="rId20"/>
    <p:sldId id="287" r:id="rId21"/>
    <p:sldId id="310" r:id="rId22"/>
    <p:sldId id="261" r:id="rId23"/>
    <p:sldId id="262" r:id="rId24"/>
    <p:sldId id="288" r:id="rId25"/>
    <p:sldId id="289" r:id="rId26"/>
    <p:sldId id="290" r:id="rId27"/>
    <p:sldId id="291" r:id="rId28"/>
    <p:sldId id="292" r:id="rId29"/>
    <p:sldId id="293" r:id="rId30"/>
    <p:sldId id="294" r:id="rId31"/>
    <p:sldId id="265" r:id="rId32"/>
    <p:sldId id="263" r:id="rId33"/>
    <p:sldId id="264" r:id="rId34"/>
    <p:sldId id="295" r:id="rId35"/>
    <p:sldId id="296" r:id="rId36"/>
    <p:sldId id="266" r:id="rId37"/>
    <p:sldId id="297" r:id="rId38"/>
    <p:sldId id="267" r:id="rId39"/>
    <p:sldId id="268" r:id="rId40"/>
    <p:sldId id="269" r:id="rId41"/>
    <p:sldId id="298" r:id="rId42"/>
    <p:sldId id="299" r:id="rId43"/>
    <p:sldId id="300" r:id="rId44"/>
    <p:sldId id="301" r:id="rId45"/>
    <p:sldId id="302" r:id="rId46"/>
    <p:sldId id="303" r:id="rId47"/>
    <p:sldId id="270" r:id="rId48"/>
    <p:sldId id="304" r:id="rId49"/>
    <p:sldId id="305" r:id="rId50"/>
    <p:sldId id="306" r:id="rId5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E474277B-54F7-4273-9114-8765449A38F8}" type="datetimeFigureOut">
              <a:rPr lang="he-IL" smtClean="0"/>
              <a:t>כ"א/חשון/תשפ"ב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AD5B4C-5062-46FF-A2F0-A909ED3693D2}" type="slidenum">
              <a:rPr lang="he-IL" smtClean="0"/>
              <a:t>‹#›</a:t>
            </a:fld>
            <a:endParaRPr lang="he-IL"/>
          </a:p>
        </p:txBody>
      </p:sp>
    </p:spTree>
    <p:extLst>
      <p:ext uri="{BB962C8B-B14F-4D97-AF65-F5344CB8AC3E}">
        <p14:creationId xmlns:p14="http://schemas.microsoft.com/office/powerpoint/2010/main" val="418255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474277B-54F7-4273-9114-8765449A38F8}" type="datetimeFigureOut">
              <a:rPr lang="he-IL" smtClean="0"/>
              <a:t>כ"א/חשון/תשפ"ב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AD5B4C-5062-46FF-A2F0-A909ED3693D2}" type="slidenum">
              <a:rPr lang="he-IL" smtClean="0"/>
              <a:t>‹#›</a:t>
            </a:fld>
            <a:endParaRPr lang="he-IL"/>
          </a:p>
        </p:txBody>
      </p:sp>
    </p:spTree>
    <p:extLst>
      <p:ext uri="{BB962C8B-B14F-4D97-AF65-F5344CB8AC3E}">
        <p14:creationId xmlns:p14="http://schemas.microsoft.com/office/powerpoint/2010/main" val="412369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474277B-54F7-4273-9114-8765449A38F8}" type="datetimeFigureOut">
              <a:rPr lang="he-IL" smtClean="0"/>
              <a:t>כ"א/חשון/תשפ"ב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AD5B4C-5062-46FF-A2F0-A909ED3693D2}" type="slidenum">
              <a:rPr lang="he-IL" smtClean="0"/>
              <a:t>‹#›</a:t>
            </a:fld>
            <a:endParaRPr lang="he-IL"/>
          </a:p>
        </p:txBody>
      </p:sp>
    </p:spTree>
    <p:extLst>
      <p:ext uri="{BB962C8B-B14F-4D97-AF65-F5344CB8AC3E}">
        <p14:creationId xmlns:p14="http://schemas.microsoft.com/office/powerpoint/2010/main" val="188630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474277B-54F7-4273-9114-8765449A38F8}" type="datetimeFigureOut">
              <a:rPr lang="he-IL" smtClean="0"/>
              <a:t>כ"א/חשון/תשפ"ב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AD5B4C-5062-46FF-A2F0-A909ED3693D2}" type="slidenum">
              <a:rPr lang="he-IL" smtClean="0"/>
              <a:t>‹#›</a:t>
            </a:fld>
            <a:endParaRPr lang="he-IL"/>
          </a:p>
        </p:txBody>
      </p:sp>
    </p:spTree>
    <p:extLst>
      <p:ext uri="{BB962C8B-B14F-4D97-AF65-F5344CB8AC3E}">
        <p14:creationId xmlns:p14="http://schemas.microsoft.com/office/powerpoint/2010/main" val="288738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474277B-54F7-4273-9114-8765449A38F8}" type="datetimeFigureOut">
              <a:rPr lang="he-IL" smtClean="0"/>
              <a:t>כ"א/חשון/תשפ"ב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9AD5B4C-5062-46FF-A2F0-A909ED3693D2}" type="slidenum">
              <a:rPr lang="he-IL" smtClean="0"/>
              <a:t>‹#›</a:t>
            </a:fld>
            <a:endParaRPr lang="he-IL"/>
          </a:p>
        </p:txBody>
      </p:sp>
    </p:spTree>
    <p:extLst>
      <p:ext uri="{BB962C8B-B14F-4D97-AF65-F5344CB8AC3E}">
        <p14:creationId xmlns:p14="http://schemas.microsoft.com/office/powerpoint/2010/main" val="16748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E474277B-54F7-4273-9114-8765449A38F8}" type="datetimeFigureOut">
              <a:rPr lang="he-IL" smtClean="0"/>
              <a:t>כ"א/חשון/תשפ"ב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9AD5B4C-5062-46FF-A2F0-A909ED3693D2}" type="slidenum">
              <a:rPr lang="he-IL" smtClean="0"/>
              <a:t>‹#›</a:t>
            </a:fld>
            <a:endParaRPr lang="he-IL"/>
          </a:p>
        </p:txBody>
      </p:sp>
    </p:spTree>
    <p:extLst>
      <p:ext uri="{BB962C8B-B14F-4D97-AF65-F5344CB8AC3E}">
        <p14:creationId xmlns:p14="http://schemas.microsoft.com/office/powerpoint/2010/main" val="274118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E474277B-54F7-4273-9114-8765449A38F8}" type="datetimeFigureOut">
              <a:rPr lang="he-IL" smtClean="0"/>
              <a:t>כ"א/חשון/תשפ"ב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9AD5B4C-5062-46FF-A2F0-A909ED3693D2}" type="slidenum">
              <a:rPr lang="he-IL" smtClean="0"/>
              <a:t>‹#›</a:t>
            </a:fld>
            <a:endParaRPr lang="he-IL"/>
          </a:p>
        </p:txBody>
      </p:sp>
    </p:spTree>
    <p:extLst>
      <p:ext uri="{BB962C8B-B14F-4D97-AF65-F5344CB8AC3E}">
        <p14:creationId xmlns:p14="http://schemas.microsoft.com/office/powerpoint/2010/main" val="18358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E474277B-54F7-4273-9114-8765449A38F8}" type="datetimeFigureOut">
              <a:rPr lang="he-IL" smtClean="0"/>
              <a:t>כ"א/חשון/תשפ"ב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9AD5B4C-5062-46FF-A2F0-A909ED3693D2}" type="slidenum">
              <a:rPr lang="he-IL" smtClean="0"/>
              <a:t>‹#›</a:t>
            </a:fld>
            <a:endParaRPr lang="he-IL"/>
          </a:p>
        </p:txBody>
      </p:sp>
    </p:spTree>
    <p:extLst>
      <p:ext uri="{BB962C8B-B14F-4D97-AF65-F5344CB8AC3E}">
        <p14:creationId xmlns:p14="http://schemas.microsoft.com/office/powerpoint/2010/main" val="129905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474277B-54F7-4273-9114-8765449A38F8}" type="datetimeFigureOut">
              <a:rPr lang="he-IL" smtClean="0"/>
              <a:t>כ"א/חשון/תשפ"ב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9AD5B4C-5062-46FF-A2F0-A909ED3693D2}" type="slidenum">
              <a:rPr lang="he-IL" smtClean="0"/>
              <a:t>‹#›</a:t>
            </a:fld>
            <a:endParaRPr lang="he-IL"/>
          </a:p>
        </p:txBody>
      </p:sp>
    </p:spTree>
    <p:extLst>
      <p:ext uri="{BB962C8B-B14F-4D97-AF65-F5344CB8AC3E}">
        <p14:creationId xmlns:p14="http://schemas.microsoft.com/office/powerpoint/2010/main" val="83740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474277B-54F7-4273-9114-8765449A38F8}" type="datetimeFigureOut">
              <a:rPr lang="he-IL" smtClean="0"/>
              <a:t>כ"א/חשון/תשפ"ב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9AD5B4C-5062-46FF-A2F0-A909ED3693D2}" type="slidenum">
              <a:rPr lang="he-IL" smtClean="0"/>
              <a:t>‹#›</a:t>
            </a:fld>
            <a:endParaRPr lang="he-IL"/>
          </a:p>
        </p:txBody>
      </p:sp>
    </p:spTree>
    <p:extLst>
      <p:ext uri="{BB962C8B-B14F-4D97-AF65-F5344CB8AC3E}">
        <p14:creationId xmlns:p14="http://schemas.microsoft.com/office/powerpoint/2010/main" val="386484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474277B-54F7-4273-9114-8765449A38F8}" type="datetimeFigureOut">
              <a:rPr lang="he-IL" smtClean="0"/>
              <a:t>כ"א/חשון/תשפ"ב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9AD5B4C-5062-46FF-A2F0-A909ED3693D2}" type="slidenum">
              <a:rPr lang="he-IL" smtClean="0"/>
              <a:t>‹#›</a:t>
            </a:fld>
            <a:endParaRPr lang="he-IL"/>
          </a:p>
        </p:txBody>
      </p:sp>
    </p:spTree>
    <p:extLst>
      <p:ext uri="{BB962C8B-B14F-4D97-AF65-F5344CB8AC3E}">
        <p14:creationId xmlns:p14="http://schemas.microsoft.com/office/powerpoint/2010/main" val="106028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474277B-54F7-4273-9114-8765449A38F8}" type="datetimeFigureOut">
              <a:rPr lang="he-IL" smtClean="0"/>
              <a:t>כ"א/חשון/תשפ"ב</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9AD5B4C-5062-46FF-A2F0-A909ED3693D2}" type="slidenum">
              <a:rPr lang="he-IL" smtClean="0"/>
              <a:t>‹#›</a:t>
            </a:fld>
            <a:endParaRPr lang="he-IL"/>
          </a:p>
        </p:txBody>
      </p:sp>
    </p:spTree>
    <p:extLst>
      <p:ext uri="{BB962C8B-B14F-4D97-AF65-F5344CB8AC3E}">
        <p14:creationId xmlns:p14="http://schemas.microsoft.com/office/powerpoint/2010/main" val="3548120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images1.ynet.co.il/PicServer4/2016/07/05/7113143/71131290991893640360no.jpg"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images1.ynet.co.il/PicServer4/2016/07/05/7113131/7113125086575640360no.jpg" TargetMode="External"/><Relationship Id="rId1" Type="http://schemas.openxmlformats.org/officeDocument/2006/relationships/slideLayout" Target="../slideLayouts/slideLayout7.xml"/><Relationship Id="rId6" Type="http://schemas.openxmlformats.org/officeDocument/2006/relationships/hyperlink" Target="http://images1.ynet.co.il/PicServer4/2016/07/05/7113134/711312632971580640360no.jpg" TargetMode="External"/><Relationship Id="rId5" Type="http://schemas.openxmlformats.org/officeDocument/2006/relationships/image" Target="../media/image18.jpeg"/><Relationship Id="rId4" Type="http://schemas.openxmlformats.org/officeDocument/2006/relationships/hyperlink" Target="http://images1.ynet.co.il/PicServer4/2016/07/05/7113137/711312713941086640360no.jpg" TargetMode="Externa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5" y="-119270"/>
            <a:ext cx="6042992" cy="6997148"/>
          </a:xfrm>
          <a:prstGeom prst="rect">
            <a:avLst/>
          </a:prstGeom>
        </p:spPr>
      </p:pic>
      <p:sp>
        <p:nvSpPr>
          <p:cNvPr id="5" name="מלבן 4"/>
          <p:cNvSpPr/>
          <p:nvPr/>
        </p:nvSpPr>
        <p:spPr>
          <a:xfrm>
            <a:off x="6202017" y="198783"/>
            <a:ext cx="5844209" cy="6555641"/>
          </a:xfrm>
          <a:prstGeom prst="rect">
            <a:avLst/>
          </a:prstGeom>
        </p:spPr>
        <p:txBody>
          <a:bodyPr wrap="square">
            <a:spAutoFit/>
          </a:bodyPr>
          <a:lstStyle/>
          <a:p>
            <a:pPr algn="just">
              <a:lnSpc>
                <a:spcPct val="150000"/>
              </a:lnSpc>
            </a:pPr>
            <a:r>
              <a:rPr lang="he-IL" sz="2800" u="sng" dirty="0">
                <a:latin typeface="Times New Roman" panose="02020603050405020304" pitchFamily="18" charset="0"/>
                <a:ea typeface="Times New Roman" panose="02020603050405020304" pitchFamily="18" charset="0"/>
                <a:cs typeface="David" panose="020E0502060401010101" pitchFamily="34" charset="-79"/>
              </a:rPr>
              <a:t>רבי יהודה הלוי, </a:t>
            </a:r>
            <a:r>
              <a:rPr lang="he-IL" sz="2800" u="sng" dirty="0" err="1">
                <a:latin typeface="Times New Roman" panose="02020603050405020304" pitchFamily="18" charset="0"/>
                <a:ea typeface="Times New Roman" panose="02020603050405020304" pitchFamily="18" charset="0"/>
                <a:cs typeface="David" panose="020E0502060401010101" pitchFamily="34" charset="-79"/>
              </a:rPr>
              <a:t>ריה"ל</a:t>
            </a:r>
            <a:r>
              <a:rPr lang="he-IL" sz="2800" dirty="0">
                <a:latin typeface="Times New Roman" panose="02020603050405020304" pitchFamily="18" charset="0"/>
                <a:ea typeface="Times New Roman" panose="02020603050405020304" pitchFamily="18" charset="0"/>
                <a:cs typeface="David" panose="020E0502060401010101" pitchFamily="34" charset="-79"/>
              </a:rPr>
              <a:t> ( 1085 – 1140) נמנה עם חשובי הוגי הדעות וגדולי המשוררים שקמו לעם ישראל. </a:t>
            </a:r>
            <a:r>
              <a:rPr lang="he-IL" sz="2800" dirty="0" err="1">
                <a:latin typeface="Times New Roman" panose="02020603050405020304" pitchFamily="18" charset="0"/>
                <a:ea typeface="Times New Roman" panose="02020603050405020304" pitchFamily="18" charset="0"/>
                <a:cs typeface="David" panose="020E0502060401010101" pitchFamily="34" charset="-79"/>
              </a:rPr>
              <a:t>ריה"ל</a:t>
            </a:r>
            <a:r>
              <a:rPr lang="he-IL" sz="2800" dirty="0">
                <a:latin typeface="Times New Roman" panose="02020603050405020304" pitchFamily="18" charset="0"/>
                <a:ea typeface="Times New Roman" panose="02020603050405020304" pitchFamily="18" charset="0"/>
                <a:cs typeface="David" panose="020E0502060401010101" pitchFamily="34" charset="-79"/>
              </a:rPr>
              <a:t> חי את רוב שנותיו בספרד ופעל בה בתחומים שונים: חיבר שירים רבים, עסק בפעילות ציבורית, ושימש כרופא. לקראת סוף חייו גמלה בלבו ההחלטה לעלות לארץ. לא ידוע אם אכן הצליח להגיע לבסוף לארץ או מת במצרים. לפי האגדה, הגיע </a:t>
            </a:r>
            <a:r>
              <a:rPr lang="he-IL" sz="2800" dirty="0" err="1">
                <a:latin typeface="Times New Roman" panose="02020603050405020304" pitchFamily="18" charset="0"/>
                <a:ea typeface="Times New Roman" panose="02020603050405020304" pitchFamily="18" charset="0"/>
                <a:cs typeface="David" panose="020E0502060401010101" pitchFamily="34" charset="-79"/>
              </a:rPr>
              <a:t>ריה"ל</a:t>
            </a:r>
            <a:r>
              <a:rPr lang="he-IL" sz="2800" dirty="0">
                <a:latin typeface="Times New Roman" panose="02020603050405020304" pitchFamily="18" charset="0"/>
                <a:ea typeface="Times New Roman" panose="02020603050405020304" pitchFamily="18" charset="0"/>
                <a:cs typeface="David" panose="020E0502060401010101" pitchFamily="34" charset="-79"/>
              </a:rPr>
              <a:t> לירושלים ושם נדרס ע"י פרש ערבי.</a:t>
            </a:r>
            <a:endParaRPr lang="en-US" sz="2800" dirty="0">
              <a:effectLst/>
              <a:latin typeface="Garamond" panose="02020404030301010803" pitchFamily="18" charset="0"/>
              <a:ea typeface="Times New Roman" panose="02020603050405020304" pitchFamily="18" charset="0"/>
              <a:cs typeface="Miriam" panose="020B0502050101010101" pitchFamily="34" charset="-79"/>
            </a:endParaRPr>
          </a:p>
        </p:txBody>
      </p:sp>
    </p:spTree>
    <p:extLst>
      <p:ext uri="{BB962C8B-B14F-4D97-AF65-F5344CB8AC3E}">
        <p14:creationId xmlns:p14="http://schemas.microsoft.com/office/powerpoint/2010/main" val="2399931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168008" y="3068960"/>
            <a:ext cx="1224136" cy="369332"/>
          </a:xfrm>
          <a:prstGeom prst="rect">
            <a:avLst/>
          </a:prstGeom>
          <a:noFill/>
        </p:spPr>
        <p:txBody>
          <a:bodyPr wrap="square" rtlCol="1">
            <a:spAutoFit/>
          </a:bodyPr>
          <a:lstStyle/>
          <a:p>
            <a:endParaRPr lang="he-IL" dirty="0"/>
          </a:p>
        </p:txBody>
      </p:sp>
      <p:graphicFrame>
        <p:nvGraphicFramePr>
          <p:cNvPr id="15" name="טבלה 14"/>
          <p:cNvGraphicFramePr>
            <a:graphicFrameLocks noGrp="1"/>
          </p:cNvGraphicFramePr>
          <p:nvPr/>
        </p:nvGraphicFramePr>
        <p:xfrm>
          <a:off x="4340380" y="1470147"/>
          <a:ext cx="3511240" cy="5792282"/>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878016">
                  <a:extLst>
                    <a:ext uri="{9D8B030D-6E8A-4147-A177-3AD203B41FA5}">
                      <a16:colId xmlns:a16="http://schemas.microsoft.com/office/drawing/2014/main" val="20002"/>
                    </a:ext>
                  </a:extLst>
                </a:gridCol>
                <a:gridCol w="878016">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הנוצרי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a:effectLst/>
                        </a:rPr>
                        <a:t>תיאור הא-להים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האל מושלם ומרומם ולכן אין לו רצונות.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a:effectLst/>
                        </a:rPr>
                        <a:t>האם האל ברא את העולם?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לא – לאל אין רצונות ואין עניין בדברים נמוכים כמו העולם שלנו ולכן לא ייתכן שברא אותו. העולם קדמון.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900">
                          <a:effectLst/>
                        </a:rPr>
                        <a:t>מהו הקשר בין האל לבני האדם?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אין קשר – האל לא משגיח ולא מתעניין בעולם ובוודאי לא מתגלה לבני האדם -  הוא מרומם מכך.</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dirty="0">
                          <a:effectLst/>
                        </a:rPr>
                        <a:t>הבסיס לגישה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מתבסס על השכל בלבד.</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700" dirty="0">
                          <a:effectLst/>
                          <a:latin typeface="+mn-lt"/>
                          <a:ea typeface="Calibri"/>
                          <a:cs typeface="Arial"/>
                        </a:rPr>
                        <a:t>מטרת האדם</a:t>
                      </a:r>
                    </a:p>
                    <a:p>
                      <a:pPr algn="r" rtl="1">
                        <a:lnSpc>
                          <a:spcPct val="115000"/>
                        </a:lnSpc>
                        <a:spcAft>
                          <a:spcPts val="0"/>
                        </a:spcAft>
                      </a:pPr>
                      <a:r>
                        <a:rPr lang="he-IL" sz="700" dirty="0">
                          <a:effectLst/>
                          <a:latin typeface="+mn-lt"/>
                          <a:ea typeface="Calibri"/>
                          <a:cs typeface="Arial"/>
                        </a:rPr>
                        <a:t>והדרך להגיע אליה</a:t>
                      </a:r>
                      <a:endParaRPr lang="en-US" sz="700" dirty="0">
                        <a:effectLst/>
                        <a:latin typeface="+mn-lt"/>
                        <a:ea typeface="Calibri"/>
                        <a:cs typeface="Arial"/>
                      </a:endParaRPr>
                    </a:p>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latin typeface="+mn-lt"/>
                          <a:ea typeface="Calibri"/>
                          <a:cs typeface="Arial"/>
                        </a:rPr>
                        <a:t>ההתדבקות ברוחני מטרה </a:t>
                      </a:r>
                      <a:r>
                        <a:rPr lang="he-IL" sz="800" dirty="0">
                          <a:effectLst/>
                          <a:latin typeface="Calibri"/>
                          <a:ea typeface="Calibri"/>
                          <a:cs typeface="Arial"/>
                        </a:rPr>
                        <a:t>זיכוך </a:t>
                      </a:r>
                      <a:r>
                        <a:rPr lang="he-IL" sz="800" dirty="0" err="1">
                          <a:effectLst/>
                          <a:latin typeface="Calibri"/>
                          <a:ea typeface="Calibri"/>
                          <a:cs typeface="Arial"/>
                        </a:rPr>
                        <a:t>הלבו</a:t>
                      </a:r>
                      <a:r>
                        <a:rPr lang="he-IL" sz="800" dirty="0">
                          <a:effectLst/>
                          <a:latin typeface="Calibri"/>
                          <a:ea typeface="Calibri"/>
                          <a:cs typeface="Arial"/>
                        </a:rPr>
                        <a:t> ההוא ( להיות איש מוסרי וטוב)</a:t>
                      </a:r>
                    </a:p>
                    <a:p>
                      <a:pPr algn="r" rtl="1">
                        <a:lnSpc>
                          <a:spcPct val="115000"/>
                        </a:lnSpc>
                        <a:spcAft>
                          <a:spcPts val="0"/>
                        </a:spcAft>
                      </a:pPr>
                      <a:endParaRPr lang="he-IL" sz="800" dirty="0">
                        <a:effectLst/>
                        <a:latin typeface="Calibri"/>
                        <a:ea typeface="Calibri"/>
                        <a:cs typeface="Arial"/>
                      </a:endParaRPr>
                    </a:p>
                    <a:p>
                      <a:pPr algn="r" rtl="1">
                        <a:lnSpc>
                          <a:spcPct val="115000"/>
                        </a:lnSpc>
                        <a:spcAft>
                          <a:spcPts val="0"/>
                        </a:spcAft>
                      </a:pPr>
                      <a:r>
                        <a:rPr lang="he-IL" sz="800" dirty="0">
                          <a:effectLst/>
                          <a:latin typeface="Calibri"/>
                          <a:ea typeface="Calibri"/>
                          <a:cs typeface="Arial"/>
                        </a:rPr>
                        <a:t>הדרך: בדה לך דת"- אין דרך אחת</a:t>
                      </a:r>
                      <a:r>
                        <a:rPr lang="he-IL" sz="800" baseline="0" dirty="0">
                          <a:effectLst/>
                          <a:latin typeface="Calibri"/>
                          <a:ea typeface="Calibri"/>
                          <a:cs typeface="Arial"/>
                        </a:rPr>
                        <a:t> כל אחד יכול להמציא לו דרך.</a:t>
                      </a:r>
                      <a:endParaRPr lang="en-US" sz="8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900">
                          <a:effectLst/>
                        </a:rPr>
                        <a:t> דחיית הכוזרי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1103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223066" y="-5417"/>
            <a:ext cx="5114234" cy="6863417"/>
          </a:xfrm>
          <a:prstGeom prst="rect">
            <a:avLst/>
          </a:prstGeom>
        </p:spPr>
        <p:txBody>
          <a:bodyPr wrap="square">
            <a:spAutoFit/>
          </a:bodyPr>
          <a:lstStyle/>
          <a:p>
            <a:r>
              <a:rPr lang="he-IL" sz="4400" dirty="0">
                <a:effectLst/>
                <a:latin typeface="Arial" panose="020B0604020202020204" pitchFamily="34" charset="0"/>
                <a:ea typeface="Calibri" panose="020F0502020204030204" pitchFamily="34" charset="0"/>
                <a:cs typeface="David" panose="020E0502060401010101" pitchFamily="34" charset="-79"/>
              </a:rPr>
              <a:t>דחיית המלך הכוזרי: </a:t>
            </a:r>
          </a:p>
          <a:p>
            <a:r>
              <a:rPr lang="he-IL" sz="4400" dirty="0">
                <a:effectLst/>
                <a:latin typeface="Arial" panose="020B0604020202020204" pitchFamily="34" charset="0"/>
                <a:ea typeface="Calibri" panose="020F0502020204030204" pitchFamily="34" charset="0"/>
                <a:cs typeface="David" panose="020E0502060401010101" pitchFamily="34" charset="-79"/>
              </a:rPr>
              <a:t>זה סותר את החלום: </a:t>
            </a:r>
          </a:p>
          <a:p>
            <a:r>
              <a:rPr lang="he-IL" sz="4400" dirty="0">
                <a:effectLst/>
                <a:latin typeface="Arial" panose="020B0604020202020204" pitchFamily="34" charset="0"/>
                <a:ea typeface="Calibri" panose="020F0502020204030204" pitchFamily="34" charset="0"/>
                <a:cs typeface="David" panose="020E0502060401010101" pitchFamily="34" charset="-79"/>
              </a:rPr>
              <a:t>א. בחלום חוויתי התגלות – סימן שלוקים תגלה לבני אדם.</a:t>
            </a:r>
          </a:p>
          <a:p>
            <a:r>
              <a:rPr lang="he-IL" sz="4400" dirty="0">
                <a:latin typeface="Arial" panose="020B0604020202020204" pitchFamily="34" charset="0"/>
                <a:ea typeface="Calibri" panose="020F0502020204030204" pitchFamily="34" charset="0"/>
                <a:cs typeface="David" panose="020E0502060401010101" pitchFamily="34" charset="-79"/>
              </a:rPr>
              <a:t>ב. </a:t>
            </a:r>
            <a:r>
              <a:rPr lang="he-IL" sz="4400" dirty="0">
                <a:effectLst/>
                <a:latin typeface="Arial" panose="020B0604020202020204" pitchFamily="34" charset="0"/>
                <a:ea typeface="Calibri" panose="020F0502020204030204" pitchFamily="34" charset="0"/>
                <a:cs typeface="David" panose="020E0502060401010101" pitchFamily="34" charset="-79"/>
              </a:rPr>
              <a:t> שם נאמר לי כי יש מעשה מסוים שאותו ה' רוצה שיעשה. סימן שה' משגיח ויש לו רצונות מיוחדים מבני אדם.</a:t>
            </a:r>
            <a:endParaRPr lang="he-IL" sz="4400" dirty="0"/>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5565" y="1308100"/>
            <a:ext cx="4393096" cy="5114036"/>
          </a:xfrm>
          <a:prstGeom prst="rect">
            <a:avLst/>
          </a:prstGeom>
        </p:spPr>
      </p:pic>
    </p:spTree>
    <p:extLst>
      <p:ext uri="{BB962C8B-B14F-4D97-AF65-F5344CB8AC3E}">
        <p14:creationId xmlns:p14="http://schemas.microsoft.com/office/powerpoint/2010/main" val="1140143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nvPr>
        </p:nvGraphicFramePr>
        <p:xfrm>
          <a:off x="4439816" y="332657"/>
          <a:ext cx="3511240" cy="6081718"/>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878016">
                  <a:extLst>
                    <a:ext uri="{9D8B030D-6E8A-4147-A177-3AD203B41FA5}">
                      <a16:colId xmlns:a16="http://schemas.microsoft.com/office/drawing/2014/main" val="20002"/>
                    </a:ext>
                  </a:extLst>
                </a:gridCol>
                <a:gridCol w="878016">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הנוצרי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dirty="0">
                          <a:effectLst/>
                        </a:rPr>
                        <a:t>תיאור הא-להים</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האל מושלם ומרומם ולכן אין לו רצונות.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a:effectLst/>
                        </a:rPr>
                        <a:t>האם האל ברא את העולם?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לא – לאל אין רצונות ואין עניין בדברים נמוכים כמו העולם שלנו ולכן לא ייתכן שברא אותו. העולם קדמון.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900">
                          <a:effectLst/>
                        </a:rPr>
                        <a:t>מהו הקשר בין האל לבני האדם?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אין קשר – האל לא משגיח ולא מתעניין בעולם ובוודאי לא מתגלה לבני האדם -  הוא מרומם מכך.</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dirty="0">
                          <a:effectLst/>
                        </a:rPr>
                        <a:t>הבסיס לגישה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השכל בלבד.</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700" dirty="0">
                          <a:effectLst/>
                          <a:latin typeface="+mn-lt"/>
                          <a:ea typeface="Calibri"/>
                          <a:cs typeface="Arial"/>
                        </a:rPr>
                        <a:t>מטרת האדם</a:t>
                      </a:r>
                    </a:p>
                    <a:p>
                      <a:pPr algn="r" rtl="1">
                        <a:lnSpc>
                          <a:spcPct val="115000"/>
                        </a:lnSpc>
                        <a:spcAft>
                          <a:spcPts val="0"/>
                        </a:spcAft>
                      </a:pPr>
                      <a:r>
                        <a:rPr lang="he-IL" sz="700" dirty="0">
                          <a:effectLst/>
                          <a:latin typeface="+mn-lt"/>
                          <a:ea typeface="Calibri"/>
                          <a:cs typeface="Arial"/>
                        </a:rPr>
                        <a:t>והדרך להגיע אליה</a:t>
                      </a:r>
                      <a:endParaRPr lang="en-US" sz="700" dirty="0">
                        <a:effectLst/>
                        <a:latin typeface="+mn-lt"/>
                        <a:ea typeface="Calibri"/>
                        <a:cs typeface="Arial"/>
                      </a:endParaRPr>
                    </a:p>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700" dirty="0">
                          <a:effectLst/>
                          <a:latin typeface="+mn-lt"/>
                          <a:ea typeface="Calibri"/>
                          <a:cs typeface="Arial"/>
                        </a:rPr>
                        <a:t>ההתדבקות ברוחני מטרה זיכוך </a:t>
                      </a:r>
                      <a:r>
                        <a:rPr lang="he-IL" sz="700" dirty="0" err="1">
                          <a:effectLst/>
                          <a:latin typeface="+mn-lt"/>
                          <a:ea typeface="Calibri"/>
                          <a:cs typeface="Arial"/>
                        </a:rPr>
                        <a:t>הלבו</a:t>
                      </a:r>
                      <a:r>
                        <a:rPr lang="he-IL" sz="700" dirty="0">
                          <a:effectLst/>
                          <a:latin typeface="+mn-lt"/>
                          <a:ea typeface="Calibri"/>
                          <a:cs typeface="Arial"/>
                        </a:rPr>
                        <a:t> ההוא ( להיות איש מוסרי וטוב)</a:t>
                      </a:r>
                    </a:p>
                    <a:p>
                      <a:pPr algn="r" rtl="1">
                        <a:lnSpc>
                          <a:spcPct val="115000"/>
                        </a:lnSpc>
                        <a:spcAft>
                          <a:spcPts val="0"/>
                        </a:spcAft>
                      </a:pPr>
                      <a:endParaRPr lang="he-IL" sz="700" dirty="0">
                        <a:effectLst/>
                        <a:latin typeface="+mn-lt"/>
                        <a:ea typeface="Calibri"/>
                        <a:cs typeface="Arial"/>
                      </a:endParaRPr>
                    </a:p>
                    <a:p>
                      <a:pPr algn="r" rtl="1">
                        <a:lnSpc>
                          <a:spcPct val="115000"/>
                        </a:lnSpc>
                        <a:spcAft>
                          <a:spcPts val="0"/>
                        </a:spcAft>
                      </a:pPr>
                      <a:r>
                        <a:rPr lang="he-IL" sz="700" dirty="0">
                          <a:effectLst/>
                          <a:latin typeface="+mn-lt"/>
                          <a:ea typeface="Calibri"/>
                          <a:cs typeface="Arial"/>
                        </a:rPr>
                        <a:t>הדרך: בדה לך דת"- אין דרך אחת</a:t>
                      </a:r>
                      <a:r>
                        <a:rPr lang="he-IL" sz="700" baseline="0" dirty="0">
                          <a:effectLst/>
                          <a:latin typeface="+mn-lt"/>
                          <a:ea typeface="Calibri"/>
                          <a:cs typeface="Arial"/>
                        </a:rPr>
                        <a:t> כל אחד יכול להמציא לו דרך.</a:t>
                      </a:r>
                      <a:endParaRPr lang="en-US" sz="700" dirty="0">
                        <a:effectLst/>
                        <a:latin typeface="+mn-lt"/>
                        <a:ea typeface="Calibri"/>
                        <a:cs typeface="Arial"/>
                      </a:endParaRPr>
                    </a:p>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900" dirty="0">
                          <a:effectLst/>
                        </a:rPr>
                        <a:t> דחיית הכוזרי</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סותר את החלום, שם נאמר לו כי יש מעשה מסוים שאותו ה' רוצה שיעשה. סימן שה' משגיח ויש לו רצונות מיוחדים מבני אדם.</a:t>
                      </a:r>
                    </a:p>
                    <a:p>
                      <a:pPr algn="r" rtl="1">
                        <a:lnSpc>
                          <a:spcPct val="115000"/>
                        </a:lnSpc>
                        <a:spcAft>
                          <a:spcPts val="0"/>
                        </a:spcAft>
                      </a:pPr>
                      <a:r>
                        <a:rPr lang="he-IL" sz="800" dirty="0">
                          <a:effectLst/>
                          <a:latin typeface="Calibri"/>
                          <a:ea typeface="Calibri"/>
                          <a:cs typeface="Arial"/>
                        </a:rPr>
                        <a:t>בנוסף המלחמות בין הנצרות לאסלם על הדת מוכיחות שיש חשיבות לדרך – לדת.</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6850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F63150F-EA44-4472-91B5-102CFF5CFC1D}"/>
              </a:ext>
            </a:extLst>
          </p:cNvPr>
          <p:cNvSpPr>
            <a:spLocks noGrp="1"/>
          </p:cNvSpPr>
          <p:nvPr>
            <p:ph type="title"/>
          </p:nvPr>
        </p:nvSpPr>
        <p:spPr>
          <a:xfrm>
            <a:off x="1703540" y="365126"/>
            <a:ext cx="6839211" cy="315912"/>
          </a:xfrm>
        </p:spPr>
        <p:txBody>
          <a:bodyPr>
            <a:normAutofit fontScale="90000"/>
          </a:bodyPr>
          <a:lstStyle/>
          <a:p>
            <a:r>
              <a:rPr lang="he-IL" dirty="0"/>
              <a:t>תפיסת הנוצרי</a:t>
            </a:r>
          </a:p>
        </p:txBody>
      </p:sp>
      <p:sp>
        <p:nvSpPr>
          <p:cNvPr id="3" name="מציין מיקום תוכן 2">
            <a:extLst>
              <a:ext uri="{FF2B5EF4-FFF2-40B4-BE49-F238E27FC236}">
                <a16:creationId xmlns:a16="http://schemas.microsoft.com/office/drawing/2014/main" id="{43553F23-172B-4F91-ACB6-024AD24A01E7}"/>
              </a:ext>
            </a:extLst>
          </p:cNvPr>
          <p:cNvSpPr>
            <a:spLocks noGrp="1"/>
          </p:cNvSpPr>
          <p:nvPr>
            <p:ph idx="1"/>
          </p:nvPr>
        </p:nvSpPr>
        <p:spPr>
          <a:xfrm>
            <a:off x="838199" y="1014608"/>
            <a:ext cx="10735849" cy="5162355"/>
          </a:xfrm>
        </p:spPr>
        <p:txBody>
          <a:bodyPr>
            <a:normAutofit fontScale="62500" lnSpcReduction="20000"/>
          </a:bodyPr>
          <a:lstStyle/>
          <a:p>
            <a:pPr marL="0" indent="0">
              <a:buNone/>
            </a:pPr>
            <a:r>
              <a:rPr lang="he-IL" dirty="0"/>
              <a:t>אָז קָרָא לְ</a:t>
            </a:r>
            <a:r>
              <a:rPr lang="he-IL" b="1" dirty="0"/>
              <a:t>אֶחָד מֵחַכְמֵי הַנּוֹצְרִים</a:t>
            </a:r>
            <a:r>
              <a:rPr lang="he-IL" dirty="0"/>
              <a:t> וַיִּשְׁאֲלֵהוּ לְתוֹרָתוֹ וּלְמַעֲשֵׂהוּ, וַיַּעֲנֵהוּ הַלָּז וַיֹּאמֶר לוֹ:</a:t>
            </a:r>
            <a:endParaRPr lang="en-US" dirty="0"/>
          </a:p>
          <a:p>
            <a:pPr marL="0" indent="0">
              <a:buNone/>
            </a:pPr>
            <a:r>
              <a:rPr lang="he-IL" dirty="0"/>
              <a:t>אֲנִי מַאֲמִין כִּי כָּל הַנִּמְצָאִים נִבְרָאִים וְכִי קַדְמוֹן רַק הַבּוֹרֵא </a:t>
            </a:r>
            <a:r>
              <a:rPr lang="he-IL" dirty="0" err="1"/>
              <a:t>ית</a:t>
            </a:r>
            <a:r>
              <a:rPr lang="he-IL" dirty="0"/>
              <a:t>', אֲשֶׁר בָּרָא אֶת הָעוֹלָם כֻּלּוֹ בְּשִׁשָּׁה יָמִים. וְכֵן מַאֲמִין אֲנִי כִּי כָּל הָאֲנָשִׁים מִצֶּאֱצָאֵי אָדָם הֵם (וְאַחֲרֵי כֵן מִצֶּאֱצָאֵי נֹחַ), וְאִלּוּ הֵם </a:t>
            </a:r>
            <a:r>
              <a:rPr lang="he-IL" dirty="0" err="1"/>
              <a:t>מִתְיַחֲשִׂים</a:t>
            </a:r>
            <a:r>
              <a:rPr lang="he-IL" dirty="0"/>
              <a:t> כֻּלָּם. מַאֲמִין אֲנִי כִּי הָאֱלֹהַּ מַשְׁגִּיחַ עַל הַנִּבְרָאִים וּמִתְחַבֵּר עִם בְּנֵי אָדָם, כִּי יֵשׁ לְפָנָיו כַּעַס וְרָצוֹן וְרַחֲמִים, וְכִי מְדַבֵּר הוּא אֶל נְבִיאָיו וְאֶל חֲסִידָיו בְּהֵרָאוֹתוֹ וּבְהִגָּלוֹתוֹ אֲלֵיהֶם, וְכִי הוּא שֹׁכֵן כָּבוֹד בְּקֶרֶב צִבּוּר אֶחָד אֲשֶׁר בּוֹ בָּחַר; כְּלָלוֹ שֶׁל דָּבָר! מַאֲמִין אֲנִי בְּכָל מַה שֶׁסִּפֵּר עַל כָּל אֵלֶּה בַּתּוֹרָה וּבְסִפְרֵי דִּבְרֵי הַיָּמִים לִבְנֵי יִשְׂרָאֵל, אוֹתוֹ אֲשֶׁר לֹא יִתָּכֵן לְכַפֵּר </a:t>
            </a:r>
            <a:r>
              <a:rPr lang="he-IL" dirty="0" err="1"/>
              <a:t>בַּאֲמִתָּתָם</a:t>
            </a:r>
            <a:r>
              <a:rPr lang="he-IL" dirty="0"/>
              <a:t>, כִּי מְפַרְסְמִים הָיוּ וְהִתְמִידוּ זְמַן רַב וְנִגְלוּ בַּהֲמוֹנִים גְּדוֹלִים.</a:t>
            </a:r>
            <a:endParaRPr lang="en-US" dirty="0"/>
          </a:p>
          <a:p>
            <a:pPr marL="0" indent="0">
              <a:buNone/>
            </a:pPr>
            <a:r>
              <a:rPr lang="he-IL" dirty="0"/>
              <a:t>אוּלָם בְּסוֹף דִּבְרֵי יְמֵיהֶם, בְּדוֹר אַחֲרוֹן לִבְנֵי יִשְׂרָאֵל, </a:t>
            </a:r>
            <a:r>
              <a:rPr lang="he-IL" dirty="0" err="1"/>
              <a:t>נִתְגַּשְּׁמָה</a:t>
            </a:r>
            <a:r>
              <a:rPr lang="he-IL" dirty="0"/>
              <a:t> </a:t>
            </a:r>
            <a:r>
              <a:rPr lang="he-IL" dirty="0" err="1"/>
              <a:t>הָאֱלֹהוּת</a:t>
            </a:r>
            <a:r>
              <a:rPr lang="he-IL" dirty="0"/>
              <a:t> </a:t>
            </a:r>
            <a:r>
              <a:rPr lang="he-IL" dirty="0" err="1"/>
              <a:t>וְהָיְתָה</a:t>
            </a:r>
            <a:r>
              <a:rPr lang="he-IL" dirty="0"/>
              <a:t> לְעֻבָּר בְּגוּף שֶׁל בְּתוּלָה מִמִּשְׁפָּחָה רָמָה בְּיִשְׂרָאֵל, וְהִיא יְלָדַתּוּ: אֱנוֹשִׁי בַּנִּגְלֶה </a:t>
            </a:r>
            <a:r>
              <a:rPr lang="he-IL" dirty="0" err="1"/>
              <a:t>וֶאֱלֹהִי</a:t>
            </a:r>
            <a:r>
              <a:rPr lang="he-IL" dirty="0"/>
              <a:t> בַּנִסְתָּר, נָבִיא שָׁלוּחַ בַּנִּגְלֶה וֶאֱלֹהַּ שׁוֹלֵחַ נְבִיאִים בַּנִסְתָּר, וְהוּא הַמָּשִׁיחַ, הַנִּקְרָא אֶצְלֵנוּ בֵּן </a:t>
            </a:r>
            <a:r>
              <a:rPr lang="he-IL" dirty="0" err="1"/>
              <a:t>הָאֱלֹהִים</a:t>
            </a:r>
            <a:r>
              <a:rPr lang="he-IL" dirty="0"/>
              <a:t>, וְהוּא הָאָב וְהוּא הַבֵּן וְהוּא רוּחַ הַקֹּדֶשׁ. וְהִנֵּה אֲנַחְנוּ </a:t>
            </a:r>
            <a:r>
              <a:rPr lang="he-IL" dirty="0" err="1"/>
              <a:t>מְיַחֲדֵי</a:t>
            </a:r>
            <a:r>
              <a:rPr lang="he-IL" dirty="0"/>
              <a:t> הָאֱלֹהַּ בֶּאֱמֶת, אִם כִּי בִּלְשׁוֹנֵנוּ מוֹפִיעַ הַשִּׁלּוּשׁ. וְהִנְנוּ מַאֲמִינִים כִּי מָשִׁיחַ זֶה שֹׁכֵן כָּבוֹד בְּתוֹךְ בְּנֵי יִשְׂרָאֵל, כְּשֵׁם שֶׁדָּבַק בָּהֶם </a:t>
            </a:r>
            <a:r>
              <a:rPr lang="he-IL" dirty="0" err="1"/>
              <a:t>הָעִנְיָן</a:t>
            </a:r>
            <a:r>
              <a:rPr lang="he-IL" dirty="0"/>
              <a:t> </a:t>
            </a:r>
            <a:r>
              <a:rPr lang="he-IL" dirty="0" err="1"/>
              <a:t>הָאֱלֹהִי</a:t>
            </a:r>
            <a:r>
              <a:rPr lang="he-IL" dirty="0"/>
              <a:t> עַד אוֹתָהּ שָׁעָה לְלֹא הֶפְסֵק. אוּלָם אַחֲרֵי אֲשֶׁר </a:t>
            </a:r>
            <a:r>
              <a:rPr lang="he-IL" dirty="0" err="1"/>
              <a:t>מָרו</a:t>
            </a:r>
            <a:r>
              <a:rPr lang="he-IL" dirty="0"/>
              <a:t>ּ הֲמוֹנֵיהֶם בְּמָשִׁיחַ זֶה, וּצְלָבוּהוּ, הִתְחִיל הַקֶּצֶף </a:t>
            </a:r>
            <a:r>
              <a:rPr lang="he-IL" dirty="0" err="1"/>
              <a:t>הָאֱלֹהִי</a:t>
            </a:r>
            <a:r>
              <a:rPr lang="he-IL" dirty="0"/>
              <a:t> נִתָּךְ עַל הֲמוֹנָם, וְהָרָצוֹן </a:t>
            </a:r>
            <a:r>
              <a:rPr lang="he-IL" dirty="0" err="1"/>
              <a:t>הָאֱלֹהִי</a:t>
            </a:r>
            <a:r>
              <a:rPr lang="he-IL" dirty="0"/>
              <a:t> הִתְחִיל שׁוֹרֶה עַל הַיְּחִידִים אֲשֶׁר</a:t>
            </a:r>
            <a:endParaRPr lang="en-US" dirty="0"/>
          </a:p>
          <a:p>
            <a:pPr marL="0" indent="0">
              <a:buNone/>
            </a:pPr>
            <a:r>
              <a:rPr lang="he-IL" dirty="0"/>
              <a:t>הָלְכוּ אַחַר הַמָּשִׁיחַ, וְאַחֲרֵי כֵן עַל הָאֻמּוֹת אֲשֶׁר הָלְכוּ אַחֲרֵי הַיְּחִידִים הָהֵם. וַאֲנַחְנוּ הִנְנוּ מִן הָאֻמּוֹת הָהֵן, וְאִם אָמְנָם אֵין אָנוּ מִזֶרַע בְּנֵי יִשְׂרָאֵל, רְאוּיִים אָנוּ יוֹתֵר מֵהֶם </a:t>
            </a:r>
            <a:r>
              <a:rPr lang="he-IL" dirty="0" err="1"/>
              <a:t>לְהִקָּרֵא</a:t>
            </a:r>
            <a:r>
              <a:rPr lang="he-IL" dirty="0"/>
              <a:t> &lt;&lt;בְּנֵי יִשְׂרָאֵל&gt;&gt;, כִּי אֲנַחְנוּ הוֹלְכִים אַחַר הַמָּשִׁיחַ וְאַחֲרֵי שְׁלִיחָיו מִבְּנֵי יִשְׂרָאֵל, אֲשֶׁר הָיוּ שְׁנֵים עָשָׂר בְּמִסְפָּר, שֶׁכֵּן בָּאוּ הֵם בִּמְקוֹם השבטים</a:t>
            </a:r>
          </a:p>
          <a:p>
            <a:pPr marL="0" indent="0">
              <a:buNone/>
            </a:pPr>
            <a:r>
              <a:rPr lang="he-IL" dirty="0"/>
              <a:t>אמר לו </a:t>
            </a:r>
            <a:r>
              <a:rPr lang="he-IL" b="1" dirty="0"/>
              <a:t>הכוזרי</a:t>
            </a:r>
            <a:r>
              <a:rPr lang="he-IL" dirty="0"/>
              <a:t>:</a:t>
            </a:r>
            <a:endParaRPr lang="en-US" dirty="0"/>
          </a:p>
          <a:p>
            <a:pPr marL="0" indent="0">
              <a:buNone/>
            </a:pPr>
            <a:r>
              <a:rPr lang="he-IL" dirty="0"/>
              <a:t>דָּת כָּזֹאת אֵינָהּ מְנִיחָה מָקוֹם לְהִגָּיוֹן, גְּדוֹלָה מִזֹּאת! </a:t>
            </a:r>
            <a:r>
              <a:rPr lang="he-IL" dirty="0" err="1"/>
              <a:t>הַהִגָּיוֹן</a:t>
            </a:r>
            <a:r>
              <a:rPr lang="he-IL" dirty="0"/>
              <a:t> מַרְחִיק רֹב הַדְּבָרִים שֶׁאָמַרְתָּ, אוּלָם לְאַחַר שֶׁנִּתְאַמֵּת דָּבָר לָאָדָם עַל פִּי מַרְאֵה </a:t>
            </a:r>
            <a:r>
              <a:rPr lang="he-IL" dirty="0" err="1"/>
              <a:t>עֵינַיִם</a:t>
            </a:r>
            <a:r>
              <a:rPr lang="he-IL" dirty="0"/>
              <a:t> </a:t>
            </a:r>
            <a:r>
              <a:rPr lang="he-IL" dirty="0" err="1"/>
              <a:t>וּבַנִּסָּיוֹן</a:t>
            </a:r>
            <a:r>
              <a:rPr lang="he-IL" dirty="0"/>
              <a:t>, עַד אֲשֶׁר יַאֲמִין בּוֹ כָּל הַלֵּב וְלֹא יִמְצָא מוֹצָא כִּי אִם לְהַאֲמִין בַּדָּבָר אֲשֶׁר נִתְאַמֵּת אֶצְלוֹ, יַמְצִיא תַּחְבּוּלָה דַּקָּה נֶגֶד </a:t>
            </a:r>
            <a:r>
              <a:rPr lang="he-IL" dirty="0" err="1"/>
              <a:t>הַהֶקֵּש</a:t>
            </a:r>
            <a:r>
              <a:rPr lang="he-IL" dirty="0"/>
              <a:t>ׁ הַהֶגְיוֹנִי לְמַעַן יְקָרֵב אֶת הָרָחוֹק הַהוּא. הֵן כָּכָה יַעֲשׂוּ גַּם חַכְמֵי הַטֶּבַע </a:t>
            </a:r>
            <a:r>
              <a:rPr lang="he-IL" dirty="0" err="1"/>
              <a:t>בַּכֹּחוֹת</a:t>
            </a:r>
            <a:r>
              <a:rPr lang="he-IL" dirty="0"/>
              <a:t> </a:t>
            </a:r>
            <a:r>
              <a:rPr lang="he-IL" dirty="0" err="1"/>
              <a:t>הַמֻּפְלָאִים</a:t>
            </a:r>
            <a:r>
              <a:rPr lang="he-IL" dirty="0"/>
              <a:t> הַנִּגְלִים לָהֶם בָּרִאשׁוֹנָה, כֹּחוֹת אֲשֶׁר אִלּוּ סִפַּר עֲלֵיהֶם לַחֲכָמִים הָאֵלֶּה לִפְנֵי שֶׁרָאוּם בְּעֵינֵיהֶם הָיוּ כּוֹפְרִים בִּמְצִיאוּתָם, אוּלָם אַחֲרֵי אֲשֶׁר רָאוּם יִתְחַכְּמוּ וְיִמְצְאוּ לָהֶם סִבּוֹת, אִם בְּמַעֲרֶכֶת הַכּוֹכָבִים אוֹ בְּקֶרֶב הָרוּחָנִיִּים, וְלֹא יִדְחוּ אֶת אֲשֶׁר רָאוּ בְּעֵינֵיהֶם. אֲבָל אֲנִי אֵינִי מוֹצֵא דַּעְתִּי נוֹטָה לְקַבֵּל אֶת הַדְּבָרִים הָאֵלֶּה כַּאֲמִתִּיִּים, כִּי חֲדָשִׁים הֵם בְּעֵינַי וְלֹא גָּדַלְתִּי עֲלֵיהֶם, עָלַי מוּטֶלֶת אֵפוֹא הַחוֹבָה לַחְקֹר אֶת הַדָּבָר עַד תַּכְלִיתוֹ.</a:t>
            </a:r>
            <a:endParaRPr lang="en-US" dirty="0"/>
          </a:p>
          <a:p>
            <a:endParaRPr lang="he-IL" dirty="0"/>
          </a:p>
        </p:txBody>
      </p:sp>
    </p:spTree>
    <p:extLst>
      <p:ext uri="{BB962C8B-B14F-4D97-AF65-F5344CB8AC3E}">
        <p14:creationId xmlns:p14="http://schemas.microsoft.com/office/powerpoint/2010/main" val="199349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5514534" y="0"/>
            <a:ext cx="6677466" cy="5961632"/>
          </a:xfrm>
          <a:prstGeom prst="rect">
            <a:avLst/>
          </a:prstGeom>
        </p:spPr>
        <p:txBody>
          <a:bodyPr wrap="square">
            <a:spAutoFit/>
          </a:bodyPr>
          <a:lstStyle/>
          <a:p>
            <a:pPr>
              <a:lnSpc>
                <a:spcPct val="115000"/>
              </a:lnSpc>
              <a:spcAft>
                <a:spcPts val="1000"/>
              </a:spcAft>
            </a:pPr>
            <a:r>
              <a:rPr lang="he-IL" sz="3600" b="1" dirty="0">
                <a:effectLst/>
                <a:latin typeface="Arial" panose="020B0604020202020204" pitchFamily="34" charset="0"/>
                <a:ea typeface="Calibri" panose="020F0502020204030204" pitchFamily="34" charset="0"/>
                <a:cs typeface="David" panose="020E0502060401010101" pitchFamily="34" charset="-79"/>
              </a:rPr>
              <a:t>הנוצרי</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3600" dirty="0">
                <a:effectLst/>
                <a:latin typeface="Arial" panose="020B0604020202020204" pitchFamily="34" charset="0"/>
                <a:ea typeface="Calibri" panose="020F0502020204030204" pitchFamily="34" charset="0"/>
                <a:cs typeface="David" panose="020E0502060401010101" pitchFamily="34" charset="-79"/>
              </a:rPr>
              <a:t>יש אל אחד, אך הוא מתבטא בשלש צורות – השילוש הקדוש (אב, בן, רוח הקודש).</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he-IL" sz="3600" dirty="0">
                <a:effectLst/>
                <a:latin typeface="Arial" panose="020B0604020202020204" pitchFamily="34" charset="0"/>
                <a:ea typeface="Calibri" panose="020F0502020204030204" pitchFamily="34" charset="0"/>
                <a:cs typeface="David" panose="020E0502060401010101" pitchFamily="34" charset="-79"/>
              </a:rPr>
              <a:t>מתבסס על הניסים המסופרים בתנ"ך ועל גדולתו של ישו.</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r>
              <a:rPr lang="he-IL" sz="3600" dirty="0">
                <a:effectLst/>
                <a:latin typeface="Arial" panose="020B0604020202020204" pitchFamily="34" charset="0"/>
                <a:ea typeface="Calibri" panose="020F0502020204030204" pitchFamily="34" charset="0"/>
                <a:cs typeface="David" panose="020E0502060401010101" pitchFamily="34" charset="-79"/>
              </a:rPr>
              <a:t>דחיית הכוזרי: סותר את ההיגיון – קשה להאמין בניסים כאלו, אלא אם כן רואים אותם ישירות. </a:t>
            </a:r>
            <a:endParaRPr lang="he-IL" sz="3600" dirty="0"/>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45723" cy="6858000"/>
          </a:xfrm>
          <a:prstGeom prst="rect">
            <a:avLst/>
          </a:prstGeom>
        </p:spPr>
      </p:pic>
    </p:spTree>
    <p:extLst>
      <p:ext uri="{BB962C8B-B14F-4D97-AF65-F5344CB8AC3E}">
        <p14:creationId xmlns:p14="http://schemas.microsoft.com/office/powerpoint/2010/main" val="32041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nvPr>
        </p:nvGraphicFramePr>
        <p:xfrm>
          <a:off x="4439816" y="404664"/>
          <a:ext cx="3511240" cy="5971801"/>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878030">
                  <a:extLst>
                    <a:ext uri="{9D8B030D-6E8A-4147-A177-3AD203B41FA5}">
                      <a16:colId xmlns:a16="http://schemas.microsoft.com/office/drawing/2014/main" val="20002"/>
                    </a:ext>
                  </a:extLst>
                </a:gridCol>
                <a:gridCol w="878002">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dirty="0">
                          <a:effectLst/>
                        </a:rPr>
                        <a:t>הנוצרי</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dirty="0">
                          <a:effectLst/>
                        </a:rPr>
                        <a:t>תיאור הא-להים</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האל מושלם ומרומם ולכן אין לו רצונות.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יש אל אחד, אך הוא מתבטא בשלש צורות – השילוש הקדוש (אב, בן, רוח הקודש). האל קדמון לעולם.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a:effectLst/>
                        </a:rPr>
                        <a:t>האם האל ברא את העולם?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לא – לאל אין רצונות ואין עניין בדברים נמוכים כמו העולם שלנו ולכן לא ייתכן שברא אותו. העולם קדמון.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900">
                          <a:effectLst/>
                        </a:rPr>
                        <a:t>מהו הקשר בין האל לבני האדם?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אין קשר – האל לא משגיח ולא מתעניין בעולם ובוודאי לא מתגלה לבני האדם -  הוא מרומם מכך.</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dirty="0">
                          <a:effectLst/>
                        </a:rPr>
                        <a:t>הבסיס לגישה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השכל בלבד.</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700" dirty="0">
                          <a:effectLst/>
                          <a:latin typeface="+mn-lt"/>
                          <a:ea typeface="Calibri"/>
                          <a:cs typeface="Arial"/>
                        </a:rPr>
                        <a:t>מטרת האדם</a:t>
                      </a:r>
                    </a:p>
                    <a:p>
                      <a:pPr algn="r" rtl="1">
                        <a:lnSpc>
                          <a:spcPct val="115000"/>
                        </a:lnSpc>
                        <a:spcAft>
                          <a:spcPts val="0"/>
                        </a:spcAft>
                      </a:pPr>
                      <a:r>
                        <a:rPr lang="he-IL" sz="700" dirty="0">
                          <a:effectLst/>
                          <a:latin typeface="+mn-lt"/>
                          <a:ea typeface="Calibri"/>
                          <a:cs typeface="Arial"/>
                        </a:rPr>
                        <a:t>והדרך להגיע אליה</a:t>
                      </a:r>
                      <a:endParaRPr lang="en-US" sz="700" dirty="0">
                        <a:effectLst/>
                        <a:latin typeface="+mn-lt"/>
                        <a:ea typeface="Calibri"/>
                        <a:cs typeface="Arial"/>
                      </a:endParaRPr>
                    </a:p>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700" dirty="0">
                          <a:effectLst/>
                          <a:latin typeface="+mn-lt"/>
                          <a:ea typeface="Calibri"/>
                          <a:cs typeface="Arial"/>
                        </a:rPr>
                        <a:t>ההתדבקות ברוחני מטרה זיכוך </a:t>
                      </a:r>
                      <a:r>
                        <a:rPr lang="he-IL" sz="700" dirty="0" err="1">
                          <a:effectLst/>
                          <a:latin typeface="+mn-lt"/>
                          <a:ea typeface="Calibri"/>
                          <a:cs typeface="Arial"/>
                        </a:rPr>
                        <a:t>הלבו</a:t>
                      </a:r>
                      <a:r>
                        <a:rPr lang="he-IL" sz="700" dirty="0">
                          <a:effectLst/>
                          <a:latin typeface="+mn-lt"/>
                          <a:ea typeface="Calibri"/>
                          <a:cs typeface="Arial"/>
                        </a:rPr>
                        <a:t> ההוא ( להיות איש מוסרי וטוב)</a:t>
                      </a:r>
                    </a:p>
                    <a:p>
                      <a:pPr algn="r" rtl="1">
                        <a:lnSpc>
                          <a:spcPct val="115000"/>
                        </a:lnSpc>
                        <a:spcAft>
                          <a:spcPts val="0"/>
                        </a:spcAft>
                      </a:pPr>
                      <a:endParaRPr lang="he-IL" sz="700" dirty="0">
                        <a:effectLst/>
                        <a:latin typeface="+mn-lt"/>
                        <a:ea typeface="Calibri"/>
                        <a:cs typeface="Arial"/>
                      </a:endParaRPr>
                    </a:p>
                    <a:p>
                      <a:pPr algn="r" rtl="1">
                        <a:lnSpc>
                          <a:spcPct val="115000"/>
                        </a:lnSpc>
                        <a:spcAft>
                          <a:spcPts val="0"/>
                        </a:spcAft>
                      </a:pPr>
                      <a:r>
                        <a:rPr lang="he-IL" sz="700" dirty="0">
                          <a:effectLst/>
                          <a:latin typeface="+mn-lt"/>
                          <a:ea typeface="Calibri"/>
                          <a:cs typeface="Arial"/>
                        </a:rPr>
                        <a:t>הדרך: בדה לך דת"- אין דרך אחת</a:t>
                      </a:r>
                      <a:r>
                        <a:rPr lang="he-IL" sz="700" baseline="0" dirty="0">
                          <a:effectLst/>
                          <a:latin typeface="+mn-lt"/>
                          <a:ea typeface="Calibri"/>
                          <a:cs typeface="Arial"/>
                        </a:rPr>
                        <a:t> כל אחד יכול להמציא לו דרך.</a:t>
                      </a:r>
                      <a:endParaRPr lang="en-US" sz="700" dirty="0">
                        <a:effectLst/>
                        <a:latin typeface="+mn-lt"/>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900">
                          <a:effectLst/>
                        </a:rPr>
                        <a:t> דחיית הכוזרי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סותר את החלום, שם נאמר לו כי יש מעשה מסוים שאותו ה' רוצה שיעשה. סימן שה' משגיח ויש לו רצונות מיוחדים מבני אדם.</a:t>
                      </a:r>
                    </a:p>
                    <a:p>
                      <a:pPr algn="r" rtl="1">
                        <a:lnSpc>
                          <a:spcPct val="115000"/>
                        </a:lnSpc>
                        <a:spcAft>
                          <a:spcPts val="0"/>
                        </a:spcAft>
                      </a:pPr>
                      <a:r>
                        <a:rPr lang="he-IL" sz="800" dirty="0">
                          <a:effectLst/>
                          <a:latin typeface="Calibri"/>
                          <a:ea typeface="Calibri"/>
                          <a:cs typeface="Arial"/>
                        </a:rPr>
                        <a:t>בנוסף המלחמות בין הנצרות לאסלם על הדת מוכיחות שיש חשיבות לדרך – לדת.</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72650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nvPr>
        </p:nvGraphicFramePr>
        <p:xfrm>
          <a:off x="4439816" y="332656"/>
          <a:ext cx="3511240" cy="5971801"/>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878030">
                  <a:extLst>
                    <a:ext uri="{9D8B030D-6E8A-4147-A177-3AD203B41FA5}">
                      <a16:colId xmlns:a16="http://schemas.microsoft.com/office/drawing/2014/main" val="20002"/>
                    </a:ext>
                  </a:extLst>
                </a:gridCol>
                <a:gridCol w="878002">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dirty="0">
                          <a:effectLst/>
                        </a:rPr>
                        <a:t>הנוצרי</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dirty="0">
                          <a:effectLst/>
                        </a:rPr>
                        <a:t>תיאור הא-להים</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האל מושלם ומרומם ולכן אין לו רצונות.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יש אל אחד, אך הוא מתבטא בשלש צורות – השילוש הקדוש (אב, בן, רוח הקודש). האל קדמון לעולם.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a:effectLst/>
                        </a:rPr>
                        <a:t>האם האל ברא את העולם?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לא – לאל אין רצונות ואין עניין בדברים נמוכים כמו העולם שלנו ולכן לא ייתכן שברא אותו. העולם קדמון.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700" dirty="0">
                          <a:effectLst/>
                          <a:latin typeface="Calibri"/>
                          <a:ea typeface="Calibri"/>
                          <a:cs typeface="Arial"/>
                        </a:rPr>
                        <a:t>כן</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900">
                          <a:effectLst/>
                        </a:rPr>
                        <a:t>מהו הקשר בין האל לבני האדם?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אין קשר – האל לא משגיח ולא מתעניין בעולם ובוודאי לא מתגלה לבני האדם -  הוא מרומם מכך.</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dirty="0">
                          <a:effectLst/>
                        </a:rPr>
                        <a:t>הבסיס לגישה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השכל בלבד.</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700" dirty="0">
                          <a:effectLst/>
                          <a:latin typeface="+mn-lt"/>
                          <a:ea typeface="Calibri"/>
                          <a:cs typeface="Arial"/>
                        </a:rPr>
                        <a:t>מטרת האדם</a:t>
                      </a:r>
                    </a:p>
                    <a:p>
                      <a:pPr algn="r" rtl="1">
                        <a:lnSpc>
                          <a:spcPct val="115000"/>
                        </a:lnSpc>
                        <a:spcAft>
                          <a:spcPts val="0"/>
                        </a:spcAft>
                      </a:pPr>
                      <a:r>
                        <a:rPr lang="he-IL" sz="700" dirty="0">
                          <a:effectLst/>
                          <a:latin typeface="+mn-lt"/>
                          <a:ea typeface="Calibri"/>
                          <a:cs typeface="Arial"/>
                        </a:rPr>
                        <a:t>והדרך להגיע אליה</a:t>
                      </a:r>
                      <a:endParaRPr lang="en-US" sz="700" dirty="0">
                        <a:effectLst/>
                        <a:latin typeface="+mn-lt"/>
                        <a:ea typeface="Calibri"/>
                        <a:cs typeface="Arial"/>
                      </a:endParaRPr>
                    </a:p>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700" dirty="0">
                          <a:effectLst/>
                          <a:latin typeface="+mn-lt"/>
                          <a:ea typeface="Calibri"/>
                          <a:cs typeface="Arial"/>
                        </a:rPr>
                        <a:t>ההתדבקות ברוחני מטרה זיכוך </a:t>
                      </a:r>
                      <a:r>
                        <a:rPr lang="he-IL" sz="700" dirty="0" err="1">
                          <a:effectLst/>
                          <a:latin typeface="+mn-lt"/>
                          <a:ea typeface="Calibri"/>
                          <a:cs typeface="Arial"/>
                        </a:rPr>
                        <a:t>הלבו</a:t>
                      </a:r>
                      <a:r>
                        <a:rPr lang="he-IL" sz="700" dirty="0">
                          <a:effectLst/>
                          <a:latin typeface="+mn-lt"/>
                          <a:ea typeface="Calibri"/>
                          <a:cs typeface="Arial"/>
                        </a:rPr>
                        <a:t> ההוא ( להיות איש מוסרי וטוב)</a:t>
                      </a:r>
                    </a:p>
                    <a:p>
                      <a:pPr algn="r" rtl="1">
                        <a:lnSpc>
                          <a:spcPct val="115000"/>
                        </a:lnSpc>
                        <a:spcAft>
                          <a:spcPts val="0"/>
                        </a:spcAft>
                      </a:pPr>
                      <a:endParaRPr lang="he-IL" sz="700" dirty="0">
                        <a:effectLst/>
                        <a:latin typeface="+mn-lt"/>
                        <a:ea typeface="Calibri"/>
                        <a:cs typeface="Arial"/>
                      </a:endParaRPr>
                    </a:p>
                    <a:p>
                      <a:pPr algn="r" rtl="1">
                        <a:lnSpc>
                          <a:spcPct val="115000"/>
                        </a:lnSpc>
                        <a:spcAft>
                          <a:spcPts val="0"/>
                        </a:spcAft>
                      </a:pPr>
                      <a:r>
                        <a:rPr lang="he-IL" sz="700" dirty="0">
                          <a:effectLst/>
                          <a:latin typeface="+mn-lt"/>
                          <a:ea typeface="Calibri"/>
                          <a:cs typeface="Arial"/>
                        </a:rPr>
                        <a:t>הדרך: בדה לך דת"- אין דרך אחת</a:t>
                      </a:r>
                      <a:r>
                        <a:rPr lang="he-IL" sz="700" baseline="0" dirty="0">
                          <a:effectLst/>
                          <a:latin typeface="+mn-lt"/>
                          <a:ea typeface="Calibri"/>
                          <a:cs typeface="Arial"/>
                        </a:rPr>
                        <a:t> כל אחד יכול להמציא לו דרך.</a:t>
                      </a:r>
                      <a:endParaRPr lang="en-US" sz="700" dirty="0">
                        <a:effectLst/>
                        <a:latin typeface="+mn-lt"/>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900">
                          <a:effectLst/>
                        </a:rPr>
                        <a:t> דחיית הכוזרי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סותר את החלום, שם נאמר לו כי יש מעשה מסוים שאותו ה' רוצה שיעשה. סימן שה' משגיח ויש לו רצונות מיוחדים מבני אדם.</a:t>
                      </a:r>
                    </a:p>
                    <a:p>
                      <a:pPr algn="r" rtl="1">
                        <a:lnSpc>
                          <a:spcPct val="115000"/>
                        </a:lnSpc>
                        <a:spcAft>
                          <a:spcPts val="0"/>
                        </a:spcAft>
                      </a:pPr>
                      <a:r>
                        <a:rPr lang="he-IL" sz="800" dirty="0">
                          <a:effectLst/>
                          <a:latin typeface="Calibri"/>
                          <a:ea typeface="Calibri"/>
                          <a:cs typeface="Arial"/>
                        </a:rPr>
                        <a:t>בנוסף המלחמות בין הנצרות לאסלם על הדת מוכיחות שיש חשיבות לדרך – לדת.</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1216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nvPr>
        </p:nvGraphicFramePr>
        <p:xfrm>
          <a:off x="4367808" y="404664"/>
          <a:ext cx="3511240" cy="5989012"/>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878016">
                  <a:extLst>
                    <a:ext uri="{9D8B030D-6E8A-4147-A177-3AD203B41FA5}">
                      <a16:colId xmlns:a16="http://schemas.microsoft.com/office/drawing/2014/main" val="20002"/>
                    </a:ext>
                  </a:extLst>
                </a:gridCol>
                <a:gridCol w="878016">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הנוצרי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a:effectLst/>
                        </a:rPr>
                        <a:t>תיאור הא-להים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האל מושלם ומרומם ולכן אין לו רצונות.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אל אחד, אך הוא מתבטא בשלש צורות – השילוש הקדוש (אב, בן, רוח הקודש). האל קדמון לעולם.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dirty="0">
                          <a:effectLst/>
                        </a:rPr>
                        <a:t>האם האל ברא את העולם?</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לא – לאל אין רצונות ואין עניין בדברים נמוכים כמו העולם שלנו ולכן לא ייתכן שברא אותו. העולם קדמון.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כן.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900">
                          <a:effectLst/>
                        </a:rPr>
                        <a:t>מהו הקשר בין האל לבני האדם?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אין קשר – האל לא משגיח ולא מתעניין בעולם ובוודאי לא מתגלה לבני האדם -  הוא מרומם מכך.</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יש השגחה של האל ויש לו רצונות מבני האדם. הקשר כל כך ישיר עד שהאל ירד ממש לעולם באופן גשמי, בדמות של אדם (ישו).</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dirty="0">
                          <a:effectLst/>
                        </a:rPr>
                        <a:t>הבסיס לגישה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השכל בלבד.</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700" dirty="0">
                          <a:effectLst/>
                          <a:latin typeface="+mn-lt"/>
                          <a:ea typeface="Calibri"/>
                          <a:cs typeface="Arial"/>
                        </a:rPr>
                        <a:t>מטרת האדם</a:t>
                      </a:r>
                    </a:p>
                    <a:p>
                      <a:pPr algn="r" rtl="1">
                        <a:lnSpc>
                          <a:spcPct val="115000"/>
                        </a:lnSpc>
                        <a:spcAft>
                          <a:spcPts val="0"/>
                        </a:spcAft>
                      </a:pPr>
                      <a:r>
                        <a:rPr lang="he-IL" sz="700" dirty="0">
                          <a:effectLst/>
                          <a:latin typeface="+mn-lt"/>
                          <a:ea typeface="Calibri"/>
                          <a:cs typeface="Arial"/>
                        </a:rPr>
                        <a:t>והדרך להגיע אליה</a:t>
                      </a:r>
                      <a:endParaRPr lang="en-US" sz="700" dirty="0">
                        <a:effectLst/>
                        <a:latin typeface="+mn-lt"/>
                        <a:ea typeface="Calibri"/>
                        <a:cs typeface="Arial"/>
                      </a:endParaRPr>
                    </a:p>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700" dirty="0">
                          <a:effectLst/>
                          <a:latin typeface="+mn-lt"/>
                          <a:ea typeface="Calibri"/>
                          <a:cs typeface="Arial"/>
                        </a:rPr>
                        <a:t>ההתדבקות ברוחני מטרה זיכוך </a:t>
                      </a:r>
                      <a:r>
                        <a:rPr lang="he-IL" sz="700" dirty="0" err="1">
                          <a:effectLst/>
                          <a:latin typeface="+mn-lt"/>
                          <a:ea typeface="Calibri"/>
                          <a:cs typeface="Arial"/>
                        </a:rPr>
                        <a:t>הלבו</a:t>
                      </a:r>
                      <a:r>
                        <a:rPr lang="he-IL" sz="700" dirty="0">
                          <a:effectLst/>
                          <a:latin typeface="+mn-lt"/>
                          <a:ea typeface="Calibri"/>
                          <a:cs typeface="Arial"/>
                        </a:rPr>
                        <a:t> ההוא ( להיות איש מוסרי וטוב)</a:t>
                      </a:r>
                    </a:p>
                    <a:p>
                      <a:pPr algn="r" rtl="1">
                        <a:lnSpc>
                          <a:spcPct val="115000"/>
                        </a:lnSpc>
                        <a:spcAft>
                          <a:spcPts val="0"/>
                        </a:spcAft>
                      </a:pPr>
                      <a:endParaRPr lang="he-IL" sz="700" dirty="0">
                        <a:effectLst/>
                        <a:latin typeface="+mn-lt"/>
                        <a:ea typeface="Calibri"/>
                        <a:cs typeface="Arial"/>
                      </a:endParaRPr>
                    </a:p>
                    <a:p>
                      <a:pPr algn="r" rtl="1">
                        <a:lnSpc>
                          <a:spcPct val="115000"/>
                        </a:lnSpc>
                        <a:spcAft>
                          <a:spcPts val="0"/>
                        </a:spcAft>
                      </a:pPr>
                      <a:r>
                        <a:rPr lang="he-IL" sz="700" dirty="0">
                          <a:effectLst/>
                          <a:latin typeface="+mn-lt"/>
                          <a:ea typeface="Calibri"/>
                          <a:cs typeface="Arial"/>
                        </a:rPr>
                        <a:t>הדרך: בדה לך דת"- אין דרך אחת</a:t>
                      </a:r>
                      <a:r>
                        <a:rPr lang="he-IL" sz="700" baseline="0" dirty="0">
                          <a:effectLst/>
                          <a:latin typeface="+mn-lt"/>
                          <a:ea typeface="Calibri"/>
                          <a:cs typeface="Arial"/>
                        </a:rPr>
                        <a:t> כל אחד יכול להמציא לו דרך.</a:t>
                      </a:r>
                      <a:endParaRPr lang="en-US" sz="700" dirty="0">
                        <a:effectLst/>
                        <a:latin typeface="+mn-lt"/>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900">
                          <a:effectLst/>
                        </a:rPr>
                        <a:t> דחיית הכוזרי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סותר את החלום, שם נאמר לו כי יש מעשה מסוים שאותו ה' רוצה שיעשה. סימן שה' משגיח ויש לו רצונות מיוחדים מבני אדם.</a:t>
                      </a:r>
                    </a:p>
                    <a:p>
                      <a:pPr algn="r" rtl="1">
                        <a:lnSpc>
                          <a:spcPct val="115000"/>
                        </a:lnSpc>
                        <a:spcAft>
                          <a:spcPts val="0"/>
                        </a:spcAft>
                      </a:pPr>
                      <a:r>
                        <a:rPr lang="he-IL" sz="800" dirty="0">
                          <a:effectLst/>
                          <a:latin typeface="Calibri"/>
                          <a:ea typeface="Calibri"/>
                          <a:cs typeface="Arial"/>
                        </a:rPr>
                        <a:t>בנוסף המלחמות בין הנצרות לאסלם על הדת מוכיחות שיש חשיבות לדרך – לדת.</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1782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nvPr>
        </p:nvGraphicFramePr>
        <p:xfrm>
          <a:off x="4439816" y="260648"/>
          <a:ext cx="3511240" cy="5989012"/>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907058">
                  <a:extLst>
                    <a:ext uri="{9D8B030D-6E8A-4147-A177-3AD203B41FA5}">
                      <a16:colId xmlns:a16="http://schemas.microsoft.com/office/drawing/2014/main" val="20002"/>
                    </a:ext>
                  </a:extLst>
                </a:gridCol>
                <a:gridCol w="848974">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הנוצרי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a:effectLst/>
                        </a:rPr>
                        <a:t>תיאור הא-להים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האל מושלם ומרומם ולכן אין לו רצונות.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אל אחד, אך הוא מתבטא בשלש צורות – השילוש הקדוש (אב, בן, רוח הקודש). האל קדמון לעולם.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a:effectLst/>
                        </a:rPr>
                        <a:t>האם האל ברא את העולם?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לא – לאל אין רצונות ואין עניין בדברים נמוכים כמו העולם שלנו ולכן לא ייתכן שברא אותו. העולם קדמון.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כן.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900">
                          <a:effectLst/>
                        </a:rPr>
                        <a:t>מהו הקשר בין האל לבני האדם?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אין קשר – האל לא משגיח ולא מתעניין בעולם ובוודאי לא מתגלה לבני האדם -  הוא מרומם מכך.</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השגחה של האל ויש לו רצונות מבני האדם. הקשר כל כך ישיר עד שהאל ירד ממש לעולם באופן גשמי, בדמות של אדם (ישו).</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dirty="0">
                          <a:effectLst/>
                        </a:rPr>
                        <a:t>הבסיס לגישה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השכל בלבד.</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הניסים המסופרים בתנ"ך ועל גדולתו של ישו.</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700" dirty="0">
                          <a:effectLst/>
                          <a:latin typeface="Calibri"/>
                          <a:ea typeface="Calibri"/>
                          <a:cs typeface="Arial"/>
                        </a:rPr>
                        <a:t>מטרת האדם והדרך להגיע אליה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700" dirty="0">
                          <a:effectLst/>
                          <a:latin typeface="+mn-lt"/>
                          <a:ea typeface="Calibri"/>
                          <a:cs typeface="Arial"/>
                        </a:rPr>
                        <a:t>ההתדבקות ברוחני מטרה זיכוך </a:t>
                      </a:r>
                      <a:r>
                        <a:rPr lang="he-IL" sz="700" dirty="0" err="1">
                          <a:effectLst/>
                          <a:latin typeface="+mn-lt"/>
                          <a:ea typeface="Calibri"/>
                          <a:cs typeface="Arial"/>
                        </a:rPr>
                        <a:t>הלבו</a:t>
                      </a:r>
                      <a:r>
                        <a:rPr lang="he-IL" sz="700" dirty="0">
                          <a:effectLst/>
                          <a:latin typeface="+mn-lt"/>
                          <a:ea typeface="Calibri"/>
                          <a:cs typeface="Arial"/>
                        </a:rPr>
                        <a:t> ההוא ( להיות איש מוסרי וטוב)</a:t>
                      </a:r>
                    </a:p>
                    <a:p>
                      <a:pPr algn="r" rtl="1">
                        <a:lnSpc>
                          <a:spcPct val="115000"/>
                        </a:lnSpc>
                        <a:spcAft>
                          <a:spcPts val="0"/>
                        </a:spcAft>
                      </a:pPr>
                      <a:endParaRPr lang="he-IL" sz="700" dirty="0">
                        <a:effectLst/>
                        <a:latin typeface="+mn-lt"/>
                        <a:ea typeface="Calibri"/>
                        <a:cs typeface="Arial"/>
                      </a:endParaRPr>
                    </a:p>
                    <a:p>
                      <a:pPr algn="r" rtl="1">
                        <a:lnSpc>
                          <a:spcPct val="115000"/>
                        </a:lnSpc>
                        <a:spcAft>
                          <a:spcPts val="0"/>
                        </a:spcAft>
                      </a:pPr>
                      <a:r>
                        <a:rPr lang="he-IL" sz="700" dirty="0">
                          <a:effectLst/>
                          <a:latin typeface="+mn-lt"/>
                          <a:ea typeface="Calibri"/>
                          <a:cs typeface="Arial"/>
                        </a:rPr>
                        <a:t>הדרך: בדה לך דת"- אין דרך אחת</a:t>
                      </a:r>
                      <a:r>
                        <a:rPr lang="he-IL" sz="700" baseline="0" dirty="0">
                          <a:effectLst/>
                          <a:latin typeface="+mn-lt"/>
                          <a:ea typeface="Calibri"/>
                          <a:cs typeface="Arial"/>
                        </a:rPr>
                        <a:t> כל אחד יכול להמציא לו דרך.</a:t>
                      </a:r>
                      <a:endParaRPr lang="en-US" sz="700" dirty="0">
                        <a:effectLst/>
                        <a:latin typeface="+mn-lt"/>
                        <a:ea typeface="Calibri"/>
                        <a:cs typeface="Arial"/>
                      </a:endParaRPr>
                    </a:p>
                  </a:txBody>
                  <a:tcPr marL="44498" marR="44498" marT="0" marB="0"/>
                </a:tc>
                <a:tc>
                  <a:txBody>
                    <a:bodyPr/>
                    <a:lstStyle/>
                    <a:p>
                      <a:pPr algn="r" rtl="1">
                        <a:lnSpc>
                          <a:spcPct val="115000"/>
                        </a:lnSpc>
                        <a:spcAft>
                          <a:spcPts val="0"/>
                        </a:spcAft>
                      </a:pP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900">
                          <a:effectLst/>
                        </a:rPr>
                        <a:t> דחיית הכוזרי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סותר את החלום, שם נאמר לו כי יש מעשה מסוים שאותו ה' רוצה שיעשה. סימן שה' משגיח ויש לו רצונות מיוחדים מבני אדם.</a:t>
                      </a:r>
                    </a:p>
                    <a:p>
                      <a:pPr algn="r" rtl="1">
                        <a:lnSpc>
                          <a:spcPct val="115000"/>
                        </a:lnSpc>
                        <a:spcAft>
                          <a:spcPts val="0"/>
                        </a:spcAft>
                      </a:pPr>
                      <a:r>
                        <a:rPr lang="he-IL" sz="800" dirty="0">
                          <a:effectLst/>
                          <a:latin typeface="Calibri"/>
                          <a:ea typeface="Calibri"/>
                          <a:cs typeface="Arial"/>
                        </a:rPr>
                        <a:t>בנוסף המלחמות בין הנצרות לאסלם על הדת מוכיחות שיש חשיבות לדרך – לדת.</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2386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nvPr>
        </p:nvGraphicFramePr>
        <p:xfrm>
          <a:off x="4511824" y="260648"/>
          <a:ext cx="3511240" cy="5989012"/>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907058">
                  <a:extLst>
                    <a:ext uri="{9D8B030D-6E8A-4147-A177-3AD203B41FA5}">
                      <a16:colId xmlns:a16="http://schemas.microsoft.com/office/drawing/2014/main" val="20002"/>
                    </a:ext>
                  </a:extLst>
                </a:gridCol>
                <a:gridCol w="848974">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הנוצרי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a:effectLst/>
                        </a:rPr>
                        <a:t>תיאור הא-להים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האל מושלם ומרומם ולכן אין לו רצונות.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אל אחד, אך הוא מתבטא בשלש צורות – השילוש הקדוש (אב, בן, רוח הקודש). האל קדמון לעולם.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a:effectLst/>
                        </a:rPr>
                        <a:t>האם האל ברא את העולם?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לא – לאל אין רצונות ואין עניין בדברים נמוכים כמו העולם שלנו ולכן לא ייתכן שברא אותו. העולם קדמון.</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כן.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900">
                          <a:effectLst/>
                        </a:rPr>
                        <a:t>מהו הקשר בין האל לבני האדם?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אין קשר – האל לא משגיח ולא מתעניין בעולם ובוודאי לא מתגלה לבני האדם -  הוא מרומם מכך.</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השגחה של האל ויש לו רצונות מבני האדם. הקשר כל כך ישיר עד שהאל ירד ממש לעולם באופן גשמי, בדמות של אדם (ישו).</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dirty="0">
                          <a:effectLst/>
                        </a:rPr>
                        <a:t>הבסיס לגישה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השכל בלבד.</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הניסים המסופרים בתנ"ך ועל גדולתו של ישו.</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700" dirty="0">
                          <a:effectLst/>
                          <a:latin typeface="Calibri"/>
                          <a:ea typeface="Calibri"/>
                          <a:cs typeface="Arial"/>
                        </a:rPr>
                        <a:t>מטרת האדם והדרך להגיע אליה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700" dirty="0">
                          <a:effectLst/>
                          <a:latin typeface="+mn-lt"/>
                          <a:ea typeface="Calibri"/>
                          <a:cs typeface="Arial"/>
                        </a:rPr>
                        <a:t>ההתדבקות ברוחני מטרה זיכוך </a:t>
                      </a:r>
                      <a:r>
                        <a:rPr lang="he-IL" sz="700" dirty="0" err="1">
                          <a:effectLst/>
                          <a:latin typeface="+mn-lt"/>
                          <a:ea typeface="Calibri"/>
                          <a:cs typeface="Arial"/>
                        </a:rPr>
                        <a:t>הלבו</a:t>
                      </a:r>
                      <a:r>
                        <a:rPr lang="he-IL" sz="700" dirty="0">
                          <a:effectLst/>
                          <a:latin typeface="+mn-lt"/>
                          <a:ea typeface="Calibri"/>
                          <a:cs typeface="Arial"/>
                        </a:rPr>
                        <a:t> ההוא ( להיות איש מוסרי וטוב)</a:t>
                      </a:r>
                    </a:p>
                    <a:p>
                      <a:pPr algn="r" rtl="1">
                        <a:lnSpc>
                          <a:spcPct val="115000"/>
                        </a:lnSpc>
                        <a:spcAft>
                          <a:spcPts val="0"/>
                        </a:spcAft>
                      </a:pPr>
                      <a:endParaRPr lang="he-IL" sz="700" dirty="0">
                        <a:effectLst/>
                        <a:latin typeface="+mn-lt"/>
                        <a:ea typeface="Calibri"/>
                        <a:cs typeface="Arial"/>
                      </a:endParaRPr>
                    </a:p>
                    <a:p>
                      <a:pPr algn="r" rtl="1">
                        <a:lnSpc>
                          <a:spcPct val="115000"/>
                        </a:lnSpc>
                        <a:spcAft>
                          <a:spcPts val="0"/>
                        </a:spcAft>
                      </a:pPr>
                      <a:r>
                        <a:rPr lang="he-IL" sz="700" dirty="0">
                          <a:effectLst/>
                          <a:latin typeface="+mn-lt"/>
                          <a:ea typeface="Calibri"/>
                          <a:cs typeface="Arial"/>
                        </a:rPr>
                        <a:t>הדרך: בדה לך דת"- אין דרך אחת</a:t>
                      </a:r>
                      <a:r>
                        <a:rPr lang="he-IL" sz="700" baseline="0" dirty="0">
                          <a:effectLst/>
                          <a:latin typeface="+mn-lt"/>
                          <a:ea typeface="Calibri"/>
                          <a:cs typeface="Arial"/>
                        </a:rPr>
                        <a:t> כל אחד יכול להמציא לו דרך.</a:t>
                      </a:r>
                      <a:endParaRPr lang="en-US" sz="700" dirty="0">
                        <a:effectLst/>
                        <a:latin typeface="+mn-lt"/>
                        <a:ea typeface="Calibri"/>
                        <a:cs typeface="Arial"/>
                      </a:endParaRPr>
                    </a:p>
                  </a:txBody>
                  <a:tcPr marL="44498" marR="44498" marT="0" marB="0"/>
                </a:tc>
                <a:tc>
                  <a:txBody>
                    <a:bodyPr/>
                    <a:lstStyle/>
                    <a:p>
                      <a:pPr algn="r" rtl="1">
                        <a:lnSpc>
                          <a:spcPct val="115000"/>
                        </a:lnSpc>
                        <a:spcAft>
                          <a:spcPts val="0"/>
                        </a:spcAft>
                      </a:pPr>
                      <a:r>
                        <a:rPr lang="he-IL" sz="700" dirty="0">
                          <a:effectLst/>
                          <a:latin typeface="Calibri"/>
                          <a:ea typeface="Calibri"/>
                          <a:cs typeface="Arial"/>
                        </a:rPr>
                        <a:t>אמונה ב"שילוש הקדוש"</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900">
                          <a:effectLst/>
                        </a:rPr>
                        <a:t> דחיית הכוזרי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סותר את החלום, שם נאמר לו כי יש מעשה מסוים שאותו ה' רוצה שיעשה. סימן שה' משגיח ויש לו רצונות מיוחדים מבני אדם.</a:t>
                      </a:r>
                    </a:p>
                    <a:p>
                      <a:pPr algn="r" rtl="1">
                        <a:lnSpc>
                          <a:spcPct val="115000"/>
                        </a:lnSpc>
                        <a:spcAft>
                          <a:spcPts val="0"/>
                        </a:spcAft>
                      </a:pPr>
                      <a:r>
                        <a:rPr lang="he-IL" sz="800" dirty="0">
                          <a:effectLst/>
                          <a:latin typeface="Calibri"/>
                          <a:ea typeface="Calibri"/>
                          <a:cs typeface="Arial"/>
                        </a:rPr>
                        <a:t>בנוסף המלחמות בין הנצרות לאסלם על הדת מוכיחות שיש חשיבות לדרך – לדת.</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199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58800" y="0"/>
            <a:ext cx="11633200" cy="6858000"/>
          </a:xfrm>
          <a:prstGeom prst="rect">
            <a:avLst/>
          </a:prstGeom>
        </p:spPr>
      </p:pic>
      <p:sp>
        <p:nvSpPr>
          <p:cNvPr id="2" name="מלבן 1"/>
          <p:cNvSpPr/>
          <p:nvPr/>
        </p:nvSpPr>
        <p:spPr>
          <a:xfrm>
            <a:off x="711200" y="482600"/>
            <a:ext cx="10998200" cy="1791260"/>
          </a:xfrm>
          <a:prstGeom prst="rect">
            <a:avLst/>
          </a:prstGeom>
        </p:spPr>
        <p:txBody>
          <a:bodyPr wrap="square">
            <a:spAutoFit/>
          </a:bodyPr>
          <a:lstStyle/>
          <a:p>
            <a:pPr>
              <a:lnSpc>
                <a:spcPct val="115000"/>
              </a:lnSpc>
              <a:spcAft>
                <a:spcPts val="1000"/>
              </a:spcAft>
            </a:pPr>
            <a:r>
              <a:rPr lang="he-IL" sz="4800" dirty="0">
                <a:solidFill>
                  <a:srgbClr val="FFFF00"/>
                </a:solidFill>
                <a:effectLst/>
                <a:latin typeface="Arial" panose="020B0604020202020204" pitchFamily="34" charset="0"/>
                <a:ea typeface="Calibri" panose="020F0502020204030204" pitchFamily="34" charset="0"/>
                <a:cs typeface="David" panose="020E0502060401010101" pitchFamily="34" charset="-79"/>
              </a:rPr>
              <a:t>מלך </a:t>
            </a:r>
            <a:r>
              <a:rPr lang="he-IL" sz="4800" dirty="0" err="1">
                <a:solidFill>
                  <a:srgbClr val="FFFF00"/>
                </a:solidFill>
                <a:effectLst/>
                <a:latin typeface="Arial" panose="020B0604020202020204" pitchFamily="34" charset="0"/>
                <a:ea typeface="Calibri" panose="020F0502020204030204" pitchFamily="34" charset="0"/>
                <a:cs typeface="David" panose="020E0502060401010101" pitchFamily="34" charset="-79"/>
              </a:rPr>
              <a:t>כוזר</a:t>
            </a:r>
            <a:r>
              <a:rPr lang="he-IL" sz="4800" dirty="0">
                <a:solidFill>
                  <a:srgbClr val="FFFF00"/>
                </a:solidFill>
                <a:effectLst/>
                <a:latin typeface="Arial" panose="020B0604020202020204" pitchFamily="34" charset="0"/>
                <a:ea typeface="Calibri" panose="020F0502020204030204" pitchFamily="34" charset="0"/>
                <a:cs typeface="David" panose="020E0502060401010101" pitchFamily="34" charset="-79"/>
              </a:rPr>
              <a:t> חולם חלום:       "כוונתך רצויה, אך מעשך אינו רצוי". </a:t>
            </a:r>
            <a:endParaRPr lang="en-US" sz="48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הסבר ענן 2"/>
          <p:cNvSpPr/>
          <p:nvPr/>
        </p:nvSpPr>
        <p:spPr>
          <a:xfrm>
            <a:off x="1320800" y="1435100"/>
            <a:ext cx="4559300" cy="2489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buAutoNum type="arabicPeriod"/>
            </a:pPr>
            <a:r>
              <a:rPr lang="he-IL" dirty="0"/>
              <a:t>משמעות רעיון החלום- חשבה תת מודעת שנוגעת לכולנו. </a:t>
            </a:r>
          </a:p>
          <a:p>
            <a:pPr marL="342900" indent="-342900" algn="ctr">
              <a:buAutoNum type="arabicPeriod"/>
            </a:pPr>
            <a:r>
              <a:rPr lang="he-IL" dirty="0"/>
              <a:t>התגלות אלוקית</a:t>
            </a:r>
          </a:p>
          <a:p>
            <a:pPr marL="342900" indent="-342900" algn="ctr">
              <a:buAutoNum type="arabicPeriod"/>
            </a:pPr>
            <a:r>
              <a:rPr lang="he-IL" dirty="0"/>
              <a:t>תוכן החלום- חשיבות המעשה, כוונה לבד אינה מספיקה</a:t>
            </a:r>
          </a:p>
        </p:txBody>
      </p:sp>
    </p:spTree>
    <p:extLst>
      <p:ext uri="{BB962C8B-B14F-4D97-AF65-F5344CB8AC3E}">
        <p14:creationId xmlns:p14="http://schemas.microsoft.com/office/powerpoint/2010/main" val="26807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nvPr>
        </p:nvGraphicFramePr>
        <p:xfrm>
          <a:off x="4367808" y="260648"/>
          <a:ext cx="3511240" cy="5989012"/>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878016">
                  <a:extLst>
                    <a:ext uri="{9D8B030D-6E8A-4147-A177-3AD203B41FA5}">
                      <a16:colId xmlns:a16="http://schemas.microsoft.com/office/drawing/2014/main" val="20002"/>
                    </a:ext>
                  </a:extLst>
                </a:gridCol>
                <a:gridCol w="878016">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הנוצרי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dirty="0">
                          <a:effectLst/>
                        </a:rPr>
                        <a:t>תיאור הא-להים</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האל מושלם ומרומם ולכן אין לו רצונות.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אל אחד, אך הוא מתבטא בשלש צורות – השילוש הקדוש (אב, בן, רוח הקודש). האל קדמון לעולם.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a:effectLst/>
                        </a:rPr>
                        <a:t>האם האל ברא את העולם?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לא – לאל אין רצונות ואין עניין בדברים נמוכים כמו העולם שלנו ולכן לא ייתכן שברא אותו. העולם קדמון.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כן.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900">
                          <a:effectLst/>
                        </a:rPr>
                        <a:t>מהו הקשר בין האל לבני האדם?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אין קשר – האל לא משגיח ולא מתעניין בעולם ובוודאי לא מתגלה לבני האדם -  הוא מרומם מכך.</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השגחה של האל ויש לו רצונות מבני האדם. הקשר כל כך ישיר עד שהאל ירד ממש לעולם באופן גשמי, בדמות של אדם (ישו).</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dirty="0">
                          <a:effectLst/>
                        </a:rPr>
                        <a:t>הבסיס לגישה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השכל בלבד.</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הניסים המסופרים בתנ"ך ועל גדולתו של ישו.</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700" dirty="0">
                          <a:effectLst/>
                          <a:latin typeface="Calibri"/>
                          <a:ea typeface="Calibri"/>
                          <a:cs typeface="Arial"/>
                        </a:rPr>
                        <a:t>מטרת האדם</a:t>
                      </a:r>
                      <a:r>
                        <a:rPr lang="he-IL" sz="700" baseline="0" dirty="0">
                          <a:effectLst/>
                          <a:latin typeface="Calibri"/>
                          <a:ea typeface="Calibri"/>
                          <a:cs typeface="Arial"/>
                        </a:rPr>
                        <a:t> והדרך להגיע אליה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700" dirty="0">
                          <a:effectLst/>
                          <a:latin typeface="+mn-lt"/>
                          <a:ea typeface="Calibri"/>
                          <a:cs typeface="Arial"/>
                        </a:rPr>
                        <a:t>ההתדבקות ברוחני מטרה זיכוך </a:t>
                      </a:r>
                      <a:r>
                        <a:rPr lang="he-IL" sz="700" dirty="0" err="1">
                          <a:effectLst/>
                          <a:latin typeface="+mn-lt"/>
                          <a:ea typeface="Calibri"/>
                          <a:cs typeface="Arial"/>
                        </a:rPr>
                        <a:t>הלבו</a:t>
                      </a:r>
                      <a:r>
                        <a:rPr lang="he-IL" sz="700" dirty="0">
                          <a:effectLst/>
                          <a:latin typeface="+mn-lt"/>
                          <a:ea typeface="Calibri"/>
                          <a:cs typeface="Arial"/>
                        </a:rPr>
                        <a:t> ההוא ( להיות איש מוסרי וטוב)</a:t>
                      </a:r>
                    </a:p>
                    <a:p>
                      <a:pPr algn="r" rtl="1">
                        <a:lnSpc>
                          <a:spcPct val="115000"/>
                        </a:lnSpc>
                        <a:spcAft>
                          <a:spcPts val="0"/>
                        </a:spcAft>
                      </a:pPr>
                      <a:endParaRPr lang="he-IL" sz="700" dirty="0">
                        <a:effectLst/>
                        <a:latin typeface="+mn-lt"/>
                        <a:ea typeface="Calibri"/>
                        <a:cs typeface="Arial"/>
                      </a:endParaRPr>
                    </a:p>
                    <a:p>
                      <a:pPr algn="r" rtl="1">
                        <a:lnSpc>
                          <a:spcPct val="115000"/>
                        </a:lnSpc>
                        <a:spcAft>
                          <a:spcPts val="0"/>
                        </a:spcAft>
                      </a:pPr>
                      <a:r>
                        <a:rPr lang="he-IL" sz="700" dirty="0">
                          <a:effectLst/>
                          <a:latin typeface="+mn-lt"/>
                          <a:ea typeface="Calibri"/>
                          <a:cs typeface="Arial"/>
                        </a:rPr>
                        <a:t>הדרך: בדה לך דת"- אין דרך אחת</a:t>
                      </a:r>
                      <a:r>
                        <a:rPr lang="he-IL" sz="700" baseline="0" dirty="0">
                          <a:effectLst/>
                          <a:latin typeface="+mn-lt"/>
                          <a:ea typeface="Calibri"/>
                          <a:cs typeface="Arial"/>
                        </a:rPr>
                        <a:t> כל אחד יכול להמציא לו דרך.</a:t>
                      </a:r>
                      <a:endParaRPr lang="en-US" sz="700" dirty="0">
                        <a:effectLst/>
                        <a:latin typeface="+mn-lt"/>
                        <a:ea typeface="Calibri"/>
                        <a:cs typeface="Arial"/>
                      </a:endParaRPr>
                    </a:p>
                  </a:txBody>
                  <a:tcPr marL="44498" marR="44498" marT="0" marB="0"/>
                </a:tc>
                <a:tc>
                  <a:txBody>
                    <a:bodyPr/>
                    <a:lstStyle/>
                    <a:p>
                      <a:pPr algn="r" rtl="1">
                        <a:lnSpc>
                          <a:spcPct val="115000"/>
                        </a:lnSpc>
                        <a:spcAft>
                          <a:spcPts val="0"/>
                        </a:spcAft>
                      </a:pPr>
                      <a:r>
                        <a:rPr lang="he-IL" sz="700" dirty="0">
                          <a:effectLst/>
                          <a:latin typeface="+mn-lt"/>
                          <a:ea typeface="Calibri"/>
                          <a:cs typeface="Arial"/>
                        </a:rPr>
                        <a:t>אמונה ב"שילוש הקדוש</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900">
                          <a:effectLst/>
                        </a:rPr>
                        <a:t> דחיית הכוזרי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סותר את החלום, שם נאמר לו כי יש מעשה מסוים שאותו ה' רוצה שיעשה. סימן שה' משגיח ויש לו רצונות מיוחדים מבני אדם.</a:t>
                      </a:r>
                    </a:p>
                    <a:p>
                      <a:pPr algn="r" rtl="1">
                        <a:lnSpc>
                          <a:spcPct val="115000"/>
                        </a:lnSpc>
                        <a:spcAft>
                          <a:spcPts val="0"/>
                        </a:spcAft>
                      </a:pPr>
                      <a:r>
                        <a:rPr lang="he-IL" sz="800" dirty="0">
                          <a:effectLst/>
                          <a:latin typeface="Calibri"/>
                          <a:ea typeface="Calibri"/>
                          <a:cs typeface="Arial"/>
                        </a:rPr>
                        <a:t>בנוסף המלחמות בין הנצרות לאסלם על הדת מוכיחות שיש חשיבות לדרך – לדת.</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סותר את ההיגיון – קשה להאמין בניסים כאלו, אלא אם כן רואים אותם ישירות.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29304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647AA10-FD21-4E89-BBCE-0512DFE152EE}"/>
              </a:ext>
            </a:extLst>
          </p:cNvPr>
          <p:cNvSpPr>
            <a:spLocks noGrp="1"/>
          </p:cNvSpPr>
          <p:nvPr>
            <p:ph type="title"/>
          </p:nvPr>
        </p:nvSpPr>
        <p:spPr>
          <a:xfrm>
            <a:off x="838200" y="365126"/>
            <a:ext cx="7065723" cy="315912"/>
          </a:xfrm>
        </p:spPr>
        <p:txBody>
          <a:bodyPr>
            <a:normAutofit fontScale="90000"/>
          </a:bodyPr>
          <a:lstStyle/>
          <a:p>
            <a:r>
              <a:rPr lang="he-IL" dirty="0"/>
              <a:t>תפיסת הפילוסוף</a:t>
            </a:r>
          </a:p>
        </p:txBody>
      </p:sp>
      <p:sp>
        <p:nvSpPr>
          <p:cNvPr id="3" name="מציין מיקום תוכן 2">
            <a:extLst>
              <a:ext uri="{FF2B5EF4-FFF2-40B4-BE49-F238E27FC236}">
                <a16:creationId xmlns:a16="http://schemas.microsoft.com/office/drawing/2014/main" id="{ACA6A5AA-1D7B-4F7E-9A58-CBB862D2F067}"/>
              </a:ext>
            </a:extLst>
          </p:cNvPr>
          <p:cNvSpPr>
            <a:spLocks noGrp="1"/>
          </p:cNvSpPr>
          <p:nvPr>
            <p:ph idx="1"/>
          </p:nvPr>
        </p:nvSpPr>
        <p:spPr>
          <a:xfrm>
            <a:off x="838199" y="951978"/>
            <a:ext cx="10811006" cy="5540896"/>
          </a:xfrm>
        </p:spPr>
        <p:txBody>
          <a:bodyPr>
            <a:normAutofit fontScale="32500" lnSpcReduction="20000"/>
          </a:bodyPr>
          <a:lstStyle/>
          <a:p>
            <a:pPr marL="0" indent="0">
              <a:buNone/>
            </a:pPr>
            <a:r>
              <a:rPr lang="he-IL" sz="4000" dirty="0"/>
              <a:t>אָז קָרָא הַכּוּזָרִי לְחָכָם מֵחַכְמֵי </a:t>
            </a:r>
            <a:r>
              <a:rPr lang="he-IL" sz="4000" dirty="0" err="1"/>
              <a:t>הָאִיסְלָם</a:t>
            </a:r>
            <a:r>
              <a:rPr lang="he-IL" sz="4000" dirty="0"/>
              <a:t> וַיִּשְׁאֲלֵהוּ לְתוֹרָתוֹ וּלְמַעֲשֵׂהוּ.</a:t>
            </a:r>
            <a:endParaRPr lang="en-US" sz="4000" dirty="0"/>
          </a:p>
          <a:p>
            <a:pPr marL="0" indent="0">
              <a:buNone/>
            </a:pPr>
            <a:r>
              <a:rPr lang="he-IL" sz="4000" dirty="0"/>
              <a:t>אָמַר לוֹ הֶחָכָם </a:t>
            </a:r>
            <a:r>
              <a:rPr lang="he-IL" sz="4000" dirty="0" err="1"/>
              <a:t>הַמֻּסְלְמִי</a:t>
            </a:r>
            <a:r>
              <a:rPr lang="he-IL" sz="4000" dirty="0"/>
              <a:t>: אֲנַחְנוּ מַאֲמִינִים בְּאַחְדוּת הָאֱלֹהַּ וּבְקַדְמוּתוֹ, בִּבְרִיאַת הָעוֹלָם, </a:t>
            </a:r>
            <a:r>
              <a:rPr lang="he-IL" sz="4000" dirty="0" err="1"/>
              <a:t>וּבְהִתְיַחֲסוּת</a:t>
            </a:r>
            <a:r>
              <a:rPr lang="he-IL" sz="4000" dirty="0"/>
              <a:t> כָּל הָאֲנָשִׁים אֶל אָדָם וְאֶל נֹחַ. אוּלָם מַרְחִיקִים אָנוּ אֶת הַהַגְשָׁמָה מֵאֵת הָאֱלֹהַּ לְגַמְרֵי, וְאִם יִמָּצֵא דְּבַר מַה מִזֶּה בִּלְשׁוֹן הַקּוּרְאָן, נְפָרְשֵׁהוּ וְנֹאמַר כִּי הוּא עַל דֶּרֶךְ הַהַעֲבָרָה וְהַקֵּרוּב אֶל דַּעַת בְּנֵי אָדָם. מִלְּבַד זֶה אָנוּ טוֹעֲנִים כִּי סִפְרֵנוּ הוּא דְּבַר </a:t>
            </a:r>
            <a:r>
              <a:rPr lang="he-IL" sz="4000" dirty="0" err="1"/>
              <a:t>הָאֱלֹהִים</a:t>
            </a:r>
            <a:r>
              <a:rPr lang="he-IL" sz="4000" dirty="0"/>
              <a:t>: סֵפֶר זֶה דָּבָר פֶּלֶא הוּא, </a:t>
            </a:r>
            <a:r>
              <a:rPr lang="he-IL" sz="4000" dirty="0" err="1"/>
              <a:t>הַמְּחַיְּבֵנו</a:t>
            </a:r>
            <a:r>
              <a:rPr lang="he-IL" sz="4000" dirty="0"/>
              <a:t>ּ לְקַבְּלוֹ מִצַּד עַצְמוֹ, כִּי אֵין אָדָם בָּעוֹלָם יָכוֹל לְחַבֵּר כַּסֵּפֶר הַזֶּה, אַף לֹא פָּסוּק אֶחָד מִפְּסוּקָיו. נְבִיאֵנוּ הוּא חוֹתֵם הַנְּבִיאִים וְהוּא מְבַטֵּל כָּל תּוֹרָה שֶׁקָּדְמָה לוֹ וְקוֹרֵא אֶת כָּל הָאֻמּוֹת לְקַבֵּל עֲלֵיהֶן אֶת </a:t>
            </a:r>
            <a:r>
              <a:rPr lang="he-IL" sz="4000" dirty="0" err="1"/>
              <a:t>הָאִיסְלָם</a:t>
            </a:r>
            <a:r>
              <a:rPr lang="he-IL" sz="4000" dirty="0"/>
              <a:t>. וּשְׂכַר הַמַּאֲמִין – שׁוּב רוּחוֹ אֶל גּוּפוֹ בְּגַן עֵדֶן, שָׁם יִשְׂבַּע נְעִימוֹת, לֹא יֶחְסַר דָּבָר מִמַּאֲכָל וּמִשְׁתֶּה וּמִתַּעֲנוּגוֹת בְּשָׂרִים וּמִכָּל אֲשֶׁר </a:t>
            </a:r>
            <a:r>
              <a:rPr lang="he-IL" sz="4000" dirty="0" err="1"/>
              <a:t>יִתְאַוֶּה</a:t>
            </a:r>
            <a:r>
              <a:rPr lang="he-IL" sz="4000" dirty="0"/>
              <a:t>; וְעֹנֶשׁ הַכּוֹפֵר – רִדְתּוֹ אֶל אֵשׁ לֹא תִּכְבֶּה, לֹא יִתַּמּוּ </a:t>
            </a:r>
            <a:r>
              <a:rPr lang="he-IL" sz="4000" dirty="0" err="1"/>
              <a:t>יִסּוּרָיו</a:t>
            </a:r>
            <a:r>
              <a:rPr lang="he-IL" sz="4000" dirty="0"/>
              <a:t> לְעוֹלָם.</a:t>
            </a:r>
            <a:endParaRPr lang="en-US" sz="4000" dirty="0"/>
          </a:p>
          <a:p>
            <a:pPr marL="0" indent="0">
              <a:buNone/>
            </a:pPr>
            <a:r>
              <a:rPr lang="he-IL" sz="4000" dirty="0"/>
              <a:t> </a:t>
            </a:r>
            <a:endParaRPr lang="en-US" sz="4000" dirty="0"/>
          </a:p>
          <a:p>
            <a:pPr marL="0" indent="0">
              <a:buNone/>
            </a:pPr>
            <a:r>
              <a:rPr lang="en-US" sz="4000" dirty="0"/>
              <a:t> </a:t>
            </a:r>
          </a:p>
          <a:p>
            <a:pPr marL="0" indent="0">
              <a:buNone/>
            </a:pPr>
            <a:r>
              <a:rPr lang="he-IL" sz="4000" dirty="0"/>
              <a:t>דחיית השקפת </a:t>
            </a:r>
            <a:r>
              <a:rPr lang="he-IL" sz="4000" dirty="0" err="1"/>
              <a:t>האיסלאם</a:t>
            </a:r>
            <a:r>
              <a:rPr lang="he-IL" sz="4000" dirty="0"/>
              <a:t> ע"י מלך </a:t>
            </a:r>
            <a:r>
              <a:rPr lang="he-IL" sz="4000" dirty="0" err="1"/>
              <a:t>כוזר</a:t>
            </a:r>
            <a:r>
              <a:rPr lang="he-IL" sz="4000" dirty="0"/>
              <a:t>.</a:t>
            </a:r>
            <a:endParaRPr lang="en-US" sz="4000" dirty="0"/>
          </a:p>
          <a:p>
            <a:pPr marL="0" indent="0">
              <a:buNone/>
            </a:pPr>
            <a:r>
              <a:rPr lang="he-IL" sz="4000" dirty="0"/>
              <a:t> (ו) אמר לו </a:t>
            </a:r>
            <a:r>
              <a:rPr lang="he-IL" sz="4000" b="1" dirty="0"/>
              <a:t>הכוזרי</a:t>
            </a:r>
            <a:r>
              <a:rPr lang="he-IL" sz="4000" dirty="0"/>
              <a:t>:</a:t>
            </a:r>
            <a:endParaRPr lang="en-US" sz="4000" dirty="0"/>
          </a:p>
          <a:p>
            <a:pPr marL="0" indent="0">
              <a:buNone/>
            </a:pPr>
            <a:r>
              <a:rPr lang="he-IL" sz="4000" dirty="0"/>
              <a:t>מִי שֶׁרוֹצִים </a:t>
            </a:r>
            <a:r>
              <a:rPr lang="he-IL" sz="4000" dirty="0" err="1"/>
              <a:t>לְהַדְרִיכו</a:t>
            </a:r>
            <a:r>
              <a:rPr lang="he-IL" sz="4000" dirty="0"/>
              <a:t>ֹ לִקְרַאת הָאֱמוּנָה בִּדְבַר </a:t>
            </a:r>
            <a:r>
              <a:rPr lang="he-IL" sz="4000" dirty="0" err="1"/>
              <a:t>הָאֱלֹהִים</a:t>
            </a:r>
            <a:r>
              <a:rPr lang="he-IL" sz="4000" dirty="0"/>
              <a:t> וּלְאַמֵּת לוֹ כִּי הָאֱלֹהַּ מְדַבֵּר עִם בָּשָׂר וָדָם, וְהוּא מַרְחִיק זֹאת, צָרִיךְ לְהוֹכִיחַ לוֹ זֹאת בְּעֻבְדּוֹת מְפֻרְסָמוֹת שֶׁאֵין לִדְחוֹתָן, וְגַם אָז יִקְשֶׁה מְאֹד לְאַמֵּת לוֹ כִּי הָאֱלֹהַּ אָמְנָם דִּבֵּר עִם בָּשָׂר וָדָם.</a:t>
            </a:r>
            <a:endParaRPr lang="en-US" sz="4000" dirty="0"/>
          </a:p>
          <a:p>
            <a:pPr marL="0" indent="0">
              <a:buNone/>
            </a:pPr>
            <a:r>
              <a:rPr lang="he-IL" sz="4000" dirty="0"/>
              <a:t>אֲשֶׁר לַפֶּלֶא אֲשֶׁר בְּסִפְרְכֶם, הַכָּתוּב עֲרָבִית, אֵין לוֹעֵז כָּמוֹנִי יוֹדֵעַ לְהַבְחִין בְּעֶצֶם הֱיוֹת הַסֵּפֶר מֻפְלָא </a:t>
            </a:r>
            <a:r>
              <a:rPr lang="he-IL" sz="4000" dirty="0" err="1"/>
              <a:t>וּמְיֻחָד</a:t>
            </a:r>
            <a:r>
              <a:rPr lang="he-IL" sz="4000" dirty="0"/>
              <a:t>, וְכַאֲשֶׁר יִקְרְאוּהוּ לְפָנַי לֹא אֵדַע לְהַבְדִּיל בֵּינוֹ וּבֵין סֵפֶר אַחֵר בִּלְשׁוֹן הֶעָרָב.</a:t>
            </a:r>
            <a:endParaRPr lang="en-US" sz="4000" dirty="0"/>
          </a:p>
          <a:p>
            <a:pPr marL="0" indent="0">
              <a:buNone/>
            </a:pPr>
            <a:r>
              <a:rPr lang="he-IL" sz="4000" dirty="0"/>
              <a:t>(ז) אמר לו </a:t>
            </a:r>
            <a:r>
              <a:rPr lang="he-IL" sz="4000" b="1" dirty="0"/>
              <a:t>החכם </a:t>
            </a:r>
            <a:r>
              <a:rPr lang="he-IL" sz="4000" b="1" dirty="0" err="1"/>
              <a:t>המוסלימי</a:t>
            </a:r>
            <a:r>
              <a:rPr lang="he-IL" sz="4000" dirty="0"/>
              <a:t>:</a:t>
            </a:r>
            <a:endParaRPr lang="en-US" sz="4000" dirty="0"/>
          </a:p>
          <a:p>
            <a:pPr marL="0" indent="0">
              <a:buNone/>
            </a:pPr>
            <a:r>
              <a:rPr lang="he-IL" sz="4000" dirty="0"/>
              <a:t>רַבִּים הַמּוֹפְתִים שֶׁהֻרְאוּ עַל יְדֵי נְבִיאֵנוּ, אוּלָם לֹא מֵהֶם אָנוּ מְבִיאִים רְאָיָה עַל הַחוֹבָה לְקַבֵּל תּוֹרָתוֹ.</a:t>
            </a:r>
            <a:endParaRPr lang="en-US" sz="4000" dirty="0"/>
          </a:p>
          <a:p>
            <a:pPr marL="0" indent="0">
              <a:buNone/>
            </a:pPr>
            <a:r>
              <a:rPr lang="he-IL" sz="4000" dirty="0"/>
              <a:t>(ח) אמר לו </a:t>
            </a:r>
            <a:r>
              <a:rPr lang="he-IL" sz="4000" b="1" dirty="0"/>
              <a:t>הכוזרי:</a:t>
            </a:r>
            <a:endParaRPr lang="en-US" sz="4000" dirty="0"/>
          </a:p>
          <a:p>
            <a:pPr marL="0" indent="0">
              <a:buNone/>
            </a:pPr>
            <a:r>
              <a:rPr lang="he-IL" sz="4000" dirty="0"/>
              <a:t>אֲבָל אֵין הַנֶּפֶשׁ נוֹטֶה לְהוֹדוֹת כִּי יֵשׁ לָאֱלֹהַּ הִתְחַבְּרוּת עִם בָּשָׂר וָדָם כִּי אִם בִּרְאוֹתָהּ מוֹפֵת אֲשֶׁר בּוֹ </a:t>
            </a:r>
            <a:r>
              <a:rPr lang="he-IL" sz="4000" dirty="0" err="1"/>
              <a:t>יֵהָפֵך</a:t>
            </a:r>
            <a:r>
              <a:rPr lang="he-IL" sz="4000" dirty="0"/>
              <a:t>ְ עֶצֶם אֶחָד לְעֶצֶם אַחֵר, מוֹפֵת </a:t>
            </a:r>
            <a:r>
              <a:rPr lang="he-IL" sz="4000" dirty="0" err="1"/>
              <a:t>שֶׁהַכֹּל</a:t>
            </a:r>
            <a:r>
              <a:rPr lang="he-IL" sz="4000" dirty="0"/>
              <a:t> רוֹאִים כִּי כָּמוֹהוּ לֹא יוּכַל לַעֲשׂוֹת כִּי אִם מִי שֶׁבָּרָא אֶת כָּל הַדְּבָרִים מֵאַיִן; וְאַף גַּם זֹאת: מוֹפֵת אֲשֶׁר נַעֲשָׂה לַהֲמוֹנִים רַבִּים, שֶׁרָאוּהוּ עַיִן בְּעַיִן, לֹא שֶׁסֻּפַּר לָהֶם מִפִּי מִי </a:t>
            </a:r>
            <a:r>
              <a:rPr lang="he-IL" sz="4000" dirty="0" err="1"/>
              <a:t>שֶׁרָאָהו</a:t>
            </a:r>
            <a:r>
              <a:rPr lang="he-IL" sz="4000" dirty="0"/>
              <a:t>ּ בַּחֲלוֹם, אוֹ שֶׁבָּא אֲלֵיהֶם בְּקַבָּלַת אִישׁ מִפִּי אִישׁ; וּבִתְנַאי נוֹסָף: כִּי </a:t>
            </a:r>
            <a:r>
              <a:rPr lang="he-IL" sz="4000" dirty="0" err="1"/>
              <a:t>יֵחָקֵר</a:t>
            </a:r>
            <a:r>
              <a:rPr lang="he-IL" sz="4000" dirty="0"/>
              <a:t> מוֹפֵת זֶה וְיִבָּחֵן בְּחִינָה אַחַר בְּחִינָה, לְבַל </a:t>
            </a:r>
            <a:r>
              <a:rPr lang="he-IL" sz="4000" dirty="0" err="1"/>
              <a:t>יִפֹּל</a:t>
            </a:r>
            <a:r>
              <a:rPr lang="he-IL" sz="4000" dirty="0"/>
              <a:t> סָפֵק בְּלֵב אָדָם פֶּן יֵשׁ בְּזֶה תַּעְתּוּעַ דִּמְיוֹן אוֹ מַעֲשֵׂה כְּשָׁפִים: רַק אָז תְּקַבֵּל הַנֶּפֶשׁ, וּבְקֹשִׁי, אֶת הַדָּבָר הַגָּדוֹל הַזֶּה – רְצוֹנִי </a:t>
            </a:r>
            <a:r>
              <a:rPr lang="he-IL" sz="4000" dirty="0" err="1"/>
              <a:t>לֵאמֹר</a:t>
            </a:r>
            <a:r>
              <a:rPr lang="he-IL" sz="4000" dirty="0"/>
              <a:t>: כִּי בּוֹרֵא הָעוֹלָם הַזֶּה וְהָעוֹלָם הַבָּא וְהַמַּלְאָכִים, עוֹשֶׂה הַשָּׁמַיִם וְהַמְּאוֹרוֹת, יִתְחַבֵּר עִם הַחֹמֶר הֶעָכוּר הַזֶּה – רְצוֹנִי </a:t>
            </a:r>
            <a:r>
              <a:rPr lang="he-IL" sz="4000" dirty="0" err="1"/>
              <a:t>לֵאמֹר</a:t>
            </a:r>
            <a:r>
              <a:rPr lang="he-IL" sz="4000" dirty="0"/>
              <a:t>: הָאָדָם – וִידַבֵּר עִמּוֹ וִימַלֵּא מִשְׁאֲלוֹתָיו וּבַקָּשׁוֹתָיו...</a:t>
            </a:r>
            <a:endParaRPr lang="en-US" sz="4000" dirty="0"/>
          </a:p>
          <a:p>
            <a:pPr marL="0" indent="0">
              <a:buNone/>
            </a:pPr>
            <a:r>
              <a:rPr lang="he-IL" sz="4000" dirty="0"/>
              <a:t> (י) אמר</a:t>
            </a:r>
            <a:r>
              <a:rPr lang="he-IL" sz="4000" b="1" dirty="0"/>
              <a:t> הכוזרי:</a:t>
            </a:r>
            <a:endParaRPr lang="en-US" sz="4000" dirty="0"/>
          </a:p>
          <a:p>
            <a:pPr marL="0" indent="0">
              <a:buNone/>
            </a:pPr>
            <a:r>
              <a:rPr lang="he-IL" sz="4000" dirty="0"/>
              <a:t>רוֹאֶה אֲנִי כִּי אָכֵן אֵין לִי </a:t>
            </a:r>
            <a:r>
              <a:rPr lang="he-IL" sz="4000" dirty="0" err="1"/>
              <a:t>לִשְׁאֹל</a:t>
            </a:r>
            <a:r>
              <a:rPr lang="he-IL" sz="4000" dirty="0"/>
              <a:t> כִּי אִם אֶת הַיְּהוּדִים, שֶׁהֵם שְׁאֵרִית בְּנֵי יִשְׂרָאֵל, רוֹאֶה אֲנִי כִּי הֵם </a:t>
            </a:r>
            <a:r>
              <a:rPr lang="he-IL" sz="4000" dirty="0" err="1"/>
              <a:t>הֵם</a:t>
            </a:r>
            <a:r>
              <a:rPr lang="he-IL" sz="4000" dirty="0"/>
              <a:t> הַהוֹכָחָה לַדָּבָר כִּי אָכֵן יֵשׁ לָאֱלֹהַּ תּוֹרָה בָּאָרֶץ.</a:t>
            </a:r>
            <a:endParaRPr lang="en-US" sz="4000" dirty="0"/>
          </a:p>
          <a:p>
            <a:endParaRPr lang="he-IL" dirty="0"/>
          </a:p>
        </p:txBody>
      </p:sp>
    </p:spTree>
    <p:extLst>
      <p:ext uri="{BB962C8B-B14F-4D97-AF65-F5344CB8AC3E}">
        <p14:creationId xmlns:p14="http://schemas.microsoft.com/office/powerpoint/2010/main" val="716308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20505" y="844063"/>
            <a:ext cx="6316393" cy="4524315"/>
          </a:xfrm>
          <a:prstGeom prst="rect">
            <a:avLst/>
          </a:prstGeom>
        </p:spPr>
        <p:txBody>
          <a:bodyPr wrap="square">
            <a:spAutoFit/>
          </a:bodyPr>
          <a:lstStyle/>
          <a:p>
            <a:pPr algn="just"/>
            <a:r>
              <a:rPr lang="he-IL" sz="3600" b="1" dirty="0">
                <a:effectLst/>
                <a:latin typeface="Calibri" panose="020F0502020204030204" pitchFamily="34" charset="0"/>
                <a:ea typeface="Calibri" panose="020F0502020204030204" pitchFamily="34" charset="0"/>
                <a:cs typeface="David" panose="020E0502060401010101" pitchFamily="34" charset="-79"/>
              </a:rPr>
              <a:t>המוסלמי</a:t>
            </a:r>
            <a:r>
              <a:rPr lang="he-IL" sz="3600" dirty="0">
                <a:effectLst/>
                <a:latin typeface="Calibri" panose="020F0502020204030204" pitchFamily="34" charset="0"/>
                <a:ea typeface="Calibri" panose="020F0502020204030204" pitchFamily="34" charset="0"/>
                <a:cs typeface="David" panose="020E0502060401010101" pitchFamily="34" charset="-79"/>
              </a:rPr>
              <a:t>: אנחנו מאמינים באלוה ואיננו מקבלים כל הגשמה שלו (בניגוד לנוצרי) אבל בגן עדן נזכה לתענוגות בשרים(סתירה פנימית). הקוראן הוא ספר פלאי שאדם לא יכול היה לחבר, ולכן הוא מבטל את כל ספרי הנביאים היהודים שהיו לפניו.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5372" y="211015"/>
            <a:ext cx="5256628" cy="5570807"/>
          </a:xfrm>
          <a:prstGeom prst="rect">
            <a:avLst/>
          </a:prstGeom>
        </p:spPr>
      </p:pic>
    </p:spTree>
    <p:extLst>
      <p:ext uri="{BB962C8B-B14F-4D97-AF65-F5344CB8AC3E}">
        <p14:creationId xmlns:p14="http://schemas.microsoft.com/office/powerpoint/2010/main" val="1668318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696707" y="365760"/>
            <a:ext cx="6331170" cy="5632311"/>
          </a:xfrm>
          <a:prstGeom prst="rect">
            <a:avLst/>
          </a:prstGeom>
        </p:spPr>
        <p:txBody>
          <a:bodyPr wrap="square">
            <a:spAutoFit/>
          </a:bodyPr>
          <a:lstStyle/>
          <a:p>
            <a:pPr algn="just"/>
            <a:r>
              <a:rPr lang="he-IL" sz="3600" dirty="0">
                <a:effectLst/>
                <a:latin typeface="Calibri" panose="020F0502020204030204" pitchFamily="34" charset="0"/>
                <a:ea typeface="Calibri" panose="020F0502020204030204" pitchFamily="34" charset="0"/>
                <a:cs typeface="David" panose="020E0502060401010101" pitchFamily="34" charset="-79"/>
              </a:rPr>
              <a:t>המלך הכוזרי דוחה את הרעיון שהקוראן הוא ספר מיוחד, כי אם היה כזה מיוחד היה מכירו. ודוחה את הרעיון שהאלוה מדבר עם בשר ודם, וטוען שצריך לכך הוכחה.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gn="just"/>
            <a:r>
              <a:rPr lang="he-IL" sz="3600" dirty="0">
                <a:effectLst/>
                <a:latin typeface="Calibri" panose="020F0502020204030204" pitchFamily="34" charset="0"/>
                <a:ea typeface="Calibri" panose="020F0502020204030204" pitchFamily="34" charset="0"/>
                <a:cs typeface="David" panose="020E0502060401010101" pitchFamily="34" charset="-79"/>
              </a:rPr>
              <a:t>המוסלמי טוען שיש הוכחה לכך, ומביא את כל סיפורי התורה בהתגלות לאבותינו, ומכך מבין המלך שכל הדתות מסתמכות על היהדות, ולכן הוא קורא לחכם היהודי.</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11013" y="1772530"/>
            <a:ext cx="5485693" cy="5085470"/>
          </a:xfrm>
          <a:prstGeom prst="rect">
            <a:avLst/>
          </a:prstGeom>
        </p:spPr>
      </p:pic>
    </p:spTree>
    <p:extLst>
      <p:ext uri="{BB962C8B-B14F-4D97-AF65-F5344CB8AC3E}">
        <p14:creationId xmlns:p14="http://schemas.microsoft.com/office/powerpoint/2010/main" val="1707852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2994239073"/>
              </p:ext>
            </p:extLst>
          </p:nvPr>
        </p:nvGraphicFramePr>
        <p:xfrm>
          <a:off x="1489166" y="530396"/>
          <a:ext cx="10123714" cy="10583672"/>
        </p:xfrm>
        <a:graphic>
          <a:graphicData uri="http://schemas.openxmlformats.org/drawingml/2006/table">
            <a:tbl>
              <a:tblPr rtl="1" firstRow="1" firstCol="1" bandRow="1">
                <a:tableStyleId>{5C22544A-7EE6-4342-B048-85BDC9FD1C3A}</a:tableStyleId>
              </a:tblPr>
              <a:tblGrid>
                <a:gridCol w="2530334">
                  <a:extLst>
                    <a:ext uri="{9D8B030D-6E8A-4147-A177-3AD203B41FA5}">
                      <a16:colId xmlns:a16="http://schemas.microsoft.com/office/drawing/2014/main" val="20000"/>
                    </a:ext>
                  </a:extLst>
                </a:gridCol>
                <a:gridCol w="2530334">
                  <a:extLst>
                    <a:ext uri="{9D8B030D-6E8A-4147-A177-3AD203B41FA5}">
                      <a16:colId xmlns:a16="http://schemas.microsoft.com/office/drawing/2014/main" val="20001"/>
                    </a:ext>
                  </a:extLst>
                </a:gridCol>
                <a:gridCol w="2531523">
                  <a:extLst>
                    <a:ext uri="{9D8B030D-6E8A-4147-A177-3AD203B41FA5}">
                      <a16:colId xmlns:a16="http://schemas.microsoft.com/office/drawing/2014/main" val="20002"/>
                    </a:ext>
                  </a:extLst>
                </a:gridCol>
                <a:gridCol w="2531523">
                  <a:extLst>
                    <a:ext uri="{9D8B030D-6E8A-4147-A177-3AD203B41FA5}">
                      <a16:colId xmlns:a16="http://schemas.microsoft.com/office/drawing/2014/main" val="20003"/>
                    </a:ext>
                  </a:extLst>
                </a:gridCol>
              </a:tblGrid>
              <a:tr h="0">
                <a:tc>
                  <a:txBody>
                    <a:bodyPr/>
                    <a:lstStyle/>
                    <a:p>
                      <a:pPr algn="r" rtl="1">
                        <a:lnSpc>
                          <a:spcPct val="115000"/>
                        </a:lnSpc>
                        <a:spcAft>
                          <a:spcPts val="0"/>
                        </a:spcAft>
                      </a:pPr>
                      <a:r>
                        <a:rPr lang="he-IL" sz="1800" dirty="0">
                          <a:effectLst/>
                        </a:rPr>
                        <a:t> </a:t>
                      </a:r>
                      <a:endParaRPr lang="en-US" sz="18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800">
                          <a:effectLst/>
                        </a:rPr>
                        <a:t>הפילוסוף</a:t>
                      </a:r>
                      <a:endParaRPr lang="en-US" sz="1800">
                        <a:effectLst/>
                        <a:latin typeface="Calibri"/>
                        <a:ea typeface="Calibri"/>
                        <a:cs typeface="Arial"/>
                      </a:endParaRPr>
                    </a:p>
                  </a:txBody>
                  <a:tcPr marL="44498" marR="44498" marT="0" marB="0"/>
                </a:tc>
                <a:tc>
                  <a:txBody>
                    <a:bodyPr/>
                    <a:lstStyle/>
                    <a:p>
                      <a:pPr algn="r" rtl="1">
                        <a:lnSpc>
                          <a:spcPct val="115000"/>
                        </a:lnSpc>
                        <a:spcAft>
                          <a:spcPts val="0"/>
                        </a:spcAft>
                      </a:pPr>
                      <a:r>
                        <a:rPr lang="he-IL" sz="1800">
                          <a:effectLst/>
                        </a:rPr>
                        <a:t>הנוצרי</a:t>
                      </a:r>
                      <a:endParaRPr lang="en-US" sz="1800">
                        <a:effectLst/>
                        <a:latin typeface="Calibri"/>
                        <a:ea typeface="Calibri"/>
                        <a:cs typeface="Arial"/>
                      </a:endParaRPr>
                    </a:p>
                  </a:txBody>
                  <a:tcPr marL="44498" marR="44498" marT="0" marB="0"/>
                </a:tc>
                <a:tc>
                  <a:txBody>
                    <a:bodyPr/>
                    <a:lstStyle/>
                    <a:p>
                      <a:pPr algn="r" rtl="1">
                        <a:lnSpc>
                          <a:spcPct val="115000"/>
                        </a:lnSpc>
                        <a:spcAft>
                          <a:spcPts val="0"/>
                        </a:spcAft>
                      </a:pPr>
                      <a:r>
                        <a:rPr lang="he-IL" sz="1800">
                          <a:effectLst/>
                        </a:rPr>
                        <a:t>המוסלמי</a:t>
                      </a:r>
                      <a:endParaRPr lang="en-US" sz="18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1800">
                          <a:effectLst/>
                        </a:rPr>
                        <a:t>תיאור הא-להים</a:t>
                      </a:r>
                      <a:endParaRPr lang="en-US" sz="1800">
                        <a:effectLst/>
                        <a:latin typeface="Calibri"/>
                        <a:ea typeface="Calibri"/>
                        <a:cs typeface="Arial"/>
                      </a:endParaRPr>
                    </a:p>
                  </a:txBody>
                  <a:tcPr marL="44498" marR="44498" marT="0" marB="0"/>
                </a:tc>
                <a:tc>
                  <a:txBody>
                    <a:bodyPr/>
                    <a:lstStyle/>
                    <a:p>
                      <a:pPr algn="r" rtl="1">
                        <a:lnSpc>
                          <a:spcPct val="115000"/>
                        </a:lnSpc>
                        <a:spcAft>
                          <a:spcPts val="0"/>
                        </a:spcAft>
                      </a:pPr>
                      <a:r>
                        <a:rPr lang="he-IL" sz="1800">
                          <a:effectLst/>
                        </a:rPr>
                        <a:t>האל מושלם ומרומם ולכן אין לו רצונות. </a:t>
                      </a:r>
                      <a:endParaRPr lang="en-US" sz="1800">
                        <a:effectLst/>
                        <a:latin typeface="Calibri"/>
                        <a:ea typeface="Calibri"/>
                        <a:cs typeface="Arial"/>
                      </a:endParaRPr>
                    </a:p>
                  </a:txBody>
                  <a:tcPr marL="44498" marR="44498" marT="0" marB="0"/>
                </a:tc>
                <a:tc>
                  <a:txBody>
                    <a:bodyPr/>
                    <a:lstStyle/>
                    <a:p>
                      <a:pPr algn="r" rtl="1">
                        <a:lnSpc>
                          <a:spcPct val="115000"/>
                        </a:lnSpc>
                        <a:spcAft>
                          <a:spcPts val="0"/>
                        </a:spcAft>
                      </a:pPr>
                      <a:r>
                        <a:rPr lang="he-IL" sz="1800">
                          <a:effectLst/>
                        </a:rPr>
                        <a:t>יש אל אחד, אך הוא מתבטא בשלש צורות – השילוש הקדוש (אב, בן, רוח הקודש). האל קדמון לעולם. </a:t>
                      </a:r>
                      <a:endParaRPr lang="en-US" sz="1800">
                        <a:effectLst/>
                        <a:latin typeface="Calibri"/>
                        <a:ea typeface="Calibri"/>
                        <a:cs typeface="Arial"/>
                      </a:endParaRPr>
                    </a:p>
                  </a:txBody>
                  <a:tcPr marL="44498" marR="44498" marT="0" marB="0"/>
                </a:tc>
                <a:tc>
                  <a:txBody>
                    <a:bodyPr/>
                    <a:lstStyle/>
                    <a:p>
                      <a:pPr algn="r" rtl="1">
                        <a:lnSpc>
                          <a:spcPct val="115000"/>
                        </a:lnSpc>
                        <a:spcAft>
                          <a:spcPts val="0"/>
                        </a:spcAft>
                      </a:pPr>
                      <a:r>
                        <a:rPr lang="he-IL" sz="1800">
                          <a:effectLst/>
                        </a:rPr>
                        <a:t>יש א-ל אחד, קדמון לעולם. </a:t>
                      </a:r>
                      <a:endParaRPr lang="en-US" sz="180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1800">
                          <a:effectLst/>
                        </a:rPr>
                        <a:t>האם האל ברא את העולם?</a:t>
                      </a:r>
                      <a:endParaRPr lang="en-US" sz="1800">
                        <a:effectLst/>
                        <a:latin typeface="Calibri"/>
                        <a:ea typeface="Calibri"/>
                        <a:cs typeface="Arial"/>
                      </a:endParaRPr>
                    </a:p>
                  </a:txBody>
                  <a:tcPr marL="44498" marR="44498" marT="0" marB="0"/>
                </a:tc>
                <a:tc>
                  <a:txBody>
                    <a:bodyPr/>
                    <a:lstStyle/>
                    <a:p>
                      <a:pPr algn="r" rtl="1">
                        <a:lnSpc>
                          <a:spcPct val="115000"/>
                        </a:lnSpc>
                        <a:spcAft>
                          <a:spcPts val="0"/>
                        </a:spcAft>
                      </a:pPr>
                      <a:r>
                        <a:rPr lang="he-IL" sz="1800" dirty="0">
                          <a:effectLst/>
                        </a:rPr>
                        <a:t>לא – לאל אין רצונות ואין עניין בדברים נמוכים כמו העולם שלנו ולכן לא ייתכן שברא אותו. העולם קדמון.</a:t>
                      </a:r>
                      <a:endParaRPr lang="en-US" sz="18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800">
                          <a:effectLst/>
                        </a:rPr>
                        <a:t>כן.</a:t>
                      </a:r>
                      <a:endParaRPr lang="en-US" sz="1800">
                        <a:effectLst/>
                        <a:latin typeface="Calibri"/>
                        <a:ea typeface="Calibri"/>
                        <a:cs typeface="Arial"/>
                      </a:endParaRPr>
                    </a:p>
                  </a:txBody>
                  <a:tcPr marL="44498" marR="44498" marT="0" marB="0"/>
                </a:tc>
                <a:tc>
                  <a:txBody>
                    <a:bodyPr/>
                    <a:lstStyle/>
                    <a:p>
                      <a:pPr algn="r" rtl="1">
                        <a:lnSpc>
                          <a:spcPct val="115000"/>
                        </a:lnSpc>
                        <a:spcAft>
                          <a:spcPts val="0"/>
                        </a:spcAft>
                      </a:pPr>
                      <a:endParaRPr lang="en-US" sz="18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1800" dirty="0">
                          <a:effectLst/>
                        </a:rPr>
                        <a:t>מהו הקשר בין האל לבני </a:t>
                      </a:r>
                      <a:r>
                        <a:rPr lang="he-IL" sz="1100" kern="1200" dirty="0">
                          <a:solidFill>
                            <a:schemeClr val="dk1"/>
                          </a:solidFill>
                          <a:effectLst/>
                          <a:latin typeface="Calibri"/>
                          <a:ea typeface="Calibri"/>
                          <a:cs typeface="Arial"/>
                        </a:rPr>
                        <a:t>האדם?</a:t>
                      </a:r>
                      <a:endParaRPr lang="en-US" sz="1100" kern="1200" dirty="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800" dirty="0">
                          <a:effectLst/>
                        </a:rPr>
                        <a:t>אין קשר – האל לא משגיח ולא מתעניין בעולם ובוודאי לא מתגלה לבני האדם -  הוא מרומם מכך.</a:t>
                      </a:r>
                      <a:endParaRPr lang="en-US" sz="18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800">
                          <a:effectLst/>
                        </a:rPr>
                        <a:t>יש השגחה של האל ויש לו רצונות מבני האדם. הקשר כל כך ישיר עד שהאל ירד ממש לעולם באופן גשמי, בדמות של אדם (ישו).</a:t>
                      </a:r>
                      <a:endParaRPr lang="en-US" sz="1800">
                        <a:effectLst/>
                        <a:latin typeface="Calibri"/>
                        <a:ea typeface="Calibri"/>
                        <a:cs typeface="Arial"/>
                      </a:endParaRPr>
                    </a:p>
                  </a:txBody>
                  <a:tcPr marL="44498" marR="44498" marT="0" marB="0"/>
                </a:tc>
                <a:tc>
                  <a:txBody>
                    <a:bodyPr/>
                    <a:lstStyle/>
                    <a:p>
                      <a:pPr algn="r" rtl="1">
                        <a:lnSpc>
                          <a:spcPct val="115000"/>
                        </a:lnSpc>
                        <a:spcAft>
                          <a:spcPts val="0"/>
                        </a:spcAft>
                      </a:pPr>
                      <a:endParaRPr lang="en-US" sz="18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1800" dirty="0">
                          <a:effectLst/>
                        </a:rPr>
                        <a:t>הבסיס לגישה</a:t>
                      </a:r>
                      <a:endParaRPr lang="en-US" sz="18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800">
                          <a:effectLst/>
                        </a:rPr>
                        <a:t>מתבסס על השכל בלבד.</a:t>
                      </a:r>
                      <a:endParaRPr lang="en-US" sz="1800">
                        <a:effectLst/>
                        <a:latin typeface="Calibri"/>
                        <a:ea typeface="Calibri"/>
                        <a:cs typeface="Arial"/>
                      </a:endParaRPr>
                    </a:p>
                  </a:txBody>
                  <a:tcPr marL="44498" marR="44498" marT="0" marB="0"/>
                </a:tc>
                <a:tc>
                  <a:txBody>
                    <a:bodyPr/>
                    <a:lstStyle/>
                    <a:p>
                      <a:pPr algn="r" rtl="1">
                        <a:lnSpc>
                          <a:spcPct val="115000"/>
                        </a:lnSpc>
                        <a:spcAft>
                          <a:spcPts val="0"/>
                        </a:spcAft>
                      </a:pPr>
                      <a:r>
                        <a:rPr lang="he-IL" sz="1800">
                          <a:effectLst/>
                        </a:rPr>
                        <a:t>מתבסס על הניסים המסופרים בתנ"ך ועל גדולתו של ישו.</a:t>
                      </a:r>
                      <a:endParaRPr lang="en-US" sz="1800">
                        <a:effectLst/>
                        <a:latin typeface="Calibri"/>
                        <a:ea typeface="Calibri"/>
                        <a:cs typeface="Arial"/>
                      </a:endParaRPr>
                    </a:p>
                  </a:txBody>
                  <a:tcPr marL="44498" marR="44498" marT="0" marB="0"/>
                </a:tc>
                <a:tc>
                  <a:txBody>
                    <a:bodyPr/>
                    <a:lstStyle/>
                    <a:p>
                      <a:pPr algn="r" rtl="1">
                        <a:lnSpc>
                          <a:spcPct val="115000"/>
                        </a:lnSpc>
                        <a:spcAft>
                          <a:spcPts val="0"/>
                        </a:spcAft>
                      </a:pPr>
                      <a:endParaRPr lang="en-US" sz="18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1800" dirty="0">
                          <a:effectLst/>
                          <a:latin typeface="Calibri"/>
                          <a:ea typeface="Calibri"/>
                          <a:cs typeface="Arial"/>
                        </a:rPr>
                        <a:t>מטרת האדם והדרך להגיע אליה</a:t>
                      </a:r>
                      <a:endParaRPr lang="en-US" sz="18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800" dirty="0">
                          <a:effectLst/>
                          <a:latin typeface="+mn-lt"/>
                          <a:ea typeface="Calibri"/>
                          <a:cs typeface="Arial"/>
                        </a:rPr>
                        <a:t>ההתדבקות ברוחני מטרה זיכוך </a:t>
                      </a:r>
                      <a:r>
                        <a:rPr lang="he-IL" sz="1800" dirty="0" err="1">
                          <a:effectLst/>
                          <a:latin typeface="+mn-lt"/>
                          <a:ea typeface="Calibri"/>
                          <a:cs typeface="Arial"/>
                        </a:rPr>
                        <a:t>הלבו</a:t>
                      </a:r>
                      <a:r>
                        <a:rPr lang="he-IL" sz="1800" dirty="0">
                          <a:effectLst/>
                          <a:latin typeface="+mn-lt"/>
                          <a:ea typeface="Calibri"/>
                          <a:cs typeface="Arial"/>
                        </a:rPr>
                        <a:t> ההוא ( להיות איש מוסרי וטוב)</a:t>
                      </a:r>
                    </a:p>
                    <a:p>
                      <a:pPr algn="r" rtl="1">
                        <a:lnSpc>
                          <a:spcPct val="115000"/>
                        </a:lnSpc>
                        <a:spcAft>
                          <a:spcPts val="0"/>
                        </a:spcAft>
                      </a:pPr>
                      <a:endParaRPr lang="he-IL" sz="1800" dirty="0">
                        <a:effectLst/>
                        <a:latin typeface="+mn-lt"/>
                        <a:ea typeface="Calibri"/>
                        <a:cs typeface="Arial"/>
                      </a:endParaRPr>
                    </a:p>
                    <a:p>
                      <a:pPr algn="r" rtl="1">
                        <a:lnSpc>
                          <a:spcPct val="115000"/>
                        </a:lnSpc>
                        <a:spcAft>
                          <a:spcPts val="0"/>
                        </a:spcAft>
                      </a:pPr>
                      <a:r>
                        <a:rPr lang="he-IL" sz="1800" dirty="0">
                          <a:effectLst/>
                          <a:latin typeface="+mn-lt"/>
                          <a:ea typeface="Calibri"/>
                          <a:cs typeface="Arial"/>
                        </a:rPr>
                        <a:t>הדרך: בדה לך דת"- אין דרך אחת</a:t>
                      </a:r>
                      <a:r>
                        <a:rPr lang="he-IL" sz="1800" baseline="0" dirty="0">
                          <a:effectLst/>
                          <a:latin typeface="+mn-lt"/>
                          <a:ea typeface="Calibri"/>
                          <a:cs typeface="Arial"/>
                        </a:rPr>
                        <a:t> כל אחד יכול להמציא לו דרך.</a:t>
                      </a:r>
                      <a:endParaRPr lang="en-US" sz="1800" dirty="0">
                        <a:effectLst/>
                        <a:latin typeface="+mn-lt"/>
                        <a:ea typeface="Calibri"/>
                        <a:cs typeface="Arial"/>
                      </a:endParaRPr>
                    </a:p>
                  </a:txBody>
                  <a:tcPr marL="44498" marR="44498" marT="0" marB="0"/>
                </a:tc>
                <a:tc>
                  <a:txBody>
                    <a:bodyPr/>
                    <a:lstStyle/>
                    <a:p>
                      <a:pPr algn="r" rtl="1">
                        <a:lnSpc>
                          <a:spcPct val="115000"/>
                        </a:lnSpc>
                        <a:spcAft>
                          <a:spcPts val="0"/>
                        </a:spcAft>
                      </a:pPr>
                      <a:r>
                        <a:rPr lang="he-IL" sz="1800" dirty="0">
                          <a:effectLst/>
                          <a:latin typeface="+mn-lt"/>
                          <a:ea typeface="Calibri"/>
                          <a:cs typeface="Arial"/>
                        </a:rPr>
                        <a:t>אמונה ב"שילוש הקדוש</a:t>
                      </a:r>
                      <a:endParaRPr lang="en-US" sz="18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18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1800" dirty="0">
                          <a:effectLst/>
                        </a:rPr>
                        <a:t> דחיית הכוזרי</a:t>
                      </a:r>
                      <a:endParaRPr lang="en-US" sz="18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800" dirty="0">
                          <a:effectLst/>
                        </a:rPr>
                        <a:t>סותר את החלום, שם נאמר לו כי יש מעשה מסוים שאותו ה' רוצה שיעשה. סימן שה' משגיח ויש לו רצונות מיוחדים מבני אדם.</a:t>
                      </a:r>
                    </a:p>
                    <a:p>
                      <a:pPr algn="r" rtl="1">
                        <a:lnSpc>
                          <a:spcPct val="115000"/>
                        </a:lnSpc>
                        <a:spcAft>
                          <a:spcPts val="0"/>
                        </a:spcAft>
                      </a:pPr>
                      <a:r>
                        <a:rPr lang="he-IL" sz="1800" dirty="0">
                          <a:effectLst/>
                          <a:latin typeface="Calibri"/>
                          <a:ea typeface="Calibri"/>
                          <a:cs typeface="Arial"/>
                        </a:rPr>
                        <a:t>בנוסף המלחמות בין הנצרות לאסלם על הדת מוכיחות שיש חשיבות לדרך – לדת.</a:t>
                      </a:r>
                      <a:endParaRPr lang="en-US" sz="18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800" dirty="0">
                          <a:effectLst/>
                        </a:rPr>
                        <a:t>סותר את ההיגיון – קשה להאמין בניסים כאלו, אלא אם כן רואים אותם ישירות. </a:t>
                      </a:r>
                      <a:endParaRPr lang="en-US" sz="18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18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1422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178367004"/>
              </p:ext>
            </p:extLst>
          </p:nvPr>
        </p:nvGraphicFramePr>
        <p:xfrm>
          <a:off x="1802674" y="404664"/>
          <a:ext cx="9483634" cy="6172490"/>
        </p:xfrm>
        <a:graphic>
          <a:graphicData uri="http://schemas.openxmlformats.org/drawingml/2006/table">
            <a:tbl>
              <a:tblPr rtl="1" firstRow="1" firstCol="1" bandRow="1">
                <a:tableStyleId>{5C22544A-7EE6-4342-B048-85BDC9FD1C3A}</a:tableStyleId>
              </a:tblPr>
              <a:tblGrid>
                <a:gridCol w="2370352">
                  <a:extLst>
                    <a:ext uri="{9D8B030D-6E8A-4147-A177-3AD203B41FA5}">
                      <a16:colId xmlns:a16="http://schemas.microsoft.com/office/drawing/2014/main" val="20000"/>
                    </a:ext>
                  </a:extLst>
                </a:gridCol>
                <a:gridCol w="2370352">
                  <a:extLst>
                    <a:ext uri="{9D8B030D-6E8A-4147-A177-3AD203B41FA5}">
                      <a16:colId xmlns:a16="http://schemas.microsoft.com/office/drawing/2014/main" val="20001"/>
                    </a:ext>
                  </a:extLst>
                </a:gridCol>
                <a:gridCol w="2371465">
                  <a:extLst>
                    <a:ext uri="{9D8B030D-6E8A-4147-A177-3AD203B41FA5}">
                      <a16:colId xmlns:a16="http://schemas.microsoft.com/office/drawing/2014/main" val="20002"/>
                    </a:ext>
                  </a:extLst>
                </a:gridCol>
                <a:gridCol w="2371465">
                  <a:extLst>
                    <a:ext uri="{9D8B030D-6E8A-4147-A177-3AD203B41FA5}">
                      <a16:colId xmlns:a16="http://schemas.microsoft.com/office/drawing/2014/main" val="20003"/>
                    </a:ext>
                  </a:extLst>
                </a:gridCol>
              </a:tblGrid>
              <a:tr h="184545">
                <a:tc>
                  <a:txBody>
                    <a:bodyPr/>
                    <a:lstStyle/>
                    <a:p>
                      <a:pPr algn="r" rtl="1">
                        <a:lnSpc>
                          <a:spcPct val="115000"/>
                        </a:lnSpc>
                        <a:spcAft>
                          <a:spcPts val="0"/>
                        </a:spcAft>
                      </a:pPr>
                      <a:r>
                        <a:rPr lang="he-IL" sz="1400" dirty="0">
                          <a:effectLst/>
                        </a:rPr>
                        <a:t> </a:t>
                      </a:r>
                      <a:endParaRPr lang="en-US" sz="11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הפילוסוף</a:t>
                      </a:r>
                      <a:endParaRPr lang="en-US" sz="11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הנוצרי</a:t>
                      </a:r>
                      <a:endParaRPr lang="en-US" sz="11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המוסלמי</a:t>
                      </a:r>
                      <a:endParaRPr lang="en-US" sz="11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921582">
                <a:tc>
                  <a:txBody>
                    <a:bodyPr/>
                    <a:lstStyle/>
                    <a:p>
                      <a:pPr algn="r" rtl="1">
                        <a:lnSpc>
                          <a:spcPct val="115000"/>
                        </a:lnSpc>
                        <a:spcAft>
                          <a:spcPts val="0"/>
                        </a:spcAft>
                      </a:pPr>
                      <a:r>
                        <a:rPr lang="he-IL" sz="1400">
                          <a:effectLst/>
                        </a:rPr>
                        <a:t>תיאור הא-להים</a:t>
                      </a:r>
                      <a:endParaRPr lang="en-US" sz="1100">
                        <a:effectLst/>
                        <a:latin typeface="Calibri"/>
                        <a:ea typeface="Calibri"/>
                        <a:cs typeface="Arial"/>
                      </a:endParaRPr>
                    </a:p>
                  </a:txBody>
                  <a:tcPr marL="44498" marR="44498" marT="0" marB="0"/>
                </a:tc>
                <a:tc>
                  <a:txBody>
                    <a:bodyPr/>
                    <a:lstStyle/>
                    <a:p>
                      <a:pPr algn="r" rtl="1">
                        <a:lnSpc>
                          <a:spcPct val="115000"/>
                        </a:lnSpc>
                        <a:spcAft>
                          <a:spcPts val="0"/>
                        </a:spcAft>
                      </a:pPr>
                      <a:r>
                        <a:rPr lang="he-IL" sz="1200">
                          <a:effectLst/>
                        </a:rPr>
                        <a:t>האל מושלם ומרומם ולכן אין לו רצונות. </a:t>
                      </a:r>
                      <a:endParaRPr lang="en-US" sz="1100">
                        <a:effectLst/>
                        <a:latin typeface="Calibri"/>
                        <a:ea typeface="Calibri"/>
                        <a:cs typeface="Arial"/>
                      </a:endParaRPr>
                    </a:p>
                  </a:txBody>
                  <a:tcPr marL="44498" marR="44498" marT="0" marB="0"/>
                </a:tc>
                <a:tc>
                  <a:txBody>
                    <a:bodyPr/>
                    <a:lstStyle/>
                    <a:p>
                      <a:pPr algn="r" rtl="1">
                        <a:lnSpc>
                          <a:spcPct val="115000"/>
                        </a:lnSpc>
                        <a:spcAft>
                          <a:spcPts val="0"/>
                        </a:spcAft>
                      </a:pPr>
                      <a:r>
                        <a:rPr lang="he-IL" sz="1200">
                          <a:effectLst/>
                        </a:rPr>
                        <a:t>יש אל אחד, אך הוא מתבטא בשלש צורות – השילוש הקדוש (אב, בן, רוח הקודש). האל קדמון לעולם. </a:t>
                      </a:r>
                      <a:endParaRPr lang="en-US" sz="1100">
                        <a:effectLst/>
                        <a:latin typeface="Calibri"/>
                        <a:ea typeface="Calibri"/>
                        <a:cs typeface="Arial"/>
                      </a:endParaRPr>
                    </a:p>
                  </a:txBody>
                  <a:tcPr marL="44498" marR="44498" marT="0" marB="0"/>
                </a:tc>
                <a:tc>
                  <a:txBody>
                    <a:bodyPr/>
                    <a:lstStyle/>
                    <a:p>
                      <a:pPr algn="r" rtl="1">
                        <a:lnSpc>
                          <a:spcPct val="115000"/>
                        </a:lnSpc>
                        <a:spcAft>
                          <a:spcPts val="0"/>
                        </a:spcAft>
                      </a:pPr>
                      <a:r>
                        <a:rPr lang="he-IL" sz="1200">
                          <a:effectLst/>
                        </a:rPr>
                        <a:t>יש א-ל אחד, קדמון לעולם. </a:t>
                      </a:r>
                      <a:endParaRPr lang="en-US" sz="110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921582">
                <a:tc>
                  <a:txBody>
                    <a:bodyPr/>
                    <a:lstStyle/>
                    <a:p>
                      <a:pPr algn="r" rtl="1">
                        <a:lnSpc>
                          <a:spcPct val="115000"/>
                        </a:lnSpc>
                        <a:spcAft>
                          <a:spcPts val="0"/>
                        </a:spcAft>
                      </a:pPr>
                      <a:r>
                        <a:rPr lang="he-IL" sz="1400">
                          <a:effectLst/>
                        </a:rPr>
                        <a:t>האם האל ברא את העולם?</a:t>
                      </a:r>
                      <a:endParaRPr lang="en-US" sz="1100">
                        <a:effectLst/>
                        <a:latin typeface="Calibri"/>
                        <a:ea typeface="Calibri"/>
                        <a:cs typeface="Arial"/>
                      </a:endParaRPr>
                    </a:p>
                  </a:txBody>
                  <a:tcPr marL="44498" marR="44498" marT="0" marB="0"/>
                </a:tc>
                <a:tc>
                  <a:txBody>
                    <a:bodyPr/>
                    <a:lstStyle/>
                    <a:p>
                      <a:pPr algn="r" rtl="1">
                        <a:lnSpc>
                          <a:spcPct val="115000"/>
                        </a:lnSpc>
                        <a:spcAft>
                          <a:spcPts val="0"/>
                        </a:spcAft>
                      </a:pPr>
                      <a:r>
                        <a:rPr lang="he-IL" sz="1200">
                          <a:effectLst/>
                        </a:rPr>
                        <a:t>לא – לאל אין רצונות ואין עניין בדברים נמוכים כמו העולם שלנו ולכן לא ייתכן שברא אותו. העולם קדמון.</a:t>
                      </a:r>
                      <a:endParaRPr lang="en-US" sz="1100">
                        <a:effectLst/>
                        <a:latin typeface="Calibri"/>
                        <a:ea typeface="Calibri"/>
                        <a:cs typeface="Arial"/>
                      </a:endParaRPr>
                    </a:p>
                  </a:txBody>
                  <a:tcPr marL="44498" marR="44498" marT="0" marB="0"/>
                </a:tc>
                <a:tc>
                  <a:txBody>
                    <a:bodyPr/>
                    <a:lstStyle/>
                    <a:p>
                      <a:pPr algn="r" rtl="1">
                        <a:lnSpc>
                          <a:spcPct val="115000"/>
                        </a:lnSpc>
                        <a:spcAft>
                          <a:spcPts val="0"/>
                        </a:spcAft>
                      </a:pPr>
                      <a:r>
                        <a:rPr lang="he-IL" sz="1200" dirty="0">
                          <a:effectLst/>
                        </a:rPr>
                        <a:t>כן.</a:t>
                      </a:r>
                      <a:endParaRPr lang="en-US" sz="11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100" dirty="0">
                          <a:effectLst/>
                          <a:latin typeface="Calibri"/>
                          <a:ea typeface="Calibri"/>
                          <a:cs typeface="Arial"/>
                        </a:rPr>
                        <a:t>כן</a:t>
                      </a:r>
                      <a:endParaRPr lang="en-US" sz="11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1075178">
                <a:tc>
                  <a:txBody>
                    <a:bodyPr/>
                    <a:lstStyle/>
                    <a:p>
                      <a:pPr algn="r" rtl="1">
                        <a:lnSpc>
                          <a:spcPct val="115000"/>
                        </a:lnSpc>
                        <a:spcAft>
                          <a:spcPts val="0"/>
                        </a:spcAft>
                      </a:pPr>
                      <a:r>
                        <a:rPr lang="he-IL" sz="1400">
                          <a:effectLst/>
                        </a:rPr>
                        <a:t>מהו הקשר בין האל לבני האדם?</a:t>
                      </a:r>
                      <a:endParaRPr lang="en-US" sz="1100">
                        <a:effectLst/>
                        <a:latin typeface="Calibri"/>
                        <a:ea typeface="Calibri"/>
                        <a:cs typeface="Arial"/>
                      </a:endParaRPr>
                    </a:p>
                  </a:txBody>
                  <a:tcPr marL="44498" marR="44498" marT="0" marB="0"/>
                </a:tc>
                <a:tc>
                  <a:txBody>
                    <a:bodyPr/>
                    <a:lstStyle/>
                    <a:p>
                      <a:pPr algn="r" rtl="1">
                        <a:lnSpc>
                          <a:spcPct val="115000"/>
                        </a:lnSpc>
                        <a:spcAft>
                          <a:spcPts val="0"/>
                        </a:spcAft>
                      </a:pPr>
                      <a:r>
                        <a:rPr lang="he-IL" sz="1200">
                          <a:effectLst/>
                        </a:rPr>
                        <a:t>אין קשר – האל לא משגיח ולא מתעניין בעולם ובוודאי לא מתגלה לבני האדם -  הוא מרומם מכך.</a:t>
                      </a:r>
                      <a:endParaRPr lang="en-US" sz="1100">
                        <a:effectLst/>
                        <a:latin typeface="Calibri"/>
                        <a:ea typeface="Calibri"/>
                        <a:cs typeface="Arial"/>
                      </a:endParaRPr>
                    </a:p>
                  </a:txBody>
                  <a:tcPr marL="44498" marR="44498" marT="0" marB="0"/>
                </a:tc>
                <a:tc>
                  <a:txBody>
                    <a:bodyPr/>
                    <a:lstStyle/>
                    <a:p>
                      <a:pPr algn="r" rtl="1">
                        <a:lnSpc>
                          <a:spcPct val="115000"/>
                        </a:lnSpc>
                        <a:spcAft>
                          <a:spcPts val="0"/>
                        </a:spcAft>
                      </a:pPr>
                      <a:r>
                        <a:rPr lang="he-IL" sz="1200">
                          <a:effectLst/>
                        </a:rPr>
                        <a:t>יש השגחה של האל ויש לו רצונות מבני האדם. הקשר כל כך ישיר עד שהאל ירד ממש לעולם באופן גשמי, בדמות של אדם (ישו).</a:t>
                      </a:r>
                      <a:endParaRPr lang="en-US" sz="1100">
                        <a:effectLst/>
                        <a:latin typeface="Calibri"/>
                        <a:ea typeface="Calibri"/>
                        <a:cs typeface="Arial"/>
                      </a:endParaRPr>
                    </a:p>
                  </a:txBody>
                  <a:tcPr marL="44498" marR="44498" marT="0" marB="0"/>
                </a:tc>
                <a:tc>
                  <a:txBody>
                    <a:bodyPr/>
                    <a:lstStyle/>
                    <a:p>
                      <a:pPr algn="r" rtl="1">
                        <a:lnSpc>
                          <a:spcPct val="115000"/>
                        </a:lnSpc>
                        <a:spcAft>
                          <a:spcPts val="0"/>
                        </a:spcAft>
                      </a:pPr>
                      <a:endParaRPr lang="en-US" sz="11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614388">
                <a:tc>
                  <a:txBody>
                    <a:bodyPr/>
                    <a:lstStyle/>
                    <a:p>
                      <a:pPr algn="r" rtl="1">
                        <a:lnSpc>
                          <a:spcPct val="115000"/>
                        </a:lnSpc>
                        <a:spcAft>
                          <a:spcPts val="0"/>
                        </a:spcAft>
                      </a:pPr>
                      <a:r>
                        <a:rPr lang="he-IL" sz="1400" dirty="0">
                          <a:effectLst/>
                        </a:rPr>
                        <a:t>הבסיס לגישה</a:t>
                      </a:r>
                      <a:endParaRPr lang="en-US" sz="11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200">
                          <a:effectLst/>
                        </a:rPr>
                        <a:t>מתבסס על השכל בלבד.</a:t>
                      </a:r>
                      <a:endParaRPr lang="en-US" sz="1100">
                        <a:effectLst/>
                        <a:latin typeface="Calibri"/>
                        <a:ea typeface="Calibri"/>
                        <a:cs typeface="Arial"/>
                      </a:endParaRPr>
                    </a:p>
                  </a:txBody>
                  <a:tcPr marL="44498" marR="44498" marT="0" marB="0"/>
                </a:tc>
                <a:tc>
                  <a:txBody>
                    <a:bodyPr/>
                    <a:lstStyle/>
                    <a:p>
                      <a:pPr algn="r" rtl="1">
                        <a:lnSpc>
                          <a:spcPct val="115000"/>
                        </a:lnSpc>
                        <a:spcAft>
                          <a:spcPts val="0"/>
                        </a:spcAft>
                      </a:pPr>
                      <a:r>
                        <a:rPr lang="he-IL" sz="1200">
                          <a:effectLst/>
                        </a:rPr>
                        <a:t>מתבסס על הניסים המסופרים בתנ"ך ועל גדולתו של ישו.</a:t>
                      </a:r>
                      <a:endParaRPr lang="en-US" sz="1100">
                        <a:effectLst/>
                        <a:latin typeface="Calibri"/>
                        <a:ea typeface="Calibri"/>
                        <a:cs typeface="Arial"/>
                      </a:endParaRPr>
                    </a:p>
                  </a:txBody>
                  <a:tcPr marL="44498" marR="44498" marT="0" marB="0"/>
                </a:tc>
                <a:tc>
                  <a:txBody>
                    <a:bodyPr/>
                    <a:lstStyle/>
                    <a:p>
                      <a:pPr algn="r" rtl="1">
                        <a:lnSpc>
                          <a:spcPct val="115000"/>
                        </a:lnSpc>
                        <a:spcAft>
                          <a:spcPts val="0"/>
                        </a:spcAft>
                      </a:pPr>
                      <a:endParaRPr lang="en-US" sz="11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778922">
                <a:tc>
                  <a:txBody>
                    <a:bodyPr/>
                    <a:lstStyle/>
                    <a:p>
                      <a:pPr algn="r" rtl="1">
                        <a:lnSpc>
                          <a:spcPct val="115000"/>
                        </a:lnSpc>
                        <a:spcAft>
                          <a:spcPts val="0"/>
                        </a:spcAft>
                      </a:pPr>
                      <a:r>
                        <a:rPr lang="he-IL" sz="1100" dirty="0">
                          <a:effectLst/>
                          <a:latin typeface="Calibri"/>
                          <a:ea typeface="Calibri"/>
                          <a:cs typeface="Arial"/>
                        </a:rPr>
                        <a:t>מטרת האדם והדרך </a:t>
                      </a:r>
                      <a:r>
                        <a:rPr lang="he-IL" sz="1100" dirty="0" err="1">
                          <a:effectLst/>
                          <a:latin typeface="Calibri"/>
                          <a:ea typeface="Calibri"/>
                          <a:cs typeface="Arial"/>
                        </a:rPr>
                        <a:t>לגיע</a:t>
                      </a:r>
                      <a:r>
                        <a:rPr lang="he-IL" sz="1100" baseline="0" dirty="0">
                          <a:effectLst/>
                          <a:latin typeface="Calibri"/>
                          <a:ea typeface="Calibri"/>
                          <a:cs typeface="Arial"/>
                        </a:rPr>
                        <a:t> אליה</a:t>
                      </a:r>
                      <a:endParaRPr lang="en-US" sz="11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100" dirty="0">
                          <a:effectLst/>
                          <a:latin typeface="+mn-lt"/>
                          <a:ea typeface="Calibri"/>
                          <a:cs typeface="Arial"/>
                        </a:rPr>
                        <a:t>ההתדבקות ברוחני מטרה זיכוך </a:t>
                      </a:r>
                      <a:r>
                        <a:rPr lang="he-IL" sz="1100" dirty="0" err="1">
                          <a:effectLst/>
                          <a:latin typeface="+mn-lt"/>
                          <a:ea typeface="Calibri"/>
                          <a:cs typeface="Arial"/>
                        </a:rPr>
                        <a:t>הלבו</a:t>
                      </a:r>
                      <a:r>
                        <a:rPr lang="he-IL" sz="1100" dirty="0">
                          <a:effectLst/>
                          <a:latin typeface="+mn-lt"/>
                          <a:ea typeface="Calibri"/>
                          <a:cs typeface="Arial"/>
                        </a:rPr>
                        <a:t> ההוא ( להיות איש מוסרי וטוב)</a:t>
                      </a:r>
                    </a:p>
                    <a:p>
                      <a:pPr algn="r" rtl="1">
                        <a:lnSpc>
                          <a:spcPct val="115000"/>
                        </a:lnSpc>
                        <a:spcAft>
                          <a:spcPts val="0"/>
                        </a:spcAft>
                      </a:pPr>
                      <a:endParaRPr lang="he-IL" sz="1100" dirty="0">
                        <a:effectLst/>
                        <a:latin typeface="+mn-lt"/>
                        <a:ea typeface="Calibri"/>
                        <a:cs typeface="Arial"/>
                      </a:endParaRPr>
                    </a:p>
                    <a:p>
                      <a:pPr algn="r" rtl="1">
                        <a:lnSpc>
                          <a:spcPct val="115000"/>
                        </a:lnSpc>
                        <a:spcAft>
                          <a:spcPts val="0"/>
                        </a:spcAft>
                      </a:pPr>
                      <a:r>
                        <a:rPr lang="he-IL" sz="1100" dirty="0">
                          <a:effectLst/>
                          <a:latin typeface="+mn-lt"/>
                          <a:ea typeface="Calibri"/>
                          <a:cs typeface="Arial"/>
                        </a:rPr>
                        <a:t>הדרך: בדה לך דת"- אין דרך אחת</a:t>
                      </a:r>
                      <a:r>
                        <a:rPr lang="he-IL" sz="1100" baseline="0" dirty="0">
                          <a:effectLst/>
                          <a:latin typeface="+mn-lt"/>
                          <a:ea typeface="Calibri"/>
                          <a:cs typeface="Arial"/>
                        </a:rPr>
                        <a:t> כל אחד יכול להמציא לו דרך.</a:t>
                      </a:r>
                      <a:endParaRPr lang="en-US" sz="1100" dirty="0">
                        <a:effectLst/>
                        <a:latin typeface="+mn-lt"/>
                        <a:ea typeface="Calibri"/>
                        <a:cs typeface="Arial"/>
                      </a:endParaRPr>
                    </a:p>
                  </a:txBody>
                  <a:tcPr marL="44498" marR="44498" marT="0" marB="0"/>
                </a:tc>
                <a:tc>
                  <a:txBody>
                    <a:bodyPr/>
                    <a:lstStyle/>
                    <a:p>
                      <a:pPr algn="r" rtl="1">
                        <a:lnSpc>
                          <a:spcPct val="115000"/>
                        </a:lnSpc>
                        <a:spcAft>
                          <a:spcPts val="0"/>
                        </a:spcAft>
                      </a:pPr>
                      <a:r>
                        <a:rPr lang="he-IL" sz="1100" dirty="0">
                          <a:effectLst/>
                          <a:latin typeface="+mn-lt"/>
                          <a:ea typeface="Calibri"/>
                          <a:cs typeface="Arial"/>
                        </a:rPr>
                        <a:t>אמונה ב"שילוש הקדוש</a:t>
                      </a:r>
                      <a:endParaRPr lang="en-US" sz="11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11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382373">
                <a:tc>
                  <a:txBody>
                    <a:bodyPr/>
                    <a:lstStyle/>
                    <a:p>
                      <a:pPr algn="r" rtl="1">
                        <a:lnSpc>
                          <a:spcPct val="115000"/>
                        </a:lnSpc>
                        <a:spcAft>
                          <a:spcPts val="0"/>
                        </a:spcAft>
                      </a:pPr>
                      <a:r>
                        <a:rPr lang="he-IL" sz="1400" dirty="0">
                          <a:effectLst/>
                        </a:rPr>
                        <a:t> דחיית הכוזרי</a:t>
                      </a:r>
                      <a:endParaRPr lang="en-US" sz="11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200" dirty="0">
                          <a:effectLst/>
                        </a:rPr>
                        <a:t>סותר את החלום, שם נאמר לו כי יש מעשה מסוים שאותו ה' רוצה שיעשה. סימן שה' משגיח ויש לו רצונות מיוחדים מבני אדם.</a:t>
                      </a:r>
                    </a:p>
                    <a:p>
                      <a:pPr algn="r" rtl="1">
                        <a:lnSpc>
                          <a:spcPct val="115000"/>
                        </a:lnSpc>
                        <a:spcAft>
                          <a:spcPts val="0"/>
                        </a:spcAft>
                      </a:pPr>
                      <a:r>
                        <a:rPr lang="he-IL" sz="1200" dirty="0">
                          <a:effectLst/>
                          <a:latin typeface="Calibri"/>
                          <a:ea typeface="Calibri"/>
                          <a:cs typeface="Arial"/>
                        </a:rPr>
                        <a:t>בנוסף המלחמות בין הנצרות לאסלם על הדת מוכיחות שיש חשיבות לדרך – לדת.</a:t>
                      </a:r>
                      <a:endParaRPr lang="en-US" sz="11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200" dirty="0">
                          <a:effectLst/>
                        </a:rPr>
                        <a:t>סותר את ההיגיון – קשה להאמין בניסים כאלו, אלא אם כן רואים אותם ישירות. </a:t>
                      </a:r>
                      <a:endParaRPr lang="en-US" sz="11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11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93684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1682359477"/>
              </p:ext>
            </p:extLst>
          </p:nvPr>
        </p:nvGraphicFramePr>
        <p:xfrm>
          <a:off x="1332412" y="332657"/>
          <a:ext cx="10123714" cy="5979196"/>
        </p:xfrm>
        <a:graphic>
          <a:graphicData uri="http://schemas.openxmlformats.org/drawingml/2006/table">
            <a:tbl>
              <a:tblPr rtl="1" firstRow="1" firstCol="1" bandRow="1">
                <a:tableStyleId>{5C22544A-7EE6-4342-B048-85BDC9FD1C3A}</a:tableStyleId>
              </a:tblPr>
              <a:tblGrid>
                <a:gridCol w="2530335">
                  <a:extLst>
                    <a:ext uri="{9D8B030D-6E8A-4147-A177-3AD203B41FA5}">
                      <a16:colId xmlns:a16="http://schemas.microsoft.com/office/drawing/2014/main" val="20000"/>
                    </a:ext>
                  </a:extLst>
                </a:gridCol>
                <a:gridCol w="2530335">
                  <a:extLst>
                    <a:ext uri="{9D8B030D-6E8A-4147-A177-3AD203B41FA5}">
                      <a16:colId xmlns:a16="http://schemas.microsoft.com/office/drawing/2014/main" val="20001"/>
                    </a:ext>
                  </a:extLst>
                </a:gridCol>
                <a:gridCol w="2531522">
                  <a:extLst>
                    <a:ext uri="{9D8B030D-6E8A-4147-A177-3AD203B41FA5}">
                      <a16:colId xmlns:a16="http://schemas.microsoft.com/office/drawing/2014/main" val="20002"/>
                    </a:ext>
                  </a:extLst>
                </a:gridCol>
                <a:gridCol w="2531522">
                  <a:extLst>
                    <a:ext uri="{9D8B030D-6E8A-4147-A177-3AD203B41FA5}">
                      <a16:colId xmlns:a16="http://schemas.microsoft.com/office/drawing/2014/main" val="20003"/>
                    </a:ext>
                  </a:extLst>
                </a:gridCol>
              </a:tblGrid>
              <a:tr h="164167">
                <a:tc>
                  <a:txBody>
                    <a:bodyPr/>
                    <a:lstStyle/>
                    <a:p>
                      <a:pPr algn="r" rtl="1">
                        <a:lnSpc>
                          <a:spcPct val="115000"/>
                        </a:lnSpc>
                        <a:spcAft>
                          <a:spcPts val="0"/>
                        </a:spcAft>
                      </a:pPr>
                      <a:r>
                        <a:rPr lang="he-IL" sz="1100" b="1" kern="1200" dirty="0">
                          <a:solidFill>
                            <a:schemeClr val="dk1"/>
                          </a:solidFill>
                          <a:effectLst/>
                          <a:latin typeface="Calibri"/>
                          <a:ea typeface="Calibri"/>
                          <a:cs typeface="Arial"/>
                        </a:rPr>
                        <a:t> </a:t>
                      </a:r>
                      <a:endParaRPr lang="en-US" sz="1100" b="1" kern="1200" dirty="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a:solidFill>
                            <a:schemeClr val="dk1"/>
                          </a:solidFill>
                          <a:effectLst/>
                          <a:latin typeface="Calibri"/>
                          <a:ea typeface="Calibri"/>
                          <a:cs typeface="Arial"/>
                        </a:rPr>
                        <a:t>הפילוסוף</a:t>
                      </a:r>
                      <a:endParaRPr lang="en-US" sz="1100" b="1" kern="120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a:solidFill>
                            <a:schemeClr val="dk1"/>
                          </a:solidFill>
                          <a:effectLst/>
                          <a:latin typeface="Calibri"/>
                          <a:ea typeface="Calibri"/>
                          <a:cs typeface="Arial"/>
                        </a:rPr>
                        <a:t>הנוצרי</a:t>
                      </a:r>
                      <a:endParaRPr lang="en-US" sz="1100" b="1" kern="120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a:solidFill>
                            <a:schemeClr val="dk1"/>
                          </a:solidFill>
                          <a:effectLst/>
                          <a:latin typeface="Calibri"/>
                          <a:ea typeface="Calibri"/>
                          <a:cs typeface="Arial"/>
                        </a:rPr>
                        <a:t>המוסלמי</a:t>
                      </a:r>
                      <a:endParaRPr lang="en-US" sz="1100" b="1" kern="1200">
                        <a:solidFill>
                          <a:schemeClr val="dk1"/>
                        </a:solidFill>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20837">
                <a:tc>
                  <a:txBody>
                    <a:bodyPr/>
                    <a:lstStyle/>
                    <a:p>
                      <a:pPr algn="r" rtl="1">
                        <a:lnSpc>
                          <a:spcPct val="115000"/>
                        </a:lnSpc>
                        <a:spcAft>
                          <a:spcPts val="0"/>
                        </a:spcAft>
                      </a:pPr>
                      <a:r>
                        <a:rPr lang="he-IL" sz="1100" b="1" kern="1200" dirty="0">
                          <a:solidFill>
                            <a:schemeClr val="dk1"/>
                          </a:solidFill>
                          <a:effectLst/>
                          <a:latin typeface="Calibri"/>
                          <a:ea typeface="Calibri"/>
                          <a:cs typeface="Arial"/>
                        </a:rPr>
                        <a:t>תיאור הא-להים</a:t>
                      </a:r>
                      <a:endParaRPr lang="en-US" sz="1100" b="1" kern="1200" dirty="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a:solidFill>
                            <a:schemeClr val="dk1"/>
                          </a:solidFill>
                          <a:effectLst/>
                          <a:latin typeface="Calibri"/>
                          <a:ea typeface="Calibri"/>
                          <a:cs typeface="Arial"/>
                        </a:rPr>
                        <a:t>האל מושלם ומרומם ולכן אין לו רצונות. </a:t>
                      </a:r>
                      <a:endParaRPr lang="en-US" sz="1100" b="1" kern="120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a:solidFill>
                            <a:schemeClr val="dk1"/>
                          </a:solidFill>
                          <a:effectLst/>
                          <a:latin typeface="Calibri"/>
                          <a:ea typeface="Calibri"/>
                          <a:cs typeface="Arial"/>
                        </a:rPr>
                        <a:t>יש אל אחד, אך הוא מתבטא בשלש צורות – השילוש הקדוש (אב, בן, רוח הקודש). האל קדמון לעולם. </a:t>
                      </a:r>
                      <a:endParaRPr lang="en-US" sz="1100" b="1" kern="120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a:solidFill>
                            <a:schemeClr val="dk1"/>
                          </a:solidFill>
                          <a:effectLst/>
                          <a:latin typeface="Calibri"/>
                          <a:ea typeface="Calibri"/>
                          <a:cs typeface="Arial"/>
                        </a:rPr>
                        <a:t>יש א-ל אחד, קדמון לעולם. </a:t>
                      </a:r>
                      <a:endParaRPr lang="en-US" sz="1100" b="1" kern="1200">
                        <a:solidFill>
                          <a:schemeClr val="dk1"/>
                        </a:solidFill>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697223">
                <a:tc>
                  <a:txBody>
                    <a:bodyPr/>
                    <a:lstStyle/>
                    <a:p>
                      <a:pPr algn="r" rtl="1">
                        <a:lnSpc>
                          <a:spcPct val="115000"/>
                        </a:lnSpc>
                        <a:spcAft>
                          <a:spcPts val="0"/>
                        </a:spcAft>
                      </a:pPr>
                      <a:r>
                        <a:rPr lang="he-IL" sz="1100" b="1" kern="1200">
                          <a:solidFill>
                            <a:schemeClr val="dk1"/>
                          </a:solidFill>
                          <a:effectLst/>
                          <a:latin typeface="Calibri"/>
                          <a:ea typeface="Calibri"/>
                          <a:cs typeface="Arial"/>
                        </a:rPr>
                        <a:t>האם האל ברא את העולם?</a:t>
                      </a:r>
                      <a:endParaRPr lang="en-US" sz="1100" b="1" kern="120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a:solidFill>
                            <a:schemeClr val="dk1"/>
                          </a:solidFill>
                          <a:effectLst/>
                          <a:latin typeface="Calibri"/>
                          <a:ea typeface="Calibri"/>
                          <a:cs typeface="Arial"/>
                        </a:rPr>
                        <a:t>לא – לאל אין רצונות ואין עניין בדברים נמוכים כמו העולם שלנו ולכן לא ייתכן שברא אותו. העולם קדמון.</a:t>
                      </a:r>
                      <a:endParaRPr lang="en-US" sz="1100" b="1" kern="120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a:solidFill>
                            <a:schemeClr val="dk1"/>
                          </a:solidFill>
                          <a:effectLst/>
                          <a:latin typeface="Calibri"/>
                          <a:ea typeface="Calibri"/>
                          <a:cs typeface="Arial"/>
                        </a:rPr>
                        <a:t>כן.</a:t>
                      </a:r>
                      <a:endParaRPr lang="en-US" sz="1100" b="1" kern="120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dirty="0">
                          <a:solidFill>
                            <a:schemeClr val="dk1"/>
                          </a:solidFill>
                          <a:effectLst/>
                          <a:latin typeface="Calibri"/>
                          <a:ea typeface="Calibri"/>
                          <a:cs typeface="Arial"/>
                        </a:rPr>
                        <a:t>כן.</a:t>
                      </a:r>
                      <a:endParaRPr lang="en-US" sz="1100" b="1" kern="1200" dirty="0">
                        <a:solidFill>
                          <a:schemeClr val="dk1"/>
                        </a:solidFill>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85004">
                <a:tc>
                  <a:txBody>
                    <a:bodyPr/>
                    <a:lstStyle/>
                    <a:p>
                      <a:pPr algn="r" rtl="1">
                        <a:lnSpc>
                          <a:spcPct val="115000"/>
                        </a:lnSpc>
                        <a:spcAft>
                          <a:spcPts val="0"/>
                        </a:spcAft>
                      </a:pPr>
                      <a:r>
                        <a:rPr lang="he-IL" sz="1100" b="1" kern="1200">
                          <a:solidFill>
                            <a:schemeClr val="dk1"/>
                          </a:solidFill>
                          <a:effectLst/>
                          <a:latin typeface="Calibri"/>
                          <a:ea typeface="Calibri"/>
                          <a:cs typeface="Arial"/>
                        </a:rPr>
                        <a:t>מהו הקשר בין האל לבני האדם?</a:t>
                      </a:r>
                      <a:endParaRPr lang="en-US" sz="1100" b="1" kern="120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a:solidFill>
                            <a:schemeClr val="dk1"/>
                          </a:solidFill>
                          <a:effectLst/>
                          <a:latin typeface="Calibri"/>
                          <a:ea typeface="Calibri"/>
                          <a:cs typeface="Arial"/>
                        </a:rPr>
                        <a:t>אין קשר – האל לא משגיח ולא מתעניין בעולם ובוודאי לא מתגלה לבני האדם -  הוא מרומם מכך.</a:t>
                      </a:r>
                      <a:endParaRPr lang="en-US" sz="1100" b="1" kern="120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a:solidFill>
                            <a:schemeClr val="dk1"/>
                          </a:solidFill>
                          <a:effectLst/>
                          <a:latin typeface="Calibri"/>
                          <a:ea typeface="Calibri"/>
                          <a:cs typeface="Arial"/>
                        </a:rPr>
                        <a:t>יש השגחה של האל ויש לו רצונות מבני האדם. הקשר כל כך ישיר עד שהאל ירד ממש לעולם באופן גשמי, בדמות של אדם (ישו).</a:t>
                      </a:r>
                      <a:endParaRPr lang="en-US" sz="1100" b="1" kern="120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a:solidFill>
                            <a:schemeClr val="dk1"/>
                          </a:solidFill>
                          <a:effectLst/>
                          <a:latin typeface="Calibri"/>
                          <a:ea typeface="Calibri"/>
                          <a:cs typeface="Arial"/>
                        </a:rPr>
                        <a:t>יש השגחה של האל והוא נותן שכר ועונש לבני האדם. אסור להתייחס לאל באופן גשמי וכל התיאורים  שלו הם רק משל.</a:t>
                      </a:r>
                      <a:endParaRPr lang="en-US" sz="1100" b="1" kern="1200">
                        <a:solidFill>
                          <a:schemeClr val="dk1"/>
                        </a:solidFill>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492502">
                <a:tc>
                  <a:txBody>
                    <a:bodyPr/>
                    <a:lstStyle/>
                    <a:p>
                      <a:pPr algn="r" rtl="1">
                        <a:lnSpc>
                          <a:spcPct val="115000"/>
                        </a:lnSpc>
                        <a:spcAft>
                          <a:spcPts val="0"/>
                        </a:spcAft>
                      </a:pPr>
                      <a:r>
                        <a:rPr lang="he-IL" sz="1100" b="1" kern="1200" dirty="0">
                          <a:solidFill>
                            <a:schemeClr val="dk1"/>
                          </a:solidFill>
                          <a:effectLst/>
                          <a:latin typeface="Calibri"/>
                          <a:ea typeface="Calibri"/>
                          <a:cs typeface="Arial"/>
                        </a:rPr>
                        <a:t>הבסיס לגישה</a:t>
                      </a:r>
                      <a:endParaRPr lang="en-US" sz="1100" b="1" kern="1200" dirty="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a:solidFill>
                            <a:schemeClr val="dk1"/>
                          </a:solidFill>
                          <a:effectLst/>
                          <a:latin typeface="Calibri"/>
                          <a:ea typeface="Calibri"/>
                          <a:cs typeface="Arial"/>
                        </a:rPr>
                        <a:t>מתבסס על השכל בלבד.</a:t>
                      </a:r>
                      <a:endParaRPr lang="en-US" sz="1100" b="1" kern="120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a:solidFill>
                            <a:schemeClr val="dk1"/>
                          </a:solidFill>
                          <a:effectLst/>
                          <a:latin typeface="Calibri"/>
                          <a:ea typeface="Calibri"/>
                          <a:cs typeface="Arial"/>
                        </a:rPr>
                        <a:t>מתבסס על הניסים המסופרים בתנ"ך ועל גדולתו של ישו.</a:t>
                      </a:r>
                      <a:endParaRPr lang="en-US" sz="1100" b="1" kern="120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endParaRPr lang="en-US" sz="1100" b="1" kern="1200" dirty="0">
                        <a:solidFill>
                          <a:schemeClr val="dk1"/>
                        </a:solidFill>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1149171">
                <a:tc>
                  <a:txBody>
                    <a:bodyPr/>
                    <a:lstStyle/>
                    <a:p>
                      <a:pPr algn="r" rtl="1">
                        <a:lnSpc>
                          <a:spcPct val="115000"/>
                        </a:lnSpc>
                        <a:spcAft>
                          <a:spcPts val="0"/>
                        </a:spcAft>
                      </a:pPr>
                      <a:r>
                        <a:rPr lang="he-IL" sz="1100" b="1" kern="1200" dirty="0">
                          <a:solidFill>
                            <a:schemeClr val="dk1"/>
                          </a:solidFill>
                          <a:effectLst/>
                          <a:latin typeface="Calibri"/>
                          <a:ea typeface="Calibri"/>
                          <a:cs typeface="Arial"/>
                        </a:rPr>
                        <a:t>מטרת האדם והדרך להגיע אליה</a:t>
                      </a:r>
                      <a:endParaRPr lang="en-US" sz="1100" b="1" kern="1200" dirty="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dirty="0">
                          <a:solidFill>
                            <a:schemeClr val="dk1"/>
                          </a:solidFill>
                          <a:effectLst/>
                          <a:latin typeface="Calibri"/>
                          <a:ea typeface="Calibri"/>
                          <a:cs typeface="Arial"/>
                        </a:rPr>
                        <a:t>ההתדבקות ברוחני מטרה זיכוך </a:t>
                      </a:r>
                      <a:r>
                        <a:rPr lang="he-IL" sz="1100" b="1" kern="1200" dirty="0" err="1">
                          <a:solidFill>
                            <a:schemeClr val="dk1"/>
                          </a:solidFill>
                          <a:effectLst/>
                          <a:latin typeface="Calibri"/>
                          <a:ea typeface="Calibri"/>
                          <a:cs typeface="Arial"/>
                        </a:rPr>
                        <a:t>הלבו</a:t>
                      </a:r>
                      <a:r>
                        <a:rPr lang="he-IL" sz="1100" b="1" kern="1200" dirty="0">
                          <a:solidFill>
                            <a:schemeClr val="dk1"/>
                          </a:solidFill>
                          <a:effectLst/>
                          <a:latin typeface="Calibri"/>
                          <a:ea typeface="Calibri"/>
                          <a:cs typeface="Arial"/>
                        </a:rPr>
                        <a:t> ההוא ( להיות איש מוסרי וטוב)</a:t>
                      </a:r>
                    </a:p>
                    <a:p>
                      <a:pPr algn="r" rtl="1">
                        <a:lnSpc>
                          <a:spcPct val="115000"/>
                        </a:lnSpc>
                        <a:spcAft>
                          <a:spcPts val="0"/>
                        </a:spcAft>
                      </a:pPr>
                      <a:endParaRPr lang="he-IL" sz="1100" b="1" kern="1200" dirty="0">
                        <a:solidFill>
                          <a:schemeClr val="dk1"/>
                        </a:solidFill>
                        <a:effectLst/>
                        <a:latin typeface="Calibri"/>
                        <a:ea typeface="Calibri"/>
                        <a:cs typeface="Arial"/>
                      </a:endParaRPr>
                    </a:p>
                    <a:p>
                      <a:pPr algn="r" rtl="1">
                        <a:lnSpc>
                          <a:spcPct val="115000"/>
                        </a:lnSpc>
                        <a:spcAft>
                          <a:spcPts val="0"/>
                        </a:spcAft>
                      </a:pPr>
                      <a:r>
                        <a:rPr lang="he-IL" sz="1100" b="1" kern="1200" dirty="0">
                          <a:solidFill>
                            <a:schemeClr val="dk1"/>
                          </a:solidFill>
                          <a:effectLst/>
                          <a:latin typeface="Calibri"/>
                          <a:ea typeface="Calibri"/>
                          <a:cs typeface="Arial"/>
                        </a:rPr>
                        <a:t>הדרך: בדה לך דת"- אין דרך אחת כל אחד יכול להמציא לו דרך.</a:t>
                      </a:r>
                      <a:endParaRPr lang="en-US" sz="1100" b="1" kern="1200" dirty="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dirty="0">
                          <a:solidFill>
                            <a:schemeClr val="dk1"/>
                          </a:solidFill>
                          <a:effectLst/>
                          <a:latin typeface="Calibri"/>
                          <a:ea typeface="Calibri"/>
                          <a:cs typeface="Arial"/>
                        </a:rPr>
                        <a:t>אמונה ב"שילוש הקדוש</a:t>
                      </a:r>
                      <a:endParaRPr lang="en-US" sz="1100" b="1" kern="1200" dirty="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endParaRPr lang="en-US" sz="1100" b="1" kern="1200" dirty="0">
                        <a:solidFill>
                          <a:schemeClr val="dk1"/>
                        </a:solidFill>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641673">
                <a:tc>
                  <a:txBody>
                    <a:bodyPr/>
                    <a:lstStyle/>
                    <a:p>
                      <a:pPr algn="r" rtl="1">
                        <a:lnSpc>
                          <a:spcPct val="115000"/>
                        </a:lnSpc>
                        <a:spcAft>
                          <a:spcPts val="0"/>
                        </a:spcAft>
                      </a:pPr>
                      <a:r>
                        <a:rPr lang="he-IL" sz="1100" b="1" kern="1200" dirty="0">
                          <a:solidFill>
                            <a:schemeClr val="dk1"/>
                          </a:solidFill>
                          <a:effectLst/>
                          <a:latin typeface="Calibri"/>
                          <a:ea typeface="Calibri"/>
                          <a:cs typeface="Arial"/>
                        </a:rPr>
                        <a:t> דחיית הכוזרי</a:t>
                      </a:r>
                      <a:endParaRPr lang="en-US" sz="1100" b="1" kern="1200" dirty="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dirty="0">
                          <a:solidFill>
                            <a:schemeClr val="dk1"/>
                          </a:solidFill>
                          <a:effectLst/>
                          <a:latin typeface="Calibri"/>
                          <a:ea typeface="Calibri"/>
                          <a:cs typeface="Arial"/>
                        </a:rPr>
                        <a:t>סותר את החלום, שם נאמר לו כי יש מעשה מסוים שאותו ה' רוצה שיעשה. סימן שה' משגיח ויש לו רצונות מיוחדים מבני אדם.</a:t>
                      </a:r>
                    </a:p>
                    <a:p>
                      <a:pPr algn="r" rtl="1">
                        <a:lnSpc>
                          <a:spcPct val="115000"/>
                        </a:lnSpc>
                        <a:spcAft>
                          <a:spcPts val="0"/>
                        </a:spcAft>
                      </a:pPr>
                      <a:r>
                        <a:rPr lang="he-IL" sz="1100" b="1" kern="1200" dirty="0">
                          <a:solidFill>
                            <a:schemeClr val="dk1"/>
                          </a:solidFill>
                          <a:effectLst/>
                          <a:latin typeface="Calibri"/>
                          <a:ea typeface="Calibri"/>
                          <a:cs typeface="Arial"/>
                        </a:rPr>
                        <a:t>בנוסף המלחמות בין הנצרות לאסלם על הדת מוכיחות שיש חשיבות לדרך – לדת.</a:t>
                      </a:r>
                      <a:endParaRPr lang="en-US" sz="1100" b="1" kern="1200" dirty="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r>
                        <a:rPr lang="he-IL" sz="1100" b="1" kern="1200" dirty="0">
                          <a:solidFill>
                            <a:schemeClr val="dk1"/>
                          </a:solidFill>
                          <a:effectLst/>
                          <a:latin typeface="Calibri"/>
                          <a:ea typeface="Calibri"/>
                          <a:cs typeface="Arial"/>
                        </a:rPr>
                        <a:t>סותר את ההיגיון – קשה להאמין בניסים כאלו, אלא אם כן רואים אותם ישירות. </a:t>
                      </a:r>
                      <a:endParaRPr lang="en-US" sz="1100" b="1" kern="1200" dirty="0">
                        <a:solidFill>
                          <a:schemeClr val="dk1"/>
                        </a:solidFill>
                        <a:effectLst/>
                        <a:latin typeface="Calibri"/>
                        <a:ea typeface="Calibri"/>
                        <a:cs typeface="Arial"/>
                      </a:endParaRPr>
                    </a:p>
                  </a:txBody>
                  <a:tcPr marL="44498" marR="44498" marT="0" marB="0"/>
                </a:tc>
                <a:tc>
                  <a:txBody>
                    <a:bodyPr/>
                    <a:lstStyle/>
                    <a:p>
                      <a:pPr algn="r" rtl="1">
                        <a:lnSpc>
                          <a:spcPct val="115000"/>
                        </a:lnSpc>
                        <a:spcAft>
                          <a:spcPts val="0"/>
                        </a:spcAft>
                      </a:pPr>
                      <a:endParaRPr lang="en-US" sz="1100" b="1" kern="1200" dirty="0">
                        <a:solidFill>
                          <a:schemeClr val="dk1"/>
                        </a:solidFill>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46174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nvPr>
        </p:nvGraphicFramePr>
        <p:xfrm>
          <a:off x="4439816" y="188641"/>
          <a:ext cx="3511240" cy="5994982"/>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878016">
                  <a:extLst>
                    <a:ext uri="{9D8B030D-6E8A-4147-A177-3AD203B41FA5}">
                      <a16:colId xmlns:a16="http://schemas.microsoft.com/office/drawing/2014/main" val="20002"/>
                    </a:ext>
                  </a:extLst>
                </a:gridCol>
                <a:gridCol w="878016">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הנוצרי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dirty="0">
                          <a:effectLst/>
                        </a:rPr>
                        <a:t>תיאור הא-להים</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האל מושלם ומרומם ולכן אין לו רצונות.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אל אחד, אך הוא מתבטא בשלש צורות – השילוש הקדוש (אב, בן, רוח הקודש). האל קדמון לעולם.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א-ל אחד, קדמון לעולם. </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a:effectLst/>
                        </a:rPr>
                        <a:t>האם האל ברא את העולם?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לא – לאל אין רצונות ואין עניין בדברים נמוכים כמו העולם שלנו ולכן לא ייתכן שברא אותו. העולם קדמון.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כן.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כן.</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900">
                          <a:effectLst/>
                        </a:rPr>
                        <a:t>מהו הקשר בין האל לבני האדם?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אין קשר – האל לא משגיח ולא מתעניין בעולם ובוודאי לא מתגלה לבני האדם -  הוא מרומם מכך.</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השגחה של האל ויש לו רצונות מבני האדם. הקשר כל כך ישיר עד שהאל ירד ממש לעולם באופן גשמי, בדמות של אדם (ישו).</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השגחה של האל והוא נותן שכר ועונש לבני האדם. אסור להתייחס לאל באופן גשמי וכל התיאורים  שלו הם רק משל.</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dirty="0">
                          <a:effectLst/>
                        </a:rPr>
                        <a:t>הבסיס לגישה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השכל בלבד.</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הניסים המסופרים בתנ"ך ועל גדולתו של ישו.</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הפלא שבספר הקוראן – מי שקורא בו רואה שזהו ספר אלוהי. </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700" dirty="0">
                          <a:effectLst/>
                          <a:latin typeface="Calibri"/>
                          <a:ea typeface="Calibri"/>
                          <a:cs typeface="Arial"/>
                        </a:rPr>
                        <a:t>מטרת האדם והדרך להגיע אליה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700" dirty="0">
                          <a:effectLst/>
                          <a:latin typeface="+mn-lt"/>
                          <a:ea typeface="Calibri"/>
                          <a:cs typeface="Arial"/>
                        </a:rPr>
                        <a:t>ההתדבקות ברוחני מטרה זיכוך </a:t>
                      </a:r>
                      <a:r>
                        <a:rPr lang="he-IL" sz="700" dirty="0" err="1">
                          <a:effectLst/>
                          <a:latin typeface="+mn-lt"/>
                          <a:ea typeface="Calibri"/>
                          <a:cs typeface="Arial"/>
                        </a:rPr>
                        <a:t>הלבו</a:t>
                      </a:r>
                      <a:r>
                        <a:rPr lang="he-IL" sz="700" dirty="0">
                          <a:effectLst/>
                          <a:latin typeface="+mn-lt"/>
                          <a:ea typeface="Calibri"/>
                          <a:cs typeface="Arial"/>
                        </a:rPr>
                        <a:t> ההוא ( להיות איש מוסרי וטוב)</a:t>
                      </a:r>
                    </a:p>
                    <a:p>
                      <a:pPr algn="r" rtl="1">
                        <a:lnSpc>
                          <a:spcPct val="115000"/>
                        </a:lnSpc>
                        <a:spcAft>
                          <a:spcPts val="0"/>
                        </a:spcAft>
                      </a:pPr>
                      <a:endParaRPr lang="he-IL" sz="700" dirty="0">
                        <a:effectLst/>
                        <a:latin typeface="+mn-lt"/>
                        <a:ea typeface="Calibri"/>
                        <a:cs typeface="Arial"/>
                      </a:endParaRPr>
                    </a:p>
                    <a:p>
                      <a:pPr algn="r" rtl="1">
                        <a:lnSpc>
                          <a:spcPct val="115000"/>
                        </a:lnSpc>
                        <a:spcAft>
                          <a:spcPts val="0"/>
                        </a:spcAft>
                      </a:pPr>
                      <a:r>
                        <a:rPr lang="he-IL" sz="700" dirty="0">
                          <a:effectLst/>
                          <a:latin typeface="+mn-lt"/>
                          <a:ea typeface="Calibri"/>
                          <a:cs typeface="Arial"/>
                        </a:rPr>
                        <a:t>הדרך: בדה לך דת"- אין דרך אחת</a:t>
                      </a:r>
                      <a:r>
                        <a:rPr lang="he-IL" sz="700" baseline="0" dirty="0">
                          <a:effectLst/>
                          <a:latin typeface="+mn-lt"/>
                          <a:ea typeface="Calibri"/>
                          <a:cs typeface="Arial"/>
                        </a:rPr>
                        <a:t> כל אחד יכול להמציא לו דרך.</a:t>
                      </a:r>
                      <a:endParaRPr lang="en-US" sz="700" dirty="0">
                        <a:effectLst/>
                        <a:latin typeface="+mn-lt"/>
                        <a:ea typeface="Calibri"/>
                        <a:cs typeface="Arial"/>
                      </a:endParaRPr>
                    </a:p>
                  </a:txBody>
                  <a:tcPr marL="44498" marR="44498" marT="0" marB="0"/>
                </a:tc>
                <a:tc>
                  <a:txBody>
                    <a:bodyPr/>
                    <a:lstStyle/>
                    <a:p>
                      <a:pPr algn="r" rtl="1">
                        <a:lnSpc>
                          <a:spcPct val="115000"/>
                        </a:lnSpc>
                        <a:spcAft>
                          <a:spcPts val="0"/>
                        </a:spcAft>
                      </a:pPr>
                      <a:r>
                        <a:rPr lang="he-IL" sz="700" dirty="0">
                          <a:effectLst/>
                          <a:latin typeface="+mn-lt"/>
                          <a:ea typeface="Calibri"/>
                          <a:cs typeface="Arial"/>
                        </a:rPr>
                        <a:t>אמונה ב"שילוש הקדוש</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900">
                          <a:effectLst/>
                        </a:rPr>
                        <a:t> דחיית הכוזרי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סותר את החלום, שם נאמר לו כי יש מעשה מסוים שאותו ה' רוצה שיעשה. סימן שה' משגיח ויש לו רצונות מיוחדים מבני אדם.</a:t>
                      </a:r>
                    </a:p>
                    <a:p>
                      <a:pPr algn="r" rtl="1">
                        <a:lnSpc>
                          <a:spcPct val="115000"/>
                        </a:lnSpc>
                        <a:spcAft>
                          <a:spcPts val="0"/>
                        </a:spcAft>
                      </a:pPr>
                      <a:r>
                        <a:rPr lang="he-IL" sz="800" dirty="0">
                          <a:effectLst/>
                          <a:latin typeface="Calibri"/>
                          <a:ea typeface="Calibri"/>
                          <a:cs typeface="Arial"/>
                        </a:rPr>
                        <a:t>בנוסף המלחמות בין הנצרות לאסלם על הדת מוכיחות שיש חשיבות לדרך – לדת.</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סותר את ההיגיון – קשה להאמין בניסים כאלו, אלא אם כן רואים אותם ישירות.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49571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nvPr>
        </p:nvGraphicFramePr>
        <p:xfrm>
          <a:off x="4367808" y="260649"/>
          <a:ext cx="3511240" cy="5994982"/>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878016">
                  <a:extLst>
                    <a:ext uri="{9D8B030D-6E8A-4147-A177-3AD203B41FA5}">
                      <a16:colId xmlns:a16="http://schemas.microsoft.com/office/drawing/2014/main" val="20002"/>
                    </a:ext>
                  </a:extLst>
                </a:gridCol>
                <a:gridCol w="878016">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הנוצרי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dirty="0">
                          <a:effectLst/>
                        </a:rPr>
                        <a:t>תיאור הא-להים</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האל מושלם ומרומם ולכן אין לו רצונות.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אל אחד, אך הוא מתבטא בשלש צורות – השילוש הקדוש (אב, בן, רוח הקודש). האל קדמון לעולם.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א-ל אחד, קדמון לעולם. </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a:effectLst/>
                        </a:rPr>
                        <a:t>האם האל ברא את העולם?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לא – לאל אין רצונות ואין עניין בדברים נמוכים כמו העולם שלנו ולכן לא ייתכן שברא אותו. העולם קדמון.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כן.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כן.</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900">
                          <a:effectLst/>
                        </a:rPr>
                        <a:t>מהו הקשר בין האל לבני האדם?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אין קשר – האל לא משגיח ולא מתעניין בעולם ובוודאי לא מתגלה לבני האדם -  הוא מרומם מכך.</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השגחה של האל ויש לו רצונות מבני האדם. הקשר כל כך ישיר עד שהאל ירד ממש לעולם באופן גשמי, בדמות של אדם (ישו).</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יש השגחה של האל והוא נותן שכר ועונש לבני האדם. אסור להתייחס לאל באופן גשמי וכל התיאורים  שלו הם רק משל.</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dirty="0">
                          <a:effectLst/>
                        </a:rPr>
                        <a:t>הבסיס לגישה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השכל בלבד.</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הניסים המסופרים בתנ"ך ועל גדולתו של ישו.</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הפלא שבספר הקוראן – מי שקורא בו רואה שזהו ספר אלוהי. </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700" dirty="0">
                          <a:effectLst/>
                          <a:latin typeface="Calibri"/>
                          <a:ea typeface="Calibri"/>
                          <a:cs typeface="Arial"/>
                        </a:rPr>
                        <a:t>מטרת האדם והדרך להגיע אליה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700" dirty="0">
                          <a:effectLst/>
                          <a:latin typeface="+mn-lt"/>
                          <a:ea typeface="Calibri"/>
                          <a:cs typeface="Arial"/>
                        </a:rPr>
                        <a:t>ההתדבקות ברוחני מטרה זיכוך </a:t>
                      </a:r>
                      <a:r>
                        <a:rPr lang="he-IL" sz="700" dirty="0" err="1">
                          <a:effectLst/>
                          <a:latin typeface="+mn-lt"/>
                          <a:ea typeface="Calibri"/>
                          <a:cs typeface="Arial"/>
                        </a:rPr>
                        <a:t>הלבו</a:t>
                      </a:r>
                      <a:r>
                        <a:rPr lang="he-IL" sz="700" dirty="0">
                          <a:effectLst/>
                          <a:latin typeface="+mn-lt"/>
                          <a:ea typeface="Calibri"/>
                          <a:cs typeface="Arial"/>
                        </a:rPr>
                        <a:t> ההוא ( להיות איש מוסרי וטוב)</a:t>
                      </a:r>
                    </a:p>
                    <a:p>
                      <a:pPr algn="r" rtl="1">
                        <a:lnSpc>
                          <a:spcPct val="115000"/>
                        </a:lnSpc>
                        <a:spcAft>
                          <a:spcPts val="0"/>
                        </a:spcAft>
                      </a:pPr>
                      <a:endParaRPr lang="he-IL" sz="700" dirty="0">
                        <a:effectLst/>
                        <a:latin typeface="+mn-lt"/>
                        <a:ea typeface="Calibri"/>
                        <a:cs typeface="Arial"/>
                      </a:endParaRPr>
                    </a:p>
                    <a:p>
                      <a:pPr algn="r" rtl="1">
                        <a:lnSpc>
                          <a:spcPct val="115000"/>
                        </a:lnSpc>
                        <a:spcAft>
                          <a:spcPts val="0"/>
                        </a:spcAft>
                      </a:pPr>
                      <a:r>
                        <a:rPr lang="he-IL" sz="700" dirty="0">
                          <a:effectLst/>
                          <a:latin typeface="+mn-lt"/>
                          <a:ea typeface="Calibri"/>
                          <a:cs typeface="Arial"/>
                        </a:rPr>
                        <a:t>הדרך: בדה לך דת"- אין דרך אחת</a:t>
                      </a:r>
                      <a:r>
                        <a:rPr lang="he-IL" sz="700" baseline="0" dirty="0">
                          <a:effectLst/>
                          <a:latin typeface="+mn-lt"/>
                          <a:ea typeface="Calibri"/>
                          <a:cs typeface="Arial"/>
                        </a:rPr>
                        <a:t> כל אחד יכול להמציא לו דרך.</a:t>
                      </a:r>
                      <a:endParaRPr lang="en-US" sz="700" dirty="0">
                        <a:effectLst/>
                        <a:latin typeface="+mn-lt"/>
                        <a:ea typeface="Calibri"/>
                        <a:cs typeface="Arial"/>
                      </a:endParaRPr>
                    </a:p>
                  </a:txBody>
                  <a:tcPr marL="44498" marR="44498" marT="0" marB="0"/>
                </a:tc>
                <a:tc>
                  <a:txBody>
                    <a:bodyPr/>
                    <a:lstStyle/>
                    <a:p>
                      <a:pPr algn="r" rtl="1">
                        <a:lnSpc>
                          <a:spcPct val="115000"/>
                        </a:lnSpc>
                        <a:spcAft>
                          <a:spcPts val="0"/>
                        </a:spcAft>
                      </a:pPr>
                      <a:r>
                        <a:rPr lang="he-IL" sz="700" dirty="0">
                          <a:effectLst/>
                          <a:latin typeface="+mn-lt"/>
                          <a:ea typeface="Calibri"/>
                          <a:cs typeface="Arial"/>
                        </a:rPr>
                        <a:t>אמונה ב"שילוש הקדוש</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700" dirty="0">
                          <a:effectLst/>
                          <a:latin typeface="Calibri"/>
                          <a:ea typeface="Calibri"/>
                          <a:cs typeface="Arial"/>
                        </a:rPr>
                        <a:t>קבלת ספר הקוראן</a:t>
                      </a:r>
                    </a:p>
                    <a:p>
                      <a:pPr algn="r" rtl="1">
                        <a:lnSpc>
                          <a:spcPct val="115000"/>
                        </a:lnSpc>
                        <a:spcAft>
                          <a:spcPts val="0"/>
                        </a:spcAft>
                      </a:pPr>
                      <a:r>
                        <a:rPr lang="he-IL" sz="700" dirty="0">
                          <a:effectLst/>
                          <a:latin typeface="Calibri"/>
                          <a:ea typeface="Calibri"/>
                          <a:cs typeface="Arial"/>
                        </a:rPr>
                        <a:t>שכר המאמין גן עדן עם רב טובות עונש הכופר </a:t>
                      </a:r>
                      <a:r>
                        <a:rPr lang="he-IL" sz="700" dirty="0" err="1">
                          <a:effectLst/>
                          <a:latin typeface="Calibri"/>
                          <a:ea typeface="Calibri"/>
                          <a:cs typeface="Arial"/>
                        </a:rPr>
                        <a:t>ישרף</a:t>
                      </a:r>
                      <a:r>
                        <a:rPr lang="he-IL" sz="700" dirty="0">
                          <a:effectLst/>
                          <a:latin typeface="Calibri"/>
                          <a:ea typeface="Calibri"/>
                          <a:cs typeface="Arial"/>
                        </a:rPr>
                        <a:t> באש לא תכבה.</a:t>
                      </a: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900">
                          <a:effectLst/>
                        </a:rPr>
                        <a:t> דחיית הכוזרי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סותר את החלום, שם נאמר לו כי יש מעשה מסוים שאותו ה' רוצה שיעשה. סימן שה' משגיח ויש לו רצונות מיוחדים מבני אדם.</a:t>
                      </a:r>
                    </a:p>
                    <a:p>
                      <a:pPr algn="r" rtl="1">
                        <a:lnSpc>
                          <a:spcPct val="115000"/>
                        </a:lnSpc>
                        <a:spcAft>
                          <a:spcPts val="0"/>
                        </a:spcAft>
                      </a:pPr>
                      <a:r>
                        <a:rPr lang="he-IL" sz="800" dirty="0">
                          <a:effectLst/>
                          <a:latin typeface="Calibri"/>
                          <a:ea typeface="Calibri"/>
                          <a:cs typeface="Arial"/>
                        </a:rPr>
                        <a:t>בנוסף המלחמות בין הנצרות לאסלם על הדת מוכיחות שיש חשיבות לדרך – לדת.</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סותר את ההיגיון – קשה להאמין בניסים כאלו, אלא אם כן רואים אותם ישירות.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64802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1762277848"/>
              </p:ext>
            </p:extLst>
          </p:nvPr>
        </p:nvGraphicFramePr>
        <p:xfrm>
          <a:off x="326572" y="8879"/>
          <a:ext cx="11181804" cy="6817012"/>
        </p:xfrm>
        <a:graphic>
          <a:graphicData uri="http://schemas.openxmlformats.org/drawingml/2006/table">
            <a:tbl>
              <a:tblPr rtl="1" firstRow="1" firstCol="1" bandRow="1">
                <a:tableStyleId>{5C22544A-7EE6-4342-B048-85BDC9FD1C3A}</a:tableStyleId>
              </a:tblPr>
              <a:tblGrid>
                <a:gridCol w="2795451">
                  <a:extLst>
                    <a:ext uri="{9D8B030D-6E8A-4147-A177-3AD203B41FA5}">
                      <a16:colId xmlns:a16="http://schemas.microsoft.com/office/drawing/2014/main" val="20000"/>
                    </a:ext>
                  </a:extLst>
                </a:gridCol>
                <a:gridCol w="2795451">
                  <a:extLst>
                    <a:ext uri="{9D8B030D-6E8A-4147-A177-3AD203B41FA5}">
                      <a16:colId xmlns:a16="http://schemas.microsoft.com/office/drawing/2014/main" val="20001"/>
                    </a:ext>
                  </a:extLst>
                </a:gridCol>
                <a:gridCol w="2795451">
                  <a:extLst>
                    <a:ext uri="{9D8B030D-6E8A-4147-A177-3AD203B41FA5}">
                      <a16:colId xmlns:a16="http://schemas.microsoft.com/office/drawing/2014/main" val="20002"/>
                    </a:ext>
                  </a:extLst>
                </a:gridCol>
                <a:gridCol w="2795451">
                  <a:extLst>
                    <a:ext uri="{9D8B030D-6E8A-4147-A177-3AD203B41FA5}">
                      <a16:colId xmlns:a16="http://schemas.microsoft.com/office/drawing/2014/main" val="20003"/>
                    </a:ext>
                  </a:extLst>
                </a:gridCol>
              </a:tblGrid>
              <a:tr h="231609">
                <a:tc>
                  <a:txBody>
                    <a:bodyPr/>
                    <a:lstStyle/>
                    <a:p>
                      <a:pPr algn="r" rtl="1">
                        <a:lnSpc>
                          <a:spcPct val="115000"/>
                        </a:lnSpc>
                        <a:spcAft>
                          <a:spcPts val="0"/>
                        </a:spcAft>
                      </a:pPr>
                      <a:r>
                        <a:rPr lang="he-IL" sz="1400" dirty="0">
                          <a:effectLst/>
                        </a:rPr>
                        <a:t> </a:t>
                      </a:r>
                      <a:endParaRPr lang="en-US" sz="14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הפילוסוף</a:t>
                      </a:r>
                      <a:endParaRPr lang="en-US" sz="14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הנוצרי</a:t>
                      </a:r>
                      <a:endParaRPr lang="en-US" sz="14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המוסלמי</a:t>
                      </a:r>
                      <a:endParaRPr lang="en-US" sz="14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27175">
                <a:tc>
                  <a:txBody>
                    <a:bodyPr/>
                    <a:lstStyle/>
                    <a:p>
                      <a:pPr algn="r" rtl="1">
                        <a:lnSpc>
                          <a:spcPct val="115000"/>
                        </a:lnSpc>
                        <a:spcAft>
                          <a:spcPts val="0"/>
                        </a:spcAft>
                      </a:pPr>
                      <a:r>
                        <a:rPr lang="he-IL" sz="1400">
                          <a:effectLst/>
                        </a:rPr>
                        <a:t>תיאור הא-להים</a:t>
                      </a:r>
                      <a:endParaRPr lang="en-US" sz="14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האל מושלם ומרומם ולכן אין לו רצונות. </a:t>
                      </a:r>
                      <a:endParaRPr lang="en-US" sz="14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יש אל אחד, אך הוא מתבטא בשלש צורות – השילוש הקדוש (אב, בן, רוח הקודש). האל קדמון לעולם. </a:t>
                      </a:r>
                      <a:endParaRPr lang="en-US" sz="14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יש א-ל אחד, קדמון לעולם. </a:t>
                      </a:r>
                      <a:endParaRPr lang="en-US" sz="140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1191132">
                <a:tc>
                  <a:txBody>
                    <a:bodyPr/>
                    <a:lstStyle/>
                    <a:p>
                      <a:pPr algn="r" rtl="1">
                        <a:lnSpc>
                          <a:spcPct val="115000"/>
                        </a:lnSpc>
                        <a:spcAft>
                          <a:spcPts val="0"/>
                        </a:spcAft>
                      </a:pPr>
                      <a:r>
                        <a:rPr lang="he-IL" sz="1400">
                          <a:effectLst/>
                        </a:rPr>
                        <a:t>האם האל ברא את העולם?</a:t>
                      </a:r>
                      <a:endParaRPr lang="en-US" sz="14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לא – לאל אין רצונות ואין עניין בדברים נמוכים כמו העולם שלנו ולכן לא ייתכן שברא אותו. העולם קדמון.</a:t>
                      </a:r>
                      <a:endParaRPr lang="en-US" sz="14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כן.</a:t>
                      </a:r>
                      <a:endParaRPr lang="en-US" sz="14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כן.</a:t>
                      </a:r>
                      <a:endParaRPr lang="en-US" sz="140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92610">
                <a:tc>
                  <a:txBody>
                    <a:bodyPr/>
                    <a:lstStyle/>
                    <a:p>
                      <a:pPr algn="r" rtl="1">
                        <a:lnSpc>
                          <a:spcPct val="115000"/>
                        </a:lnSpc>
                        <a:spcAft>
                          <a:spcPts val="0"/>
                        </a:spcAft>
                      </a:pPr>
                      <a:r>
                        <a:rPr lang="he-IL" sz="1400">
                          <a:effectLst/>
                        </a:rPr>
                        <a:t>מהו הקשר בין האל לבני האדם?</a:t>
                      </a:r>
                      <a:endParaRPr lang="en-US" sz="14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אין קשר – האל לא משגיח ולא מתעניין בעולם ובוודאי לא מתגלה לבני האדם -  הוא מרומם מכך.</a:t>
                      </a:r>
                      <a:endParaRPr lang="en-US" sz="14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יש השגחה של האל ויש לו רצונות מבני האדם. הקשר כל כך ישיר עד שהאל ירד ממש לעולם באופן גשמי, בדמות של אדם (ישו).</a:t>
                      </a:r>
                      <a:endParaRPr lang="en-US" sz="14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יש השגחה של האל והוא נותן שכר ועונש לבני האדם. אסור להתייחס לאל באופן גשמי וכל התיאורים  שלו הם רק משל.</a:t>
                      </a:r>
                      <a:endParaRPr lang="en-US" sz="140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661740">
                <a:tc>
                  <a:txBody>
                    <a:bodyPr/>
                    <a:lstStyle/>
                    <a:p>
                      <a:pPr algn="r" rtl="1">
                        <a:lnSpc>
                          <a:spcPct val="115000"/>
                        </a:lnSpc>
                        <a:spcAft>
                          <a:spcPts val="0"/>
                        </a:spcAft>
                      </a:pPr>
                      <a:r>
                        <a:rPr lang="he-IL" sz="1400" dirty="0">
                          <a:effectLst/>
                        </a:rPr>
                        <a:t>הבסיס לגישה</a:t>
                      </a:r>
                      <a:endParaRPr lang="en-US" sz="14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מתבסס על השכל בלבד.</a:t>
                      </a:r>
                      <a:endParaRPr lang="en-US" sz="14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מתבסס על הניסים המסופרים בתנ"ך ועל גדולתו של ישו.</a:t>
                      </a:r>
                      <a:endParaRPr lang="en-US" sz="1400">
                        <a:effectLst/>
                        <a:latin typeface="Calibri"/>
                        <a:ea typeface="Calibri"/>
                        <a:cs typeface="Arial"/>
                      </a:endParaRPr>
                    </a:p>
                  </a:txBody>
                  <a:tcPr marL="44498" marR="44498" marT="0" marB="0"/>
                </a:tc>
                <a:tc>
                  <a:txBody>
                    <a:bodyPr/>
                    <a:lstStyle/>
                    <a:p>
                      <a:pPr algn="r" rtl="1">
                        <a:lnSpc>
                          <a:spcPct val="115000"/>
                        </a:lnSpc>
                        <a:spcAft>
                          <a:spcPts val="0"/>
                        </a:spcAft>
                      </a:pPr>
                      <a:r>
                        <a:rPr lang="he-IL" sz="1400">
                          <a:effectLst/>
                        </a:rPr>
                        <a:t>מתבסס על הפלא שבספר הקוראן – מי שקורא בו רואה שזהו ספר אלוהי. </a:t>
                      </a:r>
                      <a:endParaRPr lang="en-US" sz="140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1042241">
                <a:tc>
                  <a:txBody>
                    <a:bodyPr/>
                    <a:lstStyle/>
                    <a:p>
                      <a:pPr algn="r" rtl="1">
                        <a:lnSpc>
                          <a:spcPct val="115000"/>
                        </a:lnSpc>
                        <a:spcAft>
                          <a:spcPts val="0"/>
                        </a:spcAft>
                      </a:pPr>
                      <a:r>
                        <a:rPr lang="he-IL" sz="1400" dirty="0">
                          <a:effectLst/>
                          <a:latin typeface="Calibri"/>
                          <a:ea typeface="Calibri"/>
                          <a:cs typeface="Arial"/>
                        </a:rPr>
                        <a:t>מטרת האדם והדרך להגיע אליה</a:t>
                      </a:r>
                      <a:endParaRPr lang="en-US" sz="14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400" dirty="0">
                          <a:effectLst/>
                          <a:latin typeface="+mn-lt"/>
                          <a:ea typeface="Calibri"/>
                          <a:cs typeface="Arial"/>
                        </a:rPr>
                        <a:t>ההתדבקות ברוחני מטרה זיכוך </a:t>
                      </a:r>
                      <a:r>
                        <a:rPr lang="he-IL" sz="1400" dirty="0" err="1">
                          <a:effectLst/>
                          <a:latin typeface="+mn-lt"/>
                          <a:ea typeface="Calibri"/>
                          <a:cs typeface="Arial"/>
                        </a:rPr>
                        <a:t>הלבו</a:t>
                      </a:r>
                      <a:r>
                        <a:rPr lang="he-IL" sz="1400" dirty="0">
                          <a:effectLst/>
                          <a:latin typeface="+mn-lt"/>
                          <a:ea typeface="Calibri"/>
                          <a:cs typeface="Arial"/>
                        </a:rPr>
                        <a:t> ההוא ( להיות איש מוסרי וטוב)</a:t>
                      </a:r>
                    </a:p>
                    <a:p>
                      <a:pPr algn="r" rtl="1">
                        <a:lnSpc>
                          <a:spcPct val="115000"/>
                        </a:lnSpc>
                        <a:spcAft>
                          <a:spcPts val="0"/>
                        </a:spcAft>
                      </a:pPr>
                      <a:endParaRPr lang="he-IL" sz="1400" dirty="0">
                        <a:effectLst/>
                        <a:latin typeface="+mn-lt"/>
                        <a:ea typeface="Calibri"/>
                        <a:cs typeface="Arial"/>
                      </a:endParaRPr>
                    </a:p>
                    <a:p>
                      <a:pPr algn="r" rtl="1">
                        <a:lnSpc>
                          <a:spcPct val="115000"/>
                        </a:lnSpc>
                        <a:spcAft>
                          <a:spcPts val="0"/>
                        </a:spcAft>
                      </a:pPr>
                      <a:r>
                        <a:rPr lang="he-IL" sz="1400" dirty="0">
                          <a:effectLst/>
                          <a:latin typeface="+mn-lt"/>
                          <a:ea typeface="Calibri"/>
                          <a:cs typeface="Arial"/>
                        </a:rPr>
                        <a:t>הדרך: בדה לך דת"- אין דרך אחת</a:t>
                      </a:r>
                      <a:r>
                        <a:rPr lang="he-IL" sz="1400" baseline="0" dirty="0">
                          <a:effectLst/>
                          <a:latin typeface="+mn-lt"/>
                          <a:ea typeface="Calibri"/>
                          <a:cs typeface="Arial"/>
                        </a:rPr>
                        <a:t> כל אחד יכול להמציא לו דרך.</a:t>
                      </a:r>
                      <a:endParaRPr lang="en-US" sz="1400" dirty="0">
                        <a:effectLst/>
                        <a:latin typeface="+mn-lt"/>
                        <a:ea typeface="Calibri"/>
                        <a:cs typeface="Arial"/>
                      </a:endParaRPr>
                    </a:p>
                  </a:txBody>
                  <a:tcPr marL="44498" marR="44498" marT="0" marB="0"/>
                </a:tc>
                <a:tc>
                  <a:txBody>
                    <a:bodyPr/>
                    <a:lstStyle/>
                    <a:p>
                      <a:pPr algn="r" rtl="1">
                        <a:lnSpc>
                          <a:spcPct val="115000"/>
                        </a:lnSpc>
                        <a:spcAft>
                          <a:spcPts val="0"/>
                        </a:spcAft>
                      </a:pPr>
                      <a:r>
                        <a:rPr lang="he-IL" sz="1400" dirty="0">
                          <a:effectLst/>
                          <a:latin typeface="+mn-lt"/>
                          <a:ea typeface="Calibri"/>
                          <a:cs typeface="Arial"/>
                        </a:rPr>
                        <a:t>אמונה ב"שילוש הקדוש</a:t>
                      </a:r>
                      <a:endParaRPr lang="en-US" sz="14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400" dirty="0">
                          <a:effectLst/>
                          <a:latin typeface="+mn-lt"/>
                          <a:ea typeface="Calibri"/>
                          <a:cs typeface="Arial"/>
                        </a:rPr>
                        <a:t>קבלת ספר הקוראן</a:t>
                      </a:r>
                    </a:p>
                    <a:p>
                      <a:pPr algn="r" rtl="1">
                        <a:lnSpc>
                          <a:spcPct val="115000"/>
                        </a:lnSpc>
                        <a:spcAft>
                          <a:spcPts val="0"/>
                        </a:spcAft>
                      </a:pPr>
                      <a:r>
                        <a:rPr lang="he-IL" sz="1400" dirty="0">
                          <a:effectLst/>
                          <a:latin typeface="+mn-lt"/>
                          <a:ea typeface="Calibri"/>
                          <a:cs typeface="Arial"/>
                        </a:rPr>
                        <a:t>שכר המאמין גן עדן עם רב טובות עונש הכופר </a:t>
                      </a:r>
                      <a:r>
                        <a:rPr lang="he-IL" sz="1400" dirty="0" err="1">
                          <a:effectLst/>
                          <a:latin typeface="+mn-lt"/>
                          <a:ea typeface="Calibri"/>
                          <a:cs typeface="Arial"/>
                        </a:rPr>
                        <a:t>ישרף</a:t>
                      </a:r>
                      <a:r>
                        <a:rPr lang="he-IL" sz="1400" dirty="0">
                          <a:effectLst/>
                          <a:latin typeface="+mn-lt"/>
                          <a:ea typeface="Calibri"/>
                          <a:cs typeface="Arial"/>
                        </a:rPr>
                        <a:t> באש לא תכבה</a:t>
                      </a:r>
                      <a:endParaRPr lang="en-US" sz="14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654351">
                <a:tc>
                  <a:txBody>
                    <a:bodyPr/>
                    <a:lstStyle/>
                    <a:p>
                      <a:pPr algn="r" rtl="1">
                        <a:lnSpc>
                          <a:spcPct val="115000"/>
                        </a:lnSpc>
                        <a:spcAft>
                          <a:spcPts val="0"/>
                        </a:spcAft>
                      </a:pPr>
                      <a:r>
                        <a:rPr lang="he-IL" sz="1400" dirty="0">
                          <a:effectLst/>
                        </a:rPr>
                        <a:t> דחיית הכוזרי</a:t>
                      </a:r>
                      <a:endParaRPr lang="en-US" sz="14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400" dirty="0">
                          <a:effectLst/>
                        </a:rPr>
                        <a:t>סותר את החלום, שם נאמר לו כי יש מעשה מסוים שאותו ה' רוצה שיעשה. סימן שה' משגיח ויש לו רצונות מיוחדים מבני אדם.</a:t>
                      </a:r>
                    </a:p>
                    <a:p>
                      <a:pPr algn="r" rtl="1">
                        <a:lnSpc>
                          <a:spcPct val="115000"/>
                        </a:lnSpc>
                        <a:spcAft>
                          <a:spcPts val="0"/>
                        </a:spcAft>
                      </a:pPr>
                      <a:r>
                        <a:rPr lang="he-IL" sz="1400" dirty="0">
                          <a:effectLst/>
                          <a:latin typeface="Calibri"/>
                          <a:ea typeface="Calibri"/>
                          <a:cs typeface="Arial"/>
                        </a:rPr>
                        <a:t>בנוסף המלחמות בין הנצרות לאסלם על הדת מוכיחות שיש חשיבות לדרך – לדת.</a:t>
                      </a:r>
                      <a:endParaRPr lang="en-US" sz="14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400" dirty="0">
                          <a:effectLst/>
                        </a:rPr>
                        <a:t>סותר את ההיגיון – קשה להאמין בניסים כאלו, אלא אם כן רואים אותם ישירות. </a:t>
                      </a:r>
                      <a:endParaRPr lang="en-US" sz="14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1400" dirty="0">
                          <a:effectLst/>
                        </a:rPr>
                        <a:t>צריך הוכחות חזקות כדי לשכנע שאכן ה' דיבר עם בני אדם, כגון ניסים שהתרחשו בפני המון אנשים. ההוכחה מהקוראן לא מספקת ואינה מועילה למי שלא יודע ערבית.</a:t>
                      </a:r>
                      <a:endParaRPr lang="en-US" sz="14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85825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D9230F96-2B6A-4FC7-85E1-4F58FD9ECEFE}"/>
              </a:ext>
            </a:extLst>
          </p:cNvPr>
          <p:cNvSpPr/>
          <p:nvPr/>
        </p:nvSpPr>
        <p:spPr>
          <a:xfrm>
            <a:off x="300625" y="601249"/>
            <a:ext cx="11423737" cy="6093206"/>
          </a:xfrm>
          <a:prstGeom prst="rect">
            <a:avLst/>
          </a:prstGeom>
        </p:spPr>
        <p:txBody>
          <a:bodyPr wrap="square">
            <a:spAutoFit/>
          </a:bodyPr>
          <a:lstStyle/>
          <a:p>
            <a:pPr algn="just">
              <a:lnSpc>
                <a:spcPct val="150000"/>
              </a:lnSpc>
            </a:pPr>
            <a:r>
              <a:rPr lang="he-IL" sz="1600" b="1" dirty="0">
                <a:latin typeface="Garamond" panose="02020404030301010803" pitchFamily="18" charset="0"/>
                <a:ea typeface="Times New Roman" panose="02020603050405020304" pitchFamily="18" charset="0"/>
                <a:cs typeface="David" panose="020E0502060401010101" pitchFamily="34" charset="-79"/>
              </a:rPr>
              <a:t>אמר הפילוסוף</a:t>
            </a:r>
            <a:r>
              <a:rPr lang="he-IL" sz="1600" dirty="0">
                <a:latin typeface="Garamond" panose="02020404030301010803" pitchFamily="18" charset="0"/>
                <a:ea typeface="Times New Roman" panose="02020603050405020304" pitchFamily="18" charset="0"/>
                <a:cs typeface="David" panose="020E0502060401010101" pitchFamily="34" charset="-79"/>
              </a:rPr>
              <a:t>: ָאֱלֹהַּ אֵין לְפָנָיו לֹא רָצוֹן וְלֹא שִׂנְאָה, כִּי הוּא </a:t>
            </a:r>
            <a:r>
              <a:rPr lang="he-IL" sz="1600" dirty="0" err="1">
                <a:latin typeface="Garamond" panose="02020404030301010803" pitchFamily="18" charset="0"/>
                <a:ea typeface="Times New Roman" panose="02020603050405020304" pitchFamily="18" charset="0"/>
                <a:cs typeface="David" panose="020E0502060401010101" pitchFamily="34" charset="-79"/>
              </a:rPr>
              <a:t>ית</a:t>
            </a:r>
            <a:r>
              <a:rPr lang="he-IL" sz="1600" dirty="0">
                <a:latin typeface="Garamond" panose="02020404030301010803" pitchFamily="18" charset="0"/>
                <a:ea typeface="Times New Roman" panose="02020603050405020304" pitchFamily="18" charset="0"/>
                <a:cs typeface="David" panose="020E0502060401010101" pitchFamily="34" charset="-79"/>
              </a:rPr>
              <a:t>' מְרוֹמָם מֵעַל כָּל רָצוֹן וְכַוָּנָה, שֶׁהֲרֵי </a:t>
            </a:r>
            <a:r>
              <a:rPr lang="he-IL" sz="1600" dirty="0" err="1">
                <a:latin typeface="Garamond" panose="02020404030301010803" pitchFamily="18" charset="0"/>
                <a:ea typeface="Times New Roman" panose="02020603050405020304" pitchFamily="18" charset="0"/>
                <a:cs typeface="David" panose="020E0502060401010101" pitchFamily="34" charset="-79"/>
              </a:rPr>
              <a:t>הַכַּוָּנָה</a:t>
            </a:r>
            <a:r>
              <a:rPr lang="he-IL" sz="1600" dirty="0">
                <a:latin typeface="Garamond" panose="02020404030301010803" pitchFamily="18" charset="0"/>
                <a:ea typeface="Times New Roman" panose="02020603050405020304" pitchFamily="18" charset="0"/>
                <a:cs typeface="David" panose="020E0502060401010101" pitchFamily="34" charset="-79"/>
              </a:rPr>
              <a:t> מוֹרָה עַל הֱיוֹת הַמְּכַוֵּן חָפֵץ בְּדָבָר הֶחָסֵר לוֹ וְרַק בְּבוֹא חֶפְצוֹ יַגִּיעַ לִשְׁלֵמוּת, וְכָל עוֹד לֹא יָבוֹא זֶה – </a:t>
            </a:r>
            <a:r>
              <a:rPr lang="he-IL" sz="1600" dirty="0" err="1">
                <a:latin typeface="Garamond" panose="02020404030301010803" pitchFamily="18" charset="0"/>
                <a:ea typeface="Times New Roman" panose="02020603050405020304" pitchFamily="18" charset="0"/>
                <a:cs typeface="David" panose="020E0502060401010101" pitchFamily="34" charset="-79"/>
              </a:rPr>
              <a:t>הַחִסָּרוֹן</a:t>
            </a:r>
            <a:r>
              <a:rPr lang="he-IL" sz="1600" dirty="0">
                <a:latin typeface="Garamond" panose="02020404030301010803" pitchFamily="18" charset="0"/>
                <a:ea typeface="Times New Roman" panose="02020603050405020304" pitchFamily="18" charset="0"/>
                <a:cs typeface="David" panose="020E0502060401010101" pitchFamily="34" charset="-79"/>
              </a:rPr>
              <a:t> בְּעֵינוֹ עוֹמֵד. וְכֵן מְרוֹמָם הוּא הָאֱלֹהַּ, לְדַעַת הַפִילוֹסוֹפִים, מֵעַל יְדִיעַת הַפְּרָטִים, כִּי הַפְּרָטִים מִשְׁתַּנִּים מֵרֶגַע לְרֶגַע, אוּלָם בִּידִיעַת הָאֱלֹהַּ לֹא יִתָּכֵן כָּל שִׁנּוּי. נִמְצָא שֶׁאֵין הָאֱלֹהַּ מַכִּיר אוֹתְךָ, וְעַל אַחַת כַּמָּה וְכַמָּה אֵינוֹ יוֹדֵעַ </a:t>
            </a:r>
            <a:r>
              <a:rPr lang="he-IL" sz="1600" dirty="0" err="1">
                <a:latin typeface="Garamond" panose="02020404030301010803" pitchFamily="18" charset="0"/>
                <a:ea typeface="Times New Roman" panose="02020603050405020304" pitchFamily="18" charset="0"/>
                <a:cs typeface="David" panose="020E0502060401010101" pitchFamily="34" charset="-79"/>
              </a:rPr>
              <a:t>כַּוָּנָתְך</a:t>
            </a:r>
            <a:r>
              <a:rPr lang="he-IL" sz="1600" dirty="0">
                <a:latin typeface="Garamond" panose="02020404030301010803" pitchFamily="18" charset="0"/>
                <a:ea typeface="Times New Roman" panose="02020603050405020304" pitchFamily="18" charset="0"/>
                <a:cs typeface="David" panose="020E0502060401010101" pitchFamily="34" charset="-79"/>
              </a:rPr>
              <a:t>ָ וּמַעֲשֶׂיךָ, וְכָל שֶׁכֵּן אֵינוֹ שׁוֹמֵעַ תְּפִלָּתְךָ וְלֹא רוֹאֶה תְּנוּעוֹתֶיךָ. וְאִם אָמְנָם יֹאמְרוּ הַפִילוֹסוֹפִים כִּי הָאֱלֹהַּ בְּרַאֲךָ – אֵין מַאֲמָרָם זֶה כִּי אִם עַל דֶּרֶךְ הַהַשְׁאָלָה: כִּי הָאֱלֹהַּ הוּא אָמְנָם </a:t>
            </a:r>
            <a:r>
              <a:rPr lang="he-IL" sz="1600" dirty="0" err="1">
                <a:latin typeface="Garamond" panose="02020404030301010803" pitchFamily="18" charset="0"/>
                <a:ea typeface="Times New Roman" panose="02020603050405020304" pitchFamily="18" charset="0"/>
                <a:cs typeface="David" panose="020E0502060401010101" pitchFamily="34" charset="-79"/>
              </a:rPr>
              <a:t>עִלַּת</a:t>
            </a:r>
            <a:r>
              <a:rPr lang="he-IL" sz="1600" dirty="0">
                <a:latin typeface="Garamond" panose="02020404030301010803" pitchFamily="18" charset="0"/>
                <a:ea typeface="Times New Roman" panose="02020603050405020304" pitchFamily="18" charset="0"/>
                <a:cs typeface="David" panose="020E0502060401010101" pitchFamily="34" charset="-79"/>
              </a:rPr>
              <a:t> הָעִלּוֹת בְּהִתְהַוּוּת כָּל נִבְרָא, אַךְ הַנִּבְרָא לֹא </a:t>
            </a:r>
            <a:r>
              <a:rPr lang="he-IL" sz="1600" dirty="0" err="1">
                <a:latin typeface="Garamond" panose="02020404030301010803" pitchFamily="18" charset="0"/>
                <a:ea typeface="Times New Roman" panose="02020603050405020304" pitchFamily="18" charset="0"/>
                <a:cs typeface="David" panose="020E0502060401010101" pitchFamily="34" charset="-79"/>
              </a:rPr>
              <a:t>בְּכַוָּנָה</a:t>
            </a:r>
            <a:r>
              <a:rPr lang="he-IL" sz="1600" dirty="0">
                <a:latin typeface="Garamond" panose="02020404030301010803" pitchFamily="18" charset="0"/>
                <a:ea typeface="Times New Roman" panose="02020603050405020304" pitchFamily="18" charset="0"/>
                <a:cs typeface="David" panose="020E0502060401010101" pitchFamily="34" charset="-79"/>
              </a:rPr>
              <a:t> מֵאֵת הָאֱלֹהַּ </a:t>
            </a:r>
            <a:r>
              <a:rPr lang="he-IL" sz="1600" dirty="0" err="1">
                <a:latin typeface="Garamond" panose="02020404030301010803" pitchFamily="18" charset="0"/>
                <a:ea typeface="Times New Roman" panose="02020603050405020304" pitchFamily="18" charset="0"/>
                <a:cs typeface="David" panose="020E0502060401010101" pitchFamily="34" charset="-79"/>
              </a:rPr>
              <a:t>נִתְהַוָּה</a:t>
            </a:r>
            <a:r>
              <a:rPr lang="he-IL" sz="1600" dirty="0">
                <a:latin typeface="Garamond" panose="02020404030301010803" pitchFamily="18" charset="0"/>
                <a:ea typeface="Times New Roman" panose="02020603050405020304" pitchFamily="18" charset="0"/>
                <a:cs typeface="David" panose="020E0502060401010101" pitchFamily="34" charset="-79"/>
              </a:rPr>
              <a:t>.</a:t>
            </a:r>
            <a:endParaRPr lang="en-US" sz="1100" dirty="0">
              <a:latin typeface="Garamond" panose="02020404030301010803" pitchFamily="18" charset="0"/>
              <a:ea typeface="Times New Roman" panose="02020603050405020304" pitchFamily="18" charset="0"/>
              <a:cs typeface="Miriam" panose="020B0502050101010101" pitchFamily="34" charset="-79"/>
            </a:endParaRPr>
          </a:p>
          <a:p>
            <a:pPr algn="just">
              <a:lnSpc>
                <a:spcPct val="150000"/>
              </a:lnSpc>
            </a:pPr>
            <a:r>
              <a:rPr lang="he-IL" sz="1600" dirty="0">
                <a:latin typeface="Garamond" panose="02020404030301010803" pitchFamily="18" charset="0"/>
                <a:ea typeface="Times New Roman" panose="02020603050405020304" pitchFamily="18" charset="0"/>
                <a:cs typeface="David" panose="020E0502060401010101" pitchFamily="34" charset="-79"/>
              </a:rPr>
              <a:t>וּמֵעוֹלָם לֹא בָּרָא הָאֱלֹהַּ אָדָם, כִּי הָעוֹלָם קַדְמוֹן; וּמֵאָז מֵעוֹלָם נוֹלַד כָּל אָדָם מֵאָדָם שֶׁקָּדַם לוֹ, וְהֻרְכְּבוּ בּוֹ: צוּרוֹת וּתְכוּנוֹת </a:t>
            </a:r>
            <a:r>
              <a:rPr lang="he-IL" sz="1600" dirty="0" err="1">
                <a:latin typeface="Garamond" panose="02020404030301010803" pitchFamily="18" charset="0"/>
                <a:ea typeface="Times New Roman" panose="02020603050405020304" pitchFamily="18" charset="0"/>
                <a:cs typeface="David" panose="020E0502060401010101" pitchFamily="34" charset="-79"/>
              </a:rPr>
              <a:t>מִזְגִּיּוֹת</a:t>
            </a:r>
            <a:r>
              <a:rPr lang="he-IL" sz="1600" dirty="0">
                <a:latin typeface="Garamond" panose="02020404030301010803" pitchFamily="18" charset="0"/>
                <a:ea typeface="Times New Roman" panose="02020603050405020304" pitchFamily="18" charset="0"/>
                <a:cs typeface="David" panose="020E0502060401010101" pitchFamily="34" charset="-79"/>
              </a:rPr>
              <a:t> וּמִדּוֹת מֵאָבִיו וּמֵאִמּוֹ וּמִשְּׁאָר קְרוֹבָיו, </a:t>
            </a:r>
            <a:r>
              <a:rPr lang="he-IL" sz="1600" dirty="0" err="1">
                <a:latin typeface="Garamond" panose="02020404030301010803" pitchFamily="18" charset="0"/>
                <a:ea typeface="Times New Roman" panose="02020603050405020304" pitchFamily="18" charset="0"/>
                <a:cs typeface="David" panose="020E0502060401010101" pitchFamily="34" charset="-79"/>
              </a:rPr>
              <a:t>וְאֵיכֻיּוֹת</a:t>
            </a:r>
            <a:r>
              <a:rPr lang="he-IL" sz="1600" dirty="0">
                <a:latin typeface="Garamond" panose="02020404030301010803" pitchFamily="18" charset="0"/>
                <a:ea typeface="Times New Roman" panose="02020603050405020304" pitchFamily="18" charset="0"/>
                <a:cs typeface="David" panose="020E0502060401010101" pitchFamily="34" charset="-79"/>
              </a:rPr>
              <a:t> הַתְּלוּיוֹת בָּאַקְלִים וּבְאֶרֶץ הַמּוֹלֶדֶת, בַּמְּזוֹנוֹת וּבַמַּיִם, </a:t>
            </a:r>
            <a:r>
              <a:rPr lang="he-IL" sz="1600" dirty="0" err="1">
                <a:latin typeface="Garamond" panose="02020404030301010803" pitchFamily="18" charset="0"/>
                <a:ea typeface="Times New Roman" panose="02020603050405020304" pitchFamily="18" charset="0"/>
                <a:cs typeface="David" panose="020E0502060401010101" pitchFamily="34" charset="-79"/>
              </a:rPr>
              <a:t>וּבְכֹחוֹת</a:t>
            </a:r>
            <a:r>
              <a:rPr lang="he-IL" sz="1600" dirty="0">
                <a:latin typeface="Garamond" panose="02020404030301010803" pitchFamily="18" charset="0"/>
                <a:ea typeface="Times New Roman" panose="02020603050405020304" pitchFamily="18" charset="0"/>
                <a:cs typeface="David" panose="020E0502060401010101" pitchFamily="34" charset="-79"/>
              </a:rPr>
              <a:t> הַגַּלְגַּלִּים וּקְבוּצוֹת הַכּוֹכָבִים וְהַמַּזָּלוֹת כְּפִי מַעֲמָדָם בַּמַּעֲרָכָה...</a:t>
            </a:r>
            <a:endParaRPr lang="en-US" sz="1100" dirty="0">
              <a:latin typeface="Garamond" panose="02020404030301010803" pitchFamily="18" charset="0"/>
              <a:ea typeface="Times New Roman" panose="02020603050405020304" pitchFamily="18" charset="0"/>
              <a:cs typeface="Miriam" panose="020B0502050101010101" pitchFamily="34" charset="-79"/>
            </a:endParaRPr>
          </a:p>
          <a:p>
            <a:pPr algn="just">
              <a:lnSpc>
                <a:spcPct val="150000"/>
              </a:lnSpc>
            </a:pPr>
            <a:r>
              <a:rPr lang="he-IL" sz="1600" dirty="0">
                <a:latin typeface="Garamond" panose="02020404030301010803" pitchFamily="18" charset="0"/>
                <a:ea typeface="Times New Roman" panose="02020603050405020304" pitchFamily="18" charset="0"/>
                <a:cs typeface="David" panose="020E0502060401010101" pitchFamily="34" charset="-79"/>
              </a:rPr>
              <a:t>...וְכַאֲשֶׁר תַּגִּיעַ מַחְשַׁבְתְּךָ לָאֱמוּנָה הַזֹּאת, אַל תָּחוּשׁ בְּאֵיזֶה מִין מִמִּינֵי הָעֲבוֹדָה אַתָּה עוֹבֵד לָאֱלֹהַּ אוֹ אֵיךְ תִּתְפַּלֵּל וְאֵיךְ תְּשַׁבַּח, בְּאֵיזֶה דִּבּוּר, וּבְאֵיזוֹ לָשׁוֹן וּבְאֵילוּ מַעֲשִׂים; וְאִם תִּרְצֶה – בְּדֵה לְךָ דָּת לְשֵׁם הָעֲבוֹדָה וְהַהַעֲרָצָה </a:t>
            </a:r>
            <a:r>
              <a:rPr lang="he-IL" sz="1600" dirty="0" err="1">
                <a:latin typeface="Garamond" panose="02020404030301010803" pitchFamily="18" charset="0"/>
                <a:ea typeface="Times New Roman" panose="02020603050405020304" pitchFamily="18" charset="0"/>
                <a:cs typeface="David" panose="020E0502060401010101" pitchFamily="34" charset="-79"/>
              </a:rPr>
              <a:t>וְהַשִּׁבּוּח</a:t>
            </a:r>
            <a:r>
              <a:rPr lang="he-IL" sz="1600" dirty="0">
                <a:latin typeface="Garamond" panose="02020404030301010803" pitchFamily="18" charset="0"/>
                <a:ea typeface="Times New Roman" panose="02020603050405020304" pitchFamily="18" charset="0"/>
                <a:cs typeface="David" panose="020E0502060401010101" pitchFamily="34" charset="-79"/>
              </a:rPr>
              <a:t>ַ וּלְמַעַן הִתְנַהֲגוּתְךָ אִתָּהּ </a:t>
            </a:r>
            <a:r>
              <a:rPr lang="he-IL" sz="1600" dirty="0" err="1">
                <a:latin typeface="Garamond" panose="02020404030301010803" pitchFamily="18" charset="0"/>
                <a:ea typeface="Times New Roman" panose="02020603050405020304" pitchFamily="18" charset="0"/>
                <a:cs typeface="David" panose="020E0502060401010101" pitchFamily="34" charset="-79"/>
              </a:rPr>
              <a:t>בְּמִדּוֹת</a:t>
            </a:r>
            <a:r>
              <a:rPr lang="he-IL" sz="1600" dirty="0">
                <a:latin typeface="Garamond" panose="02020404030301010803" pitchFamily="18" charset="0"/>
                <a:ea typeface="Times New Roman" panose="02020603050405020304" pitchFamily="18" charset="0"/>
                <a:cs typeface="David" panose="020E0502060401010101" pitchFamily="34" charset="-79"/>
              </a:rPr>
              <a:t> טוֹבוֹת וְהַנְהָגַת בֵּיתְךָ וּבְנֵי אַרְצְךָ בָּהֶן, אִם מְקֻבָּל אַתָּה עֲלֵיהֶם, אוֹ קַח לְךָ לְדָת אֶת אַחַת </a:t>
            </a:r>
            <a:r>
              <a:rPr lang="he-IL" sz="1600" dirty="0" err="1">
                <a:latin typeface="Garamond" panose="02020404030301010803" pitchFamily="18" charset="0"/>
                <a:ea typeface="Times New Roman" panose="02020603050405020304" pitchFamily="18" charset="0"/>
                <a:cs typeface="David" panose="020E0502060401010101" pitchFamily="34" charset="-79"/>
              </a:rPr>
              <a:t>הַחֻקּוֹת</a:t>
            </a:r>
            <a:r>
              <a:rPr lang="he-IL" sz="1600" dirty="0">
                <a:latin typeface="Garamond" panose="02020404030301010803" pitchFamily="18" charset="0"/>
                <a:ea typeface="Times New Roman" panose="02020603050405020304" pitchFamily="18" charset="0"/>
                <a:cs typeface="David" panose="020E0502060401010101" pitchFamily="34" charset="-79"/>
              </a:rPr>
              <a:t> הַשִּׂכְלִיּוֹת שֶׁהֻנְּחוּ עַל יְדֵי הַפִילוֹסוֹפִים </a:t>
            </a:r>
            <a:r>
              <a:rPr lang="he-IL" sz="1600" dirty="0" err="1">
                <a:latin typeface="Garamond" panose="02020404030301010803" pitchFamily="18" charset="0"/>
                <a:ea typeface="Times New Roman" panose="02020603050405020304" pitchFamily="18" charset="0"/>
                <a:cs typeface="David" panose="020E0502060401010101" pitchFamily="34" charset="-79"/>
              </a:rPr>
              <a:t>בְּחִבּוּרֵיהֶם</a:t>
            </a:r>
            <a:r>
              <a:rPr lang="he-IL" sz="1600" dirty="0">
                <a:latin typeface="Garamond" panose="02020404030301010803" pitchFamily="18" charset="0"/>
                <a:ea typeface="Times New Roman" panose="02020603050405020304" pitchFamily="18" charset="0"/>
                <a:cs typeface="David" panose="020E0502060401010101" pitchFamily="34" charset="-79"/>
              </a:rPr>
              <a:t>, וְשִׂים מְגַמָּתְךָ </a:t>
            </a:r>
            <a:r>
              <a:rPr lang="he-IL" sz="1600" dirty="0" err="1">
                <a:latin typeface="Garamond" panose="02020404030301010803" pitchFamily="18" charset="0"/>
                <a:ea typeface="Times New Roman" panose="02020603050405020304" pitchFamily="18" charset="0"/>
                <a:cs typeface="David" panose="020E0502060401010101" pitchFamily="34" charset="-79"/>
              </a:rPr>
              <a:t>וְכַוָּנָתְך</a:t>
            </a:r>
            <a:r>
              <a:rPr lang="he-IL" sz="1600" dirty="0">
                <a:latin typeface="Garamond" panose="02020404030301010803" pitchFamily="18" charset="0"/>
                <a:ea typeface="Times New Roman" panose="02020603050405020304" pitchFamily="18" charset="0"/>
                <a:cs typeface="David" panose="020E0502060401010101" pitchFamily="34" charset="-79"/>
              </a:rPr>
              <a:t>ָ – </a:t>
            </a:r>
            <a:r>
              <a:rPr lang="he-IL" sz="1600" dirty="0" err="1">
                <a:latin typeface="Garamond" panose="02020404030301010803" pitchFamily="18" charset="0"/>
                <a:ea typeface="Times New Roman" panose="02020603050405020304" pitchFamily="18" charset="0"/>
                <a:cs typeface="David" panose="020E0502060401010101" pitchFamily="34" charset="-79"/>
              </a:rPr>
              <a:t>זִכּוּך</a:t>
            </a:r>
            <a:r>
              <a:rPr lang="he-IL" sz="1600" dirty="0">
                <a:latin typeface="Garamond" panose="02020404030301010803" pitchFamily="18" charset="0"/>
                <a:ea typeface="Times New Roman" panose="02020603050405020304" pitchFamily="18" charset="0"/>
                <a:cs typeface="David" panose="020E0502060401010101" pitchFamily="34" charset="-79"/>
              </a:rPr>
              <a:t>ְ נַפְשְׁךָ. כְּלָלוֹ שֶׁל דָּבָר! אַחֲרֵי הַשִּׂיגְךָ אֶת הַיְּדִיעָה הַכְּלָלִית שֶׁל הַדְּבָרִים לְפִי </a:t>
            </a:r>
            <a:r>
              <a:rPr lang="he-IL" sz="1600" dirty="0" err="1">
                <a:latin typeface="Garamond" panose="02020404030301010803" pitchFamily="18" charset="0"/>
                <a:ea typeface="Times New Roman" panose="02020603050405020304" pitchFamily="18" charset="0"/>
                <a:cs typeface="David" panose="020E0502060401010101" pitchFamily="34" charset="-79"/>
              </a:rPr>
              <a:t>אֲמִתָּתָם</a:t>
            </a:r>
            <a:r>
              <a:rPr lang="he-IL" sz="1600" dirty="0">
                <a:latin typeface="Garamond" panose="02020404030301010803" pitchFamily="18" charset="0"/>
                <a:ea typeface="Times New Roman" panose="02020603050405020304" pitchFamily="18" charset="0"/>
                <a:cs typeface="David" panose="020E0502060401010101" pitchFamily="34" charset="-79"/>
              </a:rPr>
              <a:t> – בַּקֵּשׁ לְךָ זֹךְ הַלֵּב כְּכָל אֲשֶׁר תּוּכַל, וְאָז תַּגִּיעַ אֶל מְבֻקָּשְׁךָ, שֶׁהוּא: הַהִדַּבְּקוּת בָּרוּחָנִי הַהוּא – זֹאת אוֹמֶרֶת: בַּשֵּׂכֶל הַפּוֹעֵל; וְאָז יִתָּכֵן כִּי הָרוּחָנִי הַהוּא יְנַבֵּא אוֹתְךָ וְיוֹדִיעֲךָ תַּעֲלוּמוֹת עַל יְדֵי חֲלוֹמוֹת אֲמִתִּיִּים וְצִיּוּרֵי דִּמְיוֹן נְכוֹנִים.</a:t>
            </a:r>
            <a:r>
              <a:rPr lang="he-IL" dirty="0"/>
              <a:t> </a:t>
            </a:r>
          </a:p>
          <a:p>
            <a:pPr algn="just">
              <a:lnSpc>
                <a:spcPct val="150000"/>
              </a:lnSpc>
            </a:pPr>
            <a:r>
              <a:rPr lang="he-IL" sz="1400" b="1" dirty="0"/>
              <a:t>תשובת הכוזרי: </a:t>
            </a:r>
            <a:r>
              <a:rPr lang="he-IL" sz="1400" dirty="0"/>
              <a:t>רוֹאֶה אֲנִי דְּבָרֶיךָ נְכוֹחִים, אֲבָל אֵינָם נְאוֹתִים לְמַה שֶׁאֲנִי מְבַקֵּשׁ. שֶׁהֲרֵי יוֹדֵעַ אֲנִי כִּי נַפְשִׁי זַכָּה וְכָל רְצוֹנִי לְהָפִיק רָצוֹן מֵהָאֱלֹהַּ, וּבְכָל זֹאת הֲלֹא הֻגַּד לִי כִּי מַעֲשִׂי אֵינוֹ רָצוּי, אִם כִּי </a:t>
            </a:r>
            <a:r>
              <a:rPr lang="he-IL" sz="1400" dirty="0" err="1"/>
              <a:t>כַּוָּנָתִי</a:t>
            </a:r>
            <a:r>
              <a:rPr lang="he-IL" sz="1400" dirty="0"/>
              <a:t> רְצוּיָה, יֵשׁ, אֵפוֹא, בְּלֹא סָפֵק, מַעֲשֶׂה הָרָצוּי מִצַּד עַצְמוֹ, לֹא מִצַּד </a:t>
            </a:r>
            <a:r>
              <a:rPr lang="he-IL" sz="1400" dirty="0" err="1"/>
              <a:t>כַּוָּנַת</a:t>
            </a:r>
            <a:r>
              <a:rPr lang="he-IL" sz="1400" dirty="0"/>
              <a:t> עוֹשֵׂהוּ. כִּי אִם לֹא כֵן, מַה לַנּוֹצְרִים </a:t>
            </a:r>
            <a:r>
              <a:rPr lang="he-IL" sz="1400" dirty="0" err="1"/>
              <a:t>וְלַמֻּסְלְמִים</a:t>
            </a:r>
            <a:r>
              <a:rPr lang="he-IL" sz="1400" dirty="0"/>
              <a:t>, אֲשֶׁר חָלְקוּ בֵּינֵיהֶם אֶת הָעוֹלָם </a:t>
            </a:r>
            <a:r>
              <a:rPr lang="he-IL" sz="1400" dirty="0" err="1"/>
              <a:t>הַמְּיֻשָּׁב</a:t>
            </a:r>
            <a:r>
              <a:rPr lang="he-IL" sz="1400" dirty="0"/>
              <a:t>, נִלְחָמִים זֶה בְּזֶה, אִם כִּי כָּל אֶחָד מֵהֶם עָבַד אֶת הָאֱלֹהַּ מִתּוֹךְ כַּוָּנָה זַכָּה וְנָהַג נְזִירוּת וּפְרִישׁוּת וְצָם וְהִתְפַּלֵּל, וְיָצָא לַמַּעֲרָכָה בִּמְגַמָּה לַהֲרֹג אֶת חֲבֵרוֹ, בְּהַאֲמִינוֹ כִּי יֵשׁ בְּזֶה צִדְקוּת גְּדוֹלָה וְהִתְקָרְבוּת אֶל הָאֱלֹהַּ, </a:t>
            </a:r>
            <a:r>
              <a:rPr lang="he-IL" sz="1400" dirty="0" err="1"/>
              <a:t>וּבְהִלָּחֲמָם</a:t>
            </a:r>
            <a:r>
              <a:rPr lang="he-IL" sz="1400" dirty="0"/>
              <a:t> זֶה בְּזֶה מַאֲמִין כָּל אֶחָד מֵהֶם כִּי בְּמוֹתוֹ יִזְכֶּה לְגַן עֵדֶן? – וַהֲלֹא הַצְדָּקַת שְׁנֵיהֶם גַּם יַחַד נִמְנַעַת אֵצֶל הַשֵּׂכֶל...</a:t>
            </a:r>
            <a:endParaRPr lang="en-US" sz="1400" dirty="0"/>
          </a:p>
          <a:p>
            <a:pPr algn="just">
              <a:lnSpc>
                <a:spcPct val="150000"/>
              </a:lnSpc>
            </a:pPr>
            <a:endParaRPr lang="en-US" sz="1100" dirty="0">
              <a:effectLst/>
              <a:latin typeface="Garamond" panose="02020404030301010803" pitchFamily="18" charset="0"/>
              <a:ea typeface="Times New Roman" panose="02020603050405020304" pitchFamily="18" charset="0"/>
              <a:cs typeface="Miriam" panose="020B0502050101010101" pitchFamily="34" charset="-79"/>
            </a:endParaRPr>
          </a:p>
        </p:txBody>
      </p:sp>
      <p:sp>
        <p:nvSpPr>
          <p:cNvPr id="3" name="TextBox 2">
            <a:extLst>
              <a:ext uri="{FF2B5EF4-FFF2-40B4-BE49-F238E27FC236}">
                <a16:creationId xmlns:a16="http://schemas.microsoft.com/office/drawing/2014/main" id="{1C29DE57-752D-4D03-A069-7E6494B965C2}"/>
              </a:ext>
            </a:extLst>
          </p:cNvPr>
          <p:cNvSpPr txBox="1"/>
          <p:nvPr/>
        </p:nvSpPr>
        <p:spPr>
          <a:xfrm>
            <a:off x="3594970" y="350729"/>
            <a:ext cx="6438378" cy="369332"/>
          </a:xfrm>
          <a:prstGeom prst="rect">
            <a:avLst/>
          </a:prstGeom>
          <a:noFill/>
        </p:spPr>
        <p:txBody>
          <a:bodyPr wrap="square" rtlCol="1">
            <a:spAutoFit/>
          </a:bodyPr>
          <a:lstStyle/>
          <a:p>
            <a:r>
              <a:rPr lang="he-IL" dirty="0"/>
              <a:t>תפיסת הפילוסוף</a:t>
            </a:r>
          </a:p>
        </p:txBody>
      </p:sp>
    </p:spTree>
    <p:extLst>
      <p:ext uri="{BB962C8B-B14F-4D97-AF65-F5344CB8AC3E}">
        <p14:creationId xmlns:p14="http://schemas.microsoft.com/office/powerpoint/2010/main" val="1128519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1755219523"/>
              </p:ext>
            </p:extLst>
          </p:nvPr>
        </p:nvGraphicFramePr>
        <p:xfrm>
          <a:off x="1152939" y="1232451"/>
          <a:ext cx="9369286" cy="4863548"/>
        </p:xfrm>
        <a:graphic>
          <a:graphicData uri="http://schemas.openxmlformats.org/drawingml/2006/table">
            <a:tbl>
              <a:tblPr rtl="1" firstRow="1" firstCol="1" bandRow="1">
                <a:tableStyleId>{5C22544A-7EE6-4342-B048-85BDC9FD1C3A}</a:tableStyleId>
              </a:tblPr>
              <a:tblGrid>
                <a:gridCol w="3122362">
                  <a:extLst>
                    <a:ext uri="{9D8B030D-6E8A-4147-A177-3AD203B41FA5}">
                      <a16:colId xmlns:a16="http://schemas.microsoft.com/office/drawing/2014/main" val="20000"/>
                    </a:ext>
                  </a:extLst>
                </a:gridCol>
                <a:gridCol w="3123462">
                  <a:extLst>
                    <a:ext uri="{9D8B030D-6E8A-4147-A177-3AD203B41FA5}">
                      <a16:colId xmlns:a16="http://schemas.microsoft.com/office/drawing/2014/main" val="20001"/>
                    </a:ext>
                  </a:extLst>
                </a:gridCol>
                <a:gridCol w="3123462">
                  <a:extLst>
                    <a:ext uri="{9D8B030D-6E8A-4147-A177-3AD203B41FA5}">
                      <a16:colId xmlns:a16="http://schemas.microsoft.com/office/drawing/2014/main" val="20002"/>
                    </a:ext>
                  </a:extLst>
                </a:gridCol>
              </a:tblGrid>
              <a:tr h="1052254">
                <a:tc>
                  <a:txBody>
                    <a:bodyPr/>
                    <a:lstStyle/>
                    <a:p>
                      <a:pPr algn="r" rtl="1">
                        <a:lnSpc>
                          <a:spcPct val="115000"/>
                        </a:lnSpc>
                        <a:spcAft>
                          <a:spcPts val="1000"/>
                        </a:spcAft>
                      </a:pPr>
                      <a:r>
                        <a:rPr lang="he-IL" sz="1800" dirty="0">
                          <a:effectLst/>
                        </a:rPr>
                        <a:t> </a:t>
                      </a:r>
                      <a:endParaRPr lang="en-US" sz="18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800">
                          <a:effectLst/>
                        </a:rPr>
                        <a:t>יהדות </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he-IL" sz="1800">
                          <a:effectLst/>
                        </a:rPr>
                        <a:t>שאר הדתות (בייחוד הנצרות והאיסלאם)</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654533">
                <a:tc>
                  <a:txBody>
                    <a:bodyPr/>
                    <a:lstStyle/>
                    <a:p>
                      <a:endParaRPr lang="he-IL" sz="1800" dirty="0"/>
                    </a:p>
                  </a:txBody>
                  <a:tcPr marL="68580" marR="68580" marT="0" marB="0"/>
                </a:tc>
                <a:tc>
                  <a:txBody>
                    <a:bodyPr/>
                    <a:lstStyle/>
                    <a:p>
                      <a:endParaRPr lang="he-IL" sz="1800" dirty="0"/>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508627">
                <a:tc>
                  <a:txBody>
                    <a:bodyPr/>
                    <a:lstStyle/>
                    <a:p>
                      <a:pPr algn="r" rtl="1">
                        <a:lnSpc>
                          <a:spcPct val="115000"/>
                        </a:lnSpc>
                        <a:spcAft>
                          <a:spcPts val="1000"/>
                        </a:spcAft>
                      </a:pPr>
                      <a:r>
                        <a:rPr lang="he-IL" sz="1800">
                          <a:effectLst/>
                        </a:rPr>
                        <a:t>על מה הדת מבוססת?</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1595880">
                <a:tc>
                  <a:txBody>
                    <a:bodyPr/>
                    <a:lstStyle/>
                    <a:p>
                      <a:pPr algn="r" rtl="1">
                        <a:lnSpc>
                          <a:spcPct val="115000"/>
                        </a:lnSpc>
                        <a:spcAft>
                          <a:spcPts val="1000"/>
                        </a:spcAft>
                      </a:pPr>
                      <a:r>
                        <a:rPr lang="he-IL" sz="1800">
                          <a:effectLst/>
                        </a:rPr>
                        <a:t>ממה נובעת החובה לקיים את צו הא-ל? (פיסקה כ"ז)</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1052254">
                <a:tc>
                  <a:txBody>
                    <a:bodyPr/>
                    <a:lstStyle/>
                    <a:p>
                      <a:pPr algn="r" rtl="1">
                        <a:lnSpc>
                          <a:spcPct val="115000"/>
                        </a:lnSpc>
                        <a:spcAft>
                          <a:spcPts val="1000"/>
                        </a:spcAft>
                      </a:pPr>
                      <a:r>
                        <a:rPr lang="he-IL" sz="1800" dirty="0">
                          <a:effectLst/>
                        </a:rPr>
                        <a:t>כיצד נוצרה הדת? (פיסקה פ"א)</a:t>
                      </a:r>
                      <a:endParaRPr lang="en-US" sz="1800" dirty="0">
                        <a:effectLst/>
                        <a:latin typeface="Calibri"/>
                        <a:ea typeface="Calibri"/>
                        <a:cs typeface="Arial"/>
                      </a:endParaRPr>
                    </a:p>
                  </a:txBody>
                  <a:tcPr marL="68580" marR="68580" marT="0" marB="0"/>
                </a:tc>
                <a:tc>
                  <a:txBody>
                    <a:bodyPr/>
                    <a:lstStyle/>
                    <a:p>
                      <a:endParaRPr lang="he-IL" sz="1800" dirty="0"/>
                    </a:p>
                  </a:txBody>
                  <a:tcPr marL="68580" marR="68580" marT="0" marB="0"/>
                </a:tc>
                <a:tc>
                  <a:txBody>
                    <a:bodyPr/>
                    <a:lstStyle/>
                    <a:p>
                      <a:endParaRPr lang="he-IL" sz="1800" dirty="0"/>
                    </a:p>
                  </a:txBody>
                  <a:tcPr marL="68580" marR="68580" marT="0" marB="0"/>
                </a:tc>
                <a:extLst>
                  <a:ext uri="{0D108BD9-81ED-4DB2-BD59-A6C34878D82A}">
                    <a16:rowId xmlns:a16="http://schemas.microsoft.com/office/drawing/2014/main" val="10004"/>
                  </a:ext>
                </a:extLst>
              </a:tr>
            </a:tbl>
          </a:graphicData>
        </a:graphic>
      </p:graphicFrame>
      <p:sp>
        <p:nvSpPr>
          <p:cNvPr id="5" name="TextBox 4"/>
          <p:cNvSpPr txBox="1"/>
          <p:nvPr/>
        </p:nvSpPr>
        <p:spPr>
          <a:xfrm>
            <a:off x="2813246" y="299121"/>
            <a:ext cx="6048672" cy="461665"/>
          </a:xfrm>
          <a:prstGeom prst="rect">
            <a:avLst/>
          </a:prstGeom>
          <a:noFill/>
        </p:spPr>
        <p:txBody>
          <a:bodyPr wrap="square" rtlCol="1">
            <a:spAutoFit/>
          </a:bodyPr>
          <a:lstStyle/>
          <a:p>
            <a:pPr algn="ctr"/>
            <a:r>
              <a:rPr lang="he-IL" sz="2400" b="1" dirty="0"/>
              <a:t>ההבדל בין היהדות לשאר הדתות</a:t>
            </a:r>
          </a:p>
        </p:txBody>
      </p:sp>
    </p:spTree>
    <p:extLst>
      <p:ext uri="{BB962C8B-B14F-4D97-AF65-F5344CB8AC3E}">
        <p14:creationId xmlns:p14="http://schemas.microsoft.com/office/powerpoint/2010/main" val="1067036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מלבן 1"/>
          <p:cNvSpPr/>
          <p:nvPr/>
        </p:nvSpPr>
        <p:spPr>
          <a:xfrm>
            <a:off x="3048000" y="190500"/>
            <a:ext cx="6096000" cy="3951851"/>
          </a:xfrm>
          <a:prstGeom prst="rect">
            <a:avLst/>
          </a:prstGeom>
        </p:spPr>
        <p:txBody>
          <a:bodyPr>
            <a:spAutoFit/>
          </a:bodyPr>
          <a:lstStyle/>
          <a:p>
            <a:pPr marL="323215">
              <a:lnSpc>
                <a:spcPct val="115000"/>
              </a:lnSpc>
              <a:spcBef>
                <a:spcPts val="600"/>
              </a:spcBef>
              <a:spcAft>
                <a:spcPts val="600"/>
              </a:spcAft>
            </a:pPr>
            <a:r>
              <a:rPr lang="he-IL" sz="3200" dirty="0">
                <a:latin typeface="Calibri" panose="020F0502020204030204" pitchFamily="34" charset="0"/>
                <a:ea typeface="Calibri" panose="020F0502020204030204" pitchFamily="34" charset="0"/>
                <a:cs typeface="David" panose="020E0502060401010101" pitchFamily="34" charset="-79"/>
              </a:rPr>
              <a:t>אמר לו החבר: אֲנִי מַאֲמִין </a:t>
            </a:r>
            <a:r>
              <a:rPr lang="he-IL" sz="3200" dirty="0" err="1">
                <a:latin typeface="Calibri" panose="020F0502020204030204" pitchFamily="34" charset="0"/>
                <a:ea typeface="Calibri" panose="020F0502020204030204" pitchFamily="34" charset="0"/>
                <a:cs typeface="David" panose="020E0502060401010101" pitchFamily="34" charset="-79"/>
              </a:rPr>
              <a:t>בֶּאֱלֹהֵי</a:t>
            </a:r>
            <a:r>
              <a:rPr lang="he-IL" sz="3200" dirty="0">
                <a:latin typeface="Calibri" panose="020F0502020204030204" pitchFamily="34" charset="0"/>
                <a:ea typeface="Calibri" panose="020F0502020204030204" pitchFamily="34" charset="0"/>
                <a:cs typeface="David" panose="020E0502060401010101" pitchFamily="34" charset="-79"/>
              </a:rPr>
              <a:t> אַבְרָהָם, יִצְחַק וְיַעֲקֹב, אֲשֶׁר הוֹצִיא אֶת בְּנֵי יִשְׂרָאֵל מִמִצְרַיִם </a:t>
            </a:r>
          </a:p>
          <a:p>
            <a:pPr marL="323215">
              <a:lnSpc>
                <a:spcPct val="115000"/>
              </a:lnSpc>
              <a:spcBef>
                <a:spcPts val="600"/>
              </a:spcBef>
              <a:spcAft>
                <a:spcPts val="600"/>
              </a:spcAft>
            </a:pPr>
            <a:endParaRPr lang="he-IL" sz="3200" dirty="0">
              <a:latin typeface="Calibri" panose="020F0502020204030204" pitchFamily="34" charset="0"/>
              <a:cs typeface="David" panose="020E0502060401010101" pitchFamily="34" charset="-79"/>
            </a:endParaRPr>
          </a:p>
          <a:p>
            <a:pPr marL="323215">
              <a:lnSpc>
                <a:spcPct val="115000"/>
              </a:lnSpc>
              <a:spcBef>
                <a:spcPts val="600"/>
              </a:spcBef>
              <a:spcAft>
                <a:spcPts val="600"/>
              </a:spcAft>
            </a:pPr>
            <a:r>
              <a:rPr lang="he-IL" sz="3200" dirty="0"/>
              <a:t>. </a:t>
            </a:r>
            <a:endParaRPr lang="he-IL" sz="3200" dirty="0">
              <a:latin typeface="Calibri" panose="020F0502020204030204" pitchFamily="34" charset="0"/>
              <a:ea typeface="Calibri" panose="020F0502020204030204" pitchFamily="34" charset="0"/>
              <a:cs typeface="David" panose="020E0502060401010101" pitchFamily="34" charset="-79"/>
            </a:endParaRPr>
          </a:p>
          <a:p>
            <a:pPr marL="323215">
              <a:lnSpc>
                <a:spcPct val="115000"/>
              </a:lnSpc>
              <a:spcBef>
                <a:spcPts val="600"/>
              </a:spcBef>
              <a:spcAft>
                <a:spcPts val="600"/>
              </a:spcAft>
            </a:pPr>
            <a:endParaRPr lang="en-US" sz="3200" dirty="0">
              <a:latin typeface="Calibri" panose="020F0502020204030204" pitchFamily="34" charset="0"/>
              <a:ea typeface="Calibri" panose="020F0502020204030204" pitchFamily="34" charset="0"/>
              <a:cs typeface="Arial" panose="020B0604020202020204" pitchFamily="34" charset="0"/>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782" y="0"/>
            <a:ext cx="3301217" cy="6858000"/>
          </a:xfrm>
          <a:prstGeom prst="rect">
            <a:avLst/>
          </a:prstGeom>
        </p:spPr>
      </p:pic>
      <p:sp>
        <p:nvSpPr>
          <p:cNvPr id="4" name="הסבר ענן 3"/>
          <p:cNvSpPr/>
          <p:nvPr/>
        </p:nvSpPr>
        <p:spPr>
          <a:xfrm>
            <a:off x="95250" y="190500"/>
            <a:ext cx="3314700" cy="21209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מה מפתיע את המלך בתשובת החבר?</a:t>
            </a:r>
          </a:p>
        </p:txBody>
      </p:sp>
      <p:sp>
        <p:nvSpPr>
          <p:cNvPr id="5" name="הסבר מלבני 4"/>
          <p:cNvSpPr/>
          <p:nvPr/>
        </p:nvSpPr>
        <p:spPr>
          <a:xfrm>
            <a:off x="406400" y="4521200"/>
            <a:ext cx="2641600" cy="1244600"/>
          </a:xfrm>
          <a:prstGeom prst="wedgeRectCallout">
            <a:avLst>
              <a:gd name="adj1" fmla="val 16667"/>
              <a:gd name="adj2" fmla="val -15484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רמז!!</a:t>
            </a:r>
          </a:p>
          <a:p>
            <a:pPr algn="ctr"/>
            <a:r>
              <a:rPr lang="he-IL" dirty="0"/>
              <a:t>כיצד פותחים חכמי הדתות האחרות את דבריהם</a:t>
            </a:r>
          </a:p>
        </p:txBody>
      </p:sp>
      <p:sp>
        <p:nvSpPr>
          <p:cNvPr id="6" name="TextBox 5"/>
          <p:cNvSpPr txBox="1"/>
          <p:nvPr/>
        </p:nvSpPr>
        <p:spPr>
          <a:xfrm>
            <a:off x="2679700" y="2100774"/>
            <a:ext cx="6032500" cy="1815882"/>
          </a:xfrm>
          <a:prstGeom prst="rect">
            <a:avLst/>
          </a:prstGeom>
          <a:noFill/>
        </p:spPr>
        <p:txBody>
          <a:bodyPr wrap="square" rtlCol="1">
            <a:spAutoFit/>
          </a:bodyPr>
          <a:lstStyle/>
          <a:p>
            <a:r>
              <a:rPr lang="he-IL" sz="2800" dirty="0">
                <a:solidFill>
                  <a:srgbClr val="FF0000"/>
                </a:solidFill>
              </a:rPr>
              <a:t>אָמַר הַכּוּזָרִי: מַסְכִּים הָיִיתִי שֶׁלּא אֶשְׁאַל יְהוּדִי מִפְּנֵי שֶׁיָּדַעְתִּי אִבּוּד זִכְרָם וְחֶסְרון עֲצָתָם, כִּי הַשִּׁפְלוּת וְהַדַּלּוּת לא עָזְבוּ לָהֶם מִדָּה טובָה</a:t>
            </a:r>
          </a:p>
        </p:txBody>
      </p:sp>
      <p:sp>
        <p:nvSpPr>
          <p:cNvPr id="7" name="TextBox 6"/>
          <p:cNvSpPr txBox="1"/>
          <p:nvPr/>
        </p:nvSpPr>
        <p:spPr>
          <a:xfrm>
            <a:off x="3409950" y="4521200"/>
            <a:ext cx="5213350" cy="1770356"/>
          </a:xfrm>
          <a:prstGeom prst="rect">
            <a:avLst/>
          </a:prstGeom>
          <a:noFill/>
        </p:spPr>
        <p:txBody>
          <a:bodyPr wrap="square" rtlCol="1">
            <a:spAutoFit/>
          </a:bodyPr>
          <a:lstStyle/>
          <a:p>
            <a:pPr marL="323215">
              <a:lnSpc>
                <a:spcPct val="115000"/>
              </a:lnSpc>
              <a:spcBef>
                <a:spcPts val="600"/>
              </a:spcBef>
              <a:spcAft>
                <a:spcPts val="600"/>
              </a:spcAft>
            </a:pPr>
            <a:r>
              <a:rPr lang="he-IL" sz="3200" dirty="0">
                <a:solidFill>
                  <a:srgbClr val="FF0000"/>
                </a:solidFill>
                <a:latin typeface="Calibri" panose="020F0502020204030204" pitchFamily="34" charset="0"/>
                <a:ea typeface="Calibri" panose="020F0502020204030204" pitchFamily="34" charset="0"/>
                <a:cs typeface="David" panose="020E0502060401010101" pitchFamily="34" charset="-79"/>
              </a:rPr>
              <a:t>אמר הכוזרי: לֹא הָיָה לְךָ לֵאמֹר: אַתָּה הַיְּהוּדִי, כִּי מַאֲמִין אַתָּה בְּבוֹרֵא הָעוֹלָם וּמְסַדְּרוֹ וּמַנְהִיגוֹ?</a:t>
            </a:r>
            <a:endParaRPr lang="en-US" sz="32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505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789" y="3179299"/>
            <a:ext cx="17476887" cy="7357402"/>
          </a:xfrm>
          <a:prstGeom prst="rect">
            <a:avLst/>
          </a:prstGeom>
        </p:spPr>
      </p:pic>
      <p:sp>
        <p:nvSpPr>
          <p:cNvPr id="3" name="מלבן 2"/>
          <p:cNvSpPr/>
          <p:nvPr/>
        </p:nvSpPr>
        <p:spPr>
          <a:xfrm>
            <a:off x="-1223889" y="450166"/>
            <a:ext cx="12712505" cy="1771767"/>
          </a:xfrm>
          <a:prstGeom prst="rect">
            <a:avLst/>
          </a:prstGeom>
        </p:spPr>
        <p:txBody>
          <a:bodyPr wrap="square">
            <a:spAutoFit/>
          </a:bodyPr>
          <a:lstStyle/>
          <a:p>
            <a:pPr>
              <a:lnSpc>
                <a:spcPct val="115000"/>
              </a:lnSpc>
              <a:spcAft>
                <a:spcPts val="1000"/>
              </a:spcAft>
            </a:pPr>
            <a:r>
              <a:rPr lang="he-IL" sz="3200" dirty="0">
                <a:effectLst/>
                <a:latin typeface="Calibri" panose="020F0502020204030204" pitchFamily="34" charset="0"/>
                <a:ea typeface="Calibri" panose="020F0502020204030204" pitchFamily="34" charset="0"/>
                <a:cs typeface="David" panose="020E0502060401010101" pitchFamily="34" charset="-79"/>
              </a:rPr>
              <a:t>ישנם שתי דרכים </a:t>
            </a:r>
            <a:r>
              <a:rPr lang="he-IL" sz="3200" dirty="0">
                <a:effectLst/>
                <a:latin typeface="Arial" panose="020B0604020202020204" pitchFamily="34" charset="0"/>
                <a:ea typeface="Calibri" panose="020F0502020204030204" pitchFamily="34" charset="0"/>
                <a:cs typeface="David" panose="020E0502060401010101" pitchFamily="34" charset="-79"/>
              </a:rPr>
              <a:t>לבסס</a:t>
            </a:r>
            <a:r>
              <a:rPr lang="he-IL" sz="3200" dirty="0">
                <a:effectLst/>
                <a:latin typeface="Calibri" panose="020F0502020204030204" pitchFamily="34" charset="0"/>
                <a:ea typeface="Calibri" panose="020F0502020204030204" pitchFamily="34" charset="0"/>
                <a:cs typeface="David" panose="020E0502060401010101" pitchFamily="34" charset="-79"/>
              </a:rPr>
              <a:t> אמונה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lvl="0" algn="just">
              <a:tabLst>
                <a:tab pos="411480" algn="l"/>
              </a:tabLst>
            </a:pPr>
            <a:r>
              <a:rPr lang="he-IL" sz="3200" dirty="0">
                <a:effectLst/>
                <a:latin typeface="Arial" panose="020B0604020202020204" pitchFamily="34" charset="0"/>
                <a:ea typeface="Times New Roman" panose="02020603050405020304" pitchFamily="18" charset="0"/>
                <a:cs typeface="David" panose="020E0502060401010101" pitchFamily="34" charset="-79"/>
              </a:rPr>
              <a:t>הראשונה היא דרך השכל</a:t>
            </a:r>
            <a:r>
              <a:rPr lang="he-IL" sz="3200" dirty="0">
                <a:latin typeface="Arial" panose="020B0604020202020204" pitchFamily="34" charset="0"/>
                <a:ea typeface="Times New Roman" panose="02020603050405020304" pitchFamily="18" charset="0"/>
                <a:cs typeface="David" panose="020E0502060401010101" pitchFamily="34" charset="-79"/>
              </a:rPr>
              <a:t> </a:t>
            </a:r>
            <a:r>
              <a:rPr lang="he-IL" sz="3200" dirty="0">
                <a:effectLst/>
                <a:latin typeface="Arial" panose="020B0604020202020204" pitchFamily="34" charset="0"/>
                <a:ea typeface="Times New Roman" panose="02020603050405020304" pitchFamily="18" charset="0"/>
                <a:cs typeface="David" panose="020E0502060401010101" pitchFamily="34" charset="-79"/>
              </a:rPr>
              <a:t>- גישה זו מבססת את האמונה על בריאת העולם. </a:t>
            </a:r>
          </a:p>
          <a:p>
            <a:pPr lvl="0" algn="just">
              <a:tabLst>
                <a:tab pos="411480" algn="l"/>
              </a:tabLst>
            </a:pPr>
            <a:r>
              <a:rPr lang="he-IL" sz="3200" dirty="0" err="1">
                <a:effectLst/>
                <a:latin typeface="Arial" panose="020B0604020202020204" pitchFamily="34" charset="0"/>
                <a:ea typeface="Times New Roman" panose="02020603050405020304" pitchFamily="18" charset="0"/>
                <a:cs typeface="David" panose="020E0502060401010101" pitchFamily="34" charset="-79"/>
              </a:rPr>
              <a:t>ההגיון</a:t>
            </a:r>
            <a:r>
              <a:rPr lang="he-IL" sz="3200" dirty="0">
                <a:effectLst/>
                <a:latin typeface="Arial" panose="020B0604020202020204" pitchFamily="34" charset="0"/>
                <a:ea typeface="Times New Roman" panose="02020603050405020304" pitchFamily="18" charset="0"/>
                <a:cs typeface="David" panose="020E0502060401010101" pitchFamily="34" charset="-79"/>
              </a:rPr>
              <a:t> השכלי אומר שאם יש עולם, בהכרח שיש מי שברא אותו. </a:t>
            </a:r>
            <a:r>
              <a:rPr lang="he-IL" dirty="0">
                <a:effectLst/>
                <a:latin typeface="Arial" panose="020B0604020202020204" pitchFamily="34" charset="0"/>
                <a:ea typeface="Times New Roman" panose="02020603050405020304" pitchFamily="18" charset="0"/>
                <a:cs typeface="David" panose="020E0502060401010101" pitchFamily="34" charset="-79"/>
              </a:rPr>
              <a:t> </a:t>
            </a:r>
            <a:endParaRPr lang="en-US" sz="2000" dirty="0">
              <a:effectLst/>
              <a:latin typeface="Arial" panose="020B0604020202020204" pitchFamily="34" charset="0"/>
              <a:ea typeface="Times New Roman" panose="02020603050405020304" pitchFamily="18" charset="0"/>
              <a:cs typeface="David" panose="020E0502060401010101" pitchFamily="34" charset="-79"/>
            </a:endParaRPr>
          </a:p>
        </p:txBody>
      </p:sp>
      <p:sp>
        <p:nvSpPr>
          <p:cNvPr id="5" name="מלבן 4"/>
          <p:cNvSpPr/>
          <p:nvPr/>
        </p:nvSpPr>
        <p:spPr>
          <a:xfrm>
            <a:off x="-196948" y="2110154"/>
            <a:ext cx="11873133" cy="1569660"/>
          </a:xfrm>
          <a:prstGeom prst="rect">
            <a:avLst/>
          </a:prstGeom>
        </p:spPr>
        <p:txBody>
          <a:bodyPr wrap="square">
            <a:spAutoFit/>
          </a:bodyPr>
          <a:lstStyle/>
          <a:p>
            <a:pPr indent="457200" algn="just"/>
            <a:r>
              <a:rPr lang="he-IL" sz="3200" dirty="0">
                <a:latin typeface="Arial" panose="020B0604020202020204" pitchFamily="34" charset="0"/>
                <a:ea typeface="Times New Roman" panose="02020603050405020304" pitchFamily="18" charset="0"/>
                <a:cs typeface="David" panose="020E0502060401010101" pitchFamily="34" charset="-79"/>
              </a:rPr>
              <a:t>מהם החסרונות בחקירה השכלית ?</a:t>
            </a:r>
            <a:endParaRPr lang="en-US" sz="3200" dirty="0">
              <a:latin typeface="Arial" panose="020B0604020202020204" pitchFamily="34" charset="0"/>
              <a:ea typeface="Times New Roman" panose="02020603050405020304" pitchFamily="18" charset="0"/>
              <a:cs typeface="David" panose="020E0502060401010101" pitchFamily="34" charset="-79"/>
            </a:endParaRPr>
          </a:p>
          <a:p>
            <a:pPr marL="342900" lvl="0" indent="-342900" algn="just">
              <a:buFont typeface="Symbol" panose="05050102010706020507" pitchFamily="18" charset="2"/>
              <a:buChar char=""/>
            </a:pPr>
            <a:r>
              <a:rPr lang="he-IL" sz="3200" dirty="0">
                <a:latin typeface="Arial" panose="020B0604020202020204" pitchFamily="34" charset="0"/>
                <a:ea typeface="Times New Roman" panose="02020603050405020304" pitchFamily="18" charset="0"/>
                <a:cs typeface="David" panose="020E0502060401010101" pitchFamily="34" charset="-79"/>
              </a:rPr>
              <a:t>יפלו בה ספקות ( היא לא משכנעת)</a:t>
            </a:r>
            <a:endParaRPr lang="en-US" sz="3200" dirty="0">
              <a:latin typeface="Arial" panose="020B0604020202020204" pitchFamily="34" charset="0"/>
              <a:ea typeface="Times New Roman" panose="02020603050405020304" pitchFamily="18" charset="0"/>
              <a:cs typeface="David" panose="020E0502060401010101" pitchFamily="34" charset="-79"/>
            </a:endParaRPr>
          </a:p>
          <a:p>
            <a:pPr marL="342900" lvl="0" indent="-342900" algn="just">
              <a:buFont typeface="Symbol" panose="05050102010706020507" pitchFamily="18" charset="2"/>
              <a:buChar char=""/>
            </a:pPr>
            <a:r>
              <a:rPr lang="he-IL" sz="3200" dirty="0">
                <a:latin typeface="Arial" panose="020B0604020202020204" pitchFamily="34" charset="0"/>
                <a:ea typeface="Times New Roman" panose="02020603050405020304" pitchFamily="18" charset="0"/>
                <a:cs typeface="David" panose="020E0502060401010101" pitchFamily="34" charset="-79"/>
              </a:rPr>
              <a:t>מה שנחשב אצל אחד הגיון צרוף, אצל חברו זו טעות גמורה.</a:t>
            </a:r>
            <a:endParaRPr lang="en-US" sz="3200" dirty="0">
              <a:latin typeface="Arial" panose="020B0604020202020204" pitchFamily="34"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3040075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6710288" cy="8088923"/>
          </a:xfrm>
          <a:prstGeom prst="rect">
            <a:avLst/>
          </a:prstGeom>
        </p:spPr>
      </p:pic>
      <p:sp>
        <p:nvSpPr>
          <p:cNvPr id="2" name="מלבן 1"/>
          <p:cNvSpPr/>
          <p:nvPr/>
        </p:nvSpPr>
        <p:spPr>
          <a:xfrm>
            <a:off x="6710289" y="703385"/>
            <a:ext cx="5481711" cy="5909310"/>
          </a:xfrm>
          <a:prstGeom prst="rect">
            <a:avLst/>
          </a:prstGeom>
        </p:spPr>
        <p:txBody>
          <a:bodyPr wrap="square">
            <a:spAutoFit/>
          </a:bodyPr>
          <a:lstStyle/>
          <a:p>
            <a:pPr algn="just"/>
            <a:r>
              <a:rPr lang="he-IL" sz="3600" dirty="0">
                <a:latin typeface="Arial" panose="020B0604020202020204" pitchFamily="34" charset="0"/>
                <a:ea typeface="Times New Roman" panose="02020603050405020304" pitchFamily="18" charset="0"/>
                <a:cs typeface="David" panose="020E0502060401010101" pitchFamily="34" charset="-79"/>
              </a:rPr>
              <a:t>הדרך </a:t>
            </a:r>
            <a:r>
              <a:rPr lang="he-IL" sz="3600" dirty="0" err="1">
                <a:latin typeface="Arial" panose="020B0604020202020204" pitchFamily="34" charset="0"/>
                <a:ea typeface="Times New Roman" panose="02020603050405020304" pitchFamily="18" charset="0"/>
                <a:cs typeface="David" panose="020E0502060401010101" pitchFamily="34" charset="-79"/>
              </a:rPr>
              <a:t>השניה</a:t>
            </a:r>
            <a:r>
              <a:rPr lang="he-IL" sz="3600" dirty="0">
                <a:latin typeface="Arial" panose="020B0604020202020204" pitchFamily="34" charset="0"/>
                <a:ea typeface="Times New Roman" panose="02020603050405020304" pitchFamily="18" charset="0"/>
                <a:cs typeface="David" panose="020E0502060401010101" pitchFamily="34" charset="-79"/>
              </a:rPr>
              <a:t> היא דרך המסורת, שאותה בוחר החבר היהודי - גישה זו בנויה על ההתגלות שראו אבותינו בעיניהם ביציאת מצרים, קריעת ים סוף ומתן תורה. התגלות שנראתה לעיני עם שלם אי אפשר לסתור אותה </a:t>
            </a:r>
            <a:r>
              <a:rPr lang="he-IL" sz="3600" dirty="0">
                <a:solidFill>
                  <a:srgbClr val="0070C0"/>
                </a:solidFill>
                <a:latin typeface="Arial" panose="020B0604020202020204" pitchFamily="34" charset="0"/>
                <a:ea typeface="Times New Roman" panose="02020603050405020304" pitchFamily="18" charset="0"/>
                <a:cs typeface="David" panose="020E0502060401010101" pitchFamily="34" charset="-79"/>
              </a:rPr>
              <a:t>(וגם לדורות הבאים - מסורת אמתית הרי היא כראיית עיניים, כי אי אפשר להמציא דבר כזה</a:t>
            </a:r>
            <a:r>
              <a:rPr lang="he-IL" sz="3600" dirty="0">
                <a:latin typeface="Arial" panose="020B0604020202020204" pitchFamily="34" charset="0"/>
                <a:ea typeface="Times New Roman" panose="02020603050405020304" pitchFamily="18" charset="0"/>
                <a:cs typeface="David" panose="020E0502060401010101" pitchFamily="34" charset="-79"/>
              </a:rPr>
              <a:t>) </a:t>
            </a:r>
            <a:endParaRPr lang="en-US" sz="3600" dirty="0">
              <a:latin typeface="Arial" panose="020B0604020202020204" pitchFamily="34" charset="0"/>
              <a:ea typeface="Times New Roman" panose="02020603050405020304" pitchFamily="18" charset="0"/>
              <a:cs typeface="David" panose="020E0502060401010101" pitchFamily="34" charset="-79"/>
            </a:endParaRPr>
          </a:p>
          <a:p>
            <a:pPr algn="just"/>
            <a:endParaRPr lang="he-IL" dirty="0">
              <a:effectLst/>
              <a:latin typeface="Arial" panose="020B0604020202020204" pitchFamily="34"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3895195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3861613364"/>
              </p:ext>
            </p:extLst>
          </p:nvPr>
        </p:nvGraphicFramePr>
        <p:xfrm>
          <a:off x="848139" y="768627"/>
          <a:ext cx="9727096" cy="5579163"/>
        </p:xfrm>
        <a:graphic>
          <a:graphicData uri="http://schemas.openxmlformats.org/drawingml/2006/table">
            <a:tbl>
              <a:tblPr rtl="1" firstRow="1" firstCol="1" bandRow="1">
                <a:tableStyleId>{5C22544A-7EE6-4342-B048-85BDC9FD1C3A}</a:tableStyleId>
              </a:tblPr>
              <a:tblGrid>
                <a:gridCol w="3241604">
                  <a:extLst>
                    <a:ext uri="{9D8B030D-6E8A-4147-A177-3AD203B41FA5}">
                      <a16:colId xmlns:a16="http://schemas.microsoft.com/office/drawing/2014/main" val="20000"/>
                    </a:ext>
                  </a:extLst>
                </a:gridCol>
                <a:gridCol w="3242746">
                  <a:extLst>
                    <a:ext uri="{9D8B030D-6E8A-4147-A177-3AD203B41FA5}">
                      <a16:colId xmlns:a16="http://schemas.microsoft.com/office/drawing/2014/main" val="20001"/>
                    </a:ext>
                  </a:extLst>
                </a:gridCol>
                <a:gridCol w="3242746">
                  <a:extLst>
                    <a:ext uri="{9D8B030D-6E8A-4147-A177-3AD203B41FA5}">
                      <a16:colId xmlns:a16="http://schemas.microsoft.com/office/drawing/2014/main" val="20002"/>
                    </a:ext>
                  </a:extLst>
                </a:gridCol>
              </a:tblGrid>
              <a:tr h="883250">
                <a:tc>
                  <a:txBody>
                    <a:bodyPr/>
                    <a:lstStyle/>
                    <a:p>
                      <a:pPr algn="r" rtl="1">
                        <a:lnSpc>
                          <a:spcPct val="115000"/>
                        </a:lnSpc>
                        <a:spcAft>
                          <a:spcPts val="1000"/>
                        </a:spcAft>
                      </a:pPr>
                      <a:r>
                        <a:rPr lang="he-IL" sz="1300" dirty="0">
                          <a:effectLst/>
                        </a:rPr>
                        <a:t> </a:t>
                      </a: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300">
                          <a:effectLst/>
                        </a:rPr>
                        <a:t>יהדות </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300">
                          <a:effectLst/>
                        </a:rPr>
                        <a:t>שאר הדתות (בייחוד הנצרות והאיסלאם)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815337">
                <a:tc>
                  <a:txBody>
                    <a:bodyPr/>
                    <a:lstStyle/>
                    <a:p>
                      <a:pPr algn="r" rtl="1">
                        <a:lnSpc>
                          <a:spcPct val="115000"/>
                        </a:lnSpc>
                        <a:spcAft>
                          <a:spcPts val="1000"/>
                        </a:spcAft>
                      </a:pPr>
                      <a:r>
                        <a:rPr lang="he-IL" sz="1200">
                          <a:effectLst/>
                        </a:rPr>
                        <a:t>את מי מחייבת הדת? (פיסקה כ"ז)</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1657762">
                <a:tc>
                  <a:txBody>
                    <a:bodyPr/>
                    <a:lstStyle/>
                    <a:p>
                      <a:pPr algn="r" rtl="1">
                        <a:lnSpc>
                          <a:spcPct val="115000"/>
                        </a:lnSpc>
                        <a:spcAft>
                          <a:spcPts val="1000"/>
                        </a:spcAft>
                      </a:pPr>
                      <a:r>
                        <a:rPr lang="he-IL" sz="1300" dirty="0">
                          <a:effectLst/>
                        </a:rPr>
                        <a:t>על מה הדת מבוססת?</a:t>
                      </a: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על ניסים שאירעו להמון רב והסיפור עליהם עבר במסורת של עם שלם, מדור לדור.</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1339564">
                <a:tc>
                  <a:txBody>
                    <a:bodyPr/>
                    <a:lstStyle/>
                    <a:p>
                      <a:pPr algn="r" rtl="1">
                        <a:lnSpc>
                          <a:spcPct val="115000"/>
                        </a:lnSpc>
                        <a:spcAft>
                          <a:spcPts val="1000"/>
                        </a:spcAft>
                      </a:pPr>
                      <a:r>
                        <a:rPr lang="he-IL" sz="1300">
                          <a:effectLst/>
                        </a:rPr>
                        <a:t>ממה נובעת החובה לקיים את צו הא-ל? (פיסקה כ"ז)</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883250">
                <a:tc>
                  <a:txBody>
                    <a:bodyPr/>
                    <a:lstStyle/>
                    <a:p>
                      <a:pPr algn="r" rtl="1">
                        <a:lnSpc>
                          <a:spcPct val="115000"/>
                        </a:lnSpc>
                        <a:spcAft>
                          <a:spcPts val="1000"/>
                        </a:spcAft>
                      </a:pPr>
                      <a:r>
                        <a:rPr lang="he-IL" sz="1300">
                          <a:effectLst/>
                        </a:rPr>
                        <a:t>כיצד נוצרה הדת? (פיסקה פ"א)</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4868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graphicFrame>
        <p:nvGraphicFramePr>
          <p:cNvPr id="4" name="טבלה 3"/>
          <p:cNvGraphicFramePr>
            <a:graphicFrameLocks noGrp="1"/>
          </p:cNvGraphicFramePr>
          <p:nvPr>
            <p:extLst>
              <p:ext uri="{D42A27DB-BD31-4B8C-83A1-F6EECF244321}">
                <p14:modId xmlns:p14="http://schemas.microsoft.com/office/powerpoint/2010/main" val="4167397497"/>
              </p:ext>
            </p:extLst>
          </p:nvPr>
        </p:nvGraphicFramePr>
        <p:xfrm>
          <a:off x="689112" y="848137"/>
          <a:ext cx="9607827" cy="5605671"/>
        </p:xfrm>
        <a:graphic>
          <a:graphicData uri="http://schemas.openxmlformats.org/drawingml/2006/table">
            <a:tbl>
              <a:tblPr rtl="1" firstRow="1" firstCol="1" bandRow="1">
                <a:tableStyleId>{5C22544A-7EE6-4342-B048-85BDC9FD1C3A}</a:tableStyleId>
              </a:tblPr>
              <a:tblGrid>
                <a:gridCol w="3201857">
                  <a:extLst>
                    <a:ext uri="{9D8B030D-6E8A-4147-A177-3AD203B41FA5}">
                      <a16:colId xmlns:a16="http://schemas.microsoft.com/office/drawing/2014/main" val="20000"/>
                    </a:ext>
                  </a:extLst>
                </a:gridCol>
                <a:gridCol w="3202985">
                  <a:extLst>
                    <a:ext uri="{9D8B030D-6E8A-4147-A177-3AD203B41FA5}">
                      <a16:colId xmlns:a16="http://schemas.microsoft.com/office/drawing/2014/main" val="20001"/>
                    </a:ext>
                  </a:extLst>
                </a:gridCol>
                <a:gridCol w="3202985">
                  <a:extLst>
                    <a:ext uri="{9D8B030D-6E8A-4147-A177-3AD203B41FA5}">
                      <a16:colId xmlns:a16="http://schemas.microsoft.com/office/drawing/2014/main" val="20002"/>
                    </a:ext>
                  </a:extLst>
                </a:gridCol>
              </a:tblGrid>
              <a:tr h="839564">
                <a:tc>
                  <a:txBody>
                    <a:bodyPr/>
                    <a:lstStyle/>
                    <a:p>
                      <a:pPr algn="r" rtl="1">
                        <a:lnSpc>
                          <a:spcPct val="115000"/>
                        </a:lnSpc>
                        <a:spcAft>
                          <a:spcPts val="1000"/>
                        </a:spcAft>
                      </a:pPr>
                      <a:r>
                        <a:rPr lang="he-IL" sz="1800" dirty="0">
                          <a:effectLst/>
                        </a:rPr>
                        <a:t> </a:t>
                      </a:r>
                      <a:endParaRPr lang="en-US" sz="18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800">
                          <a:effectLst/>
                        </a:rPr>
                        <a:t>יהדות </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he-IL" sz="1800">
                          <a:effectLst/>
                        </a:rPr>
                        <a:t>שאר הדתות (בייחוד הנצרות והאיסלאם)</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775009">
                <a:tc>
                  <a:txBody>
                    <a:bodyPr/>
                    <a:lstStyle/>
                    <a:p>
                      <a:pPr algn="r" rtl="1">
                        <a:lnSpc>
                          <a:spcPct val="115000"/>
                        </a:lnSpc>
                        <a:spcAft>
                          <a:spcPts val="1000"/>
                        </a:spcAft>
                      </a:pPr>
                      <a:r>
                        <a:rPr lang="he-IL" sz="1800">
                          <a:effectLst/>
                        </a:rPr>
                        <a:t>את מי מחייבת הדת? (פיסקה כ"ז)</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1575767">
                <a:tc>
                  <a:txBody>
                    <a:bodyPr/>
                    <a:lstStyle/>
                    <a:p>
                      <a:pPr algn="r" rtl="1">
                        <a:lnSpc>
                          <a:spcPct val="115000"/>
                        </a:lnSpc>
                        <a:spcAft>
                          <a:spcPts val="1000"/>
                        </a:spcAft>
                      </a:pPr>
                      <a:r>
                        <a:rPr lang="he-IL" sz="1800" dirty="0">
                          <a:effectLst/>
                        </a:rPr>
                        <a:t>על מה הדת מבוססת?</a:t>
                      </a:r>
                      <a:endParaRPr lang="en-US" sz="18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800">
                          <a:effectLst/>
                        </a:rPr>
                        <a:t>על ניסים שאירעו להמון רב והסיפור עליהם עבר במסורת של עם שלם, מדור לדור.</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1575767">
                <a:tc>
                  <a:txBody>
                    <a:bodyPr/>
                    <a:lstStyle/>
                    <a:p>
                      <a:pPr algn="r" rtl="1">
                        <a:lnSpc>
                          <a:spcPct val="115000"/>
                        </a:lnSpc>
                        <a:spcAft>
                          <a:spcPts val="1000"/>
                        </a:spcAft>
                      </a:pPr>
                      <a:r>
                        <a:rPr lang="he-IL" sz="1800">
                          <a:effectLst/>
                        </a:rPr>
                        <a:t>ממה נובעת החובה לקיים את צו הא-ל? (פיסקה כ"ז)</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he-IL" sz="1800">
                          <a:effectLst/>
                        </a:rPr>
                        <a:t>מכיוון שה' הוציא את עם ישראל ממצרים ויצר איתם קשר ישיר, בשל היותם עם סגולה.</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839564">
                <a:tc>
                  <a:txBody>
                    <a:bodyPr/>
                    <a:lstStyle/>
                    <a:p>
                      <a:pPr algn="r" rtl="1">
                        <a:lnSpc>
                          <a:spcPct val="115000"/>
                        </a:lnSpc>
                        <a:spcAft>
                          <a:spcPts val="1000"/>
                        </a:spcAft>
                      </a:pPr>
                      <a:r>
                        <a:rPr lang="he-IL" sz="1800" dirty="0">
                          <a:effectLst/>
                        </a:rPr>
                        <a:t>כיצד נוצרה הדת? (פיסקה פ"א)</a:t>
                      </a:r>
                      <a:endParaRPr lang="en-US" sz="1800" dirty="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38240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4215"/>
            <a:ext cx="12192000" cy="6753785"/>
          </a:xfrm>
          <a:prstGeom prst="rect">
            <a:avLst/>
          </a:prstGeom>
        </p:spPr>
      </p:pic>
      <p:sp>
        <p:nvSpPr>
          <p:cNvPr id="4" name="מלבן 3"/>
          <p:cNvSpPr/>
          <p:nvPr/>
        </p:nvSpPr>
        <p:spPr>
          <a:xfrm>
            <a:off x="1" y="0"/>
            <a:ext cx="12191997" cy="6266331"/>
          </a:xfrm>
          <a:prstGeom prst="rect">
            <a:avLst/>
          </a:prstGeom>
        </p:spPr>
        <p:txBody>
          <a:bodyPr wrap="square">
            <a:spAutoFit/>
          </a:bodyPr>
          <a:lstStyle/>
          <a:p>
            <a:pPr marL="323215">
              <a:lnSpc>
                <a:spcPct val="115000"/>
              </a:lnSpc>
              <a:spcBef>
                <a:spcPts val="600"/>
              </a:spcBef>
              <a:spcAft>
                <a:spcPts val="600"/>
              </a:spcAft>
            </a:pPr>
            <a:r>
              <a:rPr lang="he-IL" sz="3600" dirty="0">
                <a:latin typeface="Calibri" panose="020F0502020204030204" pitchFamily="34" charset="0"/>
                <a:ea typeface="Calibri" panose="020F0502020204030204" pitchFamily="34" charset="0"/>
                <a:cs typeface="David" panose="020E0502060401010101" pitchFamily="34" charset="-79"/>
              </a:rPr>
              <a:t>אמר הכוזרי: לְפִי זֶה אֵין תּוֹרַתְכֶם מְחַיֶּבֶת כִּי אִם אֶתְכֶם בִּלְבַד! </a:t>
            </a:r>
            <a:endParaRPr lang="en-US" sz="3600" dirty="0">
              <a:latin typeface="Calibri" panose="020F0502020204030204" pitchFamily="34" charset="0"/>
              <a:ea typeface="Calibri" panose="020F0502020204030204" pitchFamily="34" charset="0"/>
              <a:cs typeface="Arial" panose="020B0604020202020204" pitchFamily="34" charset="0"/>
            </a:endParaRPr>
          </a:p>
          <a:p>
            <a:pPr marL="323215">
              <a:lnSpc>
                <a:spcPct val="115000"/>
              </a:lnSpc>
              <a:spcBef>
                <a:spcPts val="600"/>
              </a:spcBef>
              <a:spcAft>
                <a:spcPts val="600"/>
              </a:spcAft>
            </a:pPr>
            <a:r>
              <a:rPr lang="he-IL" sz="3600" dirty="0">
                <a:latin typeface="Calibri" panose="020F0502020204030204" pitchFamily="34" charset="0"/>
                <a:ea typeface="Calibri" panose="020F0502020204030204" pitchFamily="34" charset="0"/>
                <a:cs typeface="David" panose="020E0502060401010101" pitchFamily="34" charset="-79"/>
              </a:rPr>
              <a:t>אמר החבר: אָמְנָם כֵּן! חִיּוּב הַתּוֹרָה עָלֵינוּ הוּא:</a:t>
            </a:r>
          </a:p>
          <a:p>
            <a:pPr marL="323215">
              <a:lnSpc>
                <a:spcPct val="115000"/>
              </a:lnSpc>
              <a:spcBef>
                <a:spcPts val="600"/>
              </a:spcBef>
              <a:spcAft>
                <a:spcPts val="600"/>
              </a:spcAft>
            </a:pPr>
            <a:r>
              <a:rPr lang="he-IL" sz="3600" dirty="0">
                <a:latin typeface="Calibri" panose="020F0502020204030204" pitchFamily="34" charset="0"/>
                <a:ea typeface="Calibri" panose="020F0502020204030204" pitchFamily="34" charset="0"/>
                <a:cs typeface="David" panose="020E0502060401010101" pitchFamily="34" charset="-79"/>
              </a:rPr>
              <a:t> 1. מִצַּד מַה שֶׁהוֹצִיאָנוּ הָאֱלֹהַּ מִמִּצְרַיִם</a:t>
            </a:r>
          </a:p>
          <a:p>
            <a:pPr marL="323215">
              <a:lnSpc>
                <a:spcPct val="115000"/>
              </a:lnSpc>
              <a:spcBef>
                <a:spcPts val="600"/>
              </a:spcBef>
              <a:spcAft>
                <a:spcPts val="600"/>
              </a:spcAft>
            </a:pPr>
            <a:endParaRPr lang="he-IL" sz="3600" dirty="0">
              <a:latin typeface="Calibri" panose="020F0502020204030204" pitchFamily="34" charset="0"/>
              <a:ea typeface="Calibri" panose="020F0502020204030204" pitchFamily="34" charset="0"/>
              <a:cs typeface="David" panose="020E0502060401010101" pitchFamily="34" charset="-79"/>
            </a:endParaRPr>
          </a:p>
          <a:p>
            <a:pPr marL="323215">
              <a:lnSpc>
                <a:spcPct val="115000"/>
              </a:lnSpc>
              <a:spcBef>
                <a:spcPts val="600"/>
              </a:spcBef>
              <a:spcAft>
                <a:spcPts val="600"/>
              </a:spcAft>
            </a:pPr>
            <a:endParaRPr lang="he-IL" sz="3600" dirty="0">
              <a:latin typeface="Calibri" panose="020F0502020204030204" pitchFamily="34" charset="0"/>
              <a:ea typeface="Calibri" panose="020F0502020204030204" pitchFamily="34" charset="0"/>
              <a:cs typeface="David" panose="020E0502060401010101" pitchFamily="34" charset="-79"/>
            </a:endParaRPr>
          </a:p>
          <a:p>
            <a:pPr marL="323215">
              <a:lnSpc>
                <a:spcPct val="115000"/>
              </a:lnSpc>
              <a:spcBef>
                <a:spcPts val="600"/>
              </a:spcBef>
              <a:spcAft>
                <a:spcPts val="600"/>
              </a:spcAft>
            </a:pPr>
            <a:endParaRPr lang="he-IL" sz="3600" dirty="0">
              <a:latin typeface="Calibri" panose="020F0502020204030204" pitchFamily="34" charset="0"/>
              <a:ea typeface="Calibri" panose="020F0502020204030204" pitchFamily="34" charset="0"/>
              <a:cs typeface="David" panose="020E0502060401010101" pitchFamily="34" charset="-79"/>
            </a:endParaRPr>
          </a:p>
          <a:p>
            <a:pPr marL="323215">
              <a:lnSpc>
                <a:spcPct val="115000"/>
              </a:lnSpc>
              <a:spcBef>
                <a:spcPts val="600"/>
              </a:spcBef>
              <a:spcAft>
                <a:spcPts val="600"/>
              </a:spcAft>
            </a:pPr>
            <a:r>
              <a:rPr lang="he-IL" sz="3600" dirty="0">
                <a:latin typeface="Calibri" panose="020F0502020204030204" pitchFamily="34" charset="0"/>
                <a:ea typeface="Calibri" panose="020F0502020204030204" pitchFamily="34" charset="0"/>
                <a:cs typeface="David" panose="020E0502060401010101" pitchFamily="34" charset="-79"/>
              </a:rPr>
              <a:t> 2. וּמִצַּד - הֱיוֹת לוֹ הִתְחַבְּרוּת עִמָּנוּ, בִּהְיוֹתֵנוּ </a:t>
            </a:r>
            <a:r>
              <a:rPr lang="he-IL" sz="3600" dirty="0" err="1">
                <a:latin typeface="Calibri" panose="020F0502020204030204" pitchFamily="34" charset="0"/>
                <a:ea typeface="Calibri" panose="020F0502020204030204" pitchFamily="34" charset="0"/>
                <a:cs typeface="David" panose="020E0502060401010101" pitchFamily="34" charset="-79"/>
              </a:rPr>
              <a:t>סְגֻלַּת</a:t>
            </a:r>
            <a:r>
              <a:rPr lang="he-IL" sz="3600" dirty="0">
                <a:latin typeface="Calibri" panose="020F0502020204030204" pitchFamily="34" charset="0"/>
                <a:ea typeface="Calibri" panose="020F0502020204030204" pitchFamily="34" charset="0"/>
                <a:cs typeface="David" panose="020E0502060401010101" pitchFamily="34" charset="-79"/>
              </a:rPr>
              <a:t> בְּנֵי אָדָם.</a:t>
            </a:r>
            <a:endParaRPr lang="en-US" sz="3600" dirty="0">
              <a:latin typeface="Calibri" panose="020F0502020204030204" pitchFamily="34" charset="0"/>
              <a:ea typeface="Calibri" panose="020F0502020204030204" pitchFamily="34" charset="0"/>
              <a:cs typeface="Arial" panose="020B0604020202020204" pitchFamily="34" charset="0"/>
            </a:endParaRPr>
          </a:p>
          <a:p>
            <a:pPr marL="323215">
              <a:lnSpc>
                <a:spcPct val="115000"/>
              </a:lnSpc>
              <a:spcBef>
                <a:spcPts val="600"/>
              </a:spcBef>
              <a:spcAft>
                <a:spcPts val="600"/>
              </a:spcAft>
            </a:pPr>
            <a:r>
              <a:rPr lang="he-IL" sz="3600" dirty="0">
                <a:latin typeface="Calibri" panose="020F0502020204030204" pitchFamily="34" charset="0"/>
                <a:ea typeface="Calibri" panose="020F0502020204030204" pitchFamily="34" charset="0"/>
                <a:cs typeface="David" panose="020E0502060401010101" pitchFamily="34" charset="-79"/>
              </a:rPr>
              <a:t>.</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8481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graphicFrame>
        <p:nvGraphicFramePr>
          <p:cNvPr id="4" name="טבלה 3"/>
          <p:cNvGraphicFramePr>
            <a:graphicFrameLocks noGrp="1"/>
          </p:cNvGraphicFramePr>
          <p:nvPr>
            <p:extLst>
              <p:ext uri="{D42A27DB-BD31-4B8C-83A1-F6EECF244321}">
                <p14:modId xmlns:p14="http://schemas.microsoft.com/office/powerpoint/2010/main" val="2902172673"/>
              </p:ext>
            </p:extLst>
          </p:nvPr>
        </p:nvGraphicFramePr>
        <p:xfrm>
          <a:off x="689112" y="848137"/>
          <a:ext cx="9607827" cy="5605671"/>
        </p:xfrm>
        <a:graphic>
          <a:graphicData uri="http://schemas.openxmlformats.org/drawingml/2006/table">
            <a:tbl>
              <a:tblPr rtl="1" firstRow="1" firstCol="1" bandRow="1">
                <a:tableStyleId>{5C22544A-7EE6-4342-B048-85BDC9FD1C3A}</a:tableStyleId>
              </a:tblPr>
              <a:tblGrid>
                <a:gridCol w="3201857">
                  <a:extLst>
                    <a:ext uri="{9D8B030D-6E8A-4147-A177-3AD203B41FA5}">
                      <a16:colId xmlns:a16="http://schemas.microsoft.com/office/drawing/2014/main" val="20000"/>
                    </a:ext>
                  </a:extLst>
                </a:gridCol>
                <a:gridCol w="3202985">
                  <a:extLst>
                    <a:ext uri="{9D8B030D-6E8A-4147-A177-3AD203B41FA5}">
                      <a16:colId xmlns:a16="http://schemas.microsoft.com/office/drawing/2014/main" val="20001"/>
                    </a:ext>
                  </a:extLst>
                </a:gridCol>
                <a:gridCol w="3202985">
                  <a:extLst>
                    <a:ext uri="{9D8B030D-6E8A-4147-A177-3AD203B41FA5}">
                      <a16:colId xmlns:a16="http://schemas.microsoft.com/office/drawing/2014/main" val="20002"/>
                    </a:ext>
                  </a:extLst>
                </a:gridCol>
              </a:tblGrid>
              <a:tr h="839564">
                <a:tc>
                  <a:txBody>
                    <a:bodyPr/>
                    <a:lstStyle/>
                    <a:p>
                      <a:pPr algn="r" rtl="1">
                        <a:lnSpc>
                          <a:spcPct val="115000"/>
                        </a:lnSpc>
                        <a:spcAft>
                          <a:spcPts val="1000"/>
                        </a:spcAft>
                      </a:pPr>
                      <a:r>
                        <a:rPr lang="he-IL" sz="1800" dirty="0">
                          <a:effectLst/>
                        </a:rPr>
                        <a:t> </a:t>
                      </a:r>
                      <a:endParaRPr lang="en-US" sz="18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800">
                          <a:effectLst/>
                        </a:rPr>
                        <a:t>יהדות </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he-IL" sz="1800">
                          <a:effectLst/>
                        </a:rPr>
                        <a:t>שאר הדתות (בייחוד הנצרות והאיסלאם)</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775009">
                <a:tc>
                  <a:txBody>
                    <a:bodyPr/>
                    <a:lstStyle/>
                    <a:p>
                      <a:pPr algn="r" rtl="1">
                        <a:lnSpc>
                          <a:spcPct val="115000"/>
                        </a:lnSpc>
                        <a:spcAft>
                          <a:spcPts val="1000"/>
                        </a:spcAft>
                      </a:pPr>
                      <a:r>
                        <a:rPr lang="he-IL" sz="1800">
                          <a:effectLst/>
                        </a:rPr>
                        <a:t>את מי מחייבת הדת? (פיסקה כ"ז)</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he-IL" sz="1800" dirty="0">
                          <a:effectLst/>
                          <a:latin typeface="Calibri"/>
                          <a:ea typeface="Calibri"/>
                          <a:cs typeface="Arial"/>
                        </a:rPr>
                        <a:t>את עם ישראל בלבד</a:t>
                      </a:r>
                      <a:endParaRPr lang="en-US" sz="1800" dirty="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1575767">
                <a:tc>
                  <a:txBody>
                    <a:bodyPr/>
                    <a:lstStyle/>
                    <a:p>
                      <a:pPr algn="r" rtl="1">
                        <a:lnSpc>
                          <a:spcPct val="115000"/>
                        </a:lnSpc>
                        <a:spcAft>
                          <a:spcPts val="1000"/>
                        </a:spcAft>
                      </a:pPr>
                      <a:r>
                        <a:rPr lang="he-IL" sz="1800" dirty="0">
                          <a:effectLst/>
                        </a:rPr>
                        <a:t>על מה הדת מבוססת?</a:t>
                      </a:r>
                      <a:endParaRPr lang="en-US" sz="18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800">
                          <a:effectLst/>
                        </a:rPr>
                        <a:t>על ניסים שאירעו להמון רב והסיפור עליהם עבר במסורת של עם שלם, מדור לדור.</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1575767">
                <a:tc>
                  <a:txBody>
                    <a:bodyPr/>
                    <a:lstStyle/>
                    <a:p>
                      <a:pPr algn="r" rtl="1">
                        <a:lnSpc>
                          <a:spcPct val="115000"/>
                        </a:lnSpc>
                        <a:spcAft>
                          <a:spcPts val="1000"/>
                        </a:spcAft>
                      </a:pPr>
                      <a:r>
                        <a:rPr lang="he-IL" sz="1800">
                          <a:effectLst/>
                        </a:rPr>
                        <a:t>ממה נובעת החובה לקיים את צו הא-ל? (פיסקה כ"ז)</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he-IL" sz="1800">
                          <a:effectLst/>
                        </a:rPr>
                        <a:t>מכיוון שה' הוציא את עם ישראל ממצרים ויצר איתם קשר ישיר, בשל היותם עם סגולה.</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839564">
                <a:tc>
                  <a:txBody>
                    <a:bodyPr/>
                    <a:lstStyle/>
                    <a:p>
                      <a:pPr algn="r" rtl="1">
                        <a:lnSpc>
                          <a:spcPct val="115000"/>
                        </a:lnSpc>
                        <a:spcAft>
                          <a:spcPts val="1000"/>
                        </a:spcAft>
                      </a:pPr>
                      <a:r>
                        <a:rPr lang="he-IL" sz="1800" dirty="0">
                          <a:effectLst/>
                        </a:rPr>
                        <a:t>כיצד נוצרה הדת? (פיסקה פ"א)</a:t>
                      </a:r>
                      <a:endParaRPr lang="en-US" sz="1800" dirty="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48364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428999" y="0"/>
            <a:ext cx="5410200" cy="6004721"/>
          </a:xfrm>
          <a:prstGeom prst="rect">
            <a:avLst/>
          </a:prstGeom>
        </p:spPr>
        <p:txBody>
          <a:bodyPr wrap="square">
            <a:spAutoFit/>
          </a:bodyPr>
          <a:lstStyle/>
          <a:p>
            <a:pPr marL="323215">
              <a:lnSpc>
                <a:spcPct val="115000"/>
              </a:lnSpc>
              <a:spcBef>
                <a:spcPts val="600"/>
              </a:spcBef>
              <a:spcAft>
                <a:spcPts val="600"/>
              </a:spcAft>
            </a:pPr>
            <a:r>
              <a:rPr lang="he-IL" sz="2800" dirty="0">
                <a:latin typeface="Calibri" panose="020F0502020204030204" pitchFamily="34" charset="0"/>
                <a:ea typeface="Calibri" panose="020F0502020204030204" pitchFamily="34" charset="0"/>
                <a:cs typeface="David" panose="020E0502060401010101" pitchFamily="34" charset="-79"/>
              </a:rPr>
              <a:t>(</a:t>
            </a:r>
            <a:r>
              <a:rPr lang="he-IL" sz="2800" dirty="0" err="1">
                <a:latin typeface="Calibri" panose="020F0502020204030204" pitchFamily="34" charset="0"/>
                <a:ea typeface="Calibri" panose="020F0502020204030204" pitchFamily="34" charset="0"/>
                <a:cs typeface="David" panose="020E0502060401010101" pitchFamily="34" charset="-79"/>
              </a:rPr>
              <a:t>כח</a:t>
            </a:r>
            <a:r>
              <a:rPr lang="he-IL" sz="2800" dirty="0">
                <a:latin typeface="Calibri" panose="020F0502020204030204" pitchFamily="34" charset="0"/>
                <a:ea typeface="Calibri" panose="020F0502020204030204" pitchFamily="34" charset="0"/>
                <a:cs typeface="David" panose="020E0502060401010101" pitchFamily="34" charset="-79"/>
              </a:rPr>
              <a:t>) אמר הכוזרי: רוֹאֶה אֲנִי אוֹתְךָ, הַיְּהוּדִי, מִתְהַפֵּךְ בִּדְבָרֶיךָ, כִּי אַחֲרֵי אֲשֶׁר כְּבָר הָיָה מַאֲמָרְךָ נָאֶה שָׁב לִהְיוֹת פָּגוּם.</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23215">
              <a:lnSpc>
                <a:spcPct val="115000"/>
              </a:lnSpc>
              <a:spcBef>
                <a:spcPts val="600"/>
              </a:spcBef>
              <a:spcAft>
                <a:spcPts val="600"/>
              </a:spcAft>
            </a:pPr>
            <a:r>
              <a:rPr lang="he-IL" sz="2800" dirty="0">
                <a:latin typeface="Calibri" panose="020F0502020204030204" pitchFamily="34" charset="0"/>
                <a:ea typeface="Calibri" panose="020F0502020204030204" pitchFamily="34" charset="0"/>
                <a:cs typeface="David" panose="020E0502060401010101" pitchFamily="34" charset="-79"/>
              </a:rPr>
              <a:t>האמר החבר:  הֲלֹא תּוֹדֶה כִּי </a:t>
            </a:r>
            <a:r>
              <a:rPr lang="he-IL" sz="2800" b="1" dirty="0" err="1">
                <a:solidFill>
                  <a:srgbClr val="FF0000"/>
                </a:solidFill>
                <a:latin typeface="Calibri" panose="020F0502020204030204" pitchFamily="34" charset="0"/>
                <a:ea typeface="Calibri" panose="020F0502020204030204" pitchFamily="34" charset="0"/>
                <a:cs typeface="David" panose="020E0502060401010101" pitchFamily="34" charset="-79"/>
              </a:rPr>
              <a:t>הָעִנְיָן</a:t>
            </a:r>
            <a:r>
              <a:rPr lang="he-IL" sz="2800" b="1" dirty="0">
                <a:solidFill>
                  <a:srgbClr val="FF0000"/>
                </a:solidFill>
                <a:latin typeface="Calibri" panose="020F0502020204030204" pitchFamily="34" charset="0"/>
                <a:ea typeface="Calibri" panose="020F0502020204030204" pitchFamily="34" charset="0"/>
                <a:cs typeface="David" panose="020E0502060401010101" pitchFamily="34" charset="-79"/>
              </a:rPr>
              <a:t> הַטִּבְעִי</a:t>
            </a:r>
            <a:r>
              <a:rPr lang="he-IL" sz="2800" dirty="0">
                <a:latin typeface="Calibri" panose="020F0502020204030204" pitchFamily="34" charset="0"/>
                <a:ea typeface="Calibri" panose="020F0502020204030204" pitchFamily="34" charset="0"/>
                <a:cs typeface="David" panose="020E0502060401010101" pitchFamily="34" charset="-79"/>
              </a:rPr>
              <a:t>, </a:t>
            </a:r>
            <a:r>
              <a:rPr lang="he-IL" sz="2800" dirty="0" err="1">
                <a:latin typeface="Calibri" panose="020F0502020204030204" pitchFamily="34" charset="0"/>
                <a:ea typeface="Calibri" panose="020F0502020204030204" pitchFamily="34" charset="0"/>
                <a:cs typeface="David" panose="020E0502060401010101" pitchFamily="34" charset="-79"/>
              </a:rPr>
              <a:t>נִתְיַחֲדו</a:t>
            </a:r>
            <a:r>
              <a:rPr lang="he-IL" sz="2800" dirty="0">
                <a:latin typeface="Calibri" panose="020F0502020204030204" pitchFamily="34" charset="0"/>
                <a:ea typeface="Calibri" panose="020F0502020204030204" pitchFamily="34" charset="0"/>
                <a:cs typeface="David" panose="020E0502060401010101" pitchFamily="34" charset="-79"/>
              </a:rPr>
              <a:t>ּ בּוֹ הַצְּמָחִים וּבַעֲלֵי הַחַיִּים, לֹא הָאֲדָמָה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23215">
              <a:lnSpc>
                <a:spcPct val="115000"/>
              </a:lnSpc>
              <a:spcBef>
                <a:spcPts val="600"/>
              </a:spcBef>
              <a:spcAft>
                <a:spcPts val="600"/>
              </a:spcAft>
            </a:pPr>
            <a:r>
              <a:rPr lang="he-IL" sz="2800" dirty="0" err="1">
                <a:latin typeface="Calibri" panose="020F0502020204030204" pitchFamily="34" charset="0"/>
                <a:ea typeface="Calibri" panose="020F0502020204030204" pitchFamily="34" charset="0"/>
                <a:cs typeface="David" panose="020E0502060401010101" pitchFamily="34" charset="-79"/>
              </a:rPr>
              <a:t>ו</a:t>
            </a:r>
            <a:r>
              <a:rPr lang="he-IL" sz="2800" b="1" dirty="0" err="1">
                <a:solidFill>
                  <a:srgbClr val="FF0000"/>
                </a:solidFill>
                <a:latin typeface="Calibri" panose="020F0502020204030204" pitchFamily="34" charset="0"/>
                <a:ea typeface="Calibri" panose="020F0502020204030204" pitchFamily="34" charset="0"/>
                <a:cs typeface="David" panose="020E0502060401010101" pitchFamily="34" charset="-79"/>
              </a:rPr>
              <a:t>ּבָעִנְיָן</a:t>
            </a:r>
            <a:r>
              <a:rPr lang="he-IL" sz="2800" b="1" dirty="0">
                <a:solidFill>
                  <a:srgbClr val="FF0000"/>
                </a:solidFill>
                <a:latin typeface="Calibri" panose="020F0502020204030204" pitchFamily="34" charset="0"/>
                <a:ea typeface="Calibri" panose="020F0502020204030204" pitchFamily="34" charset="0"/>
                <a:cs typeface="David" panose="020E0502060401010101" pitchFamily="34" charset="-79"/>
              </a:rPr>
              <a:t> הַנַּפְשִׁי</a:t>
            </a:r>
            <a:r>
              <a:rPr lang="he-IL" sz="2800" dirty="0">
                <a:latin typeface="Calibri" panose="020F0502020204030204" pitchFamily="34" charset="0"/>
                <a:ea typeface="Calibri" panose="020F0502020204030204" pitchFamily="34" charset="0"/>
                <a:cs typeface="David" panose="020E0502060401010101" pitchFamily="34" charset="-79"/>
              </a:rPr>
              <a:t>, שֶׁמִּמֶּנּוּ </a:t>
            </a:r>
            <a:r>
              <a:rPr lang="he-IL" sz="2800" dirty="0" err="1">
                <a:latin typeface="Calibri" panose="020F0502020204030204" pitchFamily="34" charset="0"/>
                <a:ea typeface="Calibri" panose="020F0502020204030204" pitchFamily="34" charset="0"/>
                <a:cs typeface="David" panose="020E0502060401010101" pitchFamily="34" charset="-79"/>
              </a:rPr>
              <a:t>מִתְחַיְּבִים</a:t>
            </a:r>
            <a:r>
              <a:rPr lang="he-IL" sz="2800" dirty="0">
                <a:latin typeface="Calibri" panose="020F0502020204030204" pitchFamily="34" charset="0"/>
                <a:ea typeface="Calibri" panose="020F0502020204030204" pitchFamily="34" charset="0"/>
                <a:cs typeface="David" panose="020E0502060401010101" pitchFamily="34" charset="-79"/>
              </a:rPr>
              <a:t>: תְּנוּעוֹת וּרְצוֹנוֹת </a:t>
            </a:r>
            <a:r>
              <a:rPr lang="he-IL" sz="2800" dirty="0" err="1">
                <a:latin typeface="Calibri" panose="020F0502020204030204" pitchFamily="34" charset="0"/>
                <a:ea typeface="Calibri" panose="020F0502020204030204" pitchFamily="34" charset="0"/>
                <a:cs typeface="David" panose="020E0502060401010101" pitchFamily="34" charset="-79"/>
              </a:rPr>
              <a:t>ונתְיַחֲדו</a:t>
            </a:r>
            <a:r>
              <a:rPr lang="he-IL" sz="2800" dirty="0">
                <a:latin typeface="Calibri" panose="020F0502020204030204" pitchFamily="34" charset="0"/>
                <a:ea typeface="Calibri" panose="020F0502020204030204" pitchFamily="34" charset="0"/>
                <a:cs typeface="David" panose="020E0502060401010101" pitchFamily="34" charset="-79"/>
              </a:rPr>
              <a:t>ּ כָּל בַּעֲלֵי הַחַיִּים.</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23215">
              <a:lnSpc>
                <a:spcPct val="115000"/>
              </a:lnSpc>
              <a:spcBef>
                <a:spcPts val="600"/>
              </a:spcBef>
              <a:spcAft>
                <a:spcPts val="600"/>
              </a:spcAft>
            </a:pPr>
            <a:r>
              <a:rPr lang="he-IL" sz="2800" dirty="0">
                <a:latin typeface="Calibri" panose="020F0502020204030204" pitchFamily="34" charset="0"/>
                <a:ea typeface="Calibri" panose="020F0502020204030204" pitchFamily="34" charset="0"/>
                <a:cs typeface="David" panose="020E0502060401010101" pitchFamily="34" charset="-79"/>
              </a:rPr>
              <a:t>וְאִלּוּ </a:t>
            </a:r>
            <a:r>
              <a:rPr lang="he-IL" sz="2800" b="1" dirty="0">
                <a:solidFill>
                  <a:srgbClr val="FF0000"/>
                </a:solidFill>
                <a:latin typeface="Calibri" panose="020F0502020204030204" pitchFamily="34" charset="0"/>
                <a:ea typeface="Calibri" panose="020F0502020204030204" pitchFamily="34" charset="0"/>
                <a:cs typeface="David" panose="020E0502060401010101" pitchFamily="34" charset="-79"/>
              </a:rPr>
              <a:t>הָאָדָם </a:t>
            </a:r>
            <a:r>
              <a:rPr lang="he-IL" sz="2800" dirty="0" err="1">
                <a:latin typeface="Calibri" panose="020F0502020204030204" pitchFamily="34" charset="0"/>
                <a:ea typeface="Calibri" panose="020F0502020204030204" pitchFamily="34" charset="0"/>
                <a:cs typeface="David" panose="020E0502060401010101" pitchFamily="34" charset="-79"/>
              </a:rPr>
              <a:t>נִתְיַחֵד</a:t>
            </a:r>
            <a:r>
              <a:rPr lang="he-IL" sz="2800" dirty="0">
                <a:latin typeface="Calibri" panose="020F0502020204030204" pitchFamily="34" charset="0"/>
                <a:ea typeface="Calibri" panose="020F0502020204030204" pitchFamily="34" charset="0"/>
                <a:cs typeface="David" panose="020E0502060401010101" pitchFamily="34" charset="-79"/>
              </a:rPr>
              <a:t> מִכָּל בַּעֲלֵי הַחַיִּים </a:t>
            </a:r>
            <a:r>
              <a:rPr lang="he-IL" sz="2800" dirty="0" err="1">
                <a:latin typeface="Calibri" panose="020F0502020204030204" pitchFamily="34" charset="0"/>
                <a:ea typeface="Calibri" panose="020F0502020204030204" pitchFamily="34" charset="0"/>
                <a:cs typeface="David" panose="020E0502060401010101" pitchFamily="34" charset="-79"/>
              </a:rPr>
              <a:t>בָּעִנְיָן</a:t>
            </a:r>
            <a:r>
              <a:rPr lang="he-IL" sz="2800" dirty="0">
                <a:latin typeface="Calibri" panose="020F0502020204030204" pitchFamily="34" charset="0"/>
                <a:ea typeface="Calibri" panose="020F0502020204030204" pitchFamily="34" charset="0"/>
                <a:cs typeface="David" panose="020E0502060401010101" pitchFamily="34" charset="-79"/>
              </a:rPr>
              <a:t> הַשִּׂכְלִי, </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2263" y="-13063"/>
            <a:ext cx="3352800" cy="3149600"/>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3276600"/>
            <a:ext cx="3352800" cy="3670300"/>
          </a:xfrm>
          <a:prstGeom prst="rect">
            <a:avLst/>
          </a:prstGeom>
        </p:spPr>
      </p:pic>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0"/>
            <a:ext cx="3200400" cy="2349500"/>
          </a:xfrm>
          <a:prstGeom prst="rect">
            <a:avLst/>
          </a:prstGeom>
        </p:spPr>
      </p:pic>
      <p:pic>
        <p:nvPicPr>
          <p:cNvPr id="6" name="תמונה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14963"/>
            <a:ext cx="3428999" cy="3975100"/>
          </a:xfrm>
          <a:prstGeom prst="rect">
            <a:avLst/>
          </a:prstGeom>
        </p:spPr>
      </p:pic>
      <p:sp>
        <p:nvSpPr>
          <p:cNvPr id="7" name="אליפסה 6"/>
          <p:cNvSpPr/>
          <p:nvPr/>
        </p:nvSpPr>
        <p:spPr>
          <a:xfrm>
            <a:off x="9000309" y="3526971"/>
            <a:ext cx="1946365" cy="14238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לְקִיחַת הַמָּזון, וְהַגִּדּוּל וְהַהולָדָה</a:t>
            </a:r>
          </a:p>
        </p:txBody>
      </p:sp>
      <p:sp>
        <p:nvSpPr>
          <p:cNvPr id="8" name="אליפסה 7"/>
          <p:cNvSpPr/>
          <p:nvPr/>
        </p:nvSpPr>
        <p:spPr>
          <a:xfrm>
            <a:off x="561703" y="1737360"/>
            <a:ext cx="2547257" cy="953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a:t>תְנוּעות וַחֲפָצִים וּמִדּות וְחוּשִׁים נִרְאִים וְנִסְתָּרִים </a:t>
            </a:r>
          </a:p>
        </p:txBody>
      </p:sp>
      <p:sp>
        <p:nvSpPr>
          <p:cNvPr id="9" name="אליפסה 8"/>
          <p:cNvSpPr/>
          <p:nvPr/>
        </p:nvSpPr>
        <p:spPr>
          <a:xfrm>
            <a:off x="692331" y="4467497"/>
            <a:ext cx="3056707" cy="2168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a:t>הָעִנְיָן הַשִּׂכְלִי הִתְיַחֵד הַמְדַבֵּר מִכָּל הַחַיִּים. וְהִתְחַיֵּב מִמֶּנּוּ תִקּוּן הַמִּדּות וְהַמָּעון וְהַמְּדִינָה וְהָיוּ הַנְהָגות וְנִמּוּסִים מִנְהָגִיִּים. </a:t>
            </a:r>
          </a:p>
        </p:txBody>
      </p:sp>
    </p:spTree>
    <p:extLst>
      <p:ext uri="{BB962C8B-B14F-4D97-AF65-F5344CB8AC3E}">
        <p14:creationId xmlns:p14="http://schemas.microsoft.com/office/powerpoint/2010/main" val="357421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ppt_w</p:attrName>
                                        </p:attrNameLst>
                                      </p:cBhvr>
                                      <p:tavLst>
                                        <p:tav tm="0" fmla="#ppt_w*sin(2.5*pi*$)">
                                          <p:val>
                                            <p:fltVal val="0"/>
                                          </p:val>
                                        </p:tav>
                                        <p:tav tm="100000">
                                          <p:val>
                                            <p:fltVal val="1"/>
                                          </p:val>
                                        </p:tav>
                                      </p:tavLst>
                                    </p:anim>
                                    <p:anim calcmode="lin" valueType="num">
                                      <p:cBhvr>
                                        <p:cTn id="2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0" y="0"/>
            <a:ext cx="5270500" cy="4758226"/>
          </a:xfrm>
          <a:prstGeom prst="rect">
            <a:avLst/>
          </a:prstGeom>
        </p:spPr>
      </p:pic>
      <p:sp>
        <p:nvSpPr>
          <p:cNvPr id="3" name="מלבן 2"/>
          <p:cNvSpPr/>
          <p:nvPr/>
        </p:nvSpPr>
        <p:spPr>
          <a:xfrm>
            <a:off x="368300" y="0"/>
            <a:ext cx="6553200" cy="3745641"/>
          </a:xfrm>
          <a:prstGeom prst="rect">
            <a:avLst/>
          </a:prstGeom>
        </p:spPr>
        <p:txBody>
          <a:bodyPr wrap="square">
            <a:spAutoFit/>
          </a:bodyPr>
          <a:lstStyle/>
          <a:p>
            <a:pPr marL="323215">
              <a:lnSpc>
                <a:spcPct val="115000"/>
              </a:lnSpc>
              <a:spcBef>
                <a:spcPts val="600"/>
              </a:spcBef>
              <a:spcAft>
                <a:spcPts val="600"/>
              </a:spcAft>
            </a:pPr>
            <a:r>
              <a:rPr lang="he-IL" sz="2800" b="1" dirty="0">
                <a:solidFill>
                  <a:srgbClr val="FF0000"/>
                </a:solidFill>
                <a:latin typeface="Calibri" panose="020F0502020204030204" pitchFamily="34" charset="0"/>
                <a:ea typeface="Calibri" panose="020F0502020204030204" pitchFamily="34" charset="0"/>
                <a:cs typeface="David" panose="020E0502060401010101" pitchFamily="34" charset="-79"/>
              </a:rPr>
              <a:t>וּמַה הִיא מַדְרֵגָה לְמַעְלָה מִזֹּאת?</a:t>
            </a:r>
          </a:p>
          <a:p>
            <a:pPr marL="323215">
              <a:lnSpc>
                <a:spcPct val="115000"/>
              </a:lnSpc>
              <a:spcBef>
                <a:spcPts val="600"/>
              </a:spcBef>
              <a:spcAft>
                <a:spcPts val="600"/>
              </a:spcAft>
            </a:pPr>
            <a:r>
              <a:rPr lang="he-IL" sz="2800" dirty="0">
                <a:latin typeface="Calibri" panose="020F0502020204030204" pitchFamily="34" charset="0"/>
                <a:ea typeface="Calibri" panose="020F0502020204030204" pitchFamily="34" charset="0"/>
                <a:cs typeface="David" panose="020E0502060401010101" pitchFamily="34" charset="-79"/>
              </a:rPr>
              <a:t>אמר הכוזרי: </a:t>
            </a:r>
            <a:r>
              <a:rPr lang="he-IL" sz="2800" b="1" dirty="0">
                <a:latin typeface="Calibri" panose="020F0502020204030204" pitchFamily="34" charset="0"/>
                <a:ea typeface="Calibri" panose="020F0502020204030204" pitchFamily="34" charset="0"/>
                <a:cs typeface="David" panose="020E0502060401010101" pitchFamily="34" charset="-79"/>
              </a:rPr>
              <a:t>מַדְרֵגַת הַחֲכָמִים הַגְּדוֹלִים</a:t>
            </a:r>
            <a:r>
              <a:rPr lang="he-IL" sz="2800" dirty="0">
                <a:latin typeface="Calibri" panose="020F0502020204030204" pitchFamily="34" charset="0"/>
                <a:ea typeface="Calibri" panose="020F0502020204030204" pitchFamily="34" charset="0"/>
                <a:cs typeface="David" panose="020E0502060401010101" pitchFamily="34" charset="-79"/>
              </a:rPr>
              <a:t>.</a:t>
            </a:r>
            <a:endParaRPr lang="en-US" sz="2800" dirty="0">
              <a:latin typeface="Calibri" panose="020F0502020204030204" pitchFamily="34" charset="0"/>
              <a:ea typeface="Calibri" panose="020F0502020204030204" pitchFamily="34" charset="0"/>
              <a:cs typeface="David" panose="020E0502060401010101" pitchFamily="34" charset="-79"/>
            </a:endParaRPr>
          </a:p>
          <a:p>
            <a:r>
              <a:rPr lang="he-IL" sz="2800" dirty="0">
                <a:latin typeface="Calibri" panose="020F0502020204030204" pitchFamily="34" charset="0"/>
                <a:ea typeface="Calibri" panose="020F0502020204030204" pitchFamily="34" charset="0"/>
                <a:cs typeface="David" panose="020E0502060401010101" pitchFamily="34" charset="-79"/>
              </a:rPr>
              <a:t>אמר החבר: </a:t>
            </a:r>
            <a:r>
              <a:rPr lang="he-IL" sz="2800" b="1" dirty="0">
                <a:latin typeface="Calibri" panose="020F0502020204030204" pitchFamily="34" charset="0"/>
                <a:ea typeface="Calibri" panose="020F0502020204030204" pitchFamily="34" charset="0"/>
                <a:cs typeface="David" panose="020E0502060401010101" pitchFamily="34" charset="-79"/>
              </a:rPr>
              <a:t>אֵינֶנִּי מִתְכַּוֵּן כִּי אִם לַמַּדְרֵגָה הַמַּבְדִּילָה אֶת בְּעָלֶיהָ הַבְדָּלָה עַצְמִית</a:t>
            </a:r>
            <a:r>
              <a:rPr lang="he-IL" sz="2800" dirty="0">
                <a:latin typeface="Calibri" panose="020F0502020204030204" pitchFamily="34" charset="0"/>
                <a:ea typeface="Calibri" panose="020F0502020204030204" pitchFamily="34" charset="0"/>
                <a:cs typeface="David" panose="020E0502060401010101" pitchFamily="34" charset="-79"/>
              </a:rPr>
              <a:t>, כְּהֶבְדֵּל הַצֶּמַח מִן הַדּוֹמֵם וּכְהֶבְדֵּל הָאָדָם מִן הַבְּהֵמָה, אוּלָם הַהַבְדָּלוֹת בְּרַב אוֹ בִּמְעַטְ, הִיא הַבְדָּלָה מִקְרִית וְאֵינָהּ מַדְרֵגָה עַל דֶּרֶךְ הָאֱמֶת</a:t>
            </a:r>
          </a:p>
          <a:p>
            <a:endParaRPr lang="he-IL" dirty="0"/>
          </a:p>
        </p:txBody>
      </p:sp>
      <p:sp>
        <p:nvSpPr>
          <p:cNvPr id="7" name="מלבן 6"/>
          <p:cNvSpPr/>
          <p:nvPr/>
        </p:nvSpPr>
        <p:spPr>
          <a:xfrm rot="10800000" flipV="1">
            <a:off x="0" y="5004039"/>
            <a:ext cx="12090400" cy="1815882"/>
          </a:xfrm>
          <a:prstGeom prst="rect">
            <a:avLst/>
          </a:prstGeom>
        </p:spPr>
        <p:txBody>
          <a:bodyPr wrap="square">
            <a:spAutoFit/>
          </a:bodyPr>
          <a:lstStyle/>
          <a:p>
            <a:r>
              <a:rPr lang="he-IL" sz="2800" dirty="0">
                <a:latin typeface="Calibri" panose="020F0502020204030204" pitchFamily="34" charset="0"/>
                <a:ea typeface="Calibri" panose="020F0502020204030204" pitchFamily="34" charset="0"/>
                <a:cs typeface="David" panose="020E0502060401010101" pitchFamily="34" charset="-79"/>
              </a:rPr>
              <a:t>אמר החבר: וְאִם יִמָּצֵא בֶּן אָדָם אֲשֶׁר יָבוֹא בָּאֵשׁ וְלֹא תִּשְׂרְפֵהוּ, ..</a:t>
            </a:r>
            <a:r>
              <a:rPr lang="he-IL" sz="2800" dirty="0">
                <a:solidFill>
                  <a:srgbClr val="FF0000"/>
                </a:solidFill>
                <a:latin typeface="Calibri" panose="020F0502020204030204" pitchFamily="34" charset="0"/>
                <a:ea typeface="Calibri" panose="020F0502020204030204" pitchFamily="34" charset="0"/>
                <a:cs typeface="David" panose="020E0502060401010101" pitchFamily="34" charset="-79"/>
              </a:rPr>
              <a:t>הַאֵין מַדְרֵגָה זוֹ נִבְדֶּלֶת הֶבְדֵּל עַצְמִי מִמַּדְרֵגַת בְּנֵי אָדָם?, מַדְרֵגָה זוֹ, אִם יֶשְׁנָהּ בַּמְּצִיאוּת, </a:t>
            </a:r>
            <a:r>
              <a:rPr lang="he-IL" sz="2800" dirty="0" err="1">
                <a:solidFill>
                  <a:srgbClr val="FF0000"/>
                </a:solidFill>
                <a:latin typeface="Calibri" panose="020F0502020204030204" pitchFamily="34" charset="0"/>
                <a:ea typeface="Calibri" panose="020F0502020204030204" pitchFamily="34" charset="0"/>
                <a:cs typeface="David" panose="020E0502060401010101" pitchFamily="34" charset="-79"/>
              </a:rPr>
              <a:t>אֱלֹהִית-מַלְאָכִית</a:t>
            </a:r>
            <a:r>
              <a:rPr lang="he-IL" sz="2800" dirty="0">
                <a:solidFill>
                  <a:srgbClr val="FF0000"/>
                </a:solidFill>
                <a:latin typeface="Calibri" panose="020F0502020204030204" pitchFamily="34" charset="0"/>
                <a:ea typeface="Calibri" panose="020F0502020204030204" pitchFamily="34" charset="0"/>
                <a:cs typeface="David" panose="020E0502060401010101" pitchFamily="34" charset="-79"/>
              </a:rPr>
              <a:t> הִיא</a:t>
            </a:r>
            <a:r>
              <a:rPr lang="he-IL" sz="2800" dirty="0">
                <a:latin typeface="Calibri" panose="020F0502020204030204" pitchFamily="34" charset="0"/>
                <a:ea typeface="Calibri" panose="020F0502020204030204" pitchFamily="34" charset="0"/>
                <a:cs typeface="David" panose="020E0502060401010101" pitchFamily="34" charset="-79"/>
              </a:rPr>
              <a:t>, ...אֵין אֵלֶּה כִּי אִם אֲחָדִים מִתָּאֳרֵי אוֹתוֹ הַנָּבִיא אֲשֶׁר אֵין חוֹלֵק עַל נְבוּאָתוֹ.  </a:t>
            </a:r>
            <a:r>
              <a:rPr lang="he-IL" sz="2800" dirty="0">
                <a:solidFill>
                  <a:srgbClr val="0070C0"/>
                </a:solidFill>
                <a:latin typeface="Calibri" panose="020F0502020204030204" pitchFamily="34" charset="0"/>
                <a:ea typeface="Calibri" panose="020F0502020204030204" pitchFamily="34" charset="0"/>
                <a:cs typeface="David" panose="020E0502060401010101" pitchFamily="34" charset="-79"/>
              </a:rPr>
              <a:t>(וכוח הנבואה שלו הוא כוח פוטנציאלי של כל יהודי)</a:t>
            </a:r>
            <a:endParaRPr lang="en-US" sz="2800" dirty="0">
              <a:solidFill>
                <a:srgbClr val="0070C0"/>
              </a:solidFill>
              <a:latin typeface="Calibri" panose="020F0502020204030204" pitchFamily="34" charset="0"/>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56221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99" y="1327978"/>
            <a:ext cx="3746500" cy="5114036"/>
          </a:xfrm>
          <a:prstGeom prst="rect">
            <a:avLst/>
          </a:prstGeom>
        </p:spPr>
      </p:pic>
      <p:graphicFrame>
        <p:nvGraphicFramePr>
          <p:cNvPr id="2" name="טבלה 1"/>
          <p:cNvGraphicFramePr>
            <a:graphicFrameLocks noGrp="1"/>
          </p:cNvGraphicFramePr>
          <p:nvPr>
            <p:extLst>
              <p:ext uri="{D42A27DB-BD31-4B8C-83A1-F6EECF244321}">
                <p14:modId xmlns:p14="http://schemas.microsoft.com/office/powerpoint/2010/main" val="3601252367"/>
              </p:ext>
            </p:extLst>
          </p:nvPr>
        </p:nvGraphicFramePr>
        <p:xfrm>
          <a:off x="3136901" y="279401"/>
          <a:ext cx="8763000" cy="8899843"/>
        </p:xfrm>
        <a:graphic>
          <a:graphicData uri="http://schemas.openxmlformats.org/drawingml/2006/table">
            <a:tbl>
              <a:tblPr rtl="1" firstRow="1" firstCol="1" bandRow="1">
                <a:tableStyleId>{5C22544A-7EE6-4342-B048-85BDC9FD1C3A}</a:tableStyleId>
              </a:tblPr>
              <a:tblGrid>
                <a:gridCol w="8763000">
                  <a:extLst>
                    <a:ext uri="{9D8B030D-6E8A-4147-A177-3AD203B41FA5}">
                      <a16:colId xmlns:a16="http://schemas.microsoft.com/office/drawing/2014/main" val="20000"/>
                    </a:ext>
                  </a:extLst>
                </a:gridCol>
              </a:tblGrid>
              <a:tr h="5562600">
                <a:tc>
                  <a:txBody>
                    <a:bodyPr/>
                    <a:lstStyle/>
                    <a:p>
                      <a:pPr algn="r" rtl="1">
                        <a:lnSpc>
                          <a:spcPct val="115000"/>
                        </a:lnSpc>
                        <a:spcAft>
                          <a:spcPts val="1000"/>
                        </a:spcAft>
                      </a:pPr>
                      <a:r>
                        <a:rPr lang="he-IL" sz="3600" b="1" kern="1200" dirty="0">
                          <a:solidFill>
                            <a:schemeClr val="lt1"/>
                          </a:solidFill>
                          <a:effectLst/>
                          <a:latin typeface="+mn-lt"/>
                          <a:ea typeface="+mn-ea"/>
                          <a:cs typeface="+mn-cs"/>
                        </a:rPr>
                        <a:t>הפילוסוף</a:t>
                      </a:r>
                      <a:endParaRPr lang="en-US" sz="3600" b="1" kern="1200" dirty="0">
                        <a:solidFill>
                          <a:schemeClr val="lt1"/>
                        </a:solidFill>
                        <a:effectLst/>
                        <a:latin typeface="+mn-lt"/>
                        <a:ea typeface="+mn-ea"/>
                        <a:cs typeface="+mn-cs"/>
                      </a:endParaRPr>
                    </a:p>
                    <a:p>
                      <a:pPr algn="r" rtl="1">
                        <a:lnSpc>
                          <a:spcPct val="115000"/>
                        </a:lnSpc>
                        <a:spcAft>
                          <a:spcPts val="1000"/>
                        </a:spcAft>
                      </a:pPr>
                      <a:r>
                        <a:rPr lang="he-IL" sz="3600" b="1" kern="1200" dirty="0">
                          <a:solidFill>
                            <a:schemeClr val="lt1"/>
                          </a:solidFill>
                          <a:effectLst/>
                          <a:latin typeface="+mn-lt"/>
                          <a:ea typeface="+mn-ea"/>
                          <a:cs typeface="+mn-cs"/>
                        </a:rPr>
                        <a:t>האל מושלם ומרומם ולכן אין לו רצונות. </a:t>
                      </a:r>
                      <a:endParaRPr lang="en-US" sz="3600" b="1" kern="1200" dirty="0">
                        <a:solidFill>
                          <a:schemeClr val="lt1"/>
                        </a:solidFill>
                        <a:effectLst/>
                        <a:latin typeface="+mn-lt"/>
                        <a:ea typeface="+mn-ea"/>
                        <a:cs typeface="+mn-cs"/>
                      </a:endParaRPr>
                    </a:p>
                    <a:p>
                      <a:pPr algn="r" rtl="1">
                        <a:lnSpc>
                          <a:spcPct val="115000"/>
                        </a:lnSpc>
                        <a:spcAft>
                          <a:spcPts val="1000"/>
                        </a:spcAft>
                      </a:pPr>
                      <a:r>
                        <a:rPr lang="he-IL" sz="3600" b="1" kern="1200" dirty="0">
                          <a:solidFill>
                            <a:schemeClr val="lt1"/>
                          </a:solidFill>
                          <a:effectLst/>
                          <a:latin typeface="+mn-lt"/>
                          <a:ea typeface="+mn-ea"/>
                          <a:cs typeface="+mn-cs"/>
                        </a:rPr>
                        <a:t>לאל אין רצונות ואין עניין בדברים נמוכים כמו העולם שלנו ולכן לא ייתכן שברא אותו. העולם קדמון.</a:t>
                      </a:r>
                      <a:endParaRPr lang="en-US" sz="3600" b="1" kern="1200" dirty="0">
                        <a:solidFill>
                          <a:schemeClr val="lt1"/>
                        </a:solidFill>
                        <a:effectLst/>
                        <a:latin typeface="+mn-lt"/>
                        <a:ea typeface="+mn-ea"/>
                        <a:cs typeface="+mn-cs"/>
                      </a:endParaRPr>
                    </a:p>
                    <a:p>
                      <a:pPr algn="r" rtl="1">
                        <a:lnSpc>
                          <a:spcPct val="115000"/>
                        </a:lnSpc>
                        <a:spcAft>
                          <a:spcPts val="1000"/>
                        </a:spcAft>
                      </a:pPr>
                      <a:r>
                        <a:rPr lang="he-IL" sz="3600" b="1" kern="1200" dirty="0">
                          <a:solidFill>
                            <a:schemeClr val="lt1"/>
                          </a:solidFill>
                          <a:effectLst/>
                          <a:latin typeface="+mn-lt"/>
                          <a:ea typeface="+mn-ea"/>
                          <a:cs typeface="+mn-cs"/>
                        </a:rPr>
                        <a:t>אין קשר – האל לא משגיח ולא מתעניין בעולם ובוודאי לא מתגלה לבני האדם -  הוא </a:t>
                      </a:r>
                      <a:r>
                        <a:rPr lang="he-IL" sz="3600" dirty="0"/>
                        <a:t>מרומם</a:t>
                      </a:r>
                      <a:r>
                        <a:rPr lang="he-IL" sz="3600" b="1" kern="1200" dirty="0">
                          <a:solidFill>
                            <a:schemeClr val="lt1"/>
                          </a:solidFill>
                          <a:effectLst/>
                          <a:latin typeface="+mn-lt"/>
                          <a:ea typeface="+mn-ea"/>
                          <a:cs typeface="+mn-cs"/>
                        </a:rPr>
                        <a:t> מכך.</a:t>
                      </a:r>
                    </a:p>
                    <a:p>
                      <a:pPr algn="r" rtl="1">
                        <a:lnSpc>
                          <a:spcPct val="115000"/>
                        </a:lnSpc>
                        <a:spcAft>
                          <a:spcPts val="1000"/>
                        </a:spcAft>
                      </a:pPr>
                      <a:r>
                        <a:rPr lang="he-IL" sz="3600" b="1" kern="1200" dirty="0">
                          <a:solidFill>
                            <a:schemeClr val="lt1"/>
                          </a:solidFill>
                          <a:effectLst/>
                          <a:latin typeface="+mn-lt"/>
                          <a:ea typeface="+mn-ea"/>
                          <a:cs typeface="+mn-cs"/>
                        </a:rPr>
                        <a:t>הצעה מעשית: בדה לך דת!</a:t>
                      </a:r>
                    </a:p>
                    <a:p>
                      <a:pPr algn="r" rtl="1">
                        <a:lnSpc>
                          <a:spcPct val="115000"/>
                        </a:lnSpc>
                        <a:spcAft>
                          <a:spcPts val="1000"/>
                        </a:spcAft>
                      </a:pPr>
                      <a:endParaRPr lang="he-IL" sz="2400" b="1" kern="1200" dirty="0">
                        <a:solidFill>
                          <a:schemeClr val="lt1"/>
                        </a:solidFill>
                        <a:effectLst/>
                        <a:latin typeface="+mn-lt"/>
                        <a:ea typeface="+mn-ea"/>
                        <a:cs typeface="+mn-cs"/>
                      </a:endParaRPr>
                    </a:p>
                    <a:p>
                      <a:pPr algn="r" rtl="1">
                        <a:lnSpc>
                          <a:spcPct val="115000"/>
                        </a:lnSpc>
                        <a:spcAft>
                          <a:spcPts val="1000"/>
                        </a:spcAft>
                      </a:pPr>
                      <a:endParaRPr lang="he-IL" sz="2400" b="1" kern="1200" dirty="0">
                        <a:solidFill>
                          <a:schemeClr val="lt1"/>
                        </a:solidFill>
                        <a:effectLst/>
                        <a:latin typeface="+mn-lt"/>
                        <a:ea typeface="+mn-ea"/>
                        <a:cs typeface="+mn-cs"/>
                      </a:endParaRPr>
                    </a:p>
                    <a:p>
                      <a:pPr algn="r" rtl="1">
                        <a:lnSpc>
                          <a:spcPct val="115000"/>
                        </a:lnSpc>
                        <a:spcAft>
                          <a:spcPts val="1000"/>
                        </a:spcAft>
                      </a:pPr>
                      <a:endParaRPr lang="he-IL" sz="2400" b="1" kern="1200" dirty="0">
                        <a:solidFill>
                          <a:schemeClr val="lt1"/>
                        </a:solidFill>
                        <a:effectLst/>
                        <a:latin typeface="+mn-lt"/>
                        <a:ea typeface="+mn-ea"/>
                        <a:cs typeface="+mn-cs"/>
                      </a:endParaRPr>
                    </a:p>
                    <a:p>
                      <a:pPr algn="r" rtl="1">
                        <a:lnSpc>
                          <a:spcPct val="115000"/>
                        </a:lnSpc>
                        <a:spcAft>
                          <a:spcPts val="1000"/>
                        </a:spcAft>
                      </a:pPr>
                      <a:endParaRPr lang="he-IL" sz="2400" b="1" kern="1200" dirty="0">
                        <a:solidFill>
                          <a:schemeClr val="lt1"/>
                        </a:solidFill>
                        <a:effectLst/>
                        <a:latin typeface="+mn-lt"/>
                        <a:ea typeface="+mn-ea"/>
                        <a:cs typeface="+mn-cs"/>
                      </a:endParaRPr>
                    </a:p>
                    <a:p>
                      <a:pPr algn="r" rtl="1">
                        <a:lnSpc>
                          <a:spcPct val="115000"/>
                        </a:lnSpc>
                        <a:spcAft>
                          <a:spcPts val="1000"/>
                        </a:spcAft>
                      </a:pPr>
                      <a:endParaRPr lang="en-US" sz="2400" b="1" kern="12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37667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680200" y="0"/>
            <a:ext cx="5511800" cy="6124754"/>
          </a:xfrm>
          <a:prstGeom prst="rect">
            <a:avLst/>
          </a:prstGeom>
        </p:spPr>
        <p:txBody>
          <a:bodyPr wrap="square">
            <a:spAutoFit/>
          </a:bodyPr>
          <a:lstStyle/>
          <a:p>
            <a:pPr marL="323215">
              <a:lnSpc>
                <a:spcPct val="115000"/>
              </a:lnSpc>
              <a:spcBef>
                <a:spcPts val="600"/>
              </a:spcBef>
              <a:spcAft>
                <a:spcPts val="600"/>
              </a:spcAft>
            </a:pPr>
            <a:r>
              <a:rPr lang="he-IL" sz="3600" dirty="0">
                <a:latin typeface="Calibri" panose="020F0502020204030204" pitchFamily="34" charset="0"/>
                <a:ea typeface="Calibri" panose="020F0502020204030204" pitchFamily="34" charset="0"/>
                <a:cs typeface="David" panose="020E0502060401010101" pitchFamily="34" charset="-79"/>
              </a:rPr>
              <a:t>אמר הכוזרי: הוֹדִיעֵנִי נָא: אֵיךְ קָמָה דַּתְכֶם? שֶׁהֲרֵי </a:t>
            </a:r>
            <a:r>
              <a:rPr lang="he-IL" sz="3600" dirty="0" err="1">
                <a:latin typeface="Calibri" panose="020F0502020204030204" pitchFamily="34" charset="0"/>
                <a:ea typeface="Calibri" panose="020F0502020204030204" pitchFamily="34" charset="0"/>
                <a:cs typeface="David" panose="020E0502060401010101" pitchFamily="34" charset="-79"/>
              </a:rPr>
              <a:t>תְּחִלַּת</a:t>
            </a:r>
            <a:r>
              <a:rPr lang="he-IL" sz="3600" dirty="0">
                <a:latin typeface="Calibri" panose="020F0502020204030204" pitchFamily="34" charset="0"/>
                <a:ea typeface="Calibri" panose="020F0502020204030204" pitchFamily="34" charset="0"/>
                <a:cs typeface="David" panose="020E0502060401010101" pitchFamily="34" charset="-79"/>
              </a:rPr>
              <a:t> כָּל דָּת אֵינָהּ, בְּלֹא סָפֵק, כִּי אִם בַּיְּחִידִים שֶׁחִזְּקוּ אִישׁ אֶת רֵעֵהוּ עַד אֲשֶׁר נוֹסְפוּ עֲלֵיהֶם רַבִּים..</a:t>
            </a:r>
            <a:endParaRPr lang="en-US" sz="3600" dirty="0">
              <a:latin typeface="Calibri" panose="020F0502020204030204" pitchFamily="34" charset="0"/>
              <a:ea typeface="Calibri" panose="020F0502020204030204" pitchFamily="34" charset="0"/>
              <a:cs typeface="Arial" panose="020B0604020202020204" pitchFamily="34" charset="0"/>
            </a:endParaRPr>
          </a:p>
          <a:p>
            <a:r>
              <a:rPr lang="he-IL" sz="3600" dirty="0">
                <a:latin typeface="Calibri" panose="020F0502020204030204" pitchFamily="34" charset="0"/>
                <a:ea typeface="Calibri" panose="020F0502020204030204" pitchFamily="34" charset="0"/>
                <a:cs typeface="David" panose="020E0502060401010101" pitchFamily="34" charset="-79"/>
              </a:rPr>
              <a:t>אמר החבר: בְּדֶרֶךְ זוֹ תָּקֹמְנָה אָמְנָם וְתִוָּלַדְנָה </a:t>
            </a:r>
            <a:r>
              <a:rPr lang="he-IL" sz="3600" dirty="0" err="1">
                <a:latin typeface="Calibri" panose="020F0502020204030204" pitchFamily="34" charset="0"/>
                <a:ea typeface="Calibri" panose="020F0502020204030204" pitchFamily="34" charset="0"/>
                <a:cs typeface="David" panose="020E0502060401010101" pitchFamily="34" charset="-79"/>
              </a:rPr>
              <a:t>הַחֻקּוֹת</a:t>
            </a:r>
            <a:r>
              <a:rPr lang="he-IL" sz="3600" dirty="0">
                <a:latin typeface="Calibri" panose="020F0502020204030204" pitchFamily="34" charset="0"/>
                <a:ea typeface="Calibri" panose="020F0502020204030204" pitchFamily="34" charset="0"/>
                <a:cs typeface="David" panose="020E0502060401010101" pitchFamily="34" charset="-79"/>
              </a:rPr>
              <a:t> </a:t>
            </a:r>
            <a:r>
              <a:rPr lang="he-IL" sz="3600" dirty="0" err="1">
                <a:latin typeface="Calibri" panose="020F0502020204030204" pitchFamily="34" charset="0"/>
                <a:ea typeface="Calibri" panose="020F0502020204030204" pitchFamily="34" charset="0"/>
                <a:cs typeface="David" panose="020E0502060401010101" pitchFamily="34" charset="-79"/>
              </a:rPr>
              <a:t>הַמְּיֻסָּדוֹת</a:t>
            </a:r>
            <a:r>
              <a:rPr lang="he-IL" sz="3600" dirty="0">
                <a:latin typeface="Calibri" panose="020F0502020204030204" pitchFamily="34" charset="0"/>
                <a:ea typeface="Calibri" panose="020F0502020204030204" pitchFamily="34" charset="0"/>
                <a:cs typeface="David" panose="020E0502060401010101" pitchFamily="34" charset="-79"/>
              </a:rPr>
              <a:t> עַל הַשֵּׂכֶל, שֶׁהֻתְחֲלוּ עַל יְדֵי בֶּן אָדָם. לֹא כֵּן </a:t>
            </a:r>
            <a:r>
              <a:rPr lang="he-IL" sz="3600" dirty="0" err="1">
                <a:latin typeface="Calibri" panose="020F0502020204030204" pitchFamily="34" charset="0"/>
                <a:ea typeface="Calibri" panose="020F0502020204030204" pitchFamily="34" charset="0"/>
                <a:cs typeface="David" panose="020E0502060401010101" pitchFamily="34" charset="-79"/>
              </a:rPr>
              <a:t>הַחֻקָּה</a:t>
            </a:r>
            <a:r>
              <a:rPr lang="he-IL" sz="3600" dirty="0">
                <a:latin typeface="Calibri" panose="020F0502020204030204" pitchFamily="34" charset="0"/>
                <a:ea typeface="Calibri" panose="020F0502020204030204" pitchFamily="34" charset="0"/>
                <a:cs typeface="David" panose="020E0502060401010101" pitchFamily="34" charset="-79"/>
              </a:rPr>
              <a:t> שֶׁמְּקוֹרָהּ בָּאֱלֹהַּ: זוֹ קָמָה פִּתְאוֹם!</a:t>
            </a:r>
            <a:endParaRPr lang="he-IL" sz="3600" dirty="0"/>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1305108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graphicFrame>
        <p:nvGraphicFramePr>
          <p:cNvPr id="4" name="טבלה 3"/>
          <p:cNvGraphicFramePr>
            <a:graphicFrameLocks noGrp="1"/>
          </p:cNvGraphicFramePr>
          <p:nvPr>
            <p:extLst>
              <p:ext uri="{D42A27DB-BD31-4B8C-83A1-F6EECF244321}">
                <p14:modId xmlns:p14="http://schemas.microsoft.com/office/powerpoint/2010/main" val="272489916"/>
              </p:ext>
            </p:extLst>
          </p:nvPr>
        </p:nvGraphicFramePr>
        <p:xfrm>
          <a:off x="2213113" y="768628"/>
          <a:ext cx="8971722" cy="5393632"/>
        </p:xfrm>
        <a:graphic>
          <a:graphicData uri="http://schemas.openxmlformats.org/drawingml/2006/table">
            <a:tbl>
              <a:tblPr rtl="1" firstRow="1" firstCol="1" bandRow="1">
                <a:tableStyleId>{5C22544A-7EE6-4342-B048-85BDC9FD1C3A}</a:tableStyleId>
              </a:tblPr>
              <a:tblGrid>
                <a:gridCol w="2989872">
                  <a:extLst>
                    <a:ext uri="{9D8B030D-6E8A-4147-A177-3AD203B41FA5}">
                      <a16:colId xmlns:a16="http://schemas.microsoft.com/office/drawing/2014/main" val="20000"/>
                    </a:ext>
                  </a:extLst>
                </a:gridCol>
                <a:gridCol w="2990925">
                  <a:extLst>
                    <a:ext uri="{9D8B030D-6E8A-4147-A177-3AD203B41FA5}">
                      <a16:colId xmlns:a16="http://schemas.microsoft.com/office/drawing/2014/main" val="20001"/>
                    </a:ext>
                  </a:extLst>
                </a:gridCol>
                <a:gridCol w="2990925">
                  <a:extLst>
                    <a:ext uri="{9D8B030D-6E8A-4147-A177-3AD203B41FA5}">
                      <a16:colId xmlns:a16="http://schemas.microsoft.com/office/drawing/2014/main" val="20002"/>
                    </a:ext>
                  </a:extLst>
                </a:gridCol>
              </a:tblGrid>
              <a:tr h="807806">
                <a:tc>
                  <a:txBody>
                    <a:bodyPr/>
                    <a:lstStyle/>
                    <a:p>
                      <a:pPr algn="r" rtl="1">
                        <a:lnSpc>
                          <a:spcPct val="115000"/>
                        </a:lnSpc>
                        <a:spcAft>
                          <a:spcPts val="1000"/>
                        </a:spcAft>
                      </a:pPr>
                      <a:r>
                        <a:rPr lang="he-IL" sz="1300" dirty="0">
                          <a:effectLst/>
                        </a:rPr>
                        <a:t> </a:t>
                      </a: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300">
                          <a:effectLst/>
                        </a:rPr>
                        <a:t>יהדות </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300">
                          <a:effectLst/>
                        </a:rPr>
                        <a:t>שאר הדתות (בייחוד הנצרות והאיסלאם)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745694">
                <a:tc>
                  <a:txBody>
                    <a:bodyPr/>
                    <a:lstStyle/>
                    <a:p>
                      <a:pPr algn="r" rtl="1">
                        <a:lnSpc>
                          <a:spcPct val="115000"/>
                        </a:lnSpc>
                        <a:spcAft>
                          <a:spcPts val="1000"/>
                        </a:spcAft>
                      </a:pPr>
                      <a:r>
                        <a:rPr lang="he-IL" sz="1200">
                          <a:effectLst/>
                        </a:rPr>
                        <a:t>את מי מחייבת הדת? (פיסקה כ"ז)</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את עם ישראל בלבד </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1516163">
                <a:tc>
                  <a:txBody>
                    <a:bodyPr/>
                    <a:lstStyle/>
                    <a:p>
                      <a:pPr algn="r" rtl="1">
                        <a:lnSpc>
                          <a:spcPct val="115000"/>
                        </a:lnSpc>
                        <a:spcAft>
                          <a:spcPts val="1000"/>
                        </a:spcAft>
                      </a:pPr>
                      <a:r>
                        <a:rPr lang="he-IL" sz="1300">
                          <a:effectLst/>
                        </a:rPr>
                        <a:t>על מה הדת מבוססת?</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על ניסים שאירעו להמון רב והסיפור עליהם עבר במסורת של עם שלם, מדור לדור.</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1516163">
                <a:tc>
                  <a:txBody>
                    <a:bodyPr/>
                    <a:lstStyle/>
                    <a:p>
                      <a:pPr algn="r" rtl="1">
                        <a:lnSpc>
                          <a:spcPct val="115000"/>
                        </a:lnSpc>
                        <a:spcAft>
                          <a:spcPts val="1000"/>
                        </a:spcAft>
                      </a:pPr>
                      <a:r>
                        <a:rPr lang="he-IL" sz="1300">
                          <a:effectLst/>
                        </a:rPr>
                        <a:t>ממה נובעת החובה לקיים את צו הא-ל? (פיסקה כ"ז)</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מכיוון שה' הוציא את עם ישראל ממצרים ויצר איתם קשר ישיר, בשל היותם עם סגולה.</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807806">
                <a:tc>
                  <a:txBody>
                    <a:bodyPr/>
                    <a:lstStyle/>
                    <a:p>
                      <a:pPr algn="r" rtl="1">
                        <a:lnSpc>
                          <a:spcPct val="115000"/>
                        </a:lnSpc>
                        <a:spcAft>
                          <a:spcPts val="1000"/>
                        </a:spcAft>
                      </a:pPr>
                      <a:r>
                        <a:rPr lang="he-IL" sz="1300">
                          <a:effectLst/>
                        </a:rPr>
                        <a:t>כיצד נוצרה הדת? (פיסקה פ"א)</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באופן פתאומי – במתן תורה</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4219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graphicFrame>
        <p:nvGraphicFramePr>
          <p:cNvPr id="4" name="טבלה 3"/>
          <p:cNvGraphicFramePr>
            <a:graphicFrameLocks noGrp="1"/>
          </p:cNvGraphicFramePr>
          <p:nvPr>
            <p:extLst>
              <p:ext uri="{D42A27DB-BD31-4B8C-83A1-F6EECF244321}">
                <p14:modId xmlns:p14="http://schemas.microsoft.com/office/powerpoint/2010/main" val="2345139047"/>
              </p:ext>
            </p:extLst>
          </p:nvPr>
        </p:nvGraphicFramePr>
        <p:xfrm>
          <a:off x="1524000" y="609600"/>
          <a:ext cx="9753599" cy="5565913"/>
        </p:xfrm>
        <a:graphic>
          <a:graphicData uri="http://schemas.openxmlformats.org/drawingml/2006/table">
            <a:tbl>
              <a:tblPr rtl="1" firstRow="1" firstCol="1" bandRow="1">
                <a:tableStyleId>{5C22544A-7EE6-4342-B048-85BDC9FD1C3A}</a:tableStyleId>
              </a:tblPr>
              <a:tblGrid>
                <a:gridCol w="3250437">
                  <a:extLst>
                    <a:ext uri="{9D8B030D-6E8A-4147-A177-3AD203B41FA5}">
                      <a16:colId xmlns:a16="http://schemas.microsoft.com/office/drawing/2014/main" val="20000"/>
                    </a:ext>
                  </a:extLst>
                </a:gridCol>
                <a:gridCol w="3251581">
                  <a:extLst>
                    <a:ext uri="{9D8B030D-6E8A-4147-A177-3AD203B41FA5}">
                      <a16:colId xmlns:a16="http://schemas.microsoft.com/office/drawing/2014/main" val="20001"/>
                    </a:ext>
                  </a:extLst>
                </a:gridCol>
                <a:gridCol w="3251581">
                  <a:extLst>
                    <a:ext uri="{9D8B030D-6E8A-4147-A177-3AD203B41FA5}">
                      <a16:colId xmlns:a16="http://schemas.microsoft.com/office/drawing/2014/main" val="20002"/>
                    </a:ext>
                  </a:extLst>
                </a:gridCol>
              </a:tblGrid>
              <a:tr h="833609">
                <a:tc>
                  <a:txBody>
                    <a:bodyPr/>
                    <a:lstStyle/>
                    <a:p>
                      <a:pPr algn="r" rtl="1">
                        <a:lnSpc>
                          <a:spcPct val="115000"/>
                        </a:lnSpc>
                        <a:spcAft>
                          <a:spcPts val="1000"/>
                        </a:spcAft>
                      </a:pPr>
                      <a:r>
                        <a:rPr lang="he-IL" sz="1300" dirty="0">
                          <a:effectLst/>
                        </a:rPr>
                        <a:t> </a:t>
                      </a: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300">
                          <a:effectLst/>
                        </a:rPr>
                        <a:t>יהדות </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300">
                          <a:effectLst/>
                        </a:rPr>
                        <a:t>שאר הדתות (בייחוד הנצרות והאיסלאם)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769513">
                <a:tc>
                  <a:txBody>
                    <a:bodyPr/>
                    <a:lstStyle/>
                    <a:p>
                      <a:pPr algn="r" rtl="1">
                        <a:lnSpc>
                          <a:spcPct val="115000"/>
                        </a:lnSpc>
                        <a:spcAft>
                          <a:spcPts val="1000"/>
                        </a:spcAft>
                      </a:pPr>
                      <a:r>
                        <a:rPr lang="he-IL" sz="1200">
                          <a:effectLst/>
                        </a:rPr>
                        <a:t>את מי מחייבת הדת? (פיסקה כ"ז)</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את עם ישראל בלבד </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את כל העולם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1564591">
                <a:tc>
                  <a:txBody>
                    <a:bodyPr/>
                    <a:lstStyle/>
                    <a:p>
                      <a:pPr algn="r" rtl="1">
                        <a:lnSpc>
                          <a:spcPct val="115000"/>
                        </a:lnSpc>
                        <a:spcAft>
                          <a:spcPts val="1000"/>
                        </a:spcAft>
                      </a:pPr>
                      <a:r>
                        <a:rPr lang="he-IL" sz="1300" dirty="0">
                          <a:effectLst/>
                        </a:rPr>
                        <a:t>על מה הדת מבוססת?</a:t>
                      </a: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על ניסים שאירעו להמון רב והסיפור עליהם עבר במסורת של עם שלם, מדור לדור.</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1564591">
                <a:tc>
                  <a:txBody>
                    <a:bodyPr/>
                    <a:lstStyle/>
                    <a:p>
                      <a:pPr algn="r" rtl="1">
                        <a:lnSpc>
                          <a:spcPct val="115000"/>
                        </a:lnSpc>
                        <a:spcAft>
                          <a:spcPts val="1000"/>
                        </a:spcAft>
                      </a:pPr>
                      <a:r>
                        <a:rPr lang="he-IL" sz="1300">
                          <a:effectLst/>
                        </a:rPr>
                        <a:t>ממה נובעת החובה לקיים את צו הא-ל? (פיסקה כ"ז)</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מכיוון שה' הוציא את עם ישראל ממצרים ויצר איתם קשר ישיר, בשל היותם עם סגולה.</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833609">
                <a:tc>
                  <a:txBody>
                    <a:bodyPr/>
                    <a:lstStyle/>
                    <a:p>
                      <a:pPr algn="r" rtl="1">
                        <a:lnSpc>
                          <a:spcPct val="115000"/>
                        </a:lnSpc>
                        <a:spcAft>
                          <a:spcPts val="1000"/>
                        </a:spcAft>
                      </a:pPr>
                      <a:r>
                        <a:rPr lang="he-IL" sz="1300">
                          <a:effectLst/>
                        </a:rPr>
                        <a:t>כיצד נוצרה הדת? (פיסקה פ"א)</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באופן פתאומי – במתן תורה</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37813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graphicFrame>
        <p:nvGraphicFramePr>
          <p:cNvPr id="4" name="טבלה 3"/>
          <p:cNvGraphicFramePr>
            <a:graphicFrameLocks noGrp="1"/>
          </p:cNvGraphicFramePr>
          <p:nvPr>
            <p:extLst>
              <p:ext uri="{D42A27DB-BD31-4B8C-83A1-F6EECF244321}">
                <p14:modId xmlns:p14="http://schemas.microsoft.com/office/powerpoint/2010/main" val="1811819173"/>
              </p:ext>
            </p:extLst>
          </p:nvPr>
        </p:nvGraphicFramePr>
        <p:xfrm>
          <a:off x="940904" y="728868"/>
          <a:ext cx="10363199" cy="5844209"/>
        </p:xfrm>
        <a:graphic>
          <a:graphicData uri="http://schemas.openxmlformats.org/drawingml/2006/table">
            <a:tbl>
              <a:tblPr rtl="1" firstRow="1" firstCol="1" bandRow="1">
                <a:tableStyleId>{5C22544A-7EE6-4342-B048-85BDC9FD1C3A}</a:tableStyleId>
              </a:tblPr>
              <a:tblGrid>
                <a:gridCol w="3453589">
                  <a:extLst>
                    <a:ext uri="{9D8B030D-6E8A-4147-A177-3AD203B41FA5}">
                      <a16:colId xmlns:a16="http://schemas.microsoft.com/office/drawing/2014/main" val="20000"/>
                    </a:ext>
                  </a:extLst>
                </a:gridCol>
                <a:gridCol w="3454805">
                  <a:extLst>
                    <a:ext uri="{9D8B030D-6E8A-4147-A177-3AD203B41FA5}">
                      <a16:colId xmlns:a16="http://schemas.microsoft.com/office/drawing/2014/main" val="20001"/>
                    </a:ext>
                  </a:extLst>
                </a:gridCol>
                <a:gridCol w="3454805">
                  <a:extLst>
                    <a:ext uri="{9D8B030D-6E8A-4147-A177-3AD203B41FA5}">
                      <a16:colId xmlns:a16="http://schemas.microsoft.com/office/drawing/2014/main" val="20002"/>
                    </a:ext>
                  </a:extLst>
                </a:gridCol>
              </a:tblGrid>
              <a:tr h="875289">
                <a:tc>
                  <a:txBody>
                    <a:bodyPr/>
                    <a:lstStyle/>
                    <a:p>
                      <a:pPr algn="r" rtl="1">
                        <a:lnSpc>
                          <a:spcPct val="115000"/>
                        </a:lnSpc>
                        <a:spcAft>
                          <a:spcPts val="1000"/>
                        </a:spcAft>
                      </a:pPr>
                      <a:r>
                        <a:rPr lang="he-IL" sz="1300" dirty="0">
                          <a:effectLst/>
                        </a:rPr>
                        <a:t> </a:t>
                      </a: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300">
                          <a:effectLst/>
                        </a:rPr>
                        <a:t>יהדות </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300">
                          <a:effectLst/>
                        </a:rPr>
                        <a:t>שאר הדתות (בייחוד הנצרות והאיסלאם)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807989">
                <a:tc>
                  <a:txBody>
                    <a:bodyPr/>
                    <a:lstStyle/>
                    <a:p>
                      <a:pPr algn="r" rtl="1">
                        <a:lnSpc>
                          <a:spcPct val="115000"/>
                        </a:lnSpc>
                        <a:spcAft>
                          <a:spcPts val="1000"/>
                        </a:spcAft>
                      </a:pPr>
                      <a:r>
                        <a:rPr lang="he-IL" sz="1200">
                          <a:effectLst/>
                        </a:rPr>
                        <a:t>את מי מחייבת הדת? (פיסקה כ"ז)</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את עם ישראל בלבד </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את כל העולם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1642821">
                <a:tc>
                  <a:txBody>
                    <a:bodyPr/>
                    <a:lstStyle/>
                    <a:p>
                      <a:pPr algn="r" rtl="1">
                        <a:lnSpc>
                          <a:spcPct val="115000"/>
                        </a:lnSpc>
                        <a:spcAft>
                          <a:spcPts val="1000"/>
                        </a:spcAft>
                      </a:pPr>
                      <a:r>
                        <a:rPr lang="he-IL" sz="1300">
                          <a:effectLst/>
                        </a:rPr>
                        <a:t>על מה הדת מבוססת?</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על ניסים שאירעו להמון רב והסיפור עליהם עבר במסורת של עם שלם, מדור לדור.</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על ניסים שאירעו ליחידים.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1642821">
                <a:tc>
                  <a:txBody>
                    <a:bodyPr/>
                    <a:lstStyle/>
                    <a:p>
                      <a:pPr algn="r" rtl="1">
                        <a:lnSpc>
                          <a:spcPct val="115000"/>
                        </a:lnSpc>
                        <a:spcAft>
                          <a:spcPts val="1000"/>
                        </a:spcAft>
                      </a:pPr>
                      <a:r>
                        <a:rPr lang="he-IL" sz="1300">
                          <a:effectLst/>
                        </a:rPr>
                        <a:t>ממה נובעת החובה לקיים את צו הא-ל? (פיסקה כ"ז)</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מכיוון שה' הוציא את עם ישראל ממצרים ויצר איתם קשר ישיר, בשל היותם עם סגולה.</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875289">
                <a:tc>
                  <a:txBody>
                    <a:bodyPr/>
                    <a:lstStyle/>
                    <a:p>
                      <a:pPr algn="r" rtl="1">
                        <a:lnSpc>
                          <a:spcPct val="115000"/>
                        </a:lnSpc>
                        <a:spcAft>
                          <a:spcPts val="1000"/>
                        </a:spcAft>
                      </a:pPr>
                      <a:r>
                        <a:rPr lang="he-IL" sz="1300">
                          <a:effectLst/>
                        </a:rPr>
                        <a:t>כיצד נוצרה הדת? (פיסקה פ"א)</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באופן פתאומי – במתן תורה</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3300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graphicFrame>
        <p:nvGraphicFramePr>
          <p:cNvPr id="4" name="טבלה 3"/>
          <p:cNvGraphicFramePr>
            <a:graphicFrameLocks noGrp="1"/>
          </p:cNvGraphicFramePr>
          <p:nvPr>
            <p:extLst>
              <p:ext uri="{D42A27DB-BD31-4B8C-83A1-F6EECF244321}">
                <p14:modId xmlns:p14="http://schemas.microsoft.com/office/powerpoint/2010/main" val="431126726"/>
              </p:ext>
            </p:extLst>
          </p:nvPr>
        </p:nvGraphicFramePr>
        <p:xfrm>
          <a:off x="1126436" y="715616"/>
          <a:ext cx="9872868" cy="5671933"/>
        </p:xfrm>
        <a:graphic>
          <a:graphicData uri="http://schemas.openxmlformats.org/drawingml/2006/table">
            <a:tbl>
              <a:tblPr rtl="1" firstRow="1" firstCol="1" bandRow="1">
                <a:tableStyleId>{5C22544A-7EE6-4342-B048-85BDC9FD1C3A}</a:tableStyleId>
              </a:tblPr>
              <a:tblGrid>
                <a:gridCol w="3290184">
                  <a:extLst>
                    <a:ext uri="{9D8B030D-6E8A-4147-A177-3AD203B41FA5}">
                      <a16:colId xmlns:a16="http://schemas.microsoft.com/office/drawing/2014/main" val="20000"/>
                    </a:ext>
                  </a:extLst>
                </a:gridCol>
                <a:gridCol w="3291342">
                  <a:extLst>
                    <a:ext uri="{9D8B030D-6E8A-4147-A177-3AD203B41FA5}">
                      <a16:colId xmlns:a16="http://schemas.microsoft.com/office/drawing/2014/main" val="20001"/>
                    </a:ext>
                  </a:extLst>
                </a:gridCol>
                <a:gridCol w="3291342">
                  <a:extLst>
                    <a:ext uri="{9D8B030D-6E8A-4147-A177-3AD203B41FA5}">
                      <a16:colId xmlns:a16="http://schemas.microsoft.com/office/drawing/2014/main" val="20002"/>
                    </a:ext>
                  </a:extLst>
                </a:gridCol>
              </a:tblGrid>
              <a:tr h="849488">
                <a:tc>
                  <a:txBody>
                    <a:bodyPr/>
                    <a:lstStyle/>
                    <a:p>
                      <a:pPr algn="r" rtl="1">
                        <a:lnSpc>
                          <a:spcPct val="115000"/>
                        </a:lnSpc>
                        <a:spcAft>
                          <a:spcPts val="1000"/>
                        </a:spcAft>
                      </a:pPr>
                      <a:r>
                        <a:rPr lang="he-IL" sz="1300" dirty="0">
                          <a:effectLst/>
                        </a:rPr>
                        <a:t> </a:t>
                      </a: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300">
                          <a:effectLst/>
                        </a:rPr>
                        <a:t>יהדות </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300">
                          <a:effectLst/>
                        </a:rPr>
                        <a:t>שאר הדתות (בייחוד הנצרות והאיסלאם)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784171">
                <a:tc>
                  <a:txBody>
                    <a:bodyPr/>
                    <a:lstStyle/>
                    <a:p>
                      <a:pPr algn="r" rtl="1">
                        <a:lnSpc>
                          <a:spcPct val="115000"/>
                        </a:lnSpc>
                        <a:spcAft>
                          <a:spcPts val="1000"/>
                        </a:spcAft>
                      </a:pPr>
                      <a:r>
                        <a:rPr lang="he-IL" sz="1200">
                          <a:effectLst/>
                        </a:rPr>
                        <a:t>את מי מחייבת הדת? (פיסקה כ"ז)</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את עם ישראל בלבד </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את כל העולם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1594393">
                <a:tc>
                  <a:txBody>
                    <a:bodyPr/>
                    <a:lstStyle/>
                    <a:p>
                      <a:pPr algn="r" rtl="1">
                        <a:lnSpc>
                          <a:spcPct val="115000"/>
                        </a:lnSpc>
                        <a:spcAft>
                          <a:spcPts val="1000"/>
                        </a:spcAft>
                      </a:pPr>
                      <a:r>
                        <a:rPr lang="he-IL" sz="1300" dirty="0">
                          <a:effectLst/>
                        </a:rPr>
                        <a:t>על מה הדת מבוססת?</a:t>
                      </a: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על ניסים שאירעו להמון רב והסיפור עליהם עבר במסורת של עם שלם, מדור לדור.</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על ניסים שאירעו ליחידים.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1594393">
                <a:tc>
                  <a:txBody>
                    <a:bodyPr/>
                    <a:lstStyle/>
                    <a:p>
                      <a:pPr algn="r" rtl="1">
                        <a:lnSpc>
                          <a:spcPct val="115000"/>
                        </a:lnSpc>
                        <a:spcAft>
                          <a:spcPts val="1000"/>
                        </a:spcAft>
                      </a:pPr>
                      <a:r>
                        <a:rPr lang="he-IL" sz="1300">
                          <a:effectLst/>
                        </a:rPr>
                        <a:t>ממה נובעת החובה לקיים את צו הא-ל? (פיסקה כ"ז)</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מכיוון שה' הוציא את עם ישראל ממצרים ויצר איתם קשר ישיר, בשל היותם עם סגולה.</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מכיוון שהאל ברא את העולם, יש לשמוע לציוויו.</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849488">
                <a:tc>
                  <a:txBody>
                    <a:bodyPr/>
                    <a:lstStyle/>
                    <a:p>
                      <a:pPr algn="r" rtl="1">
                        <a:lnSpc>
                          <a:spcPct val="115000"/>
                        </a:lnSpc>
                        <a:spcAft>
                          <a:spcPts val="1000"/>
                        </a:spcAft>
                      </a:pPr>
                      <a:r>
                        <a:rPr lang="he-IL" sz="1300">
                          <a:effectLst/>
                        </a:rPr>
                        <a:t>כיצד נוצרה הדת? (פיסקה פ"א)</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באופן פתאומי – במתן תורה</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12508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graphicFrame>
        <p:nvGraphicFramePr>
          <p:cNvPr id="4" name="טבלה 3"/>
          <p:cNvGraphicFramePr>
            <a:graphicFrameLocks noGrp="1"/>
          </p:cNvGraphicFramePr>
          <p:nvPr>
            <p:extLst>
              <p:ext uri="{D42A27DB-BD31-4B8C-83A1-F6EECF244321}">
                <p14:modId xmlns:p14="http://schemas.microsoft.com/office/powerpoint/2010/main" val="1701542885"/>
              </p:ext>
            </p:extLst>
          </p:nvPr>
        </p:nvGraphicFramePr>
        <p:xfrm>
          <a:off x="887895" y="755376"/>
          <a:ext cx="10257182" cy="5486397"/>
        </p:xfrm>
        <a:graphic>
          <a:graphicData uri="http://schemas.openxmlformats.org/drawingml/2006/table">
            <a:tbl>
              <a:tblPr rtl="1" firstRow="1" firstCol="1" bandRow="1">
                <a:tableStyleId>{5C22544A-7EE6-4342-B048-85BDC9FD1C3A}</a:tableStyleId>
              </a:tblPr>
              <a:tblGrid>
                <a:gridCol w="3418258">
                  <a:extLst>
                    <a:ext uri="{9D8B030D-6E8A-4147-A177-3AD203B41FA5}">
                      <a16:colId xmlns:a16="http://schemas.microsoft.com/office/drawing/2014/main" val="20000"/>
                    </a:ext>
                  </a:extLst>
                </a:gridCol>
                <a:gridCol w="3419462">
                  <a:extLst>
                    <a:ext uri="{9D8B030D-6E8A-4147-A177-3AD203B41FA5}">
                      <a16:colId xmlns:a16="http://schemas.microsoft.com/office/drawing/2014/main" val="20001"/>
                    </a:ext>
                  </a:extLst>
                </a:gridCol>
                <a:gridCol w="3419462">
                  <a:extLst>
                    <a:ext uri="{9D8B030D-6E8A-4147-A177-3AD203B41FA5}">
                      <a16:colId xmlns:a16="http://schemas.microsoft.com/office/drawing/2014/main" val="20002"/>
                    </a:ext>
                  </a:extLst>
                </a:gridCol>
              </a:tblGrid>
              <a:tr h="821700">
                <a:tc>
                  <a:txBody>
                    <a:bodyPr/>
                    <a:lstStyle/>
                    <a:p>
                      <a:pPr algn="r" rtl="1">
                        <a:lnSpc>
                          <a:spcPct val="115000"/>
                        </a:lnSpc>
                        <a:spcAft>
                          <a:spcPts val="1000"/>
                        </a:spcAft>
                      </a:pPr>
                      <a:r>
                        <a:rPr lang="he-IL" sz="1300" dirty="0">
                          <a:effectLst/>
                        </a:rPr>
                        <a:t> </a:t>
                      </a: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300">
                          <a:effectLst/>
                        </a:rPr>
                        <a:t>יהדות </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300">
                          <a:effectLst/>
                        </a:rPr>
                        <a:t>שאר הדתות (בייחוד הנצרות והאיסלאם)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758519">
                <a:tc>
                  <a:txBody>
                    <a:bodyPr/>
                    <a:lstStyle/>
                    <a:p>
                      <a:pPr algn="r" rtl="1">
                        <a:lnSpc>
                          <a:spcPct val="115000"/>
                        </a:lnSpc>
                        <a:spcAft>
                          <a:spcPts val="1000"/>
                        </a:spcAft>
                      </a:pPr>
                      <a:r>
                        <a:rPr lang="he-IL" sz="1200">
                          <a:effectLst/>
                        </a:rPr>
                        <a:t>את מי מחייבת הדת? (פיסקה כ"ז)</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את עם ישראל בלבד </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את כל העולם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1542239">
                <a:tc>
                  <a:txBody>
                    <a:bodyPr/>
                    <a:lstStyle/>
                    <a:p>
                      <a:pPr algn="r" rtl="1">
                        <a:lnSpc>
                          <a:spcPct val="115000"/>
                        </a:lnSpc>
                        <a:spcAft>
                          <a:spcPts val="1000"/>
                        </a:spcAft>
                      </a:pPr>
                      <a:r>
                        <a:rPr lang="he-IL" sz="1300" dirty="0">
                          <a:effectLst/>
                        </a:rPr>
                        <a:t>על מה הדת מבוססת?</a:t>
                      </a: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על ניסים שאירעו להמון רב והסיפור עליהם עבר במסורת של עם שלם, מדור לדור.</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על ניסים שאירעו ליחידים.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1542239">
                <a:tc>
                  <a:txBody>
                    <a:bodyPr/>
                    <a:lstStyle/>
                    <a:p>
                      <a:pPr algn="r" rtl="1">
                        <a:lnSpc>
                          <a:spcPct val="115000"/>
                        </a:lnSpc>
                        <a:spcAft>
                          <a:spcPts val="1000"/>
                        </a:spcAft>
                      </a:pPr>
                      <a:r>
                        <a:rPr lang="he-IL" sz="1300">
                          <a:effectLst/>
                        </a:rPr>
                        <a:t>ממה נובעת החובה לקיים את צו הא-ל? (פיסקה כ"ז)</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מכיוון שה' הוציא את עם ישראל ממצרים ויצר איתם קשר ישיר, בשל היותם עם סגולה.</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מכיוון שהאל ברא את העולם, יש לשמוע לציוויו.</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821700">
                <a:tc>
                  <a:txBody>
                    <a:bodyPr/>
                    <a:lstStyle/>
                    <a:p>
                      <a:pPr algn="r" rtl="1">
                        <a:lnSpc>
                          <a:spcPct val="115000"/>
                        </a:lnSpc>
                        <a:spcAft>
                          <a:spcPts val="1000"/>
                        </a:spcAft>
                      </a:pPr>
                      <a:r>
                        <a:rPr lang="he-IL" sz="1300">
                          <a:effectLst/>
                        </a:rPr>
                        <a:t>כיצד נוצרה הדת? (פיסקה פ"א)</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באופן פתאומי – במתן תורה</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dirty="0">
                          <a:effectLst/>
                        </a:rPr>
                        <a:t>בצורה הדרגתית.</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34572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3999813676"/>
              </p:ext>
            </p:extLst>
          </p:nvPr>
        </p:nvGraphicFramePr>
        <p:xfrm>
          <a:off x="808384" y="583098"/>
          <a:ext cx="10389704" cy="5830954"/>
        </p:xfrm>
        <a:graphic>
          <a:graphicData uri="http://schemas.openxmlformats.org/drawingml/2006/table">
            <a:tbl>
              <a:tblPr rtl="1" firstRow="1" firstCol="1" bandRow="1">
                <a:tableStyleId>{5C22544A-7EE6-4342-B048-85BDC9FD1C3A}</a:tableStyleId>
              </a:tblPr>
              <a:tblGrid>
                <a:gridCol w="3462422">
                  <a:extLst>
                    <a:ext uri="{9D8B030D-6E8A-4147-A177-3AD203B41FA5}">
                      <a16:colId xmlns:a16="http://schemas.microsoft.com/office/drawing/2014/main" val="20000"/>
                    </a:ext>
                  </a:extLst>
                </a:gridCol>
                <a:gridCol w="3463641">
                  <a:extLst>
                    <a:ext uri="{9D8B030D-6E8A-4147-A177-3AD203B41FA5}">
                      <a16:colId xmlns:a16="http://schemas.microsoft.com/office/drawing/2014/main" val="20001"/>
                    </a:ext>
                  </a:extLst>
                </a:gridCol>
                <a:gridCol w="3463641">
                  <a:extLst>
                    <a:ext uri="{9D8B030D-6E8A-4147-A177-3AD203B41FA5}">
                      <a16:colId xmlns:a16="http://schemas.microsoft.com/office/drawing/2014/main" val="20002"/>
                    </a:ext>
                  </a:extLst>
                </a:gridCol>
              </a:tblGrid>
              <a:tr h="873304">
                <a:tc>
                  <a:txBody>
                    <a:bodyPr/>
                    <a:lstStyle/>
                    <a:p>
                      <a:pPr algn="r" rtl="1">
                        <a:lnSpc>
                          <a:spcPct val="115000"/>
                        </a:lnSpc>
                        <a:spcAft>
                          <a:spcPts val="1000"/>
                        </a:spcAft>
                      </a:pPr>
                      <a:r>
                        <a:rPr lang="he-IL" sz="1300" dirty="0">
                          <a:effectLst/>
                        </a:rPr>
                        <a:t> </a:t>
                      </a: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300">
                          <a:effectLst/>
                        </a:rPr>
                        <a:t>יהדות </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300">
                          <a:effectLst/>
                        </a:rPr>
                        <a:t>שאר הדתות (בייחוד הנצרות והאיסלאם)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806156">
                <a:tc>
                  <a:txBody>
                    <a:bodyPr/>
                    <a:lstStyle/>
                    <a:p>
                      <a:pPr algn="r" rtl="1">
                        <a:lnSpc>
                          <a:spcPct val="115000"/>
                        </a:lnSpc>
                        <a:spcAft>
                          <a:spcPts val="1000"/>
                        </a:spcAft>
                      </a:pPr>
                      <a:r>
                        <a:rPr lang="he-IL" sz="1200">
                          <a:effectLst/>
                        </a:rPr>
                        <a:t>את מי מחייבת הדת? (פיסקה כ"ז)</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את עם ישראל בלבד </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את כל העולם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1639095">
                <a:tc>
                  <a:txBody>
                    <a:bodyPr/>
                    <a:lstStyle/>
                    <a:p>
                      <a:pPr algn="r" rtl="1">
                        <a:lnSpc>
                          <a:spcPct val="115000"/>
                        </a:lnSpc>
                        <a:spcAft>
                          <a:spcPts val="1000"/>
                        </a:spcAft>
                      </a:pPr>
                      <a:r>
                        <a:rPr lang="he-IL" sz="1300" dirty="0">
                          <a:effectLst/>
                        </a:rPr>
                        <a:t>על מה הדת מבוססת?</a:t>
                      </a:r>
                      <a:endParaRPr lang="en-US" sz="1100" dirty="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על ניסים שאירעו להמון רב והסיפור עליהם עבר במסורת של עם שלם, מדור לדור.</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על ניסים שאירעו ליחידים.</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1639095">
                <a:tc>
                  <a:txBody>
                    <a:bodyPr/>
                    <a:lstStyle/>
                    <a:p>
                      <a:pPr algn="r" rtl="1">
                        <a:lnSpc>
                          <a:spcPct val="115000"/>
                        </a:lnSpc>
                        <a:spcAft>
                          <a:spcPts val="1000"/>
                        </a:spcAft>
                      </a:pPr>
                      <a:r>
                        <a:rPr lang="he-IL" sz="1300">
                          <a:effectLst/>
                        </a:rPr>
                        <a:t>ממה נובעת החובה לקיים את צו הא-ל? (פיסקה כ"ז)</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מכיוון שה' הוציא את עם ישראל ממצרים ויצר איתם קשר ישיר, בשל היותם עם סגולה.</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מכיוון שהאל ברא את העולם, יש לשמוע לציוויו.</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873304">
                <a:tc>
                  <a:txBody>
                    <a:bodyPr/>
                    <a:lstStyle/>
                    <a:p>
                      <a:pPr algn="r" rtl="1">
                        <a:lnSpc>
                          <a:spcPct val="115000"/>
                        </a:lnSpc>
                        <a:spcAft>
                          <a:spcPts val="1000"/>
                        </a:spcAft>
                      </a:pPr>
                      <a:r>
                        <a:rPr lang="he-IL" sz="1300">
                          <a:effectLst/>
                        </a:rPr>
                        <a:t>כיצד נוצרה הדת? (פיסקה פ"א)</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a:effectLst/>
                        </a:rPr>
                        <a:t>באופן פתאומי – במתן תורה</a:t>
                      </a:r>
                      <a:endParaRPr lang="en-US" sz="1100">
                        <a:effectLst/>
                        <a:latin typeface="Calibri"/>
                        <a:ea typeface="Calibri"/>
                        <a:cs typeface="Arial"/>
                      </a:endParaRPr>
                    </a:p>
                  </a:txBody>
                  <a:tcPr marL="68580" marR="68580" marT="0" marB="0"/>
                </a:tc>
                <a:tc>
                  <a:txBody>
                    <a:bodyPr/>
                    <a:lstStyle/>
                    <a:p>
                      <a:pPr algn="r" rtl="1">
                        <a:lnSpc>
                          <a:spcPct val="115000"/>
                        </a:lnSpc>
                        <a:spcAft>
                          <a:spcPts val="1000"/>
                        </a:spcAft>
                      </a:pPr>
                      <a:r>
                        <a:rPr lang="he-IL" sz="1200" dirty="0">
                          <a:effectLst/>
                        </a:rPr>
                        <a:t>בצורה הדרגתית.</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6895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162800" y="393700"/>
            <a:ext cx="4800600" cy="5509200"/>
          </a:xfrm>
          <a:prstGeom prst="rect">
            <a:avLst/>
          </a:prstGeom>
        </p:spPr>
        <p:txBody>
          <a:bodyPr wrap="square">
            <a:spAutoFit/>
          </a:bodyPr>
          <a:lstStyle/>
          <a:p>
            <a:r>
              <a:rPr lang="he-IL" sz="3200" dirty="0">
                <a:latin typeface="Calibri" panose="020F0502020204030204" pitchFamily="34" charset="0"/>
                <a:ea typeface="Calibri" panose="020F0502020204030204" pitchFamily="34" charset="0"/>
                <a:cs typeface="David" panose="020E0502060401010101" pitchFamily="34" charset="-79"/>
              </a:rPr>
              <a:t>אמר החבר: אַחַר הַמּוֹפְתִים הָאֵלֶּה, עוֹד נִשְׁאַר סָפֵק בְּלִבָּם: הַאֻמְנָם יְדַבֵּר הָאֱלֹהַּ עִם בָּשָׂר וָדָם? הָאֱמוּנָה כִּי הָרוּחָנִי, שֶׁאֵינוֹ בָּשָׂר וָדָם, יָכוֹל לְדַבֵּר לֹא נִתְקַבְּלָה עַל דַּעְתָּם.  הָאֱלֹהַּ רָצָה לְהָסִיר סָפֵק זֶה מִלִּבָּם, וְלָכֵן </a:t>
            </a:r>
            <a:r>
              <a:rPr lang="he-IL" sz="3200" dirty="0" err="1">
                <a:latin typeface="Calibri" panose="020F0502020204030204" pitchFamily="34" charset="0"/>
                <a:ea typeface="Calibri" panose="020F0502020204030204" pitchFamily="34" charset="0"/>
                <a:cs typeface="David" panose="020E0502060401010101" pitchFamily="34" charset="-79"/>
              </a:rPr>
              <a:t>צִוָּה</a:t>
            </a:r>
            <a:r>
              <a:rPr lang="he-IL" sz="3200" dirty="0">
                <a:latin typeface="Calibri" panose="020F0502020204030204" pitchFamily="34" charset="0"/>
                <a:ea typeface="Calibri" panose="020F0502020204030204" pitchFamily="34" charset="0"/>
                <a:cs typeface="David" panose="020E0502060401010101" pitchFamily="34" charset="-79"/>
              </a:rPr>
              <a:t> ּלְהִתְכּוֹנֵן  לִקְרַאת שְׁמִיעַת דְּבַר </a:t>
            </a:r>
            <a:r>
              <a:rPr lang="he-IL" sz="3200" dirty="0" err="1">
                <a:latin typeface="Calibri" panose="020F0502020204030204" pitchFamily="34" charset="0"/>
                <a:ea typeface="Calibri" panose="020F0502020204030204" pitchFamily="34" charset="0"/>
                <a:cs typeface="David" panose="020E0502060401010101" pitchFamily="34" charset="-79"/>
              </a:rPr>
              <a:t>הָאֱלֹהִים</a:t>
            </a:r>
            <a:r>
              <a:rPr lang="he-IL" sz="3200" dirty="0">
                <a:latin typeface="Calibri" panose="020F0502020204030204" pitchFamily="34" charset="0"/>
                <a:ea typeface="Calibri" panose="020F0502020204030204" pitchFamily="34" charset="0"/>
                <a:cs typeface="David" panose="020E0502060401010101" pitchFamily="34" charset="-79"/>
              </a:rPr>
              <a:t>. וְהַדָּבָר בָּא לְאַחַר שְׁלֹשָׁה יָמִים, בָּהֶם קָדְמוּ לַהִתְגַּלּוֹת אוֹתוֹת עֲצוּמִים: </a:t>
            </a:r>
            <a:endParaRPr lang="he-IL" sz="3200"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048500" cy="6858000"/>
          </a:xfrm>
          <a:prstGeom prst="rect">
            <a:avLst/>
          </a:prstGeom>
        </p:spPr>
      </p:pic>
    </p:spTree>
    <p:extLst>
      <p:ext uri="{BB962C8B-B14F-4D97-AF65-F5344CB8AC3E}">
        <p14:creationId xmlns:p14="http://schemas.microsoft.com/office/powerpoint/2010/main" val="918415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ציין מיקום תוכן 11"/>
          <p:cNvSpPr>
            <a:spLocks noGrp="1"/>
          </p:cNvSpPr>
          <p:nvPr>
            <p:ph sz="half" idx="2"/>
          </p:nvPr>
        </p:nvSpPr>
        <p:spPr>
          <a:xfrm>
            <a:off x="169817" y="427898"/>
            <a:ext cx="11562805" cy="4351338"/>
          </a:xfrm>
        </p:spPr>
        <p:txBody>
          <a:bodyPr>
            <a:noAutofit/>
          </a:bodyPr>
          <a:lstStyle/>
          <a:p>
            <a:pPr marL="0" indent="0" algn="ctr" fontAlgn="base">
              <a:buNone/>
            </a:pPr>
            <a:r>
              <a:rPr lang="he-IL" sz="3200" b="1" dirty="0">
                <a:solidFill>
                  <a:srgbClr val="FF0000"/>
                </a:solidFill>
              </a:rPr>
              <a:t>כוזרי מודרני.</a:t>
            </a:r>
            <a:endParaRPr lang="en-US" sz="3200" dirty="0">
              <a:solidFill>
                <a:srgbClr val="FF0000"/>
              </a:solidFill>
            </a:endParaRPr>
          </a:p>
          <a:p>
            <a:pPr marL="0" indent="0" fontAlgn="base">
              <a:buNone/>
            </a:pPr>
            <a:r>
              <a:rPr lang="he-IL" sz="1800" b="1" dirty="0"/>
              <a:t>חולמים על ישראל: סיפורם של יהודי אוגנדה</a:t>
            </a:r>
            <a:endParaRPr lang="en-US" sz="1800" dirty="0"/>
          </a:p>
          <a:p>
            <a:pPr marL="0" indent="0" fontAlgn="base">
              <a:buNone/>
            </a:pPr>
            <a:r>
              <a:rPr lang="he-IL" sz="1800" b="1" dirty="0"/>
              <a:t>הקהילה הקטנה קיימת כבר כמאה שנה ומשלבת בין קיום מצוות למנהגים אפריקניים. אחרי שנרדפה בשנות ה-70, כעת היא שוב משגשגת. הרב גרשום והמוהל ישראל מקווים שביקור ראש הממשלה יאפשר להם להגיע לארץ הקודש: "רוצים לבקר, ללמוד ולהתפלל בישראל"</a:t>
            </a:r>
            <a:endParaRPr lang="en-US" sz="1800" dirty="0"/>
          </a:p>
          <a:p>
            <a:pPr marL="0" indent="0" fontAlgn="base">
              <a:buNone/>
            </a:pPr>
            <a:r>
              <a:rPr lang="en-US" sz="1800" b="1" dirty="0"/>
              <a:t>AFP</a:t>
            </a:r>
            <a:r>
              <a:rPr lang="he-IL" sz="1800" b="1" dirty="0"/>
              <a:t> ועומרי </a:t>
            </a:r>
            <a:r>
              <a:rPr lang="he-IL" sz="1800" b="1" dirty="0" err="1"/>
              <a:t>אפרים</a:t>
            </a:r>
            <a:r>
              <a:rPr lang="he-IL" sz="1800" dirty="0" err="1"/>
              <a:t>פורסם</a:t>
            </a:r>
            <a:r>
              <a:rPr lang="he-IL" sz="1800" dirty="0"/>
              <a:t>:  05.07.16 , 09:39</a:t>
            </a:r>
          </a:p>
          <a:p>
            <a:pPr marL="0" indent="0" fontAlgn="base">
              <a:buNone/>
            </a:pPr>
            <a:r>
              <a:rPr lang="he-IL" sz="1800" dirty="0"/>
              <a:t>בעיר הקטנה מבאלה שבמזרח אוגנדה, הרב גרשום ואשתו עורכים קידוש לאור נרות. "שבת שלום", קוראים בשמחה האורחים. זו </a:t>
            </a:r>
            <a:r>
              <a:rPr lang="he-IL" sz="1800" dirty="0" err="1"/>
              <a:t>סצינה</a:t>
            </a:r>
            <a:r>
              <a:rPr lang="he-IL" sz="1800" dirty="0"/>
              <a:t> שמוכרת לכל משפחה יהודית בעולם, רק שהפעם התפריט קצת שונה - המנה העיקרית היא תבשיל עז עם פירה שעשוי מבננה ירוקה, ולקינוח יאכלו אננס מתוק, טרי מהגינה. גרשום הוא המנהיג הרוחני של </a:t>
            </a:r>
            <a:r>
              <a:rPr lang="he-IL" sz="1800" dirty="0" err="1"/>
              <a:t>אבאיודאיה</a:t>
            </a:r>
            <a:r>
              <a:rPr lang="he-IL" sz="1800" dirty="0"/>
              <a:t>, קהילה קטנה של יהודים שמתגוררת ליד העיר, בסמוך לגבול עם קניה. חברי הקהילה מקווים שביקורו של ראש הממשלה בנימין נתניהו אתמול (יום ב') באוגנדה יהווה פתח להעמקת הקשר בין מדינת ישראל ליהדות במדינה האפריקנית.</a:t>
            </a:r>
          </a:p>
          <a:p>
            <a:pPr marL="0" indent="0" fontAlgn="base">
              <a:buNone/>
            </a:pPr>
            <a:r>
              <a:rPr lang="he-IL" sz="1800" dirty="0"/>
              <a:t> </a:t>
            </a:r>
          </a:p>
          <a:p>
            <a:pPr marL="0" indent="0" fontAlgn="base">
              <a:buNone/>
            </a:pPr>
            <a:r>
              <a:rPr lang="he-IL" sz="1800" dirty="0"/>
              <a:t>מייסד הקהילה, סמיי </a:t>
            </a:r>
            <a:r>
              <a:rPr lang="he-IL" sz="1800" dirty="0" err="1"/>
              <a:t>קאקונגולו</a:t>
            </a:r>
            <a:r>
              <a:rPr lang="he-IL" sz="1800" dirty="0"/>
              <a:t>, נולד ב-1868. הוא היה קצין צבא שהתנצר בהשפעת מיסיונרים, אך בתחילת המאה ה-20 הכריז על עצמו כיהודי. "הוא גילה את הדת </a:t>
            </a:r>
            <a:r>
              <a:rPr lang="he-IL" sz="1800" dirty="0" err="1"/>
              <a:t>האמיתית</a:t>
            </a:r>
            <a:r>
              <a:rPr lang="he-IL" sz="1800" dirty="0"/>
              <a:t> ואת יום השבת </a:t>
            </a:r>
            <a:r>
              <a:rPr lang="he-IL" sz="1800" dirty="0" err="1"/>
              <a:t>האמיתי</a:t>
            </a:r>
            <a:r>
              <a:rPr lang="he-IL" sz="1800" dirty="0"/>
              <a:t>, הוא למד שברית מילה היא חובה, וקיבל את כללי הכשרות. הוא הפך ליהודי", אומר </a:t>
            </a:r>
            <a:r>
              <a:rPr lang="he-IL" sz="1800" dirty="0" err="1"/>
              <a:t>ג'ואב</a:t>
            </a:r>
            <a:r>
              <a:rPr lang="he-IL" sz="1800" dirty="0"/>
              <a:t> </a:t>
            </a:r>
            <a:r>
              <a:rPr lang="he-IL" sz="1800" dirty="0" err="1"/>
              <a:t>ג'ונאדאב</a:t>
            </a:r>
            <a:r>
              <a:rPr lang="he-IL" sz="1800" dirty="0"/>
              <a:t>, ראש העיר ואחיו של גרשום. עד מהרה קהילתו של </a:t>
            </a:r>
            <a:r>
              <a:rPr lang="he-IL" sz="1800" dirty="0" err="1"/>
              <a:t>קאקונגולו</a:t>
            </a:r>
            <a:r>
              <a:rPr lang="he-IL" sz="1800" dirty="0"/>
              <a:t> התרחבה. "אבי היה אחד מחסידיו הראשונים", מספר גרשום. "בסוף השנה הראשונה היו יותר מ-8,000 יהודים חדשים".</a:t>
            </a:r>
          </a:p>
          <a:p>
            <a:pPr marL="0" indent="0" fontAlgn="base">
              <a:buNone/>
            </a:pPr>
            <a:r>
              <a:rPr lang="he-IL" sz="1800" dirty="0"/>
              <a:t> </a:t>
            </a:r>
          </a:p>
          <a:p>
            <a:pPr marL="0" indent="0">
              <a:buNone/>
            </a:pPr>
            <a:endParaRPr lang="he-IL" sz="1800" dirty="0"/>
          </a:p>
        </p:txBody>
      </p:sp>
    </p:spTree>
    <p:extLst>
      <p:ext uri="{BB962C8B-B14F-4D97-AF65-F5344CB8AC3E}">
        <p14:creationId xmlns:p14="http://schemas.microsoft.com/office/powerpoint/2010/main" val="2895431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56755" y="25360"/>
            <a:ext cx="11900263" cy="6832640"/>
          </a:xfrm>
          <a:prstGeom prst="rect">
            <a:avLst/>
          </a:prstGeom>
        </p:spPr>
        <p:txBody>
          <a:bodyPr wrap="square">
            <a:spAutoFit/>
          </a:bodyPr>
          <a:lstStyle/>
          <a:p>
            <a:pPr fontAlgn="base"/>
            <a:r>
              <a:rPr lang="he-IL" dirty="0"/>
              <a:t>אבל כאשר המנהיג הכריזמטי נפטר בשנת 1928, קהילת </a:t>
            </a:r>
            <a:r>
              <a:rPr lang="he-IL" dirty="0" err="1"/>
              <a:t>אבאיודאיה</a:t>
            </a:r>
            <a:r>
              <a:rPr lang="he-IL" dirty="0"/>
              <a:t> החלה להתפורר בעקבות חדירתם של מיסיונרים, שהצליחו להמיר את דתם של רבים לנצרות, עד שנותרו בה פחות מאלף חברים. </a:t>
            </a:r>
          </a:p>
          <a:p>
            <a:pPr fontAlgn="base"/>
            <a:endParaRPr lang="he-IL" dirty="0"/>
          </a:p>
          <a:p>
            <a:pPr fontAlgn="base"/>
            <a:r>
              <a:rPr lang="he-IL" dirty="0"/>
              <a:t> במשך עשרות שנים לאחר מכן חיו יהודי אוגנדה בבידוד יחסי. מנותקים משאר העולם היהודי, הם פיתחו טקסים משלהם, שמשלבים </a:t>
            </a:r>
            <a:r>
              <a:rPr lang="he-IL" sz="1600" dirty="0"/>
              <a:t>למשל שירים עבריים מסורתיים עם מנגינות אפריקניות. בכל אותו זמן הם השתוקקו להיות בקשר חזק יותר עם מדינת ישראל. המוהל בקהילה, ישראל </a:t>
            </a:r>
            <a:r>
              <a:rPr lang="he-IL" sz="1600" dirty="0" err="1"/>
              <a:t>סירידי</a:t>
            </a:r>
            <a:r>
              <a:rPr lang="he-IL" sz="1600" dirty="0"/>
              <a:t>, מקווה כי בעקבות ביקורו של נתניהו - הדבר אכן יתממש. "בשנה שעברה, הסוכנות היהודית הכירה בנו כיהודים בפעם הראשונה. אנחנו מקווים שראש ממשלתנו נתניהו יסיר את מגבלות הוויזה מעלינו, כדי שנוכל לבקר, ללמוד ולהתפלל בישראל", אומר </a:t>
            </a:r>
            <a:r>
              <a:rPr lang="he-IL" sz="1600" dirty="0" err="1"/>
              <a:t>סרידי</a:t>
            </a:r>
            <a:r>
              <a:rPr lang="he-IL" sz="1600" dirty="0"/>
              <a:t>.</a:t>
            </a:r>
            <a:endParaRPr lang="en-US" sz="1600" dirty="0"/>
          </a:p>
          <a:p>
            <a:pPr fontAlgn="base"/>
            <a:r>
              <a:rPr lang="he-IL" sz="1600" dirty="0"/>
              <a:t> </a:t>
            </a:r>
            <a:endParaRPr lang="en-US" sz="1600" dirty="0"/>
          </a:p>
          <a:p>
            <a:pPr fontAlgn="base"/>
            <a:r>
              <a:rPr lang="he-IL" sz="1600" dirty="0"/>
              <a:t>כמה ימים לפני בואו של נתניהו, נראה כי תפילותיו של </a:t>
            </a:r>
            <a:r>
              <a:rPr lang="he-IL" sz="1600" dirty="0" err="1"/>
              <a:t>סירידי</a:t>
            </a:r>
            <a:r>
              <a:rPr lang="he-IL" sz="1600" dirty="0"/>
              <a:t> נענו. גרשום אסף את חברי הקהילה מתחת לענפיו המתפשטים של עץ שיטה גדול, כדי למסור חדשות מעודדות - הוא קיבל מכתב מרב ישראלי, שאומר כי משרד הפנים בירושלים החליט להכיר רשמית בתושבי </a:t>
            </a:r>
            <a:r>
              <a:rPr lang="he-IL" sz="1600" dirty="0" err="1"/>
              <a:t>אבאיודאיה</a:t>
            </a:r>
            <a:r>
              <a:rPr lang="he-IL" sz="1600" dirty="0"/>
              <a:t> כיהודים. הקהילה מקווה כי ההכרה עשויה גם להעניק הגנה מפני רדיפות מהסוג שאיימו לחסל אותה,</a:t>
            </a:r>
            <a:endParaRPr lang="en-US" sz="1600" dirty="0"/>
          </a:p>
          <a:p>
            <a:pPr fontAlgn="base"/>
            <a:r>
              <a:rPr lang="he-IL" sz="1600" dirty="0" err="1"/>
              <a:t>כשאידי</a:t>
            </a:r>
            <a:r>
              <a:rPr lang="he-IL" sz="1600" dirty="0"/>
              <a:t> אמין, נשיא אוגנדה הידוע לשמצה, פנה נגדה בשנות ה-70.</a:t>
            </a:r>
            <a:endParaRPr lang="en-US" sz="1600" dirty="0"/>
          </a:p>
          <a:p>
            <a:pPr fontAlgn="base"/>
            <a:r>
              <a:rPr lang="he-IL" sz="1600" dirty="0"/>
              <a:t> </a:t>
            </a:r>
            <a:endParaRPr lang="en-US" sz="1600" dirty="0"/>
          </a:p>
          <a:p>
            <a:pPr fontAlgn="base"/>
            <a:r>
              <a:rPr lang="he-IL" sz="1600" dirty="0"/>
              <a:t>"כאשר </a:t>
            </a:r>
            <a:r>
              <a:rPr lang="he-IL" sz="1600" dirty="0" err="1"/>
              <a:t>אידי</a:t>
            </a:r>
            <a:r>
              <a:rPr lang="he-IL" sz="1600" dirty="0"/>
              <a:t> אמין היה נשיא, הוא הוציא מחוץ לחוק את היהדות ואסר על קיום טקסים יהודיים. חייליו הרסו את בית הכנסת שלנו, וזקני הקהילה הושלכו לכלא, עונו ונרצחו", סיפר </a:t>
            </a:r>
            <a:r>
              <a:rPr lang="he-IL" sz="1600" dirty="0" err="1"/>
              <a:t>ג'ונאדאב</a:t>
            </a:r>
            <a:r>
              <a:rPr lang="he-IL" sz="1600" dirty="0"/>
              <a:t>. "אמין אמר 'אפריקה היא עבור האפריקנים', והוא לא ראה בנו אפריקנים מספיק". עם זאת הוא מציין ש"כיום </a:t>
            </a:r>
            <a:r>
              <a:rPr lang="he-IL" sz="1600" dirty="0" err="1"/>
              <a:t>אבאיודאיה</a:t>
            </a:r>
            <a:r>
              <a:rPr lang="he-IL" sz="1600" dirty="0"/>
              <a:t> משגשגת שוב", וזוקף זאת לזכותו של הנשיא המכהן, </a:t>
            </a:r>
            <a:r>
              <a:rPr lang="he-IL" sz="1600" dirty="0" err="1"/>
              <a:t>יוורי</a:t>
            </a:r>
            <a:r>
              <a:rPr lang="he-IL" sz="1600" dirty="0"/>
              <a:t> </a:t>
            </a:r>
            <a:r>
              <a:rPr lang="he-IL" sz="1600" dirty="0" err="1"/>
              <a:t>מוסווני</a:t>
            </a:r>
            <a:r>
              <a:rPr lang="he-IL" sz="1600" dirty="0"/>
              <a:t>, שאותו הוא מכנה "פרעה הטוב".</a:t>
            </a:r>
            <a:endParaRPr lang="en-US" sz="1600" dirty="0"/>
          </a:p>
          <a:p>
            <a:pPr fontAlgn="base"/>
            <a:r>
              <a:rPr lang="he-IL" sz="1600" dirty="0"/>
              <a:t> </a:t>
            </a:r>
            <a:endParaRPr lang="en-US" sz="1600" dirty="0"/>
          </a:p>
          <a:p>
            <a:pPr fontAlgn="base"/>
            <a:r>
              <a:rPr lang="he-IL" sz="1600" dirty="0"/>
              <a:t>אבל החששות הטבעיים של הקהילה הקטנה עדיין קיימים. "</a:t>
            </a:r>
            <a:r>
              <a:rPr lang="he-IL" sz="1600" dirty="0" err="1"/>
              <a:t>אבאיודאיה</a:t>
            </a:r>
            <a:r>
              <a:rPr lang="he-IL" sz="1600" dirty="0"/>
              <a:t> הם מיעוט קטן", אומר גרשום, שנבחר לאחרונה לפרלמנט. "לא בטוח עבורנו לחיות כקבוצה קטנה של יהודים מבודדים בלב אפריקה. לכן ההכרה מצד ישראל חשובה לנו כל כך. אם משהו רע יקרה ליהודי אוגנדה, כל העולם יידע".</a:t>
            </a:r>
            <a:endParaRPr lang="en-US" sz="1600" dirty="0"/>
          </a:p>
          <a:p>
            <a:pPr fontAlgn="base"/>
            <a:r>
              <a:rPr lang="he-IL" sz="1600" dirty="0"/>
              <a:t> </a:t>
            </a:r>
            <a:endParaRPr lang="en-US" sz="1600" dirty="0"/>
          </a:p>
          <a:p>
            <a:pPr fontAlgn="base"/>
            <a:r>
              <a:rPr lang="he-IL" sz="1600" dirty="0"/>
              <a:t>מהסוכנות היהודית נמסר בתגובה: "מדובר בנוצרים שהתגיירו במאה שעברה ולוו בשנים האחרונות על ידי קהילה קונסרבטיבית אמריקנית מוכרת. לפני כמה חודשים הסוכנות היהודית הכירה בהם. מדובר במהלך מקדים שנעשה עוד בטרם בדיקת זכאות לעלייה על פי חוק השבות, ומאפשר, למשל, בהמשך הענקת אשרות שהייה ותיירות ליהודים המגיעים מהקהילה". </a:t>
            </a:r>
            <a:endParaRPr lang="en-US" sz="1600" dirty="0"/>
          </a:p>
          <a:p>
            <a:pPr fontAlgn="base"/>
            <a:r>
              <a:rPr lang="he-IL" sz="1600" dirty="0"/>
              <a:t> </a:t>
            </a:r>
            <a:endParaRPr lang="en-US" sz="1600" dirty="0"/>
          </a:p>
          <a:p>
            <a:r>
              <a:rPr lang="he-IL" sz="1600" dirty="0"/>
              <a:t>על פי הסוכנות עד כה לא התקבלו מחברי הקהילה היהודית באוגנדה בקשות לעלייה לארץ.</a:t>
            </a:r>
            <a:endParaRPr lang="en-US" sz="1600" dirty="0"/>
          </a:p>
          <a:p>
            <a:pPr fontAlgn="base"/>
            <a:r>
              <a:rPr lang="he-IL" sz="1600" dirty="0"/>
              <a:t> </a:t>
            </a:r>
            <a:endParaRPr lang="en-US" sz="1600" dirty="0"/>
          </a:p>
        </p:txBody>
      </p:sp>
    </p:spTree>
    <p:extLst>
      <p:ext uri="{BB962C8B-B14F-4D97-AF65-F5344CB8AC3E}">
        <p14:creationId xmlns:p14="http://schemas.microsoft.com/office/powerpoint/2010/main" val="298219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מאפייני התפיסות- כוזרי מאמר א'.</a:t>
            </a:r>
          </a:p>
        </p:txBody>
      </p:sp>
      <p:graphicFrame>
        <p:nvGraphicFramePr>
          <p:cNvPr id="4" name="מציין מיקום תוכן 3"/>
          <p:cNvGraphicFramePr>
            <a:graphicFrameLocks noGrp="1"/>
          </p:cNvGraphicFramePr>
          <p:nvPr>
            <p:ph idx="1"/>
          </p:nvPr>
        </p:nvGraphicFramePr>
        <p:xfrm>
          <a:off x="4340380" y="1470148"/>
          <a:ext cx="3511240" cy="4525963"/>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878016">
                  <a:extLst>
                    <a:ext uri="{9D8B030D-6E8A-4147-A177-3AD203B41FA5}">
                      <a16:colId xmlns:a16="http://schemas.microsoft.com/office/drawing/2014/main" val="20002"/>
                    </a:ext>
                  </a:extLst>
                </a:gridCol>
                <a:gridCol w="878016">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הנוצרי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a:effectLst/>
                        </a:rPr>
                        <a:t>תיאור הא-להים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a:effectLst/>
                        </a:rPr>
                        <a:t>האם האל ברא את העולם?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900">
                          <a:effectLst/>
                        </a:rPr>
                        <a:t>מהו הקשר בין האל לבני האדם?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a:effectLst/>
                        </a:rPr>
                        <a:t>הבסיס לגישה</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1228151">
                <a:tc>
                  <a:txBody>
                    <a:bodyPr/>
                    <a:lstStyle/>
                    <a:p>
                      <a:pPr algn="r" rtl="1">
                        <a:lnSpc>
                          <a:spcPct val="115000"/>
                        </a:lnSpc>
                        <a:spcAft>
                          <a:spcPts val="0"/>
                        </a:spcAft>
                      </a:pPr>
                      <a:r>
                        <a:rPr lang="he-IL" sz="900">
                          <a:effectLst/>
                        </a:rPr>
                        <a:t> דחיית הכוזרי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69132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עדיין שורדים. יהודים בעיר מבאלה (צילום: AFP)">
            <a:hlinkClick r:id="rId2" tooltip="&quot;&lt;span style='padding-right:10px;color:#ffffff !important;opacity:1;'&gt;עדיין שורדים. יהודים בעיר מבאלה&lt;/span&gt;&lt;span style='font:bold 10px Arial;padding-right:10px;'&gt;(צילום: AFP)&lt;/span&gt;&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69770"/>
            <a:ext cx="3862251" cy="2495007"/>
          </a:xfrm>
          <a:prstGeom prst="rect">
            <a:avLst/>
          </a:prstGeom>
          <a:noFill/>
          <a:ln>
            <a:noFill/>
          </a:ln>
        </p:spPr>
      </p:pic>
      <p:pic>
        <p:nvPicPr>
          <p:cNvPr id="3" name="תמונה 2" descr=" (צילום: AFP)">
            <a:hlinkClick r:id="rId4" tooltip="&quot;&lt;span style='font:bold 10px Arial;padding-right:10px;'&gt;(צילום: AFP)&lt;/span&gt;&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7267302" y="457200"/>
            <a:ext cx="4254137" cy="2870563"/>
          </a:xfrm>
          <a:prstGeom prst="rect">
            <a:avLst/>
          </a:prstGeom>
          <a:noFill/>
          <a:ln>
            <a:noFill/>
          </a:ln>
        </p:spPr>
      </p:pic>
      <p:pic>
        <p:nvPicPr>
          <p:cNvPr id="4" name="תמונה 3" descr=" (צילום: AFP)">
            <a:hlinkClick r:id="rId6" tooltip="&quot;&lt;span style='font:bold 10px Arial;padding-right:10px;'&gt;(צילום: AFP)&lt;/span&gt;&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422366" y="352696"/>
            <a:ext cx="4110446" cy="2870563"/>
          </a:xfrm>
          <a:prstGeom prst="rect">
            <a:avLst/>
          </a:prstGeom>
          <a:noFill/>
          <a:ln>
            <a:noFill/>
          </a:ln>
        </p:spPr>
      </p:pic>
      <p:pic>
        <p:nvPicPr>
          <p:cNvPr id="5" name="תמונה 4" descr=" (צילום: AFP)">
            <a:hlinkClick r:id="rId8" tooltip="&quot;&lt;span style='font:bold 10px Arial;padding-right:10px;'&gt;(צילום: AFP)&lt;/span&gt;&quot;"/>
          </p:cNvPr>
          <p:cNvPicPr/>
          <p:nvPr/>
        </p:nvPicPr>
        <p:blipFill>
          <a:blip r:embed="rId9">
            <a:extLst>
              <a:ext uri="{28A0092B-C50C-407E-A947-70E740481C1C}">
                <a14:useLocalDpi xmlns:a14="http://schemas.microsoft.com/office/drawing/2010/main" val="0"/>
              </a:ext>
            </a:extLst>
          </a:blip>
          <a:srcRect/>
          <a:stretch>
            <a:fillRect/>
          </a:stretch>
        </p:blipFill>
        <p:spPr bwMode="auto">
          <a:xfrm>
            <a:off x="7606937" y="3866605"/>
            <a:ext cx="4058194" cy="2596243"/>
          </a:xfrm>
          <a:prstGeom prst="rect">
            <a:avLst/>
          </a:prstGeom>
          <a:noFill/>
          <a:ln>
            <a:noFill/>
          </a:ln>
        </p:spPr>
      </p:pic>
    </p:spTree>
    <p:extLst>
      <p:ext uri="{BB962C8B-B14F-4D97-AF65-F5344CB8AC3E}">
        <p14:creationId xmlns:p14="http://schemas.microsoft.com/office/powerpoint/2010/main" val="4024457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graphicFrame>
        <p:nvGraphicFramePr>
          <p:cNvPr id="4" name="מציין מיקום תוכן 3"/>
          <p:cNvGraphicFramePr>
            <a:graphicFrameLocks noGrp="1"/>
          </p:cNvGraphicFramePr>
          <p:nvPr>
            <p:ph idx="1"/>
          </p:nvPr>
        </p:nvGraphicFramePr>
        <p:xfrm>
          <a:off x="4340380" y="1470147"/>
          <a:ext cx="3511240" cy="5071808"/>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878016">
                  <a:extLst>
                    <a:ext uri="{9D8B030D-6E8A-4147-A177-3AD203B41FA5}">
                      <a16:colId xmlns:a16="http://schemas.microsoft.com/office/drawing/2014/main" val="20002"/>
                    </a:ext>
                  </a:extLst>
                </a:gridCol>
                <a:gridCol w="878016">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הנוצרי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a:effectLst/>
                        </a:rPr>
                        <a:t>תיאור הא-להים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האל מושלם ומרומם ולכן אין לו רצונות.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a:effectLst/>
                        </a:rPr>
                        <a:t>האם האל ברא את העולם?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900">
                          <a:effectLst/>
                        </a:rPr>
                        <a:t>מהו הקשר בין האל לבני האדם?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dirty="0">
                          <a:effectLst/>
                        </a:rPr>
                        <a:t>הבסיס לגישה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700" dirty="0">
                          <a:effectLst/>
                          <a:latin typeface="Calibri"/>
                          <a:ea typeface="Calibri"/>
                          <a:cs typeface="Arial"/>
                        </a:rPr>
                        <a:t>מטרת האדם</a:t>
                      </a:r>
                    </a:p>
                    <a:p>
                      <a:pPr algn="r" rtl="1">
                        <a:lnSpc>
                          <a:spcPct val="115000"/>
                        </a:lnSpc>
                        <a:spcAft>
                          <a:spcPts val="0"/>
                        </a:spcAft>
                      </a:pPr>
                      <a:r>
                        <a:rPr lang="he-IL" sz="700" dirty="0">
                          <a:effectLst/>
                          <a:latin typeface="Calibri"/>
                          <a:ea typeface="Calibri"/>
                          <a:cs typeface="Arial"/>
                        </a:rPr>
                        <a:t>והדרך להגיע אליה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900">
                          <a:effectLst/>
                        </a:rPr>
                        <a:t> דחיית הכוזרי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340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nvPr>
        </p:nvGraphicFramePr>
        <p:xfrm>
          <a:off x="4340380" y="1470148"/>
          <a:ext cx="3511240" cy="5085272"/>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878016">
                  <a:extLst>
                    <a:ext uri="{9D8B030D-6E8A-4147-A177-3AD203B41FA5}">
                      <a16:colId xmlns:a16="http://schemas.microsoft.com/office/drawing/2014/main" val="20002"/>
                    </a:ext>
                  </a:extLst>
                </a:gridCol>
                <a:gridCol w="878016">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הנוצרי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a:effectLst/>
                        </a:rPr>
                        <a:t>תיאור הא-להים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האל מושלם ומרומם ולכן אין לו רצונות.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a:effectLst/>
                        </a:rPr>
                        <a:t>האם האל ברא את העולם?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לא – לאל אין רצונות ואין עניין בדברים נמוכים כמו העולם שלנו ולכן לא ייתכן שברא אותו. העולם קדמון.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endParaRPr lang="he-IL" dirty="0"/>
                    </a:p>
                  </a:txBody>
                  <a:tcPr marL="44498" marR="44498" marT="0" marB="0"/>
                </a:tc>
                <a:tc>
                  <a:txBody>
                    <a:bodyPr/>
                    <a:lstStyle/>
                    <a:p>
                      <a:endParaRPr lang="he-IL" dirty="0"/>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dirty="0">
                          <a:effectLst/>
                        </a:rPr>
                        <a:t>הבסיס לגישה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700" dirty="0">
                          <a:effectLst/>
                          <a:latin typeface="+mn-lt"/>
                          <a:ea typeface="Calibri"/>
                          <a:cs typeface="Arial"/>
                        </a:rPr>
                        <a:t>מטרת האדם</a:t>
                      </a:r>
                    </a:p>
                    <a:p>
                      <a:pPr algn="r" rtl="1">
                        <a:lnSpc>
                          <a:spcPct val="115000"/>
                        </a:lnSpc>
                        <a:spcAft>
                          <a:spcPts val="0"/>
                        </a:spcAft>
                      </a:pPr>
                      <a:r>
                        <a:rPr lang="he-IL" sz="700" dirty="0">
                          <a:effectLst/>
                          <a:latin typeface="+mn-lt"/>
                          <a:ea typeface="Calibri"/>
                          <a:cs typeface="Arial"/>
                        </a:rPr>
                        <a:t>והדרך להגיע אליה</a:t>
                      </a:r>
                      <a:endParaRPr lang="en-US" sz="700" dirty="0">
                        <a:effectLst/>
                        <a:latin typeface="+mn-lt"/>
                        <a:ea typeface="Calibri"/>
                        <a:cs typeface="Arial"/>
                      </a:endParaRPr>
                    </a:p>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900">
                          <a:effectLst/>
                        </a:rPr>
                        <a:t> דחיית הכוזרי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7728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graphicFrame>
        <p:nvGraphicFramePr>
          <p:cNvPr id="4" name="מציין מיקום תוכן 3"/>
          <p:cNvGraphicFramePr>
            <a:graphicFrameLocks noGrp="1"/>
          </p:cNvGraphicFramePr>
          <p:nvPr>
            <p:ph idx="1"/>
          </p:nvPr>
        </p:nvGraphicFramePr>
        <p:xfrm>
          <a:off x="4340380" y="1470148"/>
          <a:ext cx="3511240" cy="5085272"/>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878016">
                  <a:extLst>
                    <a:ext uri="{9D8B030D-6E8A-4147-A177-3AD203B41FA5}">
                      <a16:colId xmlns:a16="http://schemas.microsoft.com/office/drawing/2014/main" val="20002"/>
                    </a:ext>
                  </a:extLst>
                </a:gridCol>
                <a:gridCol w="878016">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הנוצרי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a:effectLst/>
                        </a:rPr>
                        <a:t>תיאור הא-להים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האל מושלם ומרומם ולכן אין לו רצונות.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a:effectLst/>
                        </a:rPr>
                        <a:t>האם האל ברא את העולם?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לא – לאל אין רצונות ואין עניין בדברים נמוכים כמו העולם שלנו ולכן לא ייתכן שברא אותו. העולם קדמון.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900">
                          <a:effectLst/>
                        </a:rPr>
                        <a:t>מהו הקשר בין האל לבני האדם?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אין קשר – האל לא משגיח ולא מתעניין בעולם ובוודאי לא מתגלה לבני האדם -  הוא מרומם מכך.</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dirty="0">
                          <a:effectLst/>
                        </a:rPr>
                        <a:t>הבסיס לגישה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700" dirty="0">
                          <a:effectLst/>
                          <a:latin typeface="+mn-lt"/>
                          <a:ea typeface="Calibri"/>
                          <a:cs typeface="Arial"/>
                        </a:rPr>
                        <a:t>מטרת האדם</a:t>
                      </a:r>
                    </a:p>
                    <a:p>
                      <a:pPr algn="r" rtl="1">
                        <a:lnSpc>
                          <a:spcPct val="115000"/>
                        </a:lnSpc>
                        <a:spcAft>
                          <a:spcPts val="0"/>
                        </a:spcAft>
                      </a:pPr>
                      <a:r>
                        <a:rPr lang="he-IL" sz="700" dirty="0">
                          <a:effectLst/>
                          <a:latin typeface="+mn-lt"/>
                          <a:ea typeface="Calibri"/>
                          <a:cs typeface="Arial"/>
                        </a:rPr>
                        <a:t>והדרך להגיע אליה</a:t>
                      </a:r>
                      <a:endParaRPr lang="en-US" sz="700" dirty="0">
                        <a:effectLst/>
                        <a:latin typeface="+mn-lt"/>
                        <a:ea typeface="Calibri"/>
                        <a:cs typeface="Arial"/>
                      </a:endParaRPr>
                    </a:p>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900">
                          <a:effectLst/>
                        </a:rPr>
                        <a:t> דחיית הכוזרי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6496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168008" y="3068960"/>
            <a:ext cx="1224136" cy="369332"/>
          </a:xfrm>
          <a:prstGeom prst="rect">
            <a:avLst/>
          </a:prstGeom>
          <a:noFill/>
        </p:spPr>
        <p:txBody>
          <a:bodyPr wrap="square" rtlCol="1">
            <a:spAutoFit/>
          </a:bodyPr>
          <a:lstStyle/>
          <a:p>
            <a:endParaRPr lang="he-IL" dirty="0"/>
          </a:p>
        </p:txBody>
      </p:sp>
      <p:graphicFrame>
        <p:nvGraphicFramePr>
          <p:cNvPr id="15" name="טבלה 14"/>
          <p:cNvGraphicFramePr>
            <a:graphicFrameLocks noGrp="1"/>
          </p:cNvGraphicFramePr>
          <p:nvPr/>
        </p:nvGraphicFramePr>
        <p:xfrm>
          <a:off x="4340380" y="1470148"/>
          <a:ext cx="3511240" cy="5085272"/>
        </p:xfrm>
        <a:graphic>
          <a:graphicData uri="http://schemas.openxmlformats.org/drawingml/2006/table">
            <a:tbl>
              <a:tblPr rtl="1" firstRow="1" firstCol="1" bandRow="1">
                <a:tableStyleId>{5C22544A-7EE6-4342-B048-85BDC9FD1C3A}</a:tableStyleId>
              </a:tblPr>
              <a:tblGrid>
                <a:gridCol w="877604">
                  <a:extLst>
                    <a:ext uri="{9D8B030D-6E8A-4147-A177-3AD203B41FA5}">
                      <a16:colId xmlns:a16="http://schemas.microsoft.com/office/drawing/2014/main" val="20000"/>
                    </a:ext>
                  </a:extLst>
                </a:gridCol>
                <a:gridCol w="877604">
                  <a:extLst>
                    <a:ext uri="{9D8B030D-6E8A-4147-A177-3AD203B41FA5}">
                      <a16:colId xmlns:a16="http://schemas.microsoft.com/office/drawing/2014/main" val="20001"/>
                    </a:ext>
                  </a:extLst>
                </a:gridCol>
                <a:gridCol w="878016">
                  <a:extLst>
                    <a:ext uri="{9D8B030D-6E8A-4147-A177-3AD203B41FA5}">
                      <a16:colId xmlns:a16="http://schemas.microsoft.com/office/drawing/2014/main" val="20002"/>
                    </a:ext>
                  </a:extLst>
                </a:gridCol>
                <a:gridCol w="878016">
                  <a:extLst>
                    <a:ext uri="{9D8B030D-6E8A-4147-A177-3AD203B41FA5}">
                      <a16:colId xmlns:a16="http://schemas.microsoft.com/office/drawing/2014/main" val="20003"/>
                    </a:ext>
                  </a:extLst>
                </a:gridCol>
              </a:tblGrid>
              <a:tr h="159205">
                <a:tc>
                  <a:txBody>
                    <a:bodyPr/>
                    <a:lstStyle/>
                    <a:p>
                      <a:pPr algn="r" rtl="1">
                        <a:lnSpc>
                          <a:spcPct val="115000"/>
                        </a:lnSpc>
                        <a:spcAft>
                          <a:spcPts val="0"/>
                        </a:spcAft>
                      </a:pPr>
                      <a:r>
                        <a:rPr lang="he-IL" sz="9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הפילוסוף</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הנוצרי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900">
                          <a:effectLst/>
                        </a:rPr>
                        <a:t>המוסלמי</a:t>
                      </a:r>
                      <a:endParaRPr lang="en-US" sz="700">
                        <a:effectLst/>
                        <a:latin typeface="Calibri"/>
                        <a:ea typeface="Calibri"/>
                        <a:cs typeface="Arial"/>
                      </a:endParaRPr>
                    </a:p>
                  </a:txBody>
                  <a:tcPr marL="44498" marR="44498" marT="0" marB="0"/>
                </a:tc>
                <a:extLst>
                  <a:ext uri="{0D108BD9-81ED-4DB2-BD59-A6C34878D82A}">
                    <a16:rowId xmlns:a16="http://schemas.microsoft.com/office/drawing/2014/main" val="10000"/>
                  </a:ext>
                </a:extLst>
              </a:tr>
              <a:tr h="818767">
                <a:tc>
                  <a:txBody>
                    <a:bodyPr/>
                    <a:lstStyle/>
                    <a:p>
                      <a:pPr algn="r" rtl="1">
                        <a:lnSpc>
                          <a:spcPct val="115000"/>
                        </a:lnSpc>
                        <a:spcAft>
                          <a:spcPts val="0"/>
                        </a:spcAft>
                      </a:pPr>
                      <a:r>
                        <a:rPr lang="he-IL" sz="900">
                          <a:effectLst/>
                        </a:rPr>
                        <a:t>תיאור הא-להים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האל מושלם ומרומם ולכן אין לו רצונות. </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1"/>
                  </a:ext>
                </a:extLst>
              </a:tr>
              <a:tr h="818767">
                <a:tc>
                  <a:txBody>
                    <a:bodyPr/>
                    <a:lstStyle/>
                    <a:p>
                      <a:pPr algn="r" rtl="1">
                        <a:lnSpc>
                          <a:spcPct val="115000"/>
                        </a:lnSpc>
                        <a:spcAft>
                          <a:spcPts val="0"/>
                        </a:spcAft>
                      </a:pPr>
                      <a:r>
                        <a:rPr lang="he-IL" sz="900">
                          <a:effectLst/>
                        </a:rPr>
                        <a:t>האם האל ברא את העולם?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לא – לאל אין רצונות ואין עניין בדברים נמוכים כמו העולם שלנו ולכן לא ייתכן שברא אותו. העולם קדמון.</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2"/>
                  </a:ext>
                </a:extLst>
              </a:tr>
              <a:tr h="955228">
                <a:tc>
                  <a:txBody>
                    <a:bodyPr/>
                    <a:lstStyle/>
                    <a:p>
                      <a:pPr algn="r" rtl="1">
                        <a:lnSpc>
                          <a:spcPct val="115000"/>
                        </a:lnSpc>
                        <a:spcAft>
                          <a:spcPts val="0"/>
                        </a:spcAft>
                      </a:pPr>
                      <a:r>
                        <a:rPr lang="he-IL" sz="900">
                          <a:effectLst/>
                        </a:rPr>
                        <a:t>מהו הקשר בין האל לבני האדם?</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אין קשר – האל לא משגיח ולא מתעניין בעולם ובוודאי לא מתגלה לבני האדם -  הוא מרומם מכך.</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3"/>
                  </a:ext>
                </a:extLst>
              </a:tr>
              <a:tr h="545845">
                <a:tc>
                  <a:txBody>
                    <a:bodyPr/>
                    <a:lstStyle/>
                    <a:p>
                      <a:pPr algn="r" rtl="1">
                        <a:lnSpc>
                          <a:spcPct val="115000"/>
                        </a:lnSpc>
                        <a:spcAft>
                          <a:spcPts val="0"/>
                        </a:spcAft>
                      </a:pPr>
                      <a:r>
                        <a:rPr lang="he-IL" sz="900" dirty="0">
                          <a:effectLst/>
                        </a:rPr>
                        <a:t>הבסיס לגישה</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a:effectLst/>
                        </a:rPr>
                        <a:t>מתבסס על השכל בלבד.</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4"/>
                  </a:ext>
                </a:extLst>
              </a:tr>
              <a:tr h="545845">
                <a:tc>
                  <a:txBody>
                    <a:bodyPr/>
                    <a:lstStyle/>
                    <a:p>
                      <a:pPr algn="r" rtl="1">
                        <a:lnSpc>
                          <a:spcPct val="115000"/>
                        </a:lnSpc>
                        <a:spcAft>
                          <a:spcPts val="0"/>
                        </a:spcAft>
                      </a:pPr>
                      <a:r>
                        <a:rPr lang="he-IL" sz="700" dirty="0">
                          <a:effectLst/>
                          <a:latin typeface="+mn-lt"/>
                          <a:ea typeface="Calibri"/>
                          <a:cs typeface="Arial"/>
                        </a:rPr>
                        <a:t>מטרת האדם</a:t>
                      </a:r>
                    </a:p>
                    <a:p>
                      <a:pPr algn="r" rtl="1">
                        <a:lnSpc>
                          <a:spcPct val="115000"/>
                        </a:lnSpc>
                        <a:spcAft>
                          <a:spcPts val="0"/>
                        </a:spcAft>
                      </a:pPr>
                      <a:r>
                        <a:rPr lang="he-IL" sz="700" dirty="0">
                          <a:effectLst/>
                          <a:latin typeface="+mn-lt"/>
                          <a:ea typeface="Calibri"/>
                          <a:cs typeface="Arial"/>
                        </a:rPr>
                        <a:t>והדרך להגיע אליה</a:t>
                      </a:r>
                      <a:endParaRPr lang="en-US" sz="700" dirty="0">
                        <a:effectLst/>
                        <a:latin typeface="+mn-lt"/>
                        <a:ea typeface="Calibri"/>
                        <a:cs typeface="Arial"/>
                      </a:endParaRPr>
                    </a:p>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5"/>
                  </a:ext>
                </a:extLst>
              </a:tr>
              <a:tr h="1228151">
                <a:tc>
                  <a:txBody>
                    <a:bodyPr/>
                    <a:lstStyle/>
                    <a:p>
                      <a:pPr algn="r" rtl="1">
                        <a:lnSpc>
                          <a:spcPct val="115000"/>
                        </a:lnSpc>
                        <a:spcAft>
                          <a:spcPts val="0"/>
                        </a:spcAft>
                      </a:pPr>
                      <a:r>
                        <a:rPr lang="he-IL" sz="900">
                          <a:effectLst/>
                        </a:rPr>
                        <a:t> דחיית הכוזרי</a:t>
                      </a:r>
                      <a:endParaRPr lang="en-US" sz="70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r>
                        <a:rPr lang="he-IL" sz="800" dirty="0">
                          <a:effectLst/>
                        </a:rPr>
                        <a:t>. </a:t>
                      </a:r>
                      <a:endParaRPr lang="en-US" sz="700" dirty="0">
                        <a:effectLst/>
                        <a:latin typeface="Calibri"/>
                        <a:ea typeface="Calibri"/>
                        <a:cs typeface="Arial"/>
                      </a:endParaRPr>
                    </a:p>
                  </a:txBody>
                  <a:tcPr marL="44498" marR="44498" marT="0" marB="0"/>
                </a:tc>
                <a:tc>
                  <a:txBody>
                    <a:bodyPr/>
                    <a:lstStyle/>
                    <a:p>
                      <a:pPr algn="r" rtl="1">
                        <a:lnSpc>
                          <a:spcPct val="115000"/>
                        </a:lnSpc>
                        <a:spcAft>
                          <a:spcPts val="0"/>
                        </a:spcAft>
                      </a:pPr>
                      <a:endParaRPr lang="en-US" sz="700" dirty="0">
                        <a:effectLst/>
                        <a:latin typeface="Calibri"/>
                        <a:ea typeface="Calibri"/>
                        <a:cs typeface="Arial"/>
                      </a:endParaRPr>
                    </a:p>
                  </a:txBody>
                  <a:tcPr marL="44498" marR="44498"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5980989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7237</Words>
  <Application>Microsoft Office PowerPoint</Application>
  <PresentationFormat>מסך רחב</PresentationFormat>
  <Paragraphs>644</Paragraphs>
  <Slides>50</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50</vt:i4>
      </vt:variant>
    </vt:vector>
  </HeadingPairs>
  <TitlesOfParts>
    <vt:vector size="57" baseType="lpstr">
      <vt:lpstr>Arial</vt:lpstr>
      <vt:lpstr>Calibri</vt:lpstr>
      <vt:lpstr>Calibri Light</vt:lpstr>
      <vt:lpstr>Garamond</vt:lpstr>
      <vt:lpstr>Symbol</vt:lpstr>
      <vt:lpstr>Times New Roman</vt:lpstr>
      <vt:lpstr>ערכת נושא Office</vt:lpstr>
      <vt:lpstr>מצגת של PowerPoint‏</vt:lpstr>
      <vt:lpstr>מצגת של PowerPoint‏</vt:lpstr>
      <vt:lpstr>מצגת של PowerPoint‏</vt:lpstr>
      <vt:lpstr>מצגת של PowerPoint‏</vt:lpstr>
      <vt:lpstr>מאפייני התפיסות- כוזרי מאמר א'.</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תפיסת הנוצרי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תפיסת הפילוסוף</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כוזרי</dc:title>
  <dc:creator>‏‏משתמש Windows</dc:creator>
  <cp:lastModifiedBy>user</cp:lastModifiedBy>
  <cp:revision>35</cp:revision>
  <dcterms:created xsi:type="dcterms:W3CDTF">2017-11-29T14:36:07Z</dcterms:created>
  <dcterms:modified xsi:type="dcterms:W3CDTF">2021-10-27T15:02:21Z</dcterms:modified>
</cp:coreProperties>
</file>