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4" r:id="rId2"/>
    <p:sldId id="271" r:id="rId3"/>
    <p:sldId id="272" r:id="rId4"/>
    <p:sldId id="273" r:id="rId5"/>
    <p:sldId id="256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EA4D918-24F1-4975-895D-F7D4BC1B7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ED8E1CBF-C0DA-4471-BB53-6A13C908A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A027536-E321-4A22-973E-FE0601DA7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9936-49A8-48C4-BFB2-0E789F90FB82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624466A-AF5E-4B53-A1C2-6033ADE7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57EB8D6-7B72-4EF4-BDD1-673C5D508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458-1733-4CB6-921C-A00512181A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8173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69806F8-DF39-4CAD-9F89-080F6AB5B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C908DF28-48ED-446C-84F4-AB18C282D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DE1506C-060C-4F39-831C-FEFD248D0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9936-49A8-48C4-BFB2-0E789F90FB82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EF1A9B3-C6CC-46A2-8D09-CF5DC178A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608D8D7-0DAA-47BD-B73E-F280DD3A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458-1733-4CB6-921C-A00512181A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680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83CC3F63-CFDA-4A7F-AEF7-1A139820CC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F140179-77E6-42A9-8207-3213E1BB2B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1CA0910-797B-459F-B6B6-2533638A6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9936-49A8-48C4-BFB2-0E789F90FB82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D2E414E-E9C5-488C-B1CE-994DA7DA9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286253F-3DED-4AC6-8B4F-F30D82262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458-1733-4CB6-921C-A00512181A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115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07C561A-5F86-4BED-BE63-461956A15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E186DAA-3096-49B9-8ABA-6408F5F9F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9222B30-BA7F-4C00-B86B-9163E0AD3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9936-49A8-48C4-BFB2-0E789F90FB82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B7F511B-3173-4AC3-A380-E67B276AF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51D3EEF-9DDB-4AAF-82EA-DDF393C78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458-1733-4CB6-921C-A00512181A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904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E885E02-86F7-41EB-AC36-C2E3DEBC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796234A-6BB1-4D72-B329-196C0212F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8E9D272-8187-4008-80CF-278616C46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9936-49A8-48C4-BFB2-0E789F90FB82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C4E51B5-90A3-4F4E-B59F-EC9E26DF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BC25599-FEC4-4B6C-9F98-C9A0813D0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458-1733-4CB6-921C-A00512181A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5953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CA6B6FB-F7C3-4AC7-A52A-10C8D0350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BA17D50-5EB6-410B-9823-6F79A21C2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10D8A78-D5FA-4B54-B784-95C8D71112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FA858A9-AF35-44CF-AD91-EA034D55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9936-49A8-48C4-BFB2-0E789F90FB82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792FB1B-7524-41B6-B088-3CC1B1CBA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C1EAC07-8B30-4BD0-A3C2-7CCA66CE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458-1733-4CB6-921C-A00512181A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135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FF2090C-84BC-4BB2-BC6C-6A41FCB42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4593FA2-9CED-4A4B-9B55-0D5F19941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93D8F39-99FF-420E-B095-AFCB21E0E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E5DB66A8-2215-46A8-8AF0-89CD15C7EC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37056A0B-665A-41C5-B885-78394BB4BB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A7ADD506-428B-4C5A-94A5-FE0D431D7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9936-49A8-48C4-BFB2-0E789F90FB82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5543FC3-0AE5-4C38-A53B-2866DB0E3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DD373D06-9FDD-4807-8361-2C9878719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458-1733-4CB6-921C-A00512181A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269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0ECD109-43F7-45A1-A3CE-318CA863C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61CC7207-3A00-41B3-9649-6CEA8876E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9936-49A8-48C4-BFB2-0E789F90FB82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F6BF78A5-1002-4602-9383-64D88A0CA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9980BBA6-15B9-4E4B-A9A8-8167D93CE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458-1733-4CB6-921C-A00512181A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022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6C2A89E3-65AD-40FC-B081-E5E3DF55C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9936-49A8-48C4-BFB2-0E789F90FB82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798F27DE-9037-48F3-BC98-725FD0622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ABDD255-5805-481E-9E82-FFF74B46A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458-1733-4CB6-921C-A00512181A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2634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8CB004B-FC1B-404D-B094-4D0D8D23C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B1147D0-F773-4639-809C-359AB705F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422E068-96D4-4F0C-92AA-C5F973544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07ECFFE-090B-4911-8A72-0F8061A82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9936-49A8-48C4-BFB2-0E789F90FB82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8F8B42B-875B-471A-9FFE-1CEA99765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A6B66DD-18A7-484C-B5D6-C56F2B85D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458-1733-4CB6-921C-A00512181A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628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5BC7B07-0033-4C9D-86A5-58BE4D1B6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49A100E-D2C5-4F11-9BF7-E8C12C1B9A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482D5C4-4D3E-4F34-BF18-6BB12771A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45DEF8B-A1C9-453E-A05D-89420AD18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D9936-49A8-48C4-BFB2-0E789F90FB82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4E3A391-5402-4C6F-8132-BA2D8C32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E6A1D5C-70FA-43C6-B337-46C7999E0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C5458-1733-4CB6-921C-A00512181A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063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7082A770-CF87-4144-833A-36FEF2A61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F577890-AE00-44EF-AFB5-9286AB018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4CF0E00-C85B-445D-888C-CFA2284B16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D9936-49A8-48C4-BFB2-0E789F90FB82}" type="datetimeFigureOut">
              <a:rPr lang="he-IL" smtClean="0"/>
              <a:t>כ"א/חשון/תשפ"ב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6488C7E-C216-48CA-A0F2-9CBE44B274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3B18285-4C01-4478-B2DB-CE6177CDB2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C5458-1733-4CB6-921C-A00512181A4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420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631635" y="775252"/>
            <a:ext cx="729532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400" u="sng" dirty="0">
                <a:latin typeface="Garamond" panose="02020404030301010803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רבי משה בן מימון, הרמב"ם</a:t>
            </a:r>
          </a:p>
          <a:p>
            <a:r>
              <a:rPr lang="he-IL" sz="4400" u="sng" dirty="0">
                <a:latin typeface="Garamond" panose="02020404030301010803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 ( </a:t>
            </a:r>
            <a:r>
              <a:rPr lang="he-IL" sz="4400" dirty="0">
                <a:latin typeface="Garamond" panose="02020404030301010803" pitchFamily="18" charset="0"/>
                <a:ea typeface="Times New Roman" panose="02020603050405020304" pitchFamily="18" charset="0"/>
                <a:cs typeface="David" panose="020E0502060401010101" pitchFamily="34" charset="-79"/>
              </a:rPr>
              <a:t>1138 – 1204): מגדולי הפוסקים וההוגים בכל הדורות, מדען, רופא ומנהיג. חיבר ספרי הלכה ומחשבה חשובים: "משנה תורה" – חיבור הלכתי מקיף על כל תחומי ההלכה. "מורה נבוכים" – חיבור הגותי העוסק ביסודות הפילוסופיים של היהדות.</a:t>
            </a:r>
            <a:endParaRPr lang="he-IL" sz="4400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7444"/>
            <a:ext cx="4412974" cy="630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886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79900" y="1219200"/>
            <a:ext cx="66167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400" dirty="0" err="1"/>
              <a:t>רמבם</a:t>
            </a:r>
            <a:r>
              <a:rPr lang="he-IL" sz="4400" dirty="0"/>
              <a:t> – איגרת תימן</a:t>
            </a: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09900"/>
            <a:ext cx="7594600" cy="3848100"/>
          </a:xfrm>
          <a:prstGeom prst="rect">
            <a:avLst/>
          </a:prstGeom>
        </p:spPr>
      </p:pic>
      <p:pic>
        <p:nvPicPr>
          <p:cNvPr id="7" name="תמונה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00" y="2298700"/>
            <a:ext cx="4597400" cy="45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32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23850"/>
            <a:ext cx="5664199" cy="6210300"/>
          </a:xfrm>
          <a:prstGeom prst="rect">
            <a:avLst/>
          </a:prstGeom>
        </p:spPr>
      </p:pic>
      <p:sp>
        <p:nvSpPr>
          <p:cNvPr id="2" name="מלבן 1"/>
          <p:cNvSpPr/>
          <p:nvPr/>
        </p:nvSpPr>
        <p:spPr>
          <a:xfrm>
            <a:off x="7099300" y="323850"/>
            <a:ext cx="50927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אַחֵינוּ– </a:t>
            </a:r>
            <a:r>
              <a:rPr lang="he-IL" sz="3200" dirty="0" err="1">
                <a:latin typeface="Calibri" panose="020F0502020204030204" pitchFamily="34" charset="0"/>
                <a:ea typeface="Calibri" panose="020F0502020204030204" pitchFamily="34" charset="0"/>
              </a:rPr>
              <a:t>חַיָּבִים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אַתֶּם לְחַזֵּק הַגְּדוֹלִים לַקְּטַנִּים, וְהַיְּחִידִים לֶהָמוֹן; לְהוֹדִיעַ לָרַבִּים, שֶׁהַקָּדוֹשׁ בָּרוּךְ הוּא הוּא </a:t>
            </a:r>
            <a:r>
              <a:rPr lang="he-IL" sz="3200" dirty="0" err="1">
                <a:latin typeface="Calibri" panose="020F0502020204030204" pitchFamily="34" charset="0"/>
                <a:ea typeface="Calibri" panose="020F0502020204030204" pitchFamily="34" charset="0"/>
              </a:rPr>
              <a:t>אֶחָד,ֶמּשֶׁה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הוּא נְבִיאוֹ וּמְדַבֵּר עִמּוֹ, </a:t>
            </a:r>
            <a:r>
              <a:rPr lang="he-IL" sz="3200" b="1" dirty="0">
                <a:latin typeface="Calibri" panose="020F0502020204030204" pitchFamily="34" charset="0"/>
                <a:ea typeface="Calibri" panose="020F0502020204030204" pitchFamily="34" charset="0"/>
              </a:rPr>
              <a:t>זִכְרוּ מַעֲמָד הַר סִינַי </a:t>
            </a:r>
            <a:r>
              <a:rPr lang="he-IL" sz="3200" b="1" dirty="0" err="1">
                <a:latin typeface="Calibri" panose="020F0502020204030204" pitchFamily="34" charset="0"/>
                <a:ea typeface="Calibri" panose="020F0502020204030204" pitchFamily="34" charset="0"/>
              </a:rPr>
              <a:t>שֶׁצִּוָּנו</a:t>
            </a:r>
            <a:r>
              <a:rPr lang="he-IL" sz="3200" b="1" dirty="0">
                <a:latin typeface="Calibri" panose="020F0502020204030204" pitchFamily="34" charset="0"/>
                <a:ea typeface="Calibri" panose="020F0502020204030204" pitchFamily="34" charset="0"/>
              </a:rPr>
              <a:t>ּ הַקָּדוֹשׁ בָּרוּךְ הוּא לְזָכְרוֹ: וְרָאוּי לָכֶם, אַחֵינוּ, שֶׁתְּגַדְּלוּ בְּנֵיכֶם עַל הַמַּעֲמָד הַהוּא הַגָּדוֹל,– שֶׁהוּא עַמּוּד שֶׁהָאֱמוּנָה סוֹבֶבֶת עָלָיו, 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שֶׁנֶּאֱמַר: "הֲשָׁמַע עָם קוֹל </a:t>
            </a:r>
            <a:r>
              <a:rPr lang="he-IL" sz="3200" dirty="0" err="1">
                <a:latin typeface="Calibri" panose="020F0502020204030204" pitchFamily="34" charset="0"/>
                <a:ea typeface="Calibri" panose="020F0502020204030204" pitchFamily="34" charset="0"/>
              </a:rPr>
              <a:t>אֱלֹהִים</a:t>
            </a:r>
            <a:r>
              <a:rPr lang="he-IL" sz="3200" dirty="0">
                <a:latin typeface="Calibri" panose="020F0502020204030204" pitchFamily="34" charset="0"/>
                <a:ea typeface="Calibri" panose="020F0502020204030204" pitchFamily="34" charset="0"/>
              </a:rPr>
              <a:t> מְדַבֵּר מִתּוֹךְ הָאֵשׁ?"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910362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6146800" cy="6784165"/>
          </a:xfrm>
          <a:prstGeom prst="rect">
            <a:avLst/>
          </a:prstGeom>
        </p:spPr>
      </p:pic>
      <p:sp>
        <p:nvSpPr>
          <p:cNvPr id="2" name="מלבן 1"/>
          <p:cNvSpPr/>
          <p:nvPr/>
        </p:nvSpPr>
        <p:spPr>
          <a:xfrm>
            <a:off x="6146801" y="152400"/>
            <a:ext cx="6045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3600" b="1">
                <a:latin typeface="Calibri" panose="020F0502020204030204" pitchFamily="34" charset="0"/>
                <a:ea typeface="Calibri" panose="020F0502020204030204" pitchFamily="34" charset="0"/>
              </a:rPr>
              <a:t>הַדָּבָר </a:t>
            </a:r>
            <a:r>
              <a:rPr lang="he-IL" sz="3600" b="1" dirty="0">
                <a:latin typeface="Calibri" panose="020F0502020204030204" pitchFamily="34" charset="0"/>
                <a:ea typeface="Calibri" panose="020F0502020204030204" pitchFamily="34" charset="0"/>
              </a:rPr>
              <a:t>הַגָּדוֹל הַזֶּה שֶׁנִּרְאָה בַּמְּצִיאוּת שֶׁהֵעִיד עָלָיו מִבְחָר כָּל הָעֵדִים, שֶׁלֹּא הָיָה מִקֹּדֶם כָּמוֹהוּ וְכֵן לֹא יִהְיֶה אַחֲרָיו כָּמוֹהוּ, וְהוּא: שֶׁתִּשְׁמַע אֻמָּה אַחַת בִּכְלָלָהּ דִּבּוּר הַקָּדוֹשׁ בָּרוּךְ הוּא, וְשֶׁתִּרְאֶה כְּבוֹדוֹ עַיִן בְּעַיִן. וְדָבָר זֶה הָיָה שֶׁתִּתְחַזֵּק הָאֱמוּנָה  כְּלוֹמַר: שֶׁזֶּה הַנִּגְלֶה עֲלֵיהֶם </a:t>
            </a:r>
            <a:r>
              <a:rPr lang="he-IL" sz="3600" b="1" dirty="0" err="1">
                <a:latin typeface="Calibri" panose="020F0502020204030204" pitchFamily="34" charset="0"/>
                <a:ea typeface="Calibri" panose="020F0502020204030204" pitchFamily="34" charset="0"/>
              </a:rPr>
              <a:t>בְּעִנְיָן</a:t>
            </a:r>
            <a:r>
              <a:rPr lang="he-IL" sz="3600" b="1" dirty="0">
                <a:latin typeface="Calibri" panose="020F0502020204030204" pitchFamily="34" charset="0"/>
                <a:ea typeface="Calibri" panose="020F0502020204030204" pitchFamily="34" charset="0"/>
              </a:rPr>
              <a:t> זֶה – כְּדֵי שֶׁתַּעַמְדוּ בְּכָל </a:t>
            </a:r>
            <a:r>
              <a:rPr lang="he-IL" sz="3600" b="1" dirty="0" err="1">
                <a:latin typeface="Calibri" panose="020F0502020204030204" pitchFamily="34" charset="0"/>
                <a:ea typeface="Calibri" panose="020F0502020204030204" pitchFamily="34" charset="0"/>
              </a:rPr>
              <a:t>נִסָּיוֹן</a:t>
            </a:r>
            <a:r>
              <a:rPr lang="he-IL" sz="3600" b="1" dirty="0">
                <a:latin typeface="Calibri" panose="020F0502020204030204" pitchFamily="34" charset="0"/>
                <a:ea typeface="Calibri" panose="020F0502020204030204" pitchFamily="34" charset="0"/>
              </a:rPr>
              <a:t> שֶׁיִּפְגַּע בָּכֶם בְּאַחֲרִית הַיָּמִים שֶׁלֹּא יָזוּז לְבַבְכֶם וְלֹא תֶּחְטְאוּ. </a:t>
            </a:r>
          </a:p>
        </p:txBody>
      </p:sp>
    </p:spTree>
    <p:extLst>
      <p:ext uri="{BB962C8B-B14F-4D97-AF65-F5344CB8AC3E}">
        <p14:creationId xmlns:p14="http://schemas.microsoft.com/office/powerpoint/2010/main" val="788109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3CBD26A-996F-460B-9DCF-95957BBA39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903BBE92-DCA1-4AAA-9912-0E2E7E5E66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518165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מסך רחב</PresentationFormat>
  <Paragraphs>5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1</cp:revision>
  <dcterms:created xsi:type="dcterms:W3CDTF">2021-10-27T15:04:52Z</dcterms:created>
  <dcterms:modified xsi:type="dcterms:W3CDTF">2021-10-27T15:05:24Z</dcterms:modified>
</cp:coreProperties>
</file>