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 id="260" r:id="rId5"/>
    <p:sldId id="261" r:id="rId6"/>
    <p:sldId id="262"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7E9E9AD-696C-49F7-8831-55E187D73313}"/>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464DE0C6-361D-4072-A166-F46559E7F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5F85AEE6-3159-4505-99D0-B231F5217705}"/>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5" name="מציין מיקום של כותרת תחתונה 4">
            <a:extLst>
              <a:ext uri="{FF2B5EF4-FFF2-40B4-BE49-F238E27FC236}">
                <a16:creationId xmlns:a16="http://schemas.microsoft.com/office/drawing/2014/main" id="{4BC941A0-6D2E-4A61-812F-D6416C9B99D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B49FEFD-5FA3-4B55-B00B-565586461DB1}"/>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429483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3BE6E2D-F75D-44B6-A5E9-FA8D3EA9F7F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28B715EA-1CCD-41B7-AAFF-4CBFD01438A7}"/>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1320686-4C69-4BD4-97FE-D9BDE00BB252}"/>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5" name="מציין מיקום של כותרת תחתונה 4">
            <a:extLst>
              <a:ext uri="{FF2B5EF4-FFF2-40B4-BE49-F238E27FC236}">
                <a16:creationId xmlns:a16="http://schemas.microsoft.com/office/drawing/2014/main" id="{934A7069-AA20-4359-9510-735F1913789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BF71532-D5EC-4105-A620-831AE45C9867}"/>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2496964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FB001563-1DF8-4272-B3E9-40A6786245D7}"/>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A7EAA03-350C-4862-851B-80B71CD4E2DF}"/>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2754165-1646-4C4F-B0FC-36594616D1CC}"/>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5" name="מציין מיקום של כותרת תחתונה 4">
            <a:extLst>
              <a:ext uri="{FF2B5EF4-FFF2-40B4-BE49-F238E27FC236}">
                <a16:creationId xmlns:a16="http://schemas.microsoft.com/office/drawing/2014/main" id="{0035144F-5C94-40CB-A62E-CDFB59C250D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42F7EFA-BB3F-42BF-93BA-3C9442B54B93}"/>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2088213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ECBF887-9478-415E-9D60-5D52451B617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EF57C08-E90C-4434-AEF4-8442858C22E0}"/>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AD1BFB8-C781-4B16-9D5B-67B788CD3B11}"/>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5" name="מציין מיקום של כותרת תחתונה 4">
            <a:extLst>
              <a:ext uri="{FF2B5EF4-FFF2-40B4-BE49-F238E27FC236}">
                <a16:creationId xmlns:a16="http://schemas.microsoft.com/office/drawing/2014/main" id="{5F135641-BFAB-4B73-9840-79539B2E085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F370D6C-7C61-4404-B40D-850B62C5693F}"/>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79116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21476B4-868A-4FCD-B108-642653B96AF8}"/>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8A99DC0-AE83-46E9-9929-C5D83B31C7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72E06A41-9516-4051-A72F-1AD5748DA9C1}"/>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5" name="מציין מיקום של כותרת תחתונה 4">
            <a:extLst>
              <a:ext uri="{FF2B5EF4-FFF2-40B4-BE49-F238E27FC236}">
                <a16:creationId xmlns:a16="http://schemas.microsoft.com/office/drawing/2014/main" id="{812722FA-1BA0-43BE-855E-FA612DF6B37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342E6AE-DA7C-4E48-8F22-C9E517056251}"/>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3141397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8E818A0-A8EF-479D-B3BB-CC3F8191A08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9C2373E-BCF1-402D-BBD2-04F1A9D049F4}"/>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9DDEA16B-71ED-41D7-BACB-82B99647FDC4}"/>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DAF3B263-31CA-4FAF-85AC-2767946EEC70}"/>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6" name="מציין מיקום של כותרת תחתונה 5">
            <a:extLst>
              <a:ext uri="{FF2B5EF4-FFF2-40B4-BE49-F238E27FC236}">
                <a16:creationId xmlns:a16="http://schemas.microsoft.com/office/drawing/2014/main" id="{D8000AF5-32DF-4566-BEEA-2D964650AA8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0108E931-8F36-4979-909C-456C524336E7}"/>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389594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BD0F036-1269-4C2C-ABE7-1928D40E5070}"/>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FCAE73B-9079-4428-8752-155F0D4E15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9FECCF48-6D87-4E70-AAEA-1FDB8A46FAD5}"/>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21960078-4EFA-451D-8AAE-336F9D3ACA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7FFC63B3-130C-4D5E-82EF-D30781496369}"/>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862CD59C-63D3-42FF-A91A-BD42388A9F8B}"/>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8" name="מציין מיקום של כותרת תחתונה 7">
            <a:extLst>
              <a:ext uri="{FF2B5EF4-FFF2-40B4-BE49-F238E27FC236}">
                <a16:creationId xmlns:a16="http://schemas.microsoft.com/office/drawing/2014/main" id="{EA055F23-3078-452A-BD97-611139FD460E}"/>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9D7F8F49-468D-49E7-BD49-390387797264}"/>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100392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B836966-0EF5-4A75-8016-3EAD2C0D39F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D8887B58-A622-4E1A-A629-A1003AA3F05A}"/>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4" name="מציין מיקום של כותרת תחתונה 3">
            <a:extLst>
              <a:ext uri="{FF2B5EF4-FFF2-40B4-BE49-F238E27FC236}">
                <a16:creationId xmlns:a16="http://schemas.microsoft.com/office/drawing/2014/main" id="{4CD15217-72C9-4E79-8F89-6D15AA605874}"/>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2304512-AAF2-406E-ACE3-5FF5F109332C}"/>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2871592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CD0E1434-D92F-40BD-A3CD-926ECF053A6B}"/>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3" name="מציין מיקום של כותרת תחתונה 2">
            <a:extLst>
              <a:ext uri="{FF2B5EF4-FFF2-40B4-BE49-F238E27FC236}">
                <a16:creationId xmlns:a16="http://schemas.microsoft.com/office/drawing/2014/main" id="{ADE805DD-F40B-4994-AFAB-00C835356C65}"/>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123F783B-D809-4E70-AF18-0C2EDD6217EF}"/>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2930155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38D890-B19E-4EF6-B57D-BBF60E800E6E}"/>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E8191584-7914-4365-BBD2-2D1EA288E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36DD1D94-EA5E-4074-98A7-DBA2928BE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64DA374-B37F-4F8F-99E5-CB4D32244F54}"/>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6" name="מציין מיקום של כותרת תחתונה 5">
            <a:extLst>
              <a:ext uri="{FF2B5EF4-FFF2-40B4-BE49-F238E27FC236}">
                <a16:creationId xmlns:a16="http://schemas.microsoft.com/office/drawing/2014/main" id="{53CA194D-634A-4616-855E-F681A69DFAF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FD30B2F-D9B3-42C5-AED5-536D5BBA546E}"/>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134340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6911499-744B-4F6B-B6A8-533E3DE7C3C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C3A4AA93-61E3-4F9C-8485-7C4433722A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DFC60C33-C373-46F5-AD87-E16DFA7C0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F8CF989-2A90-4A21-AAF4-F7037DD359A0}"/>
              </a:ext>
            </a:extLst>
          </p:cNvPr>
          <p:cNvSpPr>
            <a:spLocks noGrp="1"/>
          </p:cNvSpPr>
          <p:nvPr>
            <p:ph type="dt" sz="half" idx="10"/>
          </p:nvPr>
        </p:nvSpPr>
        <p:spPr/>
        <p:txBody>
          <a:bodyPr/>
          <a:lstStyle/>
          <a:p>
            <a:fld id="{894EADB0-173F-4887-A58D-0DB2CF983E73}" type="datetimeFigureOut">
              <a:rPr lang="he-IL" smtClean="0"/>
              <a:t>י"ד/כסלו/תשפ"א</a:t>
            </a:fld>
            <a:endParaRPr lang="he-IL"/>
          </a:p>
        </p:txBody>
      </p:sp>
      <p:sp>
        <p:nvSpPr>
          <p:cNvPr id="6" name="מציין מיקום של כותרת תחתונה 5">
            <a:extLst>
              <a:ext uri="{FF2B5EF4-FFF2-40B4-BE49-F238E27FC236}">
                <a16:creationId xmlns:a16="http://schemas.microsoft.com/office/drawing/2014/main" id="{E2332237-95DB-47E3-9A4A-37A640ABA4C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92CDFF86-13F3-4411-84A3-8D9C1828CAEE}"/>
              </a:ext>
            </a:extLst>
          </p:cNvPr>
          <p:cNvSpPr>
            <a:spLocks noGrp="1"/>
          </p:cNvSpPr>
          <p:nvPr>
            <p:ph type="sldNum" sz="quarter" idx="12"/>
          </p:nvPr>
        </p:nvSpPr>
        <p:spPr/>
        <p:txBody>
          <a:bodyPr/>
          <a:lstStyle/>
          <a:p>
            <a:fld id="{ECD4C49F-CFBB-460A-8C86-821C6B150E6F}" type="slidenum">
              <a:rPr lang="he-IL" smtClean="0"/>
              <a:t>‹#›</a:t>
            </a:fld>
            <a:endParaRPr lang="he-IL"/>
          </a:p>
        </p:txBody>
      </p:sp>
    </p:spTree>
    <p:extLst>
      <p:ext uri="{BB962C8B-B14F-4D97-AF65-F5344CB8AC3E}">
        <p14:creationId xmlns:p14="http://schemas.microsoft.com/office/powerpoint/2010/main" val="2552070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A51A9225-4E43-4429-AA6A-9C7FFDB46B3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C8BE82E-FEEC-4D3B-8507-F632399D312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374D45B-C90B-41F9-9757-17D017AEB61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94EADB0-173F-4887-A58D-0DB2CF983E73}" type="datetimeFigureOut">
              <a:rPr lang="he-IL" smtClean="0"/>
              <a:t>י"ד/כסלו/תשפ"א</a:t>
            </a:fld>
            <a:endParaRPr lang="he-IL"/>
          </a:p>
        </p:txBody>
      </p:sp>
      <p:sp>
        <p:nvSpPr>
          <p:cNvPr id="5" name="מציין מיקום של כותרת תחתונה 4">
            <a:extLst>
              <a:ext uri="{FF2B5EF4-FFF2-40B4-BE49-F238E27FC236}">
                <a16:creationId xmlns:a16="http://schemas.microsoft.com/office/drawing/2014/main" id="{6D25D315-A0FA-411B-9FDD-54645F7055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3DEEA77D-9FBF-4641-A75B-C7BB48D0DCD4}"/>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D4C49F-CFBB-460A-8C86-821C6B150E6F}" type="slidenum">
              <a:rPr lang="he-IL" smtClean="0"/>
              <a:t>‹#›</a:t>
            </a:fld>
            <a:endParaRPr lang="he-IL"/>
          </a:p>
        </p:txBody>
      </p:sp>
    </p:spTree>
    <p:extLst>
      <p:ext uri="{BB962C8B-B14F-4D97-AF65-F5344CB8AC3E}">
        <p14:creationId xmlns:p14="http://schemas.microsoft.com/office/powerpoint/2010/main" val="1587612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ynet.co.il/articles/0,7340,L-4346187,00.html" TargetMode="External"/><Relationship Id="rId2" Type="http://schemas.openxmlformats.org/officeDocument/2006/relationships/hyperlink" Target="http://www.ynet.co.il/tags/%D7%91%D7%99%D7%AA%D7%A8_%D7%A2%D7%99%D7%9C%D7%99%D7%AA" TargetMode="External"/><Relationship Id="rId1" Type="http://schemas.openxmlformats.org/officeDocument/2006/relationships/slideLayout" Target="../slideLayouts/slideLayout2.xml"/><Relationship Id="rId6" Type="http://schemas.openxmlformats.org/officeDocument/2006/relationships/hyperlink" Target="https://www.ynet.co.il/articles/0,7340,L-4676761,00.html" TargetMode="External"/><Relationship Id="rId5" Type="http://schemas.openxmlformats.org/officeDocument/2006/relationships/hyperlink" Target="http://www.ynet.co.il/articles/0,7340,L-4346232,00.html" TargetMode="External"/><Relationship Id="rId4" Type="http://schemas.openxmlformats.org/officeDocument/2006/relationships/hyperlink" Target="http://www.ynet.co.il/articles/0,7340,L-4346213,00.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0CD2E8A-9E0D-43C5-B21B-114D3DA0A976}"/>
              </a:ext>
            </a:extLst>
          </p:cNvPr>
          <p:cNvSpPr>
            <a:spLocks noGrp="1"/>
          </p:cNvSpPr>
          <p:nvPr>
            <p:ph type="ctrTitle"/>
          </p:nvPr>
        </p:nvSpPr>
        <p:spPr/>
        <p:txBody>
          <a:bodyPr>
            <a:normAutofit fontScale="90000"/>
          </a:bodyPr>
          <a:lstStyle/>
          <a:p>
            <a:r>
              <a:rPr lang="he-IL" b="1" dirty="0" err="1"/>
              <a:t>הראי"ה</a:t>
            </a:r>
            <a:r>
              <a:rPr lang="he-IL" b="1" dirty="0"/>
              <a:t> קוק</a:t>
            </a:r>
            <a:br>
              <a:rPr lang="he-IL" b="1" baseline="30000" dirty="0"/>
            </a:br>
            <a:r>
              <a:rPr lang="he-IL" b="1" dirty="0"/>
              <a:t>, "אורות הקודש", חלק ג'.</a:t>
            </a:r>
            <a:br>
              <a:rPr lang="en-US" dirty="0"/>
            </a:br>
            <a:br>
              <a:rPr lang="en-US" dirty="0"/>
            </a:br>
            <a:endParaRPr lang="he-IL" dirty="0"/>
          </a:p>
        </p:txBody>
      </p:sp>
      <p:sp>
        <p:nvSpPr>
          <p:cNvPr id="3" name="כותרת משנה 2">
            <a:extLst>
              <a:ext uri="{FF2B5EF4-FFF2-40B4-BE49-F238E27FC236}">
                <a16:creationId xmlns:a16="http://schemas.microsoft.com/office/drawing/2014/main" id="{8AF28311-00DE-4E57-8DCA-8A114785BDE6}"/>
              </a:ext>
            </a:extLst>
          </p:cNvPr>
          <p:cNvSpPr>
            <a:spLocks noGrp="1"/>
          </p:cNvSpPr>
          <p:nvPr>
            <p:ph type="subTitle" idx="1"/>
          </p:nvPr>
        </p:nvSpPr>
        <p:spPr/>
        <p:txBody>
          <a:bodyPr/>
          <a:lstStyle/>
          <a:p>
            <a:r>
              <a:rPr lang="he-IL" dirty="0"/>
              <a:t>מהי יראת שמים אמיתית?</a:t>
            </a:r>
          </a:p>
        </p:txBody>
      </p:sp>
    </p:spTree>
    <p:extLst>
      <p:ext uri="{BB962C8B-B14F-4D97-AF65-F5344CB8AC3E}">
        <p14:creationId xmlns:p14="http://schemas.microsoft.com/office/powerpoint/2010/main" val="121333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95FE2C0-4923-45C2-B0CC-34AB2F7FDCCF}"/>
              </a:ext>
            </a:extLst>
          </p:cNvPr>
          <p:cNvSpPr>
            <a:spLocks noGrp="1"/>
          </p:cNvSpPr>
          <p:nvPr>
            <p:ph type="title"/>
          </p:nvPr>
        </p:nvSpPr>
        <p:spPr/>
        <p:txBody>
          <a:bodyPr>
            <a:normAutofit/>
          </a:bodyPr>
          <a:lstStyle/>
          <a:p>
            <a:r>
              <a:rPr lang="he-IL" sz="2400" dirty="0">
                <a:ln>
                  <a:noFill/>
                </a:ln>
                <a:solidFill>
                  <a:srgbClr val="FF0000"/>
                </a:solidFill>
                <a:effectLst/>
              </a:rPr>
              <a:t>הַתְּכוּנָה שֶׁל יִרְאַת שָׁמַיִם, מִצַּד עַצְמָהּ, לֵית לָהּ מִגַּרְמָהּ כְּלוּם (=אֵין לָהּ מִצַּד עַצְמָהּ כְּלוּם). וְאִי אֶפְשָׁר לָהּ לִהְיוֹת מִתְחַשֶּׁבֶת בֵּין </a:t>
            </a:r>
            <a:r>
              <a:rPr lang="he-IL" sz="2400" dirty="0" err="1">
                <a:ln>
                  <a:noFill/>
                </a:ln>
                <a:solidFill>
                  <a:srgbClr val="FF0000"/>
                </a:solidFill>
                <a:effectLst/>
              </a:rPr>
              <a:t>הַכִּשְׁרוֹנוֹת</a:t>
            </a:r>
            <a:r>
              <a:rPr lang="he-IL" sz="2400" dirty="0">
                <a:ln>
                  <a:noFill/>
                </a:ln>
                <a:solidFill>
                  <a:srgbClr val="FF0000"/>
                </a:solidFill>
                <a:effectLst/>
              </a:rPr>
              <a:t> וּמַעֲלוֹת הַנֶּפֶשׁ שֶׁל הָאָדָם. הִיא כְּשֶׁהִיא לְעַצְמָהּ הִיא עֲלוּלָה לְהוֹרִיד אֶת הָאָדָם וְאֶת הָאֱנוֹשִׁיּוּת כֻּלָּהּ לְעִמְקֵי תְּהוֹמוֹת, כְּשֵׁם שֶׁהִיא עֲלוּלָה לְהַעֲלוֹתָם לִמְרוֹמֵי שְׁחָקִים</a:t>
            </a:r>
            <a:r>
              <a:rPr lang="he-IL" sz="2400" dirty="0">
                <a:ln>
                  <a:noFill/>
                </a:ln>
                <a:solidFill>
                  <a:schemeClr val="tx1"/>
                </a:solidFill>
                <a:effectLst/>
              </a:rPr>
              <a:t>. </a:t>
            </a:r>
            <a:endParaRPr lang="he-IL" sz="13800" dirty="0"/>
          </a:p>
        </p:txBody>
      </p:sp>
      <p:sp>
        <p:nvSpPr>
          <p:cNvPr id="6" name="תיבת טקסט 5">
            <a:extLst>
              <a:ext uri="{FF2B5EF4-FFF2-40B4-BE49-F238E27FC236}">
                <a16:creationId xmlns:a16="http://schemas.microsoft.com/office/drawing/2014/main" id="{6D9F32BA-3436-4F44-8318-1DF022BF458A}"/>
              </a:ext>
            </a:extLst>
          </p:cNvPr>
          <p:cNvSpPr txBox="1"/>
          <p:nvPr/>
        </p:nvSpPr>
        <p:spPr>
          <a:xfrm>
            <a:off x="5708341" y="1595021"/>
            <a:ext cx="5379868" cy="5262979"/>
          </a:xfrm>
          <a:prstGeom prst="rect">
            <a:avLst/>
          </a:prstGeom>
          <a:noFill/>
          <a:ln>
            <a:solidFill>
              <a:schemeClr val="tx1"/>
            </a:solidFill>
          </a:ln>
        </p:spPr>
        <p:txBody>
          <a:bodyPr wrap="square" rtlCol="1">
            <a:spAutoFit/>
          </a:bodyPr>
          <a:lstStyle/>
          <a:p>
            <a:pPr marL="0" indent="0" algn="r" rtl="1" fontAlgn="base">
              <a:buNone/>
            </a:pPr>
            <a:r>
              <a:rPr lang="he-IL" sz="1400" b="1" i="0" dirty="0">
                <a:ln>
                  <a:solidFill>
                    <a:schemeClr val="tx1"/>
                  </a:solidFill>
                </a:ln>
                <a:solidFill>
                  <a:srgbClr val="000000"/>
                </a:solidFill>
                <a:effectLst/>
                <a:latin typeface="arial" panose="020B0604020202020204" pitchFamily="34" charset="0"/>
              </a:rPr>
              <a:t>חשד: חרדים הפעילו "טרור צניעות" בביתר עילית</a:t>
            </a:r>
          </a:p>
          <a:p>
            <a:pPr marL="0" indent="0" algn="r" rtl="1" fontAlgn="base">
              <a:buNone/>
            </a:pPr>
            <a:r>
              <a:rPr lang="he-IL" sz="1400" b="1" i="0" dirty="0">
                <a:ln>
                  <a:solidFill>
                    <a:schemeClr val="tx1"/>
                  </a:solidFill>
                </a:ln>
                <a:solidFill>
                  <a:srgbClr val="666666"/>
                </a:solidFill>
                <a:effectLst/>
                <a:latin typeface="arial" panose="020B0604020202020204" pitchFamily="34" charset="0"/>
              </a:rPr>
              <a:t>שני צעירים נעצרו בחשד לתקיפה, איומים וחטיפה של תושבי העיר, בהם נערים ונערות, שלדעתם התנהגו בצורה מופקרת. במשטרה מעריכים שבקרוב יבוצעו מעצרים נוספים</a:t>
            </a:r>
          </a:p>
          <a:p>
            <a:pPr marL="0" indent="0" algn="l" rtl="1" fontAlgn="base">
              <a:buNone/>
            </a:pPr>
            <a:r>
              <a:rPr lang="he-IL" sz="1400" b="1" i="0" dirty="0">
                <a:ln>
                  <a:solidFill>
                    <a:schemeClr val="tx1"/>
                  </a:solidFill>
                </a:ln>
                <a:solidFill>
                  <a:srgbClr val="8A8A8A"/>
                </a:solidFill>
                <a:effectLst/>
                <a:latin typeface="arial" panose="020B0604020202020204" pitchFamily="34" charset="0"/>
              </a:rPr>
              <a:t>אלי </a:t>
            </a:r>
            <a:r>
              <a:rPr lang="he-IL" sz="1400" b="1" i="0" dirty="0" err="1">
                <a:ln>
                  <a:solidFill>
                    <a:schemeClr val="tx1"/>
                  </a:solidFill>
                </a:ln>
                <a:solidFill>
                  <a:srgbClr val="8A8A8A"/>
                </a:solidFill>
                <a:effectLst/>
                <a:latin typeface="arial" panose="020B0604020202020204" pitchFamily="34" charset="0"/>
              </a:rPr>
              <a:t>סניור</a:t>
            </a:r>
            <a:r>
              <a:rPr lang="he-IL" sz="1400" b="0" i="0" dirty="0" err="1">
                <a:ln>
                  <a:solidFill>
                    <a:schemeClr val="tx1"/>
                  </a:solidFill>
                </a:ln>
                <a:solidFill>
                  <a:srgbClr val="8C8C8C"/>
                </a:solidFill>
                <a:effectLst/>
                <a:latin typeface="arial" panose="020B0604020202020204" pitchFamily="34" charset="0"/>
              </a:rPr>
              <a:t>פורסם</a:t>
            </a:r>
            <a:r>
              <a:rPr lang="he-IL" sz="1400" b="0" i="0" dirty="0">
                <a:ln>
                  <a:solidFill>
                    <a:schemeClr val="tx1"/>
                  </a:solidFill>
                </a:ln>
                <a:solidFill>
                  <a:srgbClr val="8C8C8C"/>
                </a:solidFill>
                <a:effectLst/>
                <a:latin typeface="arial" panose="020B0604020202020204" pitchFamily="34" charset="0"/>
              </a:rPr>
              <a:t>:  18.02.13 , 13:21</a:t>
            </a:r>
            <a:endParaRPr lang="he-IL" sz="1400" b="0" i="0" dirty="0">
              <a:ln>
                <a:solidFill>
                  <a:schemeClr val="tx1"/>
                </a:solidFill>
              </a:ln>
              <a:solidFill>
                <a:srgbClr val="8E8E8E"/>
              </a:solidFill>
              <a:effectLst/>
              <a:latin typeface="arial" panose="020B0604020202020204" pitchFamily="34" charset="0"/>
            </a:endParaRPr>
          </a:p>
          <a:p>
            <a:pPr marL="0" indent="0" algn="r" rtl="1" fontAlgn="base">
              <a:buNone/>
            </a:pPr>
            <a:r>
              <a:rPr lang="he-IL" sz="1400" b="0" i="0" dirty="0">
                <a:ln>
                  <a:solidFill>
                    <a:schemeClr val="tx1"/>
                  </a:solidFill>
                </a:ln>
                <a:solidFill>
                  <a:srgbClr val="000000"/>
                </a:solidFill>
                <a:effectLst/>
                <a:latin typeface="arial" panose="020B0604020202020204" pitchFamily="34" charset="0"/>
              </a:rPr>
              <a:t>שני חרדים בשנות ה-30 לחייהם נעצרו היום (ב') בחשד שהשליטו משטר של "טרור צניעות" בעיר </a:t>
            </a:r>
            <a:r>
              <a:rPr lang="he-IL" sz="1400" b="0" i="0" dirty="0">
                <a:ln>
                  <a:solidFill>
                    <a:schemeClr val="tx1"/>
                  </a:solidFill>
                </a:ln>
                <a:solidFill>
                  <a:srgbClr val="0000FF"/>
                </a:solidFill>
                <a:effectLst/>
                <a:latin typeface="arial" panose="020B0604020202020204" pitchFamily="34" charset="0"/>
                <a:hlinkClick r:id="rId2">
                  <a:extLst>
                    <a:ext uri="{A12FA001-AC4F-418D-AE19-62706E023703}">
                      <ahyp:hlinkClr xmlns:ahyp="http://schemas.microsoft.com/office/drawing/2018/hyperlinkcolor" val="tx"/>
                    </a:ext>
                  </a:extLst>
                </a:hlinkClick>
              </a:rPr>
              <a:t>ביתר עילית</a:t>
            </a:r>
            <a:r>
              <a:rPr lang="he-IL" sz="1400" b="0" i="0" dirty="0">
                <a:ln>
                  <a:solidFill>
                    <a:schemeClr val="tx1"/>
                  </a:solidFill>
                </a:ln>
                <a:solidFill>
                  <a:srgbClr val="000000"/>
                </a:solidFill>
                <a:effectLst/>
                <a:latin typeface="arial" panose="020B0604020202020204" pitchFamily="34" charset="0"/>
              </a:rPr>
              <a:t>. השניים חשודים בסדרה של מעשי אלימות שכללו איומים, מכות, חטיפה ועוד, נגד גברים ונשים שלשיטתם לא שמרו על צניעות. מחר הם יובאו להארכת מעצר בבית משפט השלום בראשון לציון, ובמשטרה מעריכים כי בקרוב יתבצעו מעצרים נוספים בפרשה.</a:t>
            </a:r>
          </a:p>
          <a:p>
            <a:pPr marL="0" indent="0" algn="r" rtl="1" fontAlgn="base">
              <a:buNone/>
            </a:pPr>
            <a:r>
              <a:rPr lang="he-IL" sz="1400" b="0" i="0" dirty="0">
                <a:ln>
                  <a:solidFill>
                    <a:schemeClr val="tx1"/>
                  </a:solidFill>
                </a:ln>
                <a:solidFill>
                  <a:srgbClr val="000000"/>
                </a:solidFill>
                <a:effectLst/>
                <a:latin typeface="arial" panose="020B0604020202020204" pitchFamily="34" charset="0"/>
              </a:rPr>
              <a:t> </a:t>
            </a:r>
          </a:p>
          <a:p>
            <a:pPr marL="0" indent="0" algn="r" rtl="1" fontAlgn="base">
              <a:buNone/>
            </a:pPr>
            <a:r>
              <a:rPr lang="he-IL" sz="1400" b="1" i="0" dirty="0">
                <a:ln>
                  <a:solidFill>
                    <a:schemeClr val="tx1"/>
                  </a:solidFill>
                </a:ln>
                <a:solidFill>
                  <a:srgbClr val="000000"/>
                </a:solidFill>
                <a:effectLst/>
                <a:latin typeface="arial" panose="020B0604020202020204" pitchFamily="34" charset="0"/>
              </a:rPr>
              <a:t>כתבות נוספות בערוץ החדשות של </a:t>
            </a:r>
            <a:r>
              <a:rPr lang="en-US" sz="1400" b="1" i="0" dirty="0" err="1">
                <a:ln>
                  <a:solidFill>
                    <a:schemeClr val="tx1"/>
                  </a:solidFill>
                </a:ln>
                <a:solidFill>
                  <a:srgbClr val="000000"/>
                </a:solidFill>
                <a:effectLst/>
                <a:latin typeface="arial" panose="020B0604020202020204" pitchFamily="34" charset="0"/>
              </a:rPr>
              <a:t>ynet</a:t>
            </a:r>
            <a:r>
              <a:rPr lang="en-US" sz="1400" b="1" i="0" dirty="0">
                <a:ln>
                  <a:solidFill>
                    <a:schemeClr val="tx1"/>
                  </a:solidFill>
                </a:ln>
                <a:solidFill>
                  <a:srgbClr val="000000"/>
                </a:solidFill>
                <a:effectLst/>
                <a:latin typeface="arial" panose="020B0604020202020204" pitchFamily="34" charset="0"/>
              </a:rPr>
              <a:t>:</a:t>
            </a:r>
            <a:endParaRPr lang="en-US" sz="1400" b="0" i="0" dirty="0">
              <a:ln>
                <a:solidFill>
                  <a:schemeClr val="tx1"/>
                </a:solidFill>
              </a:ln>
              <a:solidFill>
                <a:srgbClr val="000000"/>
              </a:solidFill>
              <a:effectLst/>
              <a:latin typeface="arial" panose="020B0604020202020204" pitchFamily="34" charset="0"/>
            </a:endParaRPr>
          </a:p>
          <a:p>
            <a:pPr marL="0" indent="0" algn="r" rtl="1" fontAlgn="base">
              <a:buNone/>
            </a:pPr>
            <a:r>
              <a:rPr lang="en-US" sz="1400" b="1" i="0" dirty="0">
                <a:ln>
                  <a:solidFill>
                    <a:schemeClr val="tx1"/>
                  </a:solidFill>
                </a:ln>
                <a:solidFill>
                  <a:srgbClr val="0563C1"/>
                </a:solidFill>
                <a:effectLst/>
                <a:latin typeface="arial" panose="020B0604020202020204" pitchFamily="34" charset="0"/>
                <a:hlinkClick r:id="rId3">
                  <a:extLst>
                    <a:ext uri="{A12FA001-AC4F-418D-AE19-62706E023703}">
                      <ahyp:hlinkClr xmlns:ahyp="http://schemas.microsoft.com/office/drawing/2018/hyperlinkcolor" val="tx"/>
                    </a:ext>
                  </a:extLst>
                </a:hlinkClick>
              </a:rPr>
              <a:t>"</a:t>
            </a:r>
            <a:r>
              <a:rPr lang="he-IL" sz="1400" b="1" i="0" dirty="0" err="1">
                <a:ln>
                  <a:solidFill>
                    <a:schemeClr val="tx1"/>
                  </a:solidFill>
                </a:ln>
                <a:solidFill>
                  <a:srgbClr val="0563C1"/>
                </a:solidFill>
                <a:effectLst/>
                <a:latin typeface="arial" panose="020B0604020202020204" pitchFamily="34" charset="0"/>
                <a:hlinkClick r:id="rId3">
                  <a:extLst>
                    <a:ext uri="{A12FA001-AC4F-418D-AE19-62706E023703}">
                      <ahyp:hlinkClr xmlns:ahyp="http://schemas.microsoft.com/office/drawing/2018/hyperlinkcolor" val="tx"/>
                    </a:ext>
                  </a:extLst>
                </a:hlinkClick>
              </a:rPr>
              <a:t>זיגייר</a:t>
            </a:r>
            <a:r>
              <a:rPr lang="he-IL" sz="1400" b="1" i="0" dirty="0">
                <a:ln>
                  <a:solidFill>
                    <a:schemeClr val="tx1"/>
                  </a:solidFill>
                </a:ln>
                <a:solidFill>
                  <a:srgbClr val="0563C1"/>
                </a:solidFill>
                <a:effectLst/>
                <a:latin typeface="arial" panose="020B0604020202020204" pitchFamily="34" charset="0"/>
                <a:hlinkClick r:id="rId3">
                  <a:extLst>
                    <a:ext uri="{A12FA001-AC4F-418D-AE19-62706E023703}">
                      <ahyp:hlinkClr xmlns:ahyp="http://schemas.microsoft.com/office/drawing/2018/hyperlinkcolor" val="tx"/>
                    </a:ext>
                  </a:extLst>
                </a:hlinkClick>
              </a:rPr>
              <a:t> מסר לאוסטרלים מידע מפורט על המוסד"</a:t>
            </a:r>
            <a:endParaRPr lang="he-IL" sz="1400" b="0" i="0" dirty="0">
              <a:ln>
                <a:solidFill>
                  <a:schemeClr val="tx1"/>
                </a:solidFill>
              </a:ln>
              <a:solidFill>
                <a:srgbClr val="000000"/>
              </a:solidFill>
              <a:effectLst/>
              <a:latin typeface="arial" panose="020B0604020202020204" pitchFamily="34" charset="0"/>
            </a:endParaRPr>
          </a:p>
          <a:p>
            <a:pPr marL="0" indent="0" algn="r" rtl="1" fontAlgn="base">
              <a:buNone/>
            </a:pPr>
            <a:r>
              <a:rPr lang="he-IL" sz="1400" b="1" i="0" dirty="0">
                <a:ln>
                  <a:solidFill>
                    <a:schemeClr val="tx1"/>
                  </a:solidFill>
                </a:ln>
                <a:solidFill>
                  <a:srgbClr val="000000"/>
                </a:solidFill>
                <a:effectLst/>
                <a:latin typeface="arial" panose="020B0604020202020204" pitchFamily="34" charset="0"/>
                <a:hlinkClick r:id="rId4">
                  <a:extLst>
                    <a:ext uri="{A12FA001-AC4F-418D-AE19-62706E023703}">
                      <ahyp:hlinkClr xmlns:ahyp="http://schemas.microsoft.com/office/drawing/2018/hyperlinkcolor" val="tx"/>
                    </a:ext>
                  </a:extLst>
                </a:hlinkClick>
              </a:rPr>
              <a:t>המו"מ הקואליציוני תקוע - מה יעשה נתניהו?</a:t>
            </a:r>
            <a:endParaRPr lang="he-IL" sz="1400" b="0" i="0" dirty="0">
              <a:ln>
                <a:solidFill>
                  <a:schemeClr val="tx1"/>
                </a:solidFill>
              </a:ln>
              <a:solidFill>
                <a:srgbClr val="000000"/>
              </a:solidFill>
              <a:effectLst/>
              <a:latin typeface="arial" panose="020B0604020202020204" pitchFamily="34" charset="0"/>
            </a:endParaRPr>
          </a:p>
          <a:p>
            <a:pPr marL="0" indent="0" algn="r" rtl="1" fontAlgn="base">
              <a:buNone/>
            </a:pPr>
            <a:r>
              <a:rPr lang="he-IL" sz="1400" b="1" i="0" dirty="0">
                <a:ln>
                  <a:solidFill>
                    <a:schemeClr val="tx1"/>
                  </a:solidFill>
                </a:ln>
                <a:solidFill>
                  <a:srgbClr val="000000"/>
                </a:solidFill>
                <a:effectLst/>
                <a:latin typeface="arial" panose="020B0604020202020204" pitchFamily="34" charset="0"/>
                <a:hlinkClick r:id="rId5">
                  <a:extLst>
                    <a:ext uri="{A12FA001-AC4F-418D-AE19-62706E023703}">
                      <ahyp:hlinkClr xmlns:ahyp="http://schemas.microsoft.com/office/drawing/2018/hyperlinkcolor" val="tx"/>
                    </a:ext>
                  </a:extLst>
                </a:hlinkClick>
              </a:rPr>
              <a:t>מעיל העור של ג'ון פ. קנדי נמכר ב-570 אלף דולרים</a:t>
            </a:r>
            <a:br>
              <a:rPr lang="he-IL" sz="1400" b="0" i="0" dirty="0">
                <a:ln>
                  <a:solidFill>
                    <a:schemeClr val="tx1"/>
                  </a:solidFill>
                </a:ln>
                <a:solidFill>
                  <a:srgbClr val="000000"/>
                </a:solidFill>
                <a:effectLst/>
                <a:latin typeface="arial" panose="020B0604020202020204" pitchFamily="34" charset="0"/>
              </a:rPr>
            </a:br>
            <a:endParaRPr lang="he-IL" sz="1400" b="0" i="0" dirty="0">
              <a:ln>
                <a:solidFill>
                  <a:schemeClr val="tx1"/>
                </a:solidFill>
              </a:ln>
              <a:solidFill>
                <a:srgbClr val="000000"/>
              </a:solidFill>
              <a:effectLst/>
              <a:latin typeface="arial" panose="020B0604020202020204" pitchFamily="34" charset="0"/>
            </a:endParaRPr>
          </a:p>
          <a:p>
            <a:pPr marL="0" indent="0" algn="r" rtl="1" fontAlgn="base">
              <a:buNone/>
            </a:pPr>
            <a:r>
              <a:rPr lang="he-IL" sz="1400" b="0" i="0" dirty="0">
                <a:ln>
                  <a:solidFill>
                    <a:schemeClr val="tx1"/>
                  </a:solidFill>
                </a:ln>
                <a:solidFill>
                  <a:srgbClr val="000000"/>
                </a:solidFill>
                <a:effectLst/>
                <a:latin typeface="arial" panose="020B0604020202020204" pitchFamily="34" charset="0"/>
              </a:rPr>
              <a:t> </a:t>
            </a:r>
          </a:p>
          <a:p>
            <a:pPr marL="0" indent="0" algn="r" rtl="1" fontAlgn="base">
              <a:buNone/>
            </a:pPr>
            <a:r>
              <a:rPr lang="he-IL" sz="1400" b="0" i="0" dirty="0">
                <a:ln>
                  <a:solidFill>
                    <a:schemeClr val="tx1"/>
                  </a:solidFill>
                </a:ln>
                <a:solidFill>
                  <a:srgbClr val="000000"/>
                </a:solidFill>
                <a:effectLst/>
                <a:latin typeface="arial" panose="020B0604020202020204" pitchFamily="34" charset="0"/>
              </a:rPr>
              <a:t>על פי החשד החשודים עקבו אחר התנהלותם של תושבים בעיר והחליטו "ללמד לקח" אלה שלא עמדו בסטנדרטים של צניעות. בין השאר הם עקבו אחר התנהלות אנשים ברחוב, צורת לבוש, אופן הישיבה בתחבורה הציבורית, שפת דיבור ועוד.</a:t>
            </a:r>
          </a:p>
          <a:p>
            <a:pPr marL="0" indent="0" algn="r" rtl="1" fontAlgn="base">
              <a:buNone/>
            </a:pPr>
            <a:r>
              <a:rPr lang="he-IL" sz="1400" b="0" i="0" dirty="0">
                <a:ln>
                  <a:solidFill>
                    <a:schemeClr val="tx1"/>
                  </a:solidFill>
                </a:ln>
                <a:solidFill>
                  <a:srgbClr val="000000"/>
                </a:solidFill>
                <a:effectLst/>
                <a:latin typeface="arial" panose="020B0604020202020204" pitchFamily="34" charset="0"/>
              </a:rPr>
              <a:t> </a:t>
            </a:r>
          </a:p>
          <a:p>
            <a:pPr marL="0" indent="0" algn="r" rtl="1" fontAlgn="base">
              <a:buNone/>
            </a:pPr>
            <a:r>
              <a:rPr lang="he-IL" sz="1400" b="0" i="0" dirty="0">
                <a:ln>
                  <a:solidFill>
                    <a:schemeClr val="tx1"/>
                  </a:solidFill>
                </a:ln>
                <a:solidFill>
                  <a:srgbClr val="000000"/>
                </a:solidFill>
                <a:effectLst/>
                <a:latin typeface="arial" panose="020B0604020202020204" pitchFamily="34" charset="0"/>
              </a:rPr>
              <a:t>בחלק מהמקרים הם תקפו גם נערים ונערות. על פי החשד, במקרה אחד הם חטפו נער כבן 17,</a:t>
            </a:r>
            <a:endParaRPr lang="he-IL" sz="1400" dirty="0">
              <a:ln>
                <a:solidFill>
                  <a:schemeClr val="tx1"/>
                </a:solidFill>
              </a:ln>
            </a:endParaRPr>
          </a:p>
        </p:txBody>
      </p:sp>
      <p:sp>
        <p:nvSpPr>
          <p:cNvPr id="13" name="תיבת טקסט 12">
            <a:extLst>
              <a:ext uri="{FF2B5EF4-FFF2-40B4-BE49-F238E27FC236}">
                <a16:creationId xmlns:a16="http://schemas.microsoft.com/office/drawing/2014/main" id="{E05AD27A-E229-4C0B-A982-6C30B0D6C44E}"/>
              </a:ext>
            </a:extLst>
          </p:cNvPr>
          <p:cNvSpPr txBox="1"/>
          <p:nvPr/>
        </p:nvSpPr>
        <p:spPr>
          <a:xfrm>
            <a:off x="714653" y="1595021"/>
            <a:ext cx="4403324" cy="5355312"/>
          </a:xfrm>
          <a:prstGeom prst="rect">
            <a:avLst/>
          </a:prstGeom>
          <a:noFill/>
          <a:ln>
            <a:solidFill>
              <a:schemeClr val="tx1"/>
            </a:solidFill>
          </a:ln>
        </p:spPr>
        <p:txBody>
          <a:bodyPr wrap="square" rtlCol="1">
            <a:spAutoFit/>
          </a:bodyPr>
          <a:lstStyle/>
          <a:p>
            <a:pPr algn="r" fontAlgn="base"/>
            <a:r>
              <a:rPr lang="he-IL" b="1" i="0" dirty="0">
                <a:solidFill>
                  <a:srgbClr val="000000"/>
                </a:solidFill>
                <a:effectLst/>
                <a:latin typeface="arial" panose="020B0604020202020204" pitchFamily="34" charset="0"/>
              </a:rPr>
              <a:t>בני הזוג, נפגעי הרב </a:t>
            </a:r>
            <a:r>
              <a:rPr lang="he-IL" b="1" i="0" dirty="0" err="1">
                <a:solidFill>
                  <a:srgbClr val="000000"/>
                </a:solidFill>
                <a:effectLst/>
                <a:latin typeface="arial" panose="020B0604020202020204" pitchFamily="34" charset="0"/>
              </a:rPr>
              <a:t>שיינברג</a:t>
            </a:r>
            <a:r>
              <a:rPr lang="he-IL" b="1" i="0" dirty="0">
                <a:solidFill>
                  <a:srgbClr val="000000"/>
                </a:solidFill>
                <a:effectLst/>
                <a:latin typeface="arial" panose="020B0604020202020204" pitchFamily="34" charset="0"/>
              </a:rPr>
              <a:t>: "הרב שהערצתי פגע באשתי בבית שלנו"</a:t>
            </a:r>
          </a:p>
          <a:p>
            <a:pPr algn="r" fontAlgn="base"/>
            <a:r>
              <a:rPr lang="he-IL" b="1" i="0" dirty="0">
                <a:solidFill>
                  <a:srgbClr val="666666"/>
                </a:solidFill>
                <a:effectLst/>
                <a:latin typeface="arial" panose="020B0604020202020204" pitchFamily="34" charset="0"/>
              </a:rPr>
              <a:t>יואב גילה כי היה מעבר לדלת כאשר רבו הנערץ פגע מינית ברעייתו במסגרת "טיפולים רוחניים", אריאל לא ידע שהטיפול בשלט-רחוק הפך לפגיעה מתמשכת באשתו - ויהונדב מתקשה לשקם את רעייתו ואת הזוגיות שנפגעה: בני זוגן של נפגעות הרב </a:t>
            </a:r>
            <a:r>
              <a:rPr lang="he-IL" b="1" i="0" dirty="0" err="1">
                <a:solidFill>
                  <a:srgbClr val="666666"/>
                </a:solidFill>
                <a:effectLst/>
                <a:latin typeface="arial" panose="020B0604020202020204" pitchFamily="34" charset="0"/>
              </a:rPr>
              <a:t>שיינברג</a:t>
            </a:r>
            <a:r>
              <a:rPr lang="he-IL" b="1" i="0" dirty="0">
                <a:solidFill>
                  <a:srgbClr val="666666"/>
                </a:solidFill>
                <a:effectLst/>
                <a:latin typeface="arial" panose="020B0604020202020204" pitchFamily="34" charset="0"/>
              </a:rPr>
              <a:t>, בראיון מיוחד על הצד שלהם בטראומה, הקשיים הכלכליים שנוספו לכל זה - והתקווה לצדק בתביעה אזרחית</a:t>
            </a:r>
          </a:p>
          <a:p>
            <a:pPr algn="r" fontAlgn="base"/>
            <a:r>
              <a:rPr lang="he-IL" b="0" i="0" dirty="0">
                <a:solidFill>
                  <a:srgbClr val="000000"/>
                </a:solidFill>
                <a:effectLst/>
                <a:latin typeface="arial" panose="020B0604020202020204" pitchFamily="34" charset="0"/>
              </a:rPr>
              <a:t>חייהם של יואב, אריאל ויהונדב (שמות בדויים) התהפכו עליהם באחת לפני ארבע שנים, ולא חזרו למסלולם עוד. </a:t>
            </a:r>
            <a:r>
              <a:rPr lang="he-IL" b="0" i="0" dirty="0">
                <a:solidFill>
                  <a:srgbClr val="0000FF"/>
                </a:solidFill>
                <a:effectLst/>
                <a:latin typeface="arial" panose="020B0604020202020204" pitchFamily="34" charset="0"/>
                <a:hlinkClick r:id="rId6"/>
              </a:rPr>
              <a:t>מה שנודע כפרשת "הרב מהצפון</a:t>
            </a:r>
            <a:r>
              <a:rPr lang="he-IL" b="0" i="0" dirty="0">
                <a:solidFill>
                  <a:srgbClr val="000000"/>
                </a:solidFill>
                <a:effectLst/>
                <a:latin typeface="arial" panose="020B0604020202020204" pitchFamily="34" charset="0"/>
              </a:rPr>
              <a:t>" הפך למציאות חיים של גברים דתיים, שנתנו אמון ברבם הנערץ, וגילו כי הוא פגע מינית בנשותיהם, לא פעם בביתם שלהם, לא פעם כשהם עצמם במרחק של מטרים ספורים מהדלת הסגורה.</a:t>
            </a:r>
            <a:endParaRPr lang="he-IL" b="1" i="0" dirty="0">
              <a:solidFill>
                <a:srgbClr val="666666"/>
              </a:solidFill>
              <a:effectLst/>
              <a:latin typeface="arial" panose="020B0604020202020204" pitchFamily="34" charset="0"/>
            </a:endParaRPr>
          </a:p>
        </p:txBody>
      </p:sp>
    </p:spTree>
    <p:extLst>
      <p:ext uri="{BB962C8B-B14F-4D97-AF65-F5344CB8AC3E}">
        <p14:creationId xmlns:p14="http://schemas.microsoft.com/office/powerpoint/2010/main" val="105159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B777ED3-0697-4F03-B217-FB9FA16F4BF8}"/>
              </a:ext>
            </a:extLst>
          </p:cNvPr>
          <p:cNvSpPr>
            <a:spLocks noGrp="1"/>
          </p:cNvSpPr>
          <p:nvPr>
            <p:ph type="title"/>
          </p:nvPr>
        </p:nvSpPr>
        <p:spPr>
          <a:xfrm>
            <a:off x="838200" y="2299317"/>
            <a:ext cx="10374297" cy="456692"/>
          </a:xfrm>
        </p:spPr>
        <p:txBody>
          <a:bodyPr>
            <a:noAutofit/>
          </a:bodyPr>
          <a:lstStyle/>
          <a:p>
            <a:pPr rtl="1">
              <a:lnSpc>
                <a:spcPct val="150000"/>
              </a:lnSpc>
            </a:pPr>
            <a:r>
              <a:rPr lang="he-IL" sz="2000" dirty="0">
                <a:ln>
                  <a:noFill/>
                </a:ln>
                <a:solidFill>
                  <a:srgbClr val="FF0000"/>
                </a:solidFill>
                <a:effectLst/>
              </a:rPr>
              <a:t>אֲבָל </a:t>
            </a:r>
            <a:r>
              <a:rPr lang="he-IL" sz="2000" dirty="0" err="1">
                <a:ln>
                  <a:noFill/>
                </a:ln>
                <a:solidFill>
                  <a:srgbClr val="FF0000"/>
                </a:solidFill>
                <a:effectLst/>
              </a:rPr>
              <a:t>דַּוְקָא</a:t>
            </a:r>
            <a:r>
              <a:rPr lang="he-IL" sz="2000" dirty="0">
                <a:ln>
                  <a:noFill/>
                </a:ln>
                <a:solidFill>
                  <a:srgbClr val="FF0000"/>
                </a:solidFill>
                <a:effectLst/>
              </a:rPr>
              <a:t> מִשּׁוּם דְּלֵית לָהּ מִגַּרְמָהּ כְּלוּם הִיא מְקַבֶּלֶת אֶת כָּל הָאוֹרוֹת, הִיא אוֹצֶרֶת בְּקִרְבָּהּ אֶת כָּל </a:t>
            </a:r>
            <a:r>
              <a:rPr lang="he-IL" sz="2000" dirty="0" err="1">
                <a:ln>
                  <a:noFill/>
                </a:ln>
                <a:solidFill>
                  <a:srgbClr val="FF0000"/>
                </a:solidFill>
                <a:effectLst/>
              </a:rPr>
              <a:t>הַכִּשְׁרוֹנוֹת</a:t>
            </a:r>
            <a:r>
              <a:rPr lang="he-IL" sz="2000" dirty="0">
                <a:ln>
                  <a:noFill/>
                </a:ln>
                <a:solidFill>
                  <a:srgbClr val="FF0000"/>
                </a:solidFill>
                <a:effectLst/>
              </a:rPr>
              <a:t> כֻּלָּם. וְכָל כִּשָּׁרוֹן מִתְבָּרֵךְ וּמֻבְטָח לִהְיוֹת נָצוּר רַק עַל פִּי הַהַעֲרָכָה </a:t>
            </a:r>
            <a:r>
              <a:rPr lang="he-IL" sz="2000" dirty="0" err="1">
                <a:ln>
                  <a:noFill/>
                </a:ln>
                <a:solidFill>
                  <a:srgbClr val="FF0000"/>
                </a:solidFill>
                <a:effectLst/>
              </a:rPr>
              <a:t>הַנִּכְבֶּדֶת</a:t>
            </a:r>
            <a:r>
              <a:rPr lang="he-IL" sz="2000" dirty="0">
                <a:ln>
                  <a:noFill/>
                </a:ln>
                <a:solidFill>
                  <a:srgbClr val="FF0000"/>
                </a:solidFill>
                <a:effectLst/>
              </a:rPr>
              <a:t> שֶׁל יָחוּשׁוּ </a:t>
            </a:r>
            <a:r>
              <a:rPr lang="he-IL" sz="2000" dirty="0" err="1">
                <a:ln>
                  <a:noFill/>
                </a:ln>
                <a:solidFill>
                  <a:srgbClr val="FF0000"/>
                </a:solidFill>
                <a:effectLst/>
              </a:rPr>
              <a:t>לְהָאוֹצָר</a:t>
            </a:r>
            <a:r>
              <a:rPr lang="he-IL" sz="2000" dirty="0">
                <a:ln>
                  <a:noFill/>
                </a:ln>
                <a:solidFill>
                  <a:srgbClr val="FF0000"/>
                </a:solidFill>
                <a:effectLst/>
              </a:rPr>
              <a:t> הַגָּדוֹל, אוֹצָר שֶׁל יִרְאַת שָׁמַיִם, שֶׁבּוֹ </a:t>
            </a:r>
            <a:r>
              <a:rPr lang="he-IL" sz="2000" dirty="0" err="1">
                <a:ln>
                  <a:noFill/>
                </a:ln>
                <a:solidFill>
                  <a:srgbClr val="FF0000"/>
                </a:solidFill>
                <a:effectLst/>
              </a:rPr>
              <a:t>הַכֹּל</a:t>
            </a:r>
            <a:r>
              <a:rPr lang="he-IL" sz="2000" dirty="0">
                <a:ln>
                  <a:noFill/>
                </a:ln>
                <a:solidFill>
                  <a:srgbClr val="FF0000"/>
                </a:solidFill>
                <a:effectLst/>
              </a:rPr>
              <a:t> גָּנוּז.</a:t>
            </a:r>
            <a:br>
              <a:rPr lang="en-US" sz="2000" dirty="0">
                <a:ln>
                  <a:noFill/>
                </a:ln>
                <a:solidFill>
                  <a:srgbClr val="FF0000"/>
                </a:solidFill>
                <a:effectLst/>
              </a:rPr>
            </a:br>
            <a:r>
              <a:rPr lang="he-IL" sz="2000" dirty="0">
                <a:ln>
                  <a:noFill/>
                </a:ln>
                <a:solidFill>
                  <a:srgbClr val="FF0000"/>
                </a:solidFill>
                <a:effectLst/>
              </a:rPr>
              <a:t>עַל כֵּן יִרְאַת שָׁמַיִם מִתְרוֹמֶמֶת לֹא כָּל כָּךְ עַל פִּי הָעֵסֶק בְּמַעֲמַקֵּי עַצְמָהּ, כְּמוֹ שֶׁהִיא מִתְעַלָּה עַל יְדֵי מַה שֶׁמְּמַלְּאִים אוֹצָרָהּ. בְּכָל דַּעַת וְכִשָּׁרוֹן, בַּתּוֹרָה וּבַמִּצְותׁ, בְּכָל מִדָּה נְכוֹנָה, בְּכָל עֹז וּגְבוּרָה, בְּכָל </a:t>
            </a:r>
            <a:r>
              <a:rPr lang="he-IL" sz="2000" dirty="0" err="1">
                <a:ln>
                  <a:noFill/>
                </a:ln>
                <a:solidFill>
                  <a:srgbClr val="FF0000"/>
                </a:solidFill>
                <a:effectLst/>
              </a:rPr>
              <a:t>תְּהִלָּה</a:t>
            </a:r>
            <a:r>
              <a:rPr lang="he-IL" sz="2000" dirty="0">
                <a:ln>
                  <a:noFill/>
                </a:ln>
                <a:solidFill>
                  <a:srgbClr val="FF0000"/>
                </a:solidFill>
                <a:effectLst/>
              </a:rPr>
              <a:t> וְתִפְאֶרֶת...</a:t>
            </a:r>
            <a:br>
              <a:rPr lang="en-US" sz="1400" dirty="0">
                <a:ln>
                  <a:noFill/>
                </a:ln>
                <a:solidFill>
                  <a:srgbClr val="FF0000"/>
                </a:solidFill>
                <a:effectLst/>
              </a:rPr>
            </a:br>
            <a:r>
              <a:rPr lang="he-IL" sz="1400" dirty="0">
                <a:ln>
                  <a:noFill/>
                </a:ln>
                <a:solidFill>
                  <a:srgbClr val="FF0000"/>
                </a:solidFill>
                <a:effectLst/>
              </a:rPr>
              <a:t>.</a:t>
            </a:r>
            <a:br>
              <a:rPr lang="en-US" sz="1400" dirty="0">
                <a:ln>
                  <a:noFill/>
                </a:ln>
                <a:solidFill>
                  <a:srgbClr val="FF0000"/>
                </a:solidFill>
                <a:effectLst/>
              </a:rPr>
            </a:br>
            <a:endParaRPr lang="he-IL" sz="8000" dirty="0">
              <a:solidFill>
                <a:srgbClr val="FF0000"/>
              </a:solidFill>
            </a:endParaRPr>
          </a:p>
        </p:txBody>
      </p:sp>
      <p:sp>
        <p:nvSpPr>
          <p:cNvPr id="3" name="מציין מיקום תוכן 2">
            <a:extLst>
              <a:ext uri="{FF2B5EF4-FFF2-40B4-BE49-F238E27FC236}">
                <a16:creationId xmlns:a16="http://schemas.microsoft.com/office/drawing/2014/main" id="{EB4CE965-F284-4C22-840B-5A246B41575C}"/>
              </a:ext>
            </a:extLst>
          </p:cNvPr>
          <p:cNvSpPr>
            <a:spLocks noGrp="1"/>
          </p:cNvSpPr>
          <p:nvPr>
            <p:ph idx="1"/>
          </p:nvPr>
        </p:nvSpPr>
        <p:spPr>
          <a:xfrm>
            <a:off x="838200" y="3524435"/>
            <a:ext cx="9575307" cy="2652528"/>
          </a:xfrm>
        </p:spPr>
        <p:txBody>
          <a:bodyPr/>
          <a:lstStyle/>
          <a:p>
            <a:pPr marL="0" indent="0">
              <a:buNone/>
            </a:pPr>
            <a:r>
              <a:rPr lang="he-IL" dirty="0"/>
              <a:t>יראת שמיים היא כלי ולכן היא אינה עומדת בפני עצמה אלא תלויה בתוכן שממלאים אותה.</a:t>
            </a:r>
          </a:p>
          <a:p>
            <a:pPr marL="0" indent="0">
              <a:buNone/>
            </a:pPr>
            <a:r>
              <a:rPr lang="he-IL" dirty="0"/>
              <a:t>ליראת שמיים- </a:t>
            </a:r>
            <a:r>
              <a:rPr lang="he-IL" dirty="0" err="1"/>
              <a:t>כטיטל</a:t>
            </a:r>
            <a:r>
              <a:rPr lang="he-IL"/>
              <a:t>, ככותרת </a:t>
            </a:r>
            <a:r>
              <a:rPr lang="he-IL" dirty="0"/>
              <a:t>ריקה אין שום משמעות והיא אפילו מסוכנת מאוד. </a:t>
            </a:r>
          </a:p>
        </p:txBody>
      </p:sp>
    </p:spTree>
    <p:extLst>
      <p:ext uri="{BB962C8B-B14F-4D97-AF65-F5344CB8AC3E}">
        <p14:creationId xmlns:p14="http://schemas.microsoft.com/office/powerpoint/2010/main" val="357886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2FFF80C-2105-460C-9685-9D4320F37BCA}"/>
              </a:ext>
            </a:extLst>
          </p:cNvPr>
          <p:cNvSpPr>
            <a:spLocks noGrp="1"/>
          </p:cNvSpPr>
          <p:nvPr>
            <p:ph type="title"/>
          </p:nvPr>
        </p:nvSpPr>
        <p:spPr>
          <a:xfrm>
            <a:off x="767178" y="1245786"/>
            <a:ext cx="10515600" cy="1325563"/>
          </a:xfrm>
        </p:spPr>
        <p:txBody>
          <a:bodyPr>
            <a:noAutofit/>
          </a:bodyPr>
          <a:lstStyle/>
          <a:p>
            <a:pPr rtl="1">
              <a:lnSpc>
                <a:spcPct val="150000"/>
              </a:lnSpc>
            </a:pPr>
            <a:r>
              <a:rPr lang="he-IL" sz="2800" dirty="0" err="1">
                <a:ln>
                  <a:noFill/>
                </a:ln>
                <a:solidFill>
                  <a:srgbClr val="FF0000"/>
                </a:solidFill>
                <a:effectLst/>
              </a:rPr>
              <a:t>הַחִסָּרוֹן</a:t>
            </a:r>
            <a:r>
              <a:rPr lang="he-IL" sz="2800" dirty="0">
                <a:ln>
                  <a:noFill/>
                </a:ln>
                <a:solidFill>
                  <a:srgbClr val="FF0000"/>
                </a:solidFill>
                <a:effectLst/>
              </a:rPr>
              <a:t> הַיּוֹתֵר גָּדוֹל שֶׁיֵּשׁ בִּתְכוּנָתָהּ שֶׁל יִרְאַת שָׁמַיִם, שֶׁאֵינָהּ מְחֻבֶּרֶת יָפֶה בְּאוֹרָהּ שֶׁל תּוֹרָה, </a:t>
            </a:r>
            <a:r>
              <a:rPr lang="he-IL" sz="2800" u="sng" dirty="0">
                <a:ln>
                  <a:noFill/>
                </a:ln>
                <a:solidFill>
                  <a:schemeClr val="accent1"/>
                </a:solidFill>
                <a:effectLst/>
              </a:rPr>
              <a:t>הוּא מַה שֶׁבִּמְקוֹם יִרְאַת חֵטְא, הִיא מִתְחַלֶּפֶת עַל יִרְאַת הַמַּחְשָׁבָה</a:t>
            </a:r>
            <a:r>
              <a:rPr lang="he-IL" sz="2800" dirty="0">
                <a:ln>
                  <a:noFill/>
                </a:ln>
                <a:solidFill>
                  <a:srgbClr val="FF0000"/>
                </a:solidFill>
                <a:effectLst/>
              </a:rPr>
              <a:t>. וְכֵיוָן שֶׁהָאָדָם מַתְחִיל לִהְיוֹת </a:t>
            </a:r>
            <a:r>
              <a:rPr lang="he-IL" sz="2800" dirty="0" err="1">
                <a:ln>
                  <a:noFill/>
                </a:ln>
                <a:solidFill>
                  <a:srgbClr val="FF0000"/>
                </a:solidFill>
                <a:effectLst/>
              </a:rPr>
              <a:t>מִתְיָרֵא</a:t>
            </a:r>
            <a:r>
              <a:rPr lang="he-IL" sz="2800" dirty="0">
                <a:ln>
                  <a:noFill/>
                </a:ln>
                <a:solidFill>
                  <a:srgbClr val="FF0000"/>
                </a:solidFill>
                <a:effectLst/>
              </a:rPr>
              <a:t> לַחְשֹׁב, הֲרֵי שֶׁהוּא הוֹלֵךְ וְטוֹבֵל </a:t>
            </a:r>
            <a:r>
              <a:rPr lang="he-IL" sz="2800" dirty="0" err="1">
                <a:ln>
                  <a:noFill/>
                </a:ln>
                <a:solidFill>
                  <a:srgbClr val="FF0000"/>
                </a:solidFill>
                <a:effectLst/>
              </a:rPr>
              <a:t>בְּבֹץ</a:t>
            </a:r>
            <a:r>
              <a:rPr lang="he-IL" sz="2800" dirty="0">
                <a:ln>
                  <a:noFill/>
                </a:ln>
                <a:solidFill>
                  <a:srgbClr val="FF0000"/>
                </a:solidFill>
                <a:effectLst/>
              </a:rPr>
              <a:t> הַבַּעֲרוּת, הַנּוֹטֶלֶת אֶת אוֹר נִשְׁמָתוֹ, מַכְשֶלֶת אֶת </a:t>
            </a:r>
            <a:r>
              <a:rPr lang="he-IL" sz="2800" dirty="0" err="1">
                <a:ln>
                  <a:noFill/>
                </a:ln>
                <a:solidFill>
                  <a:srgbClr val="FF0000"/>
                </a:solidFill>
                <a:effectLst/>
              </a:rPr>
              <a:t>כֹּחו</a:t>
            </a:r>
            <a:r>
              <a:rPr lang="he-IL" sz="2800" dirty="0">
                <a:ln>
                  <a:noFill/>
                </a:ln>
                <a:solidFill>
                  <a:srgbClr val="FF0000"/>
                </a:solidFill>
                <a:effectLst/>
              </a:rPr>
              <a:t>ֹ, וּמְעִיבָה אֶת רוּחוֹ.</a:t>
            </a:r>
            <a:br>
              <a:rPr lang="en-US" sz="1000" dirty="0">
                <a:ln>
                  <a:noFill/>
                </a:ln>
                <a:solidFill>
                  <a:schemeClr val="tx1"/>
                </a:solidFill>
                <a:effectLst/>
              </a:rPr>
            </a:br>
            <a:endParaRPr lang="he-IL" sz="4800" dirty="0"/>
          </a:p>
        </p:txBody>
      </p:sp>
      <p:sp>
        <p:nvSpPr>
          <p:cNvPr id="3" name="מציין מיקום תוכן 2">
            <a:extLst>
              <a:ext uri="{FF2B5EF4-FFF2-40B4-BE49-F238E27FC236}">
                <a16:creationId xmlns:a16="http://schemas.microsoft.com/office/drawing/2014/main" id="{024FEBDB-3CD8-421F-BAEC-01CBB50BE581}"/>
              </a:ext>
            </a:extLst>
          </p:cNvPr>
          <p:cNvSpPr>
            <a:spLocks noGrp="1"/>
          </p:cNvSpPr>
          <p:nvPr>
            <p:ph idx="1"/>
          </p:nvPr>
        </p:nvSpPr>
        <p:spPr>
          <a:xfrm>
            <a:off x="838200" y="3095131"/>
            <a:ext cx="10515600" cy="4351338"/>
          </a:xfrm>
        </p:spPr>
        <p:txBody>
          <a:bodyPr/>
          <a:lstStyle/>
          <a:p>
            <a:pPr marL="0" indent="0">
              <a:buNone/>
            </a:pPr>
            <a:r>
              <a:rPr lang="he-IL" dirty="0"/>
              <a:t>לפעמים מרוב שהאדם מפחד </a:t>
            </a:r>
            <a:r>
              <a:rPr lang="he-IL" dirty="0" err="1"/>
              <a:t>לחטוא</a:t>
            </a:r>
            <a:r>
              <a:rPr lang="he-IL" dirty="0"/>
              <a:t> זה גורם לו לפחד לחשוב ואז הוא עושה דברים באופן אוטומטי מבלי להפעיל שיקול דעת מחשבתי.</a:t>
            </a:r>
          </a:p>
          <a:p>
            <a:pPr marL="0" indent="0">
              <a:buNone/>
            </a:pPr>
            <a:r>
              <a:rPr lang="he-IL" dirty="0"/>
              <a:t>אומר הר קוק אסור!! להפסיק לחשוב. </a:t>
            </a:r>
          </a:p>
          <a:p>
            <a:pPr marL="0" indent="0">
              <a:buNone/>
            </a:pPr>
            <a:r>
              <a:rPr lang="he-IL" dirty="0"/>
              <a:t>לשכל, למחשבה ישנו תפקיד חשוב והוא מהווה את הבחינה האם המעשה הוא נכון או לא.</a:t>
            </a:r>
          </a:p>
        </p:txBody>
      </p:sp>
    </p:spTree>
    <p:extLst>
      <p:ext uri="{BB962C8B-B14F-4D97-AF65-F5344CB8AC3E}">
        <p14:creationId xmlns:p14="http://schemas.microsoft.com/office/powerpoint/2010/main" val="417320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DC0124E-85A7-407D-8E08-F22F555A6DC5}"/>
              </a:ext>
            </a:extLst>
          </p:cNvPr>
          <p:cNvSpPr>
            <a:spLocks noGrp="1"/>
          </p:cNvSpPr>
          <p:nvPr>
            <p:ph type="title"/>
          </p:nvPr>
        </p:nvSpPr>
        <p:spPr>
          <a:xfrm>
            <a:off x="483094" y="1162843"/>
            <a:ext cx="10515600" cy="1325563"/>
          </a:xfrm>
        </p:spPr>
        <p:txBody>
          <a:bodyPr>
            <a:normAutofit fontScale="90000"/>
          </a:bodyPr>
          <a:lstStyle/>
          <a:p>
            <a:r>
              <a:rPr lang="he-IL" sz="3600" dirty="0">
                <a:ln>
                  <a:noFill/>
                </a:ln>
                <a:solidFill>
                  <a:srgbClr val="FF0000"/>
                </a:solidFill>
                <a:effectLst/>
              </a:rPr>
              <a:t>אָסוּר לְיִרְאַת שָׁמַיִם שֶׁתִּדְחַק אֶת הַמּוּסָר הַטִּבְעִי שֶׁל הָאָדָם, כִּי אָז אֵינָהּ עוֹד יִרְאַת שָׁמַיִם טְהוֹרָה. </a:t>
            </a:r>
            <a:r>
              <a:rPr lang="he-IL" sz="3600" dirty="0">
                <a:ln>
                  <a:noFill/>
                </a:ln>
                <a:solidFill>
                  <a:srgbClr val="0070C0"/>
                </a:solidFill>
                <a:effectLst/>
              </a:rPr>
              <a:t>סִימָן לְיִרְאַת שָׁמַיִם טְהוֹרָה הוּא כְּשֶׁהַמּוּסָר הַטִּבְעִי, הַנָּטוּעַ בַּטֶּבַע הַיָּשָׁר שֶׁל הָאָדָם, הוֹלֵךְ וְעוֹלֶה עַל פִּיהָ בְּמַעֲלוֹת יוֹתֵר גְּבוֹהוֹת </a:t>
            </a:r>
            <a:r>
              <a:rPr lang="he-IL" sz="3600" dirty="0">
                <a:ln>
                  <a:noFill/>
                </a:ln>
                <a:solidFill>
                  <a:srgbClr val="FF0000"/>
                </a:solidFill>
                <a:effectLst/>
              </a:rPr>
              <a:t>מִמַּה שֶׁהוּא עוֹמֵד </a:t>
            </a:r>
            <a:r>
              <a:rPr lang="he-IL" sz="3600" dirty="0" err="1">
                <a:ln>
                  <a:noFill/>
                </a:ln>
                <a:solidFill>
                  <a:srgbClr val="FF0000"/>
                </a:solidFill>
                <a:effectLst/>
              </a:rPr>
              <a:t>מִבַּלְעָדָה</a:t>
            </a:r>
            <a:r>
              <a:rPr lang="he-IL" sz="3600" dirty="0">
                <a:ln>
                  <a:noFill/>
                </a:ln>
                <a:solidFill>
                  <a:srgbClr val="FF0000"/>
                </a:solidFill>
                <a:effectLst/>
              </a:rPr>
              <a:t>ּ</a:t>
            </a:r>
            <a:r>
              <a:rPr lang="he-IL" sz="800" dirty="0">
                <a:ln>
                  <a:noFill/>
                </a:ln>
                <a:solidFill>
                  <a:schemeClr val="tx1"/>
                </a:solidFill>
                <a:effectLst/>
              </a:rPr>
              <a:t>.</a:t>
            </a:r>
            <a:br>
              <a:rPr lang="en-US" sz="800" dirty="0">
                <a:ln>
                  <a:noFill/>
                </a:ln>
                <a:solidFill>
                  <a:schemeClr val="tx1"/>
                </a:solidFill>
                <a:effectLst/>
              </a:rPr>
            </a:br>
            <a:endParaRPr lang="he-IL" dirty="0"/>
          </a:p>
        </p:txBody>
      </p:sp>
      <p:sp>
        <p:nvSpPr>
          <p:cNvPr id="3" name="מציין מיקום תוכן 2">
            <a:extLst>
              <a:ext uri="{FF2B5EF4-FFF2-40B4-BE49-F238E27FC236}">
                <a16:creationId xmlns:a16="http://schemas.microsoft.com/office/drawing/2014/main" id="{ED5E9F68-0E54-4CAD-9570-77AAF9AE35B8}"/>
              </a:ext>
            </a:extLst>
          </p:cNvPr>
          <p:cNvSpPr>
            <a:spLocks noGrp="1"/>
          </p:cNvSpPr>
          <p:nvPr>
            <p:ph idx="1"/>
          </p:nvPr>
        </p:nvSpPr>
        <p:spPr>
          <a:xfrm>
            <a:off x="838200" y="3151573"/>
            <a:ext cx="9788371" cy="3025390"/>
          </a:xfrm>
        </p:spPr>
        <p:txBody>
          <a:bodyPr/>
          <a:lstStyle/>
          <a:p>
            <a:r>
              <a:rPr lang="he-IL" dirty="0"/>
              <a:t>המבחן האמיתי ליראת שמים טהורה הוא התנהגות מוסרית!!</a:t>
            </a:r>
          </a:p>
        </p:txBody>
      </p:sp>
    </p:spTree>
    <p:extLst>
      <p:ext uri="{BB962C8B-B14F-4D97-AF65-F5344CB8AC3E}">
        <p14:creationId xmlns:p14="http://schemas.microsoft.com/office/powerpoint/2010/main" val="114834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CD638DC-450D-4938-AE0E-8DCD5A1271CD}"/>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3F449CFA-3D3D-4326-81CA-2C25A771865D}"/>
              </a:ext>
            </a:extLst>
          </p:cNvPr>
          <p:cNvSpPr>
            <a:spLocks noGrp="1"/>
          </p:cNvSpPr>
          <p:nvPr>
            <p:ph idx="1"/>
          </p:nvPr>
        </p:nvSpPr>
        <p:spPr>
          <a:xfrm>
            <a:off x="1281713" y="2058918"/>
            <a:ext cx="9628573" cy="3629072"/>
          </a:xfrm>
          <a:ln w="28575">
            <a:solidFill>
              <a:schemeClr val="accent1"/>
            </a:solidFill>
          </a:ln>
        </p:spPr>
        <p:txBody>
          <a:bodyPr/>
          <a:lstStyle/>
          <a:p>
            <a:pPr marL="0" indent="0" algn="just" rtl="1">
              <a:lnSpc>
                <a:spcPct val="150000"/>
              </a:lnSpc>
              <a:buNone/>
            </a:pPr>
            <a:r>
              <a:rPr lang="he-IL" sz="1800" kern="1600" dirty="0">
                <a:effectLst/>
                <a:latin typeface="Times New Roman" panose="02020603050405020304" pitchFamily="18" charset="0"/>
                <a:ea typeface="Times New Roman" panose="02020603050405020304" pitchFamily="18" charset="0"/>
                <a:cs typeface="David" panose="020E0502060401010101" pitchFamily="34" charset="-79"/>
              </a:rPr>
              <a:t>"</a:t>
            </a:r>
            <a:r>
              <a:rPr lang="he-IL" sz="1800" dirty="0">
                <a:effectLst/>
                <a:latin typeface="Garamond" panose="02020404030301010803" pitchFamily="18" charset="0"/>
                <a:ea typeface="Times New Roman" panose="02020603050405020304" pitchFamily="18" charset="0"/>
                <a:cs typeface="David" panose="020E0502060401010101" pitchFamily="34" charset="-79"/>
              </a:rPr>
              <a:t>פַּעַם הָיָה רבי דֹּב בֶּער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מִלּוּבָּאווִיטְש</a:t>
            </a:r>
            <a:r>
              <a:rPr lang="he-IL" sz="1800" dirty="0">
                <a:effectLst/>
                <a:latin typeface="Garamond" panose="02020404030301010803" pitchFamily="18" charset="0"/>
                <a:ea typeface="Times New Roman" panose="02020603050405020304" pitchFamily="18" charset="0"/>
                <a:cs typeface="David" panose="020E0502060401010101" pitchFamily="34" charset="-79"/>
              </a:rPr>
              <a:t>ׁ שָׁקוּעַ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בְּלִמּוּדו</a:t>
            </a:r>
            <a:r>
              <a:rPr lang="he-IL" sz="1800" dirty="0">
                <a:effectLst/>
                <a:latin typeface="Garamond" panose="02020404030301010803" pitchFamily="18" charset="0"/>
                <a:ea typeface="Times New Roman" panose="02020603050405020304" pitchFamily="18" charset="0"/>
                <a:cs typeface="David" panose="020E0502060401010101" pitchFamily="34" charset="-79"/>
              </a:rPr>
              <a:t>ֹ. נָפַל בְּנוֹ הַתִּינוֹק מֵעֲרִיסָתוֹ וּפָרַץ בִּבְכִי. אוּלָם הוּא אֲבִי הַתִּינוֹק, שֶׁהָיָה שָׁקוּעַ בִּדְבֵקוּת, לֹא הִרְגִּישׁ בְּכָךְ. קָם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מִכִּסְּאו</a:t>
            </a:r>
            <a:r>
              <a:rPr lang="he-IL" sz="1800" dirty="0">
                <a:effectLst/>
                <a:latin typeface="Garamond" panose="02020404030301010803" pitchFamily="18" charset="0"/>
                <a:ea typeface="Times New Roman" panose="02020603050405020304" pitchFamily="18" charset="0"/>
                <a:cs typeface="David" panose="020E0502060401010101" pitchFamily="34" charset="-79"/>
              </a:rPr>
              <a:t>ֹ הָרַבִּי הַזָּקֵן (הַסַּבָּא) רבי שְׁנֵיאוֹר זַלְמָן, הֵרִים אֶת הַתִּינוֹק מִן הָרִצְפָּה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וְהִרְגִּיעוֹ.לְאַחַר</a:t>
            </a:r>
            <a:r>
              <a:rPr lang="he-IL" sz="1800" dirty="0">
                <a:effectLst/>
                <a:latin typeface="Garamond" panose="02020404030301010803" pitchFamily="18" charset="0"/>
                <a:ea typeface="Times New Roman" panose="02020603050405020304" pitchFamily="18" charset="0"/>
                <a:cs typeface="David" panose="020E0502060401010101" pitchFamily="34" charset="-79"/>
              </a:rPr>
              <a:t> מִכֵּן אָמַר לִבְנוֹ: טוֹב שֶׁאָדָם מִשְׁתַּקֵּעַ בַּתּוֹרָה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וּמִתְדַּבֵּק</a:t>
            </a:r>
            <a:r>
              <a:rPr lang="he-IL" sz="1800" dirty="0">
                <a:effectLst/>
                <a:latin typeface="Garamond" panose="02020404030301010803" pitchFamily="18" charset="0"/>
                <a:ea typeface="Times New Roman" panose="02020603050405020304" pitchFamily="18" charset="0"/>
                <a:cs typeface="David" panose="020E0502060401010101" pitchFamily="34" charset="-79"/>
              </a:rPr>
              <a:t>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בְּקוֹנו</a:t>
            </a:r>
            <a:r>
              <a:rPr lang="he-IL" sz="1800" dirty="0">
                <a:effectLst/>
                <a:latin typeface="Garamond" panose="02020404030301010803" pitchFamily="18" charset="0"/>
                <a:ea typeface="Times New Roman" panose="02020603050405020304" pitchFamily="18" charset="0"/>
                <a:cs typeface="David" panose="020E0502060401010101" pitchFamily="34" charset="-79"/>
              </a:rPr>
              <a:t>ֹ עַד כְּלוֹת הַנֶּפֶשׁ – אַךְ לֹא עַד כְּדֵי שֶׁלֹּא יִשְׁמַע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פְּעִיַּת</a:t>
            </a:r>
            <a:r>
              <a:rPr lang="he-IL" sz="1800" dirty="0">
                <a:effectLst/>
                <a:latin typeface="Garamond" panose="02020404030301010803" pitchFamily="18" charset="0"/>
                <a:ea typeface="Times New Roman" panose="02020603050405020304" pitchFamily="18" charset="0"/>
                <a:cs typeface="David" panose="020E0502060401010101" pitchFamily="34" charset="-79"/>
              </a:rPr>
              <a:t> קוֹל יֶלֶד</a:t>
            </a:r>
            <a:r>
              <a:rPr lang="he-IL" sz="1800" kern="1600" dirty="0">
                <a:effectLst/>
                <a:latin typeface="Times New Roman" panose="02020603050405020304" pitchFamily="18" charset="0"/>
                <a:ea typeface="Times New Roman" panose="02020603050405020304" pitchFamily="18" charset="0"/>
                <a:cs typeface="David" panose="020E0502060401010101" pitchFamily="34" charset="-79"/>
              </a:rPr>
              <a:t>"...</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pPr marL="0" indent="0">
              <a:buNone/>
            </a:pPr>
            <a:r>
              <a:rPr lang="he-IL" sz="1800" kern="1600" dirty="0">
                <a:effectLst/>
                <a:latin typeface="Times New Roman" panose="02020603050405020304" pitchFamily="18" charset="0"/>
                <a:ea typeface="Times New Roman" panose="02020603050405020304" pitchFamily="18" charset="0"/>
                <a:cs typeface="David" panose="020E0502060401010101" pitchFamily="34" charset="-79"/>
              </a:rPr>
              <a:t> (אוריין מאיר, </a:t>
            </a:r>
            <a:r>
              <a:rPr lang="he-IL" sz="1800" b="1" kern="1600" dirty="0">
                <a:effectLst/>
                <a:latin typeface="Times New Roman" panose="02020603050405020304" pitchFamily="18" charset="0"/>
                <a:ea typeface="Times New Roman" panose="02020603050405020304" pitchFamily="18" charset="0"/>
                <a:cs typeface="David" panose="020E0502060401010101" pitchFamily="34" charset="-79"/>
              </a:rPr>
              <a:t>במעגלות החסידות,</a:t>
            </a:r>
            <a:r>
              <a:rPr lang="he-IL" sz="1800" kern="1600" dirty="0">
                <a:effectLst/>
                <a:latin typeface="Times New Roman" panose="02020603050405020304" pitchFamily="18" charset="0"/>
                <a:ea typeface="Times New Roman" panose="02020603050405020304" pitchFamily="18" charset="0"/>
                <a:cs typeface="David" panose="020E0502060401010101" pitchFamily="34" charset="-79"/>
              </a:rPr>
              <a:t> הוצ' ראובן מס, ירושלים, עמ' 161)</a:t>
            </a:r>
            <a:endParaRPr lang="he-IL" dirty="0"/>
          </a:p>
        </p:txBody>
      </p:sp>
    </p:spTree>
    <p:extLst>
      <p:ext uri="{BB962C8B-B14F-4D97-AF65-F5344CB8AC3E}">
        <p14:creationId xmlns:p14="http://schemas.microsoft.com/office/powerpoint/2010/main" val="512848843"/>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790</Words>
  <Application>Microsoft Office PowerPoint</Application>
  <PresentationFormat>מסך רחב</PresentationFormat>
  <Paragraphs>30</Paragraphs>
  <Slides>6</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6</vt:i4>
      </vt:variant>
    </vt:vector>
  </HeadingPairs>
  <TitlesOfParts>
    <vt:vector size="13" baseType="lpstr">
      <vt:lpstr>Arial</vt:lpstr>
      <vt:lpstr>Arial</vt:lpstr>
      <vt:lpstr>Calibri</vt:lpstr>
      <vt:lpstr>Calibri Light</vt:lpstr>
      <vt:lpstr>Garamond</vt:lpstr>
      <vt:lpstr>Times New Roman</vt:lpstr>
      <vt:lpstr>ערכת נושא Office</vt:lpstr>
      <vt:lpstr>הראי"ה קוק , "אורות הקודש", חלק ג'.  </vt:lpstr>
      <vt:lpstr>הַתְּכוּנָה שֶׁל יִרְאַת שָׁמַיִם, מִצַּד עַצְמָהּ, לֵית לָהּ מִגַּרְמָהּ כְּלוּם (=אֵין לָהּ מִצַּד עַצְמָהּ כְּלוּם). וְאִי אֶפְשָׁר לָהּ לִהְיוֹת מִתְחַשֶּׁבֶת בֵּין הַכִּשְׁרוֹנוֹת וּמַעֲלוֹת הַנֶּפֶשׁ שֶׁל הָאָדָם. הִיא כְּשֶׁהִיא לְעַצְמָהּ הִיא עֲלוּלָה לְהוֹרִיד אֶת הָאָדָם וְאֶת הָאֱנוֹשִׁיּוּת כֻּלָּהּ לְעִמְקֵי תְּהוֹמוֹת, כְּשֵׁם שֶׁהִיא עֲלוּלָה לְהַעֲלוֹתָם לִמְרוֹמֵי שְׁחָקִים. </vt:lpstr>
      <vt:lpstr>אֲבָל דַּוְקָא מִשּׁוּם דְּלֵית לָהּ מִגַּרְמָהּ כְּלוּם הִיא מְקַבֶּלֶת אֶת כָּל הָאוֹרוֹת, הִיא אוֹצֶרֶת בְּקִרְבָּהּ אֶת כָּל הַכִּשְׁרוֹנוֹת כֻּלָּם. וְכָל כִּשָּׁרוֹן מִתְבָּרֵךְ וּמֻבְטָח לִהְיוֹת נָצוּר רַק עַל פִּי הַהַעֲרָכָה הַנִּכְבֶּדֶת שֶׁל יָחוּשׁוּ לְהָאוֹצָר הַגָּדוֹל, אוֹצָר שֶׁל יִרְאַת שָׁמַיִם, שֶׁבּוֹ הַכֹּל גָּנוּז. עַל כֵּן יִרְאַת שָׁמַיִם מִתְרוֹמֶמֶת לֹא כָּל כָּךְ עַל פִּי הָעֵסֶק בְּמַעֲמַקֵּי עַצְמָהּ, כְּמוֹ שֶׁהִיא מִתְעַלָּה עַל יְדֵי מַה שֶׁמְּמַלְּאִים אוֹצָרָהּ. בְּכָל דַּעַת וְכִשָּׁרוֹן, בַּתּוֹרָה וּבַמִּצְותׁ, בְּכָל מִדָּה נְכוֹנָה, בְּכָל עֹז וּגְבוּרָה, בְּכָל תְּהִלָּה וְתִפְאֶרֶת... . </vt:lpstr>
      <vt:lpstr>הַחִסָּרוֹן הַיּוֹתֵר גָּדוֹל שֶׁיֵּשׁ בִּתְכוּנָתָהּ שֶׁל יִרְאַת שָׁמַיִם, שֶׁאֵינָהּ מְחֻבֶּרֶת יָפֶה בְּאוֹרָהּ שֶׁל תּוֹרָה, הוּא מַה שֶׁבִּמְקוֹם יִרְאַת חֵטְא, הִיא מִתְחַלֶּפֶת עַל יִרְאַת הַמַּחְשָׁבָה. וְכֵיוָן שֶׁהָאָדָם מַתְחִיל לִהְיוֹת מִתְיָרֵא לַחְשֹׁב, הֲרֵי שֶׁהוּא הוֹלֵךְ וְטוֹבֵל בְּבֹץ הַבַּעֲרוּת, הַנּוֹטֶלֶת אֶת אוֹר נִשְׁמָתוֹ, מַכְשֶלֶת אֶת כֹּחוֹ, וּמְעִיבָה אֶת רוּחוֹ. </vt:lpstr>
      <vt:lpstr>אָסוּר לְיִרְאַת שָׁמַיִם שֶׁתִּדְחַק אֶת הַמּוּסָר הַטִּבְעִי שֶׁל הָאָדָם, כִּי אָז אֵינָהּ עוֹד יִרְאַת שָׁמַיִם טְהוֹרָה. סִימָן לְיִרְאַת שָׁמַיִם טְהוֹרָה הוּא כְּשֶׁהַמּוּסָר הַטִּבְעִי, הַנָּטוּעַ בַּטֶּבַע הַיָּשָׁר שֶׁל הָאָדָם, הוֹלֵךְ וְעוֹלֶה עַל פִּיהָ בְּמַעֲלוֹת יוֹתֵר גְּבוֹהוֹת מִמַּה שֶׁהוּא עוֹמֵד מִבַּלְעָדָהּ. </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7</cp:revision>
  <dcterms:created xsi:type="dcterms:W3CDTF">2020-11-30T18:44:22Z</dcterms:created>
  <dcterms:modified xsi:type="dcterms:W3CDTF">2020-11-30T19:41:53Z</dcterms:modified>
</cp:coreProperties>
</file>