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C41A-7417-4BB3-BDAE-550A66603894}" type="datetimeFigureOut">
              <a:rPr lang="en-US" smtClean="0"/>
              <a:t>8/19/2018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A7DD1-1B4C-4AF5-93B0-FA8D633213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321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C41A-7417-4BB3-BDAE-550A66603894}" type="datetimeFigureOut">
              <a:rPr lang="en-US" smtClean="0"/>
              <a:t>8/19/2018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A7DD1-1B4C-4AF5-93B0-FA8D633213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687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C41A-7417-4BB3-BDAE-550A66603894}" type="datetimeFigureOut">
              <a:rPr lang="en-US" smtClean="0"/>
              <a:t>8/19/2018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A7DD1-1B4C-4AF5-93B0-FA8D633213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061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C41A-7417-4BB3-BDAE-550A66603894}" type="datetimeFigureOut">
              <a:rPr lang="en-US" smtClean="0"/>
              <a:t>8/19/2018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A7DD1-1B4C-4AF5-93B0-FA8D633213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476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C41A-7417-4BB3-BDAE-550A66603894}" type="datetimeFigureOut">
              <a:rPr lang="en-US" smtClean="0"/>
              <a:t>8/19/2018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A7DD1-1B4C-4AF5-93B0-FA8D633213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474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C41A-7417-4BB3-BDAE-550A66603894}" type="datetimeFigureOut">
              <a:rPr lang="en-US" smtClean="0"/>
              <a:t>8/19/2018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A7DD1-1B4C-4AF5-93B0-FA8D633213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852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C41A-7417-4BB3-BDAE-550A66603894}" type="datetimeFigureOut">
              <a:rPr lang="en-US" smtClean="0"/>
              <a:t>8/19/2018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A7DD1-1B4C-4AF5-93B0-FA8D633213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34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C41A-7417-4BB3-BDAE-550A66603894}" type="datetimeFigureOut">
              <a:rPr lang="en-US" smtClean="0"/>
              <a:t>8/19/2018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A7DD1-1B4C-4AF5-93B0-FA8D633213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687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C41A-7417-4BB3-BDAE-550A66603894}" type="datetimeFigureOut">
              <a:rPr lang="en-US" smtClean="0"/>
              <a:t>8/19/2018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A7DD1-1B4C-4AF5-93B0-FA8D633213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604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C41A-7417-4BB3-BDAE-550A66603894}" type="datetimeFigureOut">
              <a:rPr lang="en-US" smtClean="0"/>
              <a:t>8/19/2018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A7DD1-1B4C-4AF5-93B0-FA8D633213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110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C41A-7417-4BB3-BDAE-550A66603894}" type="datetimeFigureOut">
              <a:rPr lang="en-US" smtClean="0"/>
              <a:t>8/19/2018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A7DD1-1B4C-4AF5-93B0-FA8D633213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783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8DC41A-7417-4BB3-BDAE-550A66603894}" type="datetimeFigureOut">
              <a:rPr lang="en-US" smtClean="0"/>
              <a:t>8/19/2018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2A7DD1-1B4C-4AF5-93B0-FA8D633213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955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484605" y="397128"/>
            <a:ext cx="491798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54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חוקי מלחמה </a:t>
            </a:r>
            <a:endParaRPr lang="en-US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5" name="Vertical Scroll 4"/>
          <p:cNvSpPr/>
          <p:nvPr/>
        </p:nvSpPr>
        <p:spPr>
          <a:xfrm>
            <a:off x="9992496" y="1252152"/>
            <a:ext cx="1705233" cy="4448432"/>
          </a:xfrm>
          <a:prstGeom prst="vertic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e-IL" sz="1600" dirty="0" smtClean="0"/>
              <a:t>נושא החובה:</a:t>
            </a:r>
            <a:r>
              <a:rPr lang="en-US" sz="1600" dirty="0" smtClean="0"/>
              <a:t> </a:t>
            </a:r>
            <a:r>
              <a:rPr lang="he-IL" sz="2000" dirty="0" smtClean="0"/>
              <a:t>חוק</a:t>
            </a:r>
          </a:p>
          <a:p>
            <a:pPr algn="ctr"/>
            <a:endParaRPr lang="he-IL" dirty="0" smtClean="0"/>
          </a:p>
          <a:p>
            <a:pPr algn="ctr"/>
            <a:r>
              <a:rPr lang="he-IL" sz="1200" dirty="0" smtClean="0"/>
              <a:t>חוקי מלחמה נמצאים בדברים כ' ובפרקים נוספים בס"ד</a:t>
            </a:r>
            <a:endParaRPr lang="en-US" sz="1200" dirty="0"/>
          </a:p>
        </p:txBody>
      </p:sp>
      <p:sp>
        <p:nvSpPr>
          <p:cNvPr id="6" name="Rectangle 5"/>
          <p:cNvSpPr/>
          <p:nvPr/>
        </p:nvSpPr>
        <p:spPr>
          <a:xfrm>
            <a:off x="2986215" y="2474555"/>
            <a:ext cx="6096000" cy="34901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he-IL" sz="2400" dirty="0">
                <a:latin typeface="David" panose="020E0502060401010101" pitchFamily="34" charset="-79"/>
                <a:ea typeface="Calibri" panose="020F0502020204030204" pitchFamily="34" charset="0"/>
                <a:cs typeface="David" panose="020E0502060401010101" pitchFamily="34" charset="-79"/>
              </a:rPr>
              <a:t>א כִּי-תֵצֵא לַמִּלְחָמָה עַל-אֹיְבֶךָ וְרָאִיתָ סוּס וָרֶכֶב עַם רַב מִמְּךָ--לֹא תִירָא מֵהֶם  כִּי-ה' אֱלֹהֶיךָ עִמָּךְ הַמַּעַלְךָ מֵאֶרֶץ מִצְרָיִם.  ב וְהָיָה כְּקָרָבְכֶם אֶל-הַמִּלְחָמָה וְנִגַּשׁ הַכֹּהֵן וְדִבֶּר אֶל-הָעָם.  ג וְאָמַר אֲלֵהֶם שְׁמַע יִשְׂרָאֵל אַתֶּם קְרֵבִים הַיּוֹם לַמִּלְחָמָה עַל-אֹיְבֵיכֶם אַל-יֵרַךְ לְבַבְכֶם אַל-תִּירְאוּ וְאַל-תַּחְפְּזוּ וְאַל-תַּעַרְצוּ--מִפְּנֵיהֶם.  ד כִּי ה' אֱלֹהֵיכֶם הַהֹלֵךְ עִמָּכֶם--לְהִלָּחֵם לָכֶם עִם-אֹיְבֵיכֶם לְהוֹשִׁיעַ אֶתְכֶם. </a:t>
            </a:r>
            <a:endParaRPr lang="en-US" sz="2400" dirty="0">
              <a:effectLst/>
              <a:latin typeface="David" panose="020E0502060401010101" pitchFamily="34" charset="-79"/>
              <a:ea typeface="Calibri" panose="020F0502020204030204" pitchFamily="34" charset="0"/>
              <a:cs typeface="David" panose="020E0502060401010101" pitchFamily="34" charset="-79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202577" y="1320458"/>
            <a:ext cx="348204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1. נאום לקראת קרב</a:t>
            </a:r>
            <a:endParaRPr lang="en-US" sz="32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0978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087" y="1647566"/>
            <a:ext cx="4572000" cy="3429000"/>
          </a:xfrm>
          <a:prstGeom prst="rect">
            <a:avLst/>
          </a:prstGeom>
        </p:spPr>
      </p:pic>
      <p:sp>
        <p:nvSpPr>
          <p:cNvPr id="5" name="Oval Callout 4"/>
          <p:cNvSpPr/>
          <p:nvPr/>
        </p:nvSpPr>
        <p:spPr>
          <a:xfrm>
            <a:off x="4975654" y="345988"/>
            <a:ext cx="6005384" cy="2603157"/>
          </a:xfrm>
          <a:prstGeom prst="wedgeEllipseCallout">
            <a:avLst>
              <a:gd name="adj1" fmla="val -54167"/>
              <a:gd name="adj2" fmla="val 6251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/>
              <a:t>אַל-יֵרַךְ לְבַבְכֶם אַל-תִּירְאוּ וְאַל-תַּחְפְּזוּ וְאַל-תַּעַרְצוּ--מִפְּנֵיהֶם.  ד כִּי ה' אֱלֹהֵיכֶם הַהֹלֵךְ עִמָּכֶם--לְהִלָּחֵם לָכֶם עִם-אֹיְבֵיכֶם לְהוֹשִׁיעַ אֶתְכֶם. </a:t>
            </a: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456814" y="5331595"/>
            <a:ext cx="785503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הייתם הולכים אחריו לקרב?</a:t>
            </a:r>
            <a:endParaRPr lang="en-US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98184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03929" y="182946"/>
            <a:ext cx="761939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נאומי מנהיגים לקראת קרב</a:t>
            </a:r>
            <a:endParaRPr lang="en-US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59865" t="50330" r="27229" b="26007"/>
          <a:stretch/>
        </p:blipFill>
        <p:spPr>
          <a:xfrm>
            <a:off x="9597081" y="3237470"/>
            <a:ext cx="1573427" cy="1622855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9366421" y="2594919"/>
            <a:ext cx="1993558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28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קבוצה א</a:t>
            </a:r>
            <a:endParaRPr lang="en-US" sz="28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l="60203" t="59339" r="27229" b="18438"/>
          <a:stretch/>
        </p:blipFill>
        <p:spPr>
          <a:xfrm>
            <a:off x="6771503" y="3336325"/>
            <a:ext cx="1532237" cy="1524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6771503" y="2671863"/>
            <a:ext cx="145809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28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קבוצה ב</a:t>
            </a:r>
            <a:endParaRPr lang="en-US" sz="28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/>
          <a:srcRect l="60338" t="59219" r="27365" b="18078"/>
          <a:stretch/>
        </p:blipFill>
        <p:spPr>
          <a:xfrm>
            <a:off x="3875902" y="3336325"/>
            <a:ext cx="1499287" cy="1556951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3875902" y="2671863"/>
            <a:ext cx="14061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he-IL" sz="2800" b="1" dirty="0">
                <a:ln w="12700">
                  <a:solidFill>
                    <a:srgbClr val="5B9BD5"/>
                  </a:solidFill>
                  <a:prstDash val="solid"/>
                </a:ln>
                <a:pattFill prst="pct50">
                  <a:fgClr>
                    <a:srgbClr val="5B9BD5"/>
                  </a:fgClr>
                  <a:bgClr>
                    <a:srgbClr val="5B9BD5">
                      <a:lumMod val="20000"/>
                      <a:lumOff val="80000"/>
                    </a:srgbClr>
                  </a:bgClr>
                </a:pattFill>
                <a:effectLst>
                  <a:outerShdw dist="38100" dir="2640000" algn="bl" rotWithShape="0">
                    <a:srgbClr val="5B9BD5"/>
                  </a:outerShdw>
                </a:effectLst>
              </a:rPr>
              <a:t>קבוצה </a:t>
            </a:r>
            <a:r>
              <a:rPr lang="he-IL" sz="2800" b="1" dirty="0" smtClean="0">
                <a:ln w="12700">
                  <a:solidFill>
                    <a:srgbClr val="5B9BD5"/>
                  </a:solidFill>
                  <a:prstDash val="solid"/>
                </a:ln>
                <a:pattFill prst="pct50">
                  <a:fgClr>
                    <a:srgbClr val="5B9BD5"/>
                  </a:fgClr>
                  <a:bgClr>
                    <a:srgbClr val="5B9BD5">
                      <a:lumMod val="20000"/>
                      <a:lumOff val="80000"/>
                    </a:srgbClr>
                  </a:bgClr>
                </a:pattFill>
                <a:effectLst>
                  <a:outerShdw dist="38100" dir="2640000" algn="bl" rotWithShape="0">
                    <a:srgbClr val="5B9BD5"/>
                  </a:outerShdw>
                </a:effectLst>
              </a:rPr>
              <a:t>ג</a:t>
            </a:r>
            <a:endParaRPr lang="en-US" sz="2800" b="1" dirty="0">
              <a:ln w="12700">
                <a:solidFill>
                  <a:srgbClr val="5B9BD5"/>
                </a:solidFill>
                <a:prstDash val="solid"/>
              </a:ln>
              <a:pattFill prst="pct50">
                <a:fgClr>
                  <a:srgbClr val="5B9BD5"/>
                </a:fgClr>
                <a:bgClr>
                  <a:srgbClr val="5B9BD5">
                    <a:lumMod val="20000"/>
                    <a:lumOff val="80000"/>
                  </a:srgbClr>
                </a:bgClr>
              </a:pattFill>
              <a:effectLst>
                <a:outerShdw dist="38100" dir="2640000" algn="bl" rotWithShape="0">
                  <a:srgbClr val="5B9BD5"/>
                </a:outerShdw>
              </a:effectLst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5"/>
          <a:srcRect l="59933" t="58739" r="27229" b="18318"/>
          <a:stretch/>
        </p:blipFill>
        <p:spPr>
          <a:xfrm>
            <a:off x="1216339" y="3336325"/>
            <a:ext cx="1565189" cy="1573427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1216339" y="2671863"/>
            <a:ext cx="14061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he-IL" sz="2800" b="1" dirty="0">
                <a:ln w="12700">
                  <a:solidFill>
                    <a:srgbClr val="5B9BD5"/>
                  </a:solidFill>
                  <a:prstDash val="solid"/>
                </a:ln>
                <a:pattFill prst="pct50">
                  <a:fgClr>
                    <a:srgbClr val="5B9BD5"/>
                  </a:fgClr>
                  <a:bgClr>
                    <a:srgbClr val="5B9BD5">
                      <a:lumMod val="20000"/>
                      <a:lumOff val="80000"/>
                    </a:srgbClr>
                  </a:bgClr>
                </a:pattFill>
                <a:effectLst>
                  <a:outerShdw dist="38100" dir="2640000" algn="bl" rotWithShape="0">
                    <a:srgbClr val="5B9BD5"/>
                  </a:outerShdw>
                </a:effectLst>
              </a:rPr>
              <a:t>קבוצה </a:t>
            </a:r>
            <a:r>
              <a:rPr lang="he-IL" sz="2800" b="1" dirty="0" smtClean="0">
                <a:ln w="12700">
                  <a:solidFill>
                    <a:srgbClr val="5B9BD5"/>
                  </a:solidFill>
                  <a:prstDash val="solid"/>
                </a:ln>
                <a:pattFill prst="pct50">
                  <a:fgClr>
                    <a:srgbClr val="5B9BD5"/>
                  </a:fgClr>
                  <a:bgClr>
                    <a:srgbClr val="5B9BD5">
                      <a:lumMod val="20000"/>
                      <a:lumOff val="80000"/>
                    </a:srgbClr>
                  </a:bgClr>
                </a:pattFill>
                <a:effectLst>
                  <a:outerShdw dist="38100" dir="2640000" algn="bl" rotWithShape="0">
                    <a:srgbClr val="5B9BD5"/>
                  </a:outerShdw>
                </a:effectLst>
              </a:rPr>
              <a:t>ד</a:t>
            </a:r>
            <a:endParaRPr lang="en-US" sz="2800" b="1" dirty="0">
              <a:ln w="12700">
                <a:solidFill>
                  <a:srgbClr val="5B9BD5"/>
                </a:solidFill>
                <a:prstDash val="solid"/>
              </a:ln>
              <a:pattFill prst="pct50">
                <a:fgClr>
                  <a:srgbClr val="5B9BD5"/>
                </a:fgClr>
                <a:bgClr>
                  <a:srgbClr val="5B9BD5">
                    <a:lumMod val="20000"/>
                    <a:lumOff val="80000"/>
                  </a:srgbClr>
                </a:bgClr>
              </a:pattFill>
              <a:effectLst>
                <a:outerShdw dist="38100" dir="2640000" algn="bl" rotWithShape="0">
                  <a:srgbClr val="5B9BD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10567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787342" y="273562"/>
            <a:ext cx="4782078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מדברים בסמלים</a:t>
            </a:r>
          </a:p>
          <a:p>
            <a:pPr algn="ctr"/>
            <a:endParaRPr lang="en-US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6936260" y="1426525"/>
            <a:ext cx="4357816" cy="12027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 smtClean="0"/>
              <a:t>בסרטון בו צפתה קבוצה א', ישנם סמלים רבים.</a:t>
            </a:r>
          </a:p>
          <a:p>
            <a:pPr algn="ctr"/>
            <a:r>
              <a:rPr lang="he-IL" dirty="0" smtClean="0"/>
              <a:t>התייחסו לסמלים שזיהיתם בסרטון ולסמלים/ סמליות בנאום הכהן שבספר דברים</a:t>
            </a:r>
            <a:endParaRPr lang="en-US" dirty="0"/>
          </a:p>
        </p:txBody>
      </p:sp>
      <p:sp>
        <p:nvSpPr>
          <p:cNvPr id="5" name="Frame 4"/>
          <p:cNvSpPr/>
          <p:nvPr/>
        </p:nvSpPr>
        <p:spPr>
          <a:xfrm>
            <a:off x="5601729" y="2743201"/>
            <a:ext cx="3171567" cy="3748216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Frame 5"/>
          <p:cNvSpPr/>
          <p:nvPr/>
        </p:nvSpPr>
        <p:spPr>
          <a:xfrm>
            <a:off x="1602259" y="2743201"/>
            <a:ext cx="3171567" cy="3748216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99654" y="3159897"/>
            <a:ext cx="1515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dirty="0" smtClean="0"/>
              <a:t>סמלים בסרטון: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224476" y="3163331"/>
            <a:ext cx="19271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dirty="0" smtClean="0"/>
              <a:t>סמלים בנאום הכהן: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611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6936260" y="1426525"/>
            <a:ext cx="4357816" cy="120272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e-IL" dirty="0" smtClean="0"/>
              <a:t>בסרטון בו צפתה קבוצה ב', יש התייחסות לדבר ששווה להילחם עליו לצד עידוד.</a:t>
            </a:r>
          </a:p>
          <a:p>
            <a:pPr algn="ctr"/>
            <a:r>
              <a:rPr lang="he-IL" dirty="0" smtClean="0"/>
              <a:t>התייחסו לשני הדברים הללו, גם בסרטון וגם בנאום הכהן.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821457" y="199422"/>
            <a:ext cx="62937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</a:rPr>
              <a:t>שווה להילחם על זה?!</a:t>
            </a:r>
            <a:endParaRPr lang="en-US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Frame 3"/>
          <p:cNvSpPr/>
          <p:nvPr/>
        </p:nvSpPr>
        <p:spPr>
          <a:xfrm>
            <a:off x="6334897" y="2809103"/>
            <a:ext cx="3039762" cy="3674075"/>
          </a:xfrm>
          <a:prstGeom prst="fram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Frame 4"/>
          <p:cNvSpPr/>
          <p:nvPr/>
        </p:nvSpPr>
        <p:spPr>
          <a:xfrm>
            <a:off x="2541372" y="2809102"/>
            <a:ext cx="3039762" cy="3674075"/>
          </a:xfrm>
          <a:prstGeom prst="fram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936260" y="3204518"/>
            <a:ext cx="180637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e-IL" dirty="0" smtClean="0"/>
              <a:t>עידוד בסרטון:</a:t>
            </a:r>
          </a:p>
          <a:p>
            <a:pPr algn="r"/>
            <a:endParaRPr lang="he-IL" dirty="0"/>
          </a:p>
          <a:p>
            <a:pPr algn="r"/>
            <a:endParaRPr lang="he-IL" dirty="0" smtClean="0"/>
          </a:p>
          <a:p>
            <a:pPr algn="r"/>
            <a:endParaRPr lang="he-IL" dirty="0"/>
          </a:p>
          <a:p>
            <a:pPr algn="r"/>
            <a:endParaRPr lang="he-IL" dirty="0" smtClean="0"/>
          </a:p>
          <a:p>
            <a:pPr algn="r"/>
            <a:endParaRPr lang="he-IL" dirty="0"/>
          </a:p>
          <a:p>
            <a:pPr algn="r"/>
            <a:r>
              <a:rPr lang="he-IL" dirty="0" smtClean="0"/>
              <a:t>על מה נלחמים?</a:t>
            </a:r>
          </a:p>
          <a:p>
            <a:endParaRPr lang="he-IL" dirty="0"/>
          </a:p>
          <a:p>
            <a:endParaRPr lang="he-IL" dirty="0" smtClean="0"/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418640" y="3361038"/>
            <a:ext cx="1611402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he-IL" dirty="0" smtClean="0"/>
              <a:t>עידוד הכהן:</a:t>
            </a:r>
          </a:p>
          <a:p>
            <a:pPr algn="r"/>
            <a:endParaRPr lang="he-IL" dirty="0"/>
          </a:p>
          <a:p>
            <a:pPr algn="r"/>
            <a:endParaRPr lang="he-IL" dirty="0" smtClean="0"/>
          </a:p>
          <a:p>
            <a:pPr algn="r"/>
            <a:endParaRPr lang="he-IL" dirty="0"/>
          </a:p>
          <a:p>
            <a:pPr algn="r"/>
            <a:endParaRPr lang="he-IL" dirty="0" smtClean="0"/>
          </a:p>
          <a:p>
            <a:pPr algn="r"/>
            <a:r>
              <a:rPr lang="he-IL" dirty="0" smtClean="0"/>
              <a:t>על מה נלחמים?</a:t>
            </a:r>
          </a:p>
          <a:p>
            <a:pPr algn="r"/>
            <a:endParaRPr lang="he-IL" dirty="0"/>
          </a:p>
          <a:p>
            <a:pPr algn="r"/>
            <a:endParaRPr lang="he-IL" dirty="0" smtClean="0"/>
          </a:p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4845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62575" y="0"/>
            <a:ext cx="365997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הכוח הנשגב</a:t>
            </a:r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6936260" y="1426525"/>
            <a:ext cx="4357816" cy="1202725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e-IL" dirty="0" smtClean="0"/>
              <a:t>בסרטון בו צפתה קבוצה ג', ישנה אמונה בכוח נשגב.</a:t>
            </a:r>
          </a:p>
          <a:p>
            <a:pPr algn="ctr"/>
            <a:r>
              <a:rPr lang="he-IL" dirty="0" smtClean="0"/>
              <a:t>התייחסו לכוח זה כפי שבא לידי ביטוי בסרטון  ובנאום הכהן שבספר דברים</a:t>
            </a:r>
            <a:endParaRPr lang="en-US" dirty="0"/>
          </a:p>
        </p:txBody>
      </p:sp>
      <p:sp>
        <p:nvSpPr>
          <p:cNvPr id="4" name="Frame 3"/>
          <p:cNvSpPr/>
          <p:nvPr/>
        </p:nvSpPr>
        <p:spPr>
          <a:xfrm>
            <a:off x="5601729" y="2743201"/>
            <a:ext cx="3171567" cy="3748216"/>
          </a:xfrm>
          <a:prstGeom prst="fram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Frame 4"/>
          <p:cNvSpPr/>
          <p:nvPr/>
        </p:nvSpPr>
        <p:spPr>
          <a:xfrm>
            <a:off x="1865869" y="2743201"/>
            <a:ext cx="3171567" cy="3748216"/>
          </a:xfrm>
          <a:prstGeom prst="fram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252519" y="3132445"/>
            <a:ext cx="2042547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dirty="0" smtClean="0"/>
              <a:t>הכוח הנשגב בסרטון:</a:t>
            </a:r>
          </a:p>
          <a:p>
            <a:endParaRPr lang="he-IL" dirty="0"/>
          </a:p>
          <a:p>
            <a:endParaRPr lang="he-IL" dirty="0" smtClean="0"/>
          </a:p>
          <a:p>
            <a:endParaRPr lang="he-IL" dirty="0"/>
          </a:p>
          <a:p>
            <a:endParaRPr lang="he-IL" dirty="0" smtClean="0"/>
          </a:p>
          <a:p>
            <a:endParaRPr lang="he-IL" dirty="0"/>
          </a:p>
          <a:p>
            <a:endParaRPr lang="he-IL" dirty="0" smtClean="0"/>
          </a:p>
          <a:p>
            <a:endParaRPr lang="he-IL" dirty="0"/>
          </a:p>
          <a:p>
            <a:endParaRPr lang="he-IL" dirty="0" smtClean="0"/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24393" y="3141379"/>
            <a:ext cx="2454518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dirty="0" smtClean="0"/>
              <a:t>הכוח הנשגב בנאום הכהן:</a:t>
            </a:r>
          </a:p>
          <a:p>
            <a:endParaRPr lang="he-IL" dirty="0"/>
          </a:p>
          <a:p>
            <a:endParaRPr lang="he-IL" dirty="0" smtClean="0"/>
          </a:p>
          <a:p>
            <a:endParaRPr lang="he-IL" dirty="0"/>
          </a:p>
          <a:p>
            <a:endParaRPr lang="he-IL" dirty="0" smtClean="0"/>
          </a:p>
          <a:p>
            <a:endParaRPr lang="he-IL" dirty="0"/>
          </a:p>
          <a:p>
            <a:endParaRPr lang="he-IL" dirty="0" smtClean="0"/>
          </a:p>
          <a:p>
            <a:endParaRPr lang="he-IL" dirty="0"/>
          </a:p>
          <a:p>
            <a:endParaRPr lang="he-IL" dirty="0" smtClean="0"/>
          </a:p>
          <a:p>
            <a:endParaRPr lang="he-IL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1966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689556" y="92330"/>
            <a:ext cx="46810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effectLst/>
              </a:rPr>
              <a:t>קדימה, הסתער!</a:t>
            </a:r>
            <a:endParaRPr lang="en-US" sz="5400" b="1" cap="none" spc="0" dirty="0">
              <a:ln w="12700">
                <a:solidFill>
                  <a:schemeClr val="accent5"/>
                </a:solidFill>
                <a:prstDash val="solid"/>
              </a:ln>
              <a:pattFill prst="ltDnDiag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effectLst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6936260" y="1426525"/>
            <a:ext cx="4357816" cy="1202725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e-IL" dirty="0" smtClean="0"/>
              <a:t>בנאום שקראה קבוצה ד', ישנה אמונה בכוח הלוחם, והתייחסות לרוח. התייחסו לכוח הלוחם בנאום המח"ט ובנאום והכהן, ול"רוח" שכל נאום שם במרכז.</a:t>
            </a:r>
            <a:endParaRPr lang="en-US" dirty="0"/>
          </a:p>
        </p:txBody>
      </p:sp>
      <p:sp>
        <p:nvSpPr>
          <p:cNvPr id="4" name="Frame 3"/>
          <p:cNvSpPr/>
          <p:nvPr/>
        </p:nvSpPr>
        <p:spPr>
          <a:xfrm>
            <a:off x="5601729" y="2743201"/>
            <a:ext cx="3171567" cy="3748216"/>
          </a:xfrm>
          <a:prstGeom prst="fram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Frame 4"/>
          <p:cNvSpPr/>
          <p:nvPr/>
        </p:nvSpPr>
        <p:spPr>
          <a:xfrm>
            <a:off x="1865869" y="2743201"/>
            <a:ext cx="3171567" cy="3748216"/>
          </a:xfrm>
          <a:prstGeom prst="fram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12477" y="3192491"/>
            <a:ext cx="208485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e-IL" dirty="0" smtClean="0"/>
              <a:t>הכוח הלוחם בנאום המח"ט:</a:t>
            </a:r>
          </a:p>
          <a:p>
            <a:pPr algn="r"/>
            <a:endParaRPr lang="he-IL" dirty="0"/>
          </a:p>
          <a:p>
            <a:pPr algn="r"/>
            <a:endParaRPr lang="he-IL" dirty="0" smtClean="0"/>
          </a:p>
          <a:p>
            <a:pPr algn="r"/>
            <a:endParaRPr lang="he-IL" dirty="0"/>
          </a:p>
          <a:p>
            <a:pPr algn="r"/>
            <a:endParaRPr lang="he-IL" dirty="0" smtClean="0"/>
          </a:p>
          <a:p>
            <a:pPr algn="r"/>
            <a:r>
              <a:rPr lang="he-IL" dirty="0" smtClean="0"/>
              <a:t>הרוח:</a:t>
            </a:r>
          </a:p>
          <a:p>
            <a:pPr algn="r"/>
            <a:endParaRPr lang="he-IL" dirty="0"/>
          </a:p>
          <a:p>
            <a:pPr algn="r"/>
            <a:endParaRPr lang="he-IL" dirty="0" smtClean="0"/>
          </a:p>
          <a:p>
            <a:pPr algn="r"/>
            <a:endParaRPr lang="he-IL" dirty="0"/>
          </a:p>
          <a:p>
            <a:pPr algn="r"/>
            <a:endParaRPr lang="he-IL" dirty="0" smtClean="0"/>
          </a:p>
          <a:p>
            <a:pPr algn="r"/>
            <a:endParaRPr lang="he-IL" dirty="0"/>
          </a:p>
          <a:p>
            <a:pPr algn="r"/>
            <a:endParaRPr lang="he-IL" dirty="0" smtClean="0"/>
          </a:p>
          <a:p>
            <a:pPr algn="r"/>
            <a:endParaRPr lang="he-IL" dirty="0"/>
          </a:p>
          <a:p>
            <a:pPr algn="r"/>
            <a:endParaRPr lang="he-IL" dirty="0" smtClean="0"/>
          </a:p>
          <a:p>
            <a:pPr algn="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487827" y="3192491"/>
            <a:ext cx="210010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e-IL" dirty="0" smtClean="0"/>
              <a:t>הכוח הלוחם בנאום הכהן:</a:t>
            </a:r>
          </a:p>
          <a:p>
            <a:endParaRPr lang="he-IL" dirty="0"/>
          </a:p>
          <a:p>
            <a:endParaRPr lang="he-IL" dirty="0" smtClean="0"/>
          </a:p>
          <a:p>
            <a:endParaRPr lang="he-IL" dirty="0"/>
          </a:p>
          <a:p>
            <a:endParaRPr lang="he-IL" dirty="0" smtClean="0"/>
          </a:p>
          <a:p>
            <a:endParaRPr lang="he-IL" dirty="0"/>
          </a:p>
          <a:p>
            <a:pPr algn="r"/>
            <a:r>
              <a:rPr lang="he-IL" dirty="0" smtClean="0"/>
              <a:t>הרוח:</a:t>
            </a:r>
          </a:p>
          <a:p>
            <a:endParaRPr lang="he-IL" dirty="0"/>
          </a:p>
          <a:p>
            <a:endParaRPr lang="he-IL" dirty="0" smtClean="0"/>
          </a:p>
          <a:p>
            <a:endParaRPr lang="he-IL" dirty="0"/>
          </a:p>
          <a:p>
            <a:endParaRPr lang="he-IL" dirty="0" smtClean="0"/>
          </a:p>
          <a:p>
            <a:endParaRPr lang="he-IL" dirty="0"/>
          </a:p>
          <a:p>
            <a:endParaRPr lang="he-IL" dirty="0" smtClean="0"/>
          </a:p>
          <a:p>
            <a:endParaRPr lang="he-IL" dirty="0"/>
          </a:p>
          <a:p>
            <a:endParaRPr lang="he-IL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1096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287890" y="257087"/>
            <a:ext cx="232467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לסיכום:</a:t>
            </a:r>
            <a:endParaRPr lang="en-US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4" name="Folded Corner 3"/>
          <p:cNvSpPr/>
          <p:nvPr/>
        </p:nvSpPr>
        <p:spPr>
          <a:xfrm>
            <a:off x="4646140" y="1180417"/>
            <a:ext cx="3880022" cy="1927654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he-IL" dirty="0" smtClean="0"/>
              <a:t>בנאום הכהן, בדברים, כ', 1 – 4, אנו יכולים לזהות מוטיבים של נאומי מוטיבציה לקראת מלחמה, המשקפים מנהיגות.</a:t>
            </a:r>
          </a:p>
          <a:p>
            <a:pPr algn="ctr">
              <a:lnSpc>
                <a:spcPct val="150000"/>
              </a:lnSpc>
            </a:pPr>
            <a:r>
              <a:rPr lang="he-IL" dirty="0" smtClean="0"/>
              <a:t>מהם אותם מוטיבים?</a:t>
            </a:r>
            <a:endParaRPr lang="en-US" dirty="0"/>
          </a:p>
        </p:txBody>
      </p:sp>
      <p:sp>
        <p:nvSpPr>
          <p:cNvPr id="5" name="Oval Callout 4"/>
          <p:cNvSpPr/>
          <p:nvPr/>
        </p:nvSpPr>
        <p:spPr>
          <a:xfrm>
            <a:off x="329513" y="2858530"/>
            <a:ext cx="2561967" cy="1400432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Callout 5"/>
          <p:cNvSpPr/>
          <p:nvPr/>
        </p:nvSpPr>
        <p:spPr>
          <a:xfrm>
            <a:off x="1379838" y="1066800"/>
            <a:ext cx="2561967" cy="1400432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Callout 6"/>
          <p:cNvSpPr/>
          <p:nvPr/>
        </p:nvSpPr>
        <p:spPr>
          <a:xfrm>
            <a:off x="1944129" y="4563762"/>
            <a:ext cx="2561967" cy="1400432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Callout 7"/>
          <p:cNvSpPr/>
          <p:nvPr/>
        </p:nvSpPr>
        <p:spPr>
          <a:xfrm>
            <a:off x="4300151" y="3266303"/>
            <a:ext cx="2561967" cy="1400432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Callout 8"/>
          <p:cNvSpPr/>
          <p:nvPr/>
        </p:nvSpPr>
        <p:spPr>
          <a:xfrm>
            <a:off x="6862118" y="4258962"/>
            <a:ext cx="2561967" cy="1400432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Callout 9"/>
          <p:cNvSpPr/>
          <p:nvPr/>
        </p:nvSpPr>
        <p:spPr>
          <a:xfrm>
            <a:off x="8999838" y="2858530"/>
            <a:ext cx="2561967" cy="1400432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967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307</Words>
  <Application>Microsoft Office PowerPoint</Application>
  <PresentationFormat>Widescreen</PresentationFormat>
  <Paragraphs>88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David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kfir</dc:creator>
  <cp:lastModifiedBy>kfir</cp:lastModifiedBy>
  <cp:revision>15</cp:revision>
  <dcterms:created xsi:type="dcterms:W3CDTF">2018-08-19T13:31:43Z</dcterms:created>
  <dcterms:modified xsi:type="dcterms:W3CDTF">2018-08-19T15:07:01Z</dcterms:modified>
</cp:coreProperties>
</file>