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8" r:id="rId2"/>
    <p:sldId id="260" r:id="rId3"/>
    <p:sldId id="261" r:id="rId4"/>
    <p:sldId id="262" r:id="rId5"/>
    <p:sldId id="263" r:id="rId6"/>
    <p:sldId id="265" r:id="rId7"/>
    <p:sldId id="266" r:id="rId8"/>
    <p:sldId id="285" r:id="rId9"/>
    <p:sldId id="286" r:id="rId10"/>
    <p:sldId id="271" r:id="rId11"/>
    <p:sldId id="268" r:id="rId12"/>
    <p:sldId id="269" r:id="rId13"/>
    <p:sldId id="272" r:id="rId14"/>
    <p:sldId id="273" r:id="rId15"/>
    <p:sldId id="274" r:id="rId16"/>
    <p:sldId id="275" r:id="rId17"/>
    <p:sldId id="276" r:id="rId18"/>
    <p:sldId id="277" r:id="rId19"/>
    <p:sldId id="278" r:id="rId20"/>
    <p:sldId id="279" r:id="rId21"/>
    <p:sldId id="292" r:id="rId22"/>
    <p:sldId id="280" r:id="rId23"/>
    <p:sldId id="281" r:id="rId24"/>
    <p:sldId id="283" r:id="rId25"/>
    <p:sldId id="282" r:id="rId26"/>
    <p:sldId id="284" r:id="rId27"/>
    <p:sldId id="294" r:id="rId28"/>
    <p:sldId id="295" r:id="rId29"/>
    <p:sldId id="293" r:id="rId30"/>
    <p:sldId id="296" r:id="rId31"/>
    <p:sldId id="297"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23" autoAdjust="0"/>
  </p:normalViewPr>
  <p:slideViewPr>
    <p:cSldViewPr snapToGrid="0">
      <p:cViewPr>
        <p:scale>
          <a:sx n="69" d="100"/>
          <a:sy n="69" d="100"/>
        </p:scale>
        <p:origin x="1234" y="34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11/7/2020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11/7/2020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11/7/2020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11/7/2020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e-IL" dirty="0">
                <a:effectLst>
                  <a:outerShdw blurRad="38100" dist="38100" dir="2700000" algn="tl">
                    <a:srgbClr val="000000">
                      <a:alpha val="43137"/>
                    </a:srgbClr>
                  </a:outerShdw>
                </a:effectLst>
              </a:rPr>
              <a:t>אורך כגודל פיזיקלי </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A5B0-2B17-4095-85D4-AD3F2CC33D70}"/>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רישום של יחידות המידה</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0272245-A47C-4FE2-8B13-10E435DFF433}"/>
              </a:ext>
            </a:extLst>
          </p:cNvPr>
          <p:cNvSpPr>
            <a:spLocks noGrp="1"/>
          </p:cNvSpPr>
          <p:nvPr>
            <p:ph idx="1"/>
          </p:nvPr>
        </p:nvSpPr>
        <p:spPr/>
        <p:txBody>
          <a:bodyPr>
            <a:normAutofit fontScale="92500" lnSpcReduction="10000"/>
          </a:bodyPr>
          <a:lstStyle/>
          <a:p>
            <a:pPr algn="r" rtl="1"/>
            <a:r>
              <a:rPr lang="he-IL" b="1" dirty="0">
                <a:effectLst>
                  <a:outerShdw blurRad="38100" dist="38100" dir="2700000" algn="tl">
                    <a:srgbClr val="000000">
                      <a:alpha val="43137"/>
                    </a:srgbClr>
                  </a:outerShdw>
                </a:effectLst>
              </a:rPr>
              <a:t>בעת רישום תוצאות מדידה , נתוני תרגיל או תשובות , חובה לרשום את יחידות המידה ליד הערך המספרי של הגודל הפיזיקלי. </a:t>
            </a:r>
          </a:p>
          <a:p>
            <a:pPr algn="r" rtl="1"/>
            <a:endParaRPr lang="he-IL" b="1" dirty="0">
              <a:effectLst>
                <a:outerShdw blurRad="38100" dist="38100" dir="2700000" algn="tl">
                  <a:srgbClr val="000000">
                    <a:alpha val="43137"/>
                  </a:srgbClr>
                </a:outerShdw>
              </a:effectLst>
            </a:endParaRPr>
          </a:p>
          <a:p>
            <a:pPr algn="r" rtl="1"/>
            <a:r>
              <a:rPr lang="he-IL" b="1" dirty="0">
                <a:effectLst>
                  <a:outerShdw blurRad="38100" dist="38100" dir="2700000" algn="tl">
                    <a:srgbClr val="000000">
                      <a:alpha val="43137"/>
                    </a:srgbClr>
                  </a:outerShdw>
                </a:effectLst>
              </a:rPr>
              <a:t>אלו מן התשובות הבאות היא תוצאת מדידה?</a:t>
            </a:r>
          </a:p>
          <a:p>
            <a:pPr marL="0" indent="0" algn="r" rtl="1">
              <a:buNone/>
            </a:pPr>
            <a:r>
              <a:rPr lang="he-IL" b="1" dirty="0">
                <a:effectLst>
                  <a:outerShdw blurRad="38100" dist="38100" dir="2700000" algn="tl">
                    <a:srgbClr val="000000">
                      <a:alpha val="43137"/>
                    </a:srgbClr>
                  </a:outerShdw>
                </a:effectLst>
              </a:rPr>
              <a:t>א. 50.5</a:t>
            </a:r>
          </a:p>
          <a:p>
            <a:pPr marL="0" indent="0" algn="r" rtl="1">
              <a:buNone/>
            </a:pPr>
            <a:r>
              <a:rPr lang="he-IL" b="1" dirty="0">
                <a:effectLst>
                  <a:outerShdw blurRad="38100" dist="38100" dir="2700000" algn="tl">
                    <a:srgbClr val="000000">
                      <a:alpha val="43137"/>
                    </a:srgbClr>
                  </a:outerShdw>
                </a:effectLst>
              </a:rPr>
              <a:t>ב.50.5 קילוגרם</a:t>
            </a:r>
          </a:p>
          <a:p>
            <a:pPr marL="0" indent="0" algn="r" rtl="1">
              <a:buNone/>
            </a:pPr>
            <a:r>
              <a:rPr lang="he-IL" b="1" dirty="0">
                <a:effectLst>
                  <a:outerShdw blurRad="38100" dist="38100" dir="2700000" algn="tl">
                    <a:srgbClr val="000000">
                      <a:alpha val="43137"/>
                    </a:srgbClr>
                  </a:outerShdw>
                </a:effectLst>
              </a:rPr>
              <a:t>ג. 7001</a:t>
            </a:r>
          </a:p>
          <a:p>
            <a:pPr marL="0" indent="0" algn="r" rtl="1">
              <a:buNone/>
            </a:pPr>
            <a:r>
              <a:rPr lang="he-IL" b="1" dirty="0">
                <a:effectLst>
                  <a:outerShdw blurRad="38100" dist="38100" dir="2700000" algn="tl">
                    <a:srgbClr val="000000">
                      <a:alpha val="43137"/>
                    </a:srgbClr>
                  </a:outerShdw>
                </a:effectLst>
              </a:rPr>
              <a:t>ד. </a:t>
            </a:r>
            <a:r>
              <a:rPr lang="en-US" b="1" dirty="0">
                <a:effectLst>
                  <a:outerShdw blurRad="38100" dist="38100" dir="2700000" algn="tl">
                    <a:srgbClr val="000000">
                      <a:alpha val="43137"/>
                    </a:srgbClr>
                  </a:outerShdw>
                </a:effectLst>
              </a:rPr>
              <a:t>7001m</a:t>
            </a:r>
          </a:p>
          <a:p>
            <a:pPr marL="0" indent="0" algn="r" rtl="1">
              <a:buNone/>
            </a:pPr>
            <a:r>
              <a:rPr lang="he-IL" b="1" dirty="0">
                <a:effectLst>
                  <a:outerShdw blurRad="38100" dist="38100" dir="2700000" algn="tl">
                    <a:srgbClr val="000000">
                      <a:alpha val="43137"/>
                    </a:srgbClr>
                  </a:outerShdw>
                </a:effectLst>
              </a:rPr>
              <a:t>ה. 90.48 מעלות צלזיוס</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385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3"/>
            <a:ext cx="10767260" cy="1362113"/>
          </a:xfrm>
        </p:spPr>
        <p:txBody>
          <a:bodyPr/>
          <a:lstStyle/>
          <a:p>
            <a:r>
              <a:rPr lang="he-IL" b="1" dirty="0">
                <a:effectLst>
                  <a:outerShdw blurRad="38100" dist="38100" dir="2700000" algn="tl">
                    <a:srgbClr val="000000">
                      <a:alpha val="43137"/>
                    </a:srgbClr>
                  </a:outerShdw>
                </a:effectLst>
              </a:rPr>
              <a:t>סימון גודל פיזיקלי אורך </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1291817" y="2465294"/>
            <a:ext cx="4288365" cy="3711669"/>
          </a:xfrm>
        </p:spPr>
        <p:txBody>
          <a:bodyPr/>
          <a:lstStyle/>
          <a:p>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518896" y="2465294"/>
            <a:ext cx="6528523" cy="3711669"/>
          </a:xfrm>
        </p:spPr>
        <p:txBody>
          <a:bodyPr>
            <a:normAutofit/>
          </a:bodyPr>
          <a:lstStyle/>
          <a:p>
            <a:pPr algn="r" rtl="1"/>
            <a:r>
              <a:rPr lang="he-IL" b="1" dirty="0">
                <a:effectLst>
                  <a:outerShdw blurRad="38100" dist="38100" dir="2700000" algn="tl">
                    <a:srgbClr val="000000">
                      <a:alpha val="43137"/>
                    </a:srgbClr>
                  </a:outerShdw>
                </a:effectLst>
              </a:rPr>
              <a:t>בפיזיקה נהוג לסמן כל גודל פיזיקלי באות באנגלית .</a:t>
            </a:r>
          </a:p>
          <a:p>
            <a:pPr algn="r" rtl="1"/>
            <a:r>
              <a:rPr lang="he-IL" b="1" dirty="0">
                <a:effectLst>
                  <a:outerShdw blurRad="38100" dist="38100" dir="2700000" algn="tl">
                    <a:srgbClr val="000000">
                      <a:alpha val="43137"/>
                    </a:srgbClr>
                  </a:outerShdw>
                </a:effectLst>
              </a:rPr>
              <a:t>אורך= </a:t>
            </a:r>
            <a:r>
              <a:rPr lang="en-GB" b="1" dirty="0">
                <a:effectLst>
                  <a:outerShdw blurRad="38100" dist="38100" dir="2700000" algn="tl">
                    <a:srgbClr val="000000">
                      <a:alpha val="43137"/>
                    </a:srgbClr>
                  </a:outerShdw>
                </a:effectLst>
              </a:rPr>
              <a:t>length</a:t>
            </a:r>
          </a:p>
          <a:p>
            <a:pPr algn="r" rtl="1"/>
            <a:r>
              <a:rPr lang="he-IL" b="1" dirty="0">
                <a:effectLst>
                  <a:outerShdw blurRad="38100" dist="38100" dir="2700000" algn="tl">
                    <a:srgbClr val="000000">
                      <a:alpha val="43137"/>
                    </a:srgbClr>
                  </a:outerShdw>
                </a:effectLst>
              </a:rPr>
              <a:t>מעכשו בכל פעם שיופיע גודל פיזיקלי אורך נסמנו באות </a:t>
            </a:r>
            <a:r>
              <a:rPr lang="en-GB" b="1" dirty="0">
                <a:effectLst>
                  <a:outerShdw blurRad="38100" dist="38100" dir="2700000" algn="tl">
                    <a:srgbClr val="000000">
                      <a:alpha val="43137"/>
                    </a:srgbClr>
                  </a:outerShdw>
                </a:effectLst>
              </a:rPr>
              <a:t>l </a:t>
            </a:r>
            <a:r>
              <a:rPr lang="he-IL" b="1" dirty="0">
                <a:effectLst>
                  <a:outerShdw blurRad="38100" dist="38100" dir="2700000" algn="tl">
                    <a:srgbClr val="000000">
                      <a:alpha val="43137"/>
                    </a:srgbClr>
                  </a:outerShdw>
                </a:effectLst>
              </a:rPr>
              <a:t> ("אל" קטנה). </a:t>
            </a:r>
          </a:p>
          <a:p>
            <a:pPr algn="r" rtl="1"/>
            <a:r>
              <a:rPr lang="he-IL" b="1" dirty="0">
                <a:effectLst>
                  <a:outerShdw blurRad="38100" dist="38100" dir="2700000" algn="tl">
                    <a:srgbClr val="000000">
                      <a:alpha val="43137"/>
                    </a:srgbClr>
                  </a:outerShdw>
                </a:effectLst>
              </a:rPr>
              <a:t>דוגמא:</a:t>
            </a:r>
          </a:p>
          <a:p>
            <a:pPr marL="0" indent="0" algn="r" rtl="1">
              <a:buNone/>
            </a:pPr>
            <a:r>
              <a:rPr lang="he-IL" b="1" dirty="0">
                <a:effectLst>
                  <a:outerShdw blurRad="38100" dist="38100" dir="2700000" algn="tl">
                    <a:srgbClr val="000000">
                      <a:alpha val="43137"/>
                    </a:srgbClr>
                  </a:outerShdw>
                </a:effectLst>
              </a:rPr>
              <a:t>במקום לרשום אורך השולחן 90 ס"מ נרשום:</a:t>
            </a:r>
          </a:p>
          <a:p>
            <a:pPr marL="0" indent="0" algn="r" rtl="1">
              <a:buNone/>
            </a:pPr>
            <a:r>
              <a:rPr lang="en-GB" b="1" dirty="0">
                <a:effectLst>
                  <a:outerShdw blurRad="38100" dist="38100" dir="2700000" algn="tl">
                    <a:srgbClr val="000000">
                      <a:alpha val="43137"/>
                    </a:srgbClr>
                  </a:outerShdw>
                </a:effectLst>
              </a:rPr>
              <a:t>l</a:t>
            </a:r>
            <a:r>
              <a:rPr lang="en-US" b="1" dirty="0">
                <a:effectLst>
                  <a:outerShdw blurRad="38100" dist="38100" dir="2700000" algn="tl">
                    <a:srgbClr val="000000">
                      <a:alpha val="43137"/>
                    </a:srgbClr>
                  </a:outerShdw>
                </a:effectLst>
              </a:rPr>
              <a:t>=90cm</a:t>
            </a:r>
          </a:p>
        </p:txBody>
      </p:sp>
      <p:pic>
        <p:nvPicPr>
          <p:cNvPr id="6" name="Picture 5">
            <a:extLst>
              <a:ext uri="{FF2B5EF4-FFF2-40B4-BE49-F238E27FC236}">
                <a16:creationId xmlns:a16="http://schemas.microsoft.com/office/drawing/2014/main" id="{CE2F50B1-4596-4D7D-934A-209A9DB9FE87}"/>
              </a:ext>
            </a:extLst>
          </p:cNvPr>
          <p:cNvPicPr>
            <a:picLocks noChangeAspect="1"/>
          </p:cNvPicPr>
          <p:nvPr/>
        </p:nvPicPr>
        <p:blipFill>
          <a:blip r:embed="rId2"/>
          <a:stretch>
            <a:fillRect/>
          </a:stretch>
        </p:blipFill>
        <p:spPr>
          <a:xfrm>
            <a:off x="602671" y="2743545"/>
            <a:ext cx="4260549" cy="2286000"/>
          </a:xfrm>
          <a:prstGeom prst="rect">
            <a:avLst/>
          </a:prstGeom>
        </p:spPr>
      </p:pic>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effectLst>
                  <a:outerShdw blurRad="38100" dist="38100" dir="2700000" algn="tl">
                    <a:srgbClr val="000000">
                      <a:alpha val="43137"/>
                    </a:srgbClr>
                  </a:outerShdw>
                </a:effectLst>
              </a:rPr>
              <a:t>מספר גדלים מאותו הסוג </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3075708" y="2049657"/>
            <a:ext cx="8922327" cy="3711669"/>
          </a:xfrm>
        </p:spPr>
        <p:txBody>
          <a:bodyPr>
            <a:normAutofit/>
          </a:bodyPr>
          <a:lstStyle/>
          <a:p>
            <a:pPr marL="342900" indent="-342900" algn="r" rtl="1">
              <a:buFont typeface="Arial" panose="020B0604020202020204" pitchFamily="34" charset="0"/>
              <a:buChar char="•"/>
            </a:pPr>
            <a:r>
              <a:rPr lang="he-IL" sz="2400" b="1" dirty="0">
                <a:effectLst>
                  <a:outerShdw blurRad="38100" dist="38100" dir="2700000" algn="tl">
                    <a:srgbClr val="000000">
                      <a:alpha val="43137"/>
                    </a:srgbClr>
                  </a:outerShdw>
                </a:effectLst>
              </a:rPr>
              <a:t>אם נרצה לרשום נתונים שונים של מספר גדלים פיזקליים מאותו סוג נהוג לצרף מספרים לסימון. </a:t>
            </a:r>
          </a:p>
          <a:p>
            <a:pPr algn="r" rtl="1"/>
            <a:r>
              <a:rPr lang="he-IL" sz="2400" b="1" dirty="0">
                <a:effectLst>
                  <a:outerShdw blurRad="38100" dist="38100" dir="2700000" algn="tl">
                    <a:srgbClr val="000000">
                      <a:alpha val="43137"/>
                    </a:srgbClr>
                  </a:outerShdw>
                </a:effectLst>
              </a:rPr>
              <a:t>במקום לרשום אורכים 1,2,3</a:t>
            </a:r>
          </a:p>
          <a:p>
            <a:pPr algn="r" rtl="1"/>
            <a:r>
              <a:rPr lang="he-IL" sz="2400" b="1" dirty="0">
                <a:effectLst>
                  <a:outerShdw blurRad="38100" dist="38100" dir="2700000" algn="tl">
                    <a:srgbClr val="000000">
                      <a:alpha val="43137"/>
                    </a:srgbClr>
                  </a:outerShdw>
                </a:effectLst>
              </a:rPr>
              <a:t>נרשום : </a:t>
            </a: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1</a:t>
            </a:r>
            <a:r>
              <a:rPr lang="en-GB" sz="2400" b="1" dirty="0">
                <a:effectLst>
                  <a:outerShdw blurRad="38100" dist="38100" dir="2700000" algn="tl">
                    <a:srgbClr val="000000">
                      <a:alpha val="43137"/>
                    </a:srgbClr>
                  </a:outerShdw>
                </a:effectLst>
              </a:rPr>
              <a:t>, l</a:t>
            </a:r>
            <a:r>
              <a:rPr lang="en-GB" sz="2400" b="1" baseline="-25000" dirty="0">
                <a:effectLst>
                  <a:outerShdw blurRad="38100" dist="38100" dir="2700000" algn="tl">
                    <a:srgbClr val="000000">
                      <a:alpha val="43137"/>
                    </a:srgbClr>
                  </a:outerShdw>
                </a:effectLst>
              </a:rPr>
              <a:t>2</a:t>
            </a:r>
            <a:r>
              <a:rPr lang="en-GB" sz="2400" b="1" dirty="0">
                <a:effectLst>
                  <a:outerShdw blurRad="38100" dist="38100" dir="2700000" algn="tl">
                    <a:srgbClr val="000000">
                      <a:alpha val="43137"/>
                    </a:srgbClr>
                  </a:outerShdw>
                </a:effectLst>
              </a:rPr>
              <a:t>, l</a:t>
            </a:r>
            <a:r>
              <a:rPr lang="en-GB" sz="2400" b="1" baseline="-25000" dirty="0">
                <a:effectLst>
                  <a:outerShdw blurRad="38100" dist="38100" dir="2700000" algn="tl">
                    <a:srgbClr val="000000">
                      <a:alpha val="43137"/>
                    </a:srgbClr>
                  </a:outerShdw>
                </a:effectLst>
              </a:rPr>
              <a:t>3</a:t>
            </a:r>
          </a:p>
          <a:p>
            <a:pPr marL="342900" indent="-342900" algn="r" rtl="1">
              <a:buFont typeface="Arial" panose="020B0604020202020204" pitchFamily="34" charset="0"/>
              <a:buChar char="•"/>
            </a:pPr>
            <a:r>
              <a:rPr lang="he-IL" sz="2400" b="1" dirty="0">
                <a:effectLst>
                  <a:outerShdw blurRad="38100" dist="38100" dir="2700000" algn="tl">
                    <a:srgbClr val="000000">
                      <a:alpha val="43137"/>
                    </a:srgbClr>
                  </a:outerShdw>
                </a:effectLst>
              </a:rPr>
              <a:t>אורך כולל (הסכום של כל האורכים) יסומן ב- </a:t>
            </a:r>
            <a:r>
              <a:rPr lang="en-GB" sz="2400" b="1" dirty="0" err="1">
                <a:effectLst>
                  <a:outerShdw blurRad="38100" dist="38100" dir="2700000" algn="tl">
                    <a:srgbClr val="000000">
                      <a:alpha val="43137"/>
                    </a:srgbClr>
                  </a:outerShdw>
                </a:effectLst>
              </a:rPr>
              <a:t>lT</a:t>
            </a:r>
            <a:endParaRPr lang="he-IL" sz="2400" b="1" dirty="0">
              <a:effectLst>
                <a:outerShdw blurRad="38100" dist="38100" dir="2700000" algn="tl">
                  <a:srgbClr val="000000">
                    <a:alpha val="43137"/>
                  </a:srgbClr>
                </a:outerShdw>
              </a:effectLst>
            </a:endParaRPr>
          </a:p>
          <a:p>
            <a:pPr algn="r" rtl="1"/>
            <a:r>
              <a:rPr lang="he-IL" sz="2400" b="1" dirty="0">
                <a:effectLst>
                  <a:outerShdw blurRad="38100" dist="38100" dir="2700000" algn="tl">
                    <a:srgbClr val="000000">
                      <a:alpha val="43137"/>
                    </a:srgbClr>
                  </a:outerShdw>
                </a:effectLst>
              </a:rPr>
              <a:t>(</a:t>
            </a:r>
            <a:r>
              <a:rPr lang="en-GB" sz="2400" b="1" dirty="0">
                <a:effectLst>
                  <a:outerShdw blurRad="38100" dist="38100" dir="2700000" algn="tl">
                    <a:srgbClr val="000000">
                      <a:alpha val="43137"/>
                    </a:srgbClr>
                  </a:outerShdw>
                </a:effectLst>
              </a:rPr>
              <a:t>T</a:t>
            </a:r>
            <a:r>
              <a:rPr lang="he-IL" sz="2400" b="1" dirty="0">
                <a:effectLst>
                  <a:outerShdw blurRad="38100" dist="38100" dir="2700000" algn="tl">
                    <a:srgbClr val="000000">
                      <a:alpha val="43137"/>
                    </a:srgbClr>
                  </a:outerShdw>
                </a:effectLst>
              </a:rPr>
              <a:t>= </a:t>
            </a:r>
            <a:r>
              <a:rPr lang="en-GB" sz="2400" b="1" dirty="0">
                <a:effectLst>
                  <a:outerShdw blurRad="38100" dist="38100" dir="2700000" algn="tl">
                    <a:srgbClr val="000000">
                      <a:alpha val="43137"/>
                    </a:srgbClr>
                  </a:outerShdw>
                </a:effectLst>
              </a:rPr>
              <a:t>total </a:t>
            </a:r>
            <a:r>
              <a:rPr lang="he-IL" sz="2400" b="1" dirty="0">
                <a:effectLst>
                  <a:outerShdw blurRad="38100" dist="38100" dir="2700000" algn="tl">
                    <a:srgbClr val="000000">
                      <a:alpha val="43137"/>
                    </a:srgbClr>
                  </a:outerShdw>
                </a:effectLst>
              </a:rPr>
              <a:t>= סך הכל)</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4FCD-6AAC-4445-B246-37BA805E749C}"/>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תרגיל </a:t>
            </a:r>
            <a:endParaRPr lang="en-US"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F73A843-58C6-4F98-B018-ECF078269CE0}"/>
              </a:ext>
            </a:extLst>
          </p:cNvPr>
          <p:cNvSpPr>
            <a:spLocks noGrp="1"/>
          </p:cNvSpPr>
          <p:nvPr>
            <p:ph type="body" sz="half" idx="2"/>
          </p:nvPr>
        </p:nvSpPr>
        <p:spPr>
          <a:xfrm>
            <a:off x="374074" y="2091221"/>
            <a:ext cx="11463978" cy="3711669"/>
          </a:xfrm>
        </p:spPr>
        <p:txBody>
          <a:bodyPr/>
          <a:lstStyle/>
          <a:p>
            <a:pPr marL="342900" indent="-342900" algn="r" rtl="1">
              <a:buFont typeface="Arial" panose="020B0604020202020204" pitchFamily="34" charset="0"/>
              <a:buChar char="•"/>
            </a:pPr>
            <a:r>
              <a:rPr lang="he-IL" b="1" dirty="0">
                <a:effectLst>
                  <a:outerShdw blurRad="38100" dist="38100" dir="2700000" algn="tl">
                    <a:srgbClr val="000000">
                      <a:alpha val="43137"/>
                    </a:srgbClr>
                  </a:outerShdw>
                </a:effectLst>
              </a:rPr>
              <a:t>עירייה החליטה להחליף צינור מים בקטע שאורכו הכולל 3 קילומטרים. עד כה חידשו 800 מטרים. מהו אורך הצינור שנשאר להחליף? </a:t>
            </a:r>
          </a:p>
          <a:p>
            <a:pPr marL="342900" indent="-342900" algn="r" rtl="1">
              <a:buFont typeface="Arial" panose="020B0604020202020204" pitchFamily="34" charset="0"/>
              <a:buChar char="•"/>
            </a:pPr>
            <a:r>
              <a:rPr lang="he-IL" b="1" dirty="0">
                <a:effectLst>
                  <a:outerShdw blurRad="38100" dist="38100" dir="2700000" algn="tl">
                    <a:srgbClr val="000000">
                      <a:alpha val="43137"/>
                    </a:srgbClr>
                  </a:outerShdw>
                </a:effectLst>
              </a:rPr>
              <a:t>תשובה:</a:t>
            </a:r>
          </a:p>
          <a:p>
            <a:pPr algn="r" rtl="1"/>
            <a:endParaRPr lang="en-US" b="1" dirty="0">
              <a:effectLst>
                <a:outerShdw blurRad="38100" dist="38100" dir="2700000" algn="tl">
                  <a:srgbClr val="000000">
                    <a:alpha val="43137"/>
                  </a:srgbClr>
                </a:outerShdw>
              </a:effectLst>
            </a:endParaRPr>
          </a:p>
        </p:txBody>
      </p:sp>
      <p:graphicFrame>
        <p:nvGraphicFramePr>
          <p:cNvPr id="11" name="Table 11">
            <a:extLst>
              <a:ext uri="{FF2B5EF4-FFF2-40B4-BE49-F238E27FC236}">
                <a16:creationId xmlns:a16="http://schemas.microsoft.com/office/drawing/2014/main" id="{D66CA685-2512-4F0B-84F9-94A8F0546075}"/>
              </a:ext>
            </a:extLst>
          </p:cNvPr>
          <p:cNvGraphicFramePr>
            <a:graphicFrameLocks noGrp="1"/>
          </p:cNvGraphicFramePr>
          <p:nvPr>
            <p:extLst>
              <p:ext uri="{D42A27DB-BD31-4B8C-83A1-F6EECF244321}">
                <p14:modId xmlns:p14="http://schemas.microsoft.com/office/powerpoint/2010/main" val="1188410084"/>
              </p:ext>
            </p:extLst>
          </p:nvPr>
        </p:nvGraphicFramePr>
        <p:xfrm>
          <a:off x="353948" y="4072465"/>
          <a:ext cx="11484108" cy="2646990"/>
        </p:xfrm>
        <a:graphic>
          <a:graphicData uri="http://schemas.openxmlformats.org/drawingml/2006/table">
            <a:tbl>
              <a:tblPr firstRow="1" bandRow="1">
                <a:tableStyleId>{3B4B98B0-60AC-42C2-AFA5-B58CD77FA1E5}</a:tableStyleId>
              </a:tblPr>
              <a:tblGrid>
                <a:gridCol w="2871027">
                  <a:extLst>
                    <a:ext uri="{9D8B030D-6E8A-4147-A177-3AD203B41FA5}">
                      <a16:colId xmlns:a16="http://schemas.microsoft.com/office/drawing/2014/main" val="241425134"/>
                    </a:ext>
                  </a:extLst>
                </a:gridCol>
                <a:gridCol w="2871027">
                  <a:extLst>
                    <a:ext uri="{9D8B030D-6E8A-4147-A177-3AD203B41FA5}">
                      <a16:colId xmlns:a16="http://schemas.microsoft.com/office/drawing/2014/main" val="634855094"/>
                    </a:ext>
                  </a:extLst>
                </a:gridCol>
                <a:gridCol w="2871027">
                  <a:extLst>
                    <a:ext uri="{9D8B030D-6E8A-4147-A177-3AD203B41FA5}">
                      <a16:colId xmlns:a16="http://schemas.microsoft.com/office/drawing/2014/main" val="2193183741"/>
                    </a:ext>
                  </a:extLst>
                </a:gridCol>
                <a:gridCol w="2871027">
                  <a:extLst>
                    <a:ext uri="{9D8B030D-6E8A-4147-A177-3AD203B41FA5}">
                      <a16:colId xmlns:a16="http://schemas.microsoft.com/office/drawing/2014/main" val="692218417"/>
                    </a:ext>
                  </a:extLst>
                </a:gridCol>
              </a:tblGrid>
              <a:tr h="1207138">
                <a:tc>
                  <a:txBody>
                    <a:bodyPr/>
                    <a:lstStyle/>
                    <a:p>
                      <a:pPr algn="ctr"/>
                      <a:r>
                        <a:rPr lang="he-IL" sz="2400" b="1" dirty="0">
                          <a:effectLst>
                            <a:outerShdw blurRad="38100" dist="38100" dir="2700000" algn="tl">
                              <a:srgbClr val="000000">
                                <a:alpha val="43137"/>
                              </a:srgbClr>
                            </a:outerShdw>
                          </a:effectLst>
                        </a:rPr>
                        <a:t>חישובים</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צריך למצוא (צ"ל)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58964007"/>
                  </a:ext>
                </a:extLst>
              </a:tr>
              <a:tr h="1439852">
                <a:tc>
                  <a:txBody>
                    <a:bodyPr/>
                    <a:lstStyle/>
                    <a:p>
                      <a:pPr algn="ct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2</a:t>
                      </a:r>
                      <a:r>
                        <a:rPr lang="en-GB" sz="2400" b="1" dirty="0">
                          <a:effectLst>
                            <a:outerShdw blurRad="38100" dist="38100" dir="2700000" algn="tl">
                              <a:srgbClr val="000000">
                                <a:alpha val="43137"/>
                              </a:srgbClr>
                            </a:outerShdw>
                          </a:effectLst>
                        </a:rPr>
                        <a:t>=3000-800=2200m</a:t>
                      </a:r>
                      <a:endParaRPr lang="he-IL" sz="2400" b="1" dirty="0">
                        <a:effectLst>
                          <a:outerShdw blurRad="38100" dist="38100" dir="2700000" algn="tl">
                            <a:srgbClr val="000000">
                              <a:alpha val="43137"/>
                            </a:srgbClr>
                          </a:outerShdw>
                        </a:effectLst>
                      </a:endParaRPr>
                    </a:p>
                    <a:p>
                      <a:pPr algn="ctr"/>
                      <a:r>
                        <a:rPr lang="he-IL" sz="1800" b="1" dirty="0">
                          <a:effectLst>
                            <a:outerShdw blurRad="38100" dist="38100" dir="2700000" algn="tl">
                              <a:srgbClr val="000000">
                                <a:alpha val="43137"/>
                              </a:srgbClr>
                            </a:outerShdw>
                          </a:effectLst>
                        </a:rPr>
                        <a:t>אורך הצינור שנותר להחליף 2200 מטר</a:t>
                      </a:r>
                      <a:endParaRPr lang="en-US" sz="18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2</a:t>
                      </a: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T</a:t>
                      </a: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1</a:t>
                      </a:r>
                      <a:endParaRPr lang="en-US" sz="2400" b="1" baseline="-25000"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2</a:t>
                      </a:r>
                      <a:r>
                        <a:rPr lang="en-GB" sz="2400" b="1" dirty="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c>
                  <a:txBody>
                    <a:bodyPr/>
                    <a:lstStyle/>
                    <a:p>
                      <a:pPr algn="l"/>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1</a:t>
                      </a:r>
                      <a:r>
                        <a:rPr lang="en-GB" sz="2400" b="1" dirty="0">
                          <a:effectLst>
                            <a:outerShdw blurRad="38100" dist="38100" dir="2700000" algn="tl">
                              <a:srgbClr val="000000">
                                <a:alpha val="43137"/>
                              </a:srgbClr>
                            </a:outerShdw>
                          </a:effectLst>
                        </a:rPr>
                        <a:t>=800m</a:t>
                      </a:r>
                    </a:p>
                    <a:p>
                      <a:pPr algn="l"/>
                      <a:r>
                        <a:rPr lang="en-GB" sz="2400" b="1" dirty="0" err="1">
                          <a:effectLst>
                            <a:outerShdw blurRad="38100" dist="38100" dir="2700000" algn="tl">
                              <a:srgbClr val="000000">
                                <a:alpha val="43137"/>
                              </a:srgbClr>
                            </a:outerShdw>
                          </a:effectLst>
                        </a:rPr>
                        <a:t>l</a:t>
                      </a:r>
                      <a:r>
                        <a:rPr lang="en-GB" sz="2400" b="1" baseline="-25000" dirty="0" err="1">
                          <a:effectLst>
                            <a:outerShdw blurRad="38100" dist="38100" dir="2700000" algn="tl">
                              <a:srgbClr val="000000">
                                <a:alpha val="43137"/>
                              </a:srgbClr>
                            </a:outerShdw>
                          </a:effectLst>
                        </a:rPr>
                        <a:t>T</a:t>
                      </a:r>
                      <a:r>
                        <a:rPr lang="en-GB" sz="2400" b="1" dirty="0">
                          <a:effectLst>
                            <a:outerShdw blurRad="38100" dist="38100" dir="2700000" algn="tl">
                              <a:srgbClr val="000000">
                                <a:alpha val="43137"/>
                              </a:srgbClr>
                            </a:outerShdw>
                          </a:effectLst>
                        </a:rPr>
                        <a:t>=3km=3000m</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847581085"/>
                  </a:ext>
                </a:extLst>
              </a:tr>
            </a:tbl>
          </a:graphicData>
        </a:graphic>
      </p:graphicFrame>
    </p:spTree>
    <p:extLst>
      <p:ext uri="{BB962C8B-B14F-4D97-AF65-F5344CB8AC3E}">
        <p14:creationId xmlns:p14="http://schemas.microsoft.com/office/powerpoint/2010/main" val="193236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E60-3B72-4901-BD9B-9F988E4CB450}"/>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פעולות עם גדלים פיזקליים מאותו סוג</a:t>
            </a:r>
            <a:endParaRPr lang="en-US"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09DEA3C4-27E8-40FD-8835-8E8E35C171D5}"/>
              </a:ext>
            </a:extLst>
          </p:cNvPr>
          <p:cNvSpPr>
            <a:spLocks noGrp="1"/>
          </p:cNvSpPr>
          <p:nvPr>
            <p:ph type="body" sz="half" idx="2"/>
          </p:nvPr>
        </p:nvSpPr>
        <p:spPr>
          <a:xfrm>
            <a:off x="318655" y="2021948"/>
            <a:ext cx="11416656" cy="3711669"/>
          </a:xfrm>
        </p:spPr>
        <p:txBody>
          <a:bodyPr/>
          <a:lstStyle/>
          <a:p>
            <a:pPr marL="342900" indent="-342900" algn="r" rtl="1">
              <a:buFont typeface="Arial" panose="020B0604020202020204" pitchFamily="34" charset="0"/>
              <a:buChar char="•"/>
            </a:pPr>
            <a:r>
              <a:rPr lang="he-IL" b="1" dirty="0">
                <a:effectLst>
                  <a:outerShdw blurRad="38100" dist="38100" dir="2700000" algn="tl">
                    <a:srgbClr val="000000">
                      <a:alpha val="43137"/>
                    </a:srgbClr>
                  </a:outerShdw>
                </a:effectLst>
              </a:rPr>
              <a:t>לביצוע פעולות עם גדלים פיזיקליים מאותו הסוג (כגון חיסור, חיבור ,כפל או חילוק) חייבים לבטא אותם ביחידות מידה זהות.</a:t>
            </a:r>
          </a:p>
          <a:p>
            <a:pPr marL="342900" indent="-342900" algn="r" rtl="1">
              <a:buFont typeface="Arial" panose="020B0604020202020204" pitchFamily="34" charset="0"/>
              <a:buChar char="•"/>
            </a:pPr>
            <a:r>
              <a:rPr lang="he-IL" b="1" dirty="0">
                <a:effectLst>
                  <a:outerShdw blurRad="38100" dist="38100" dir="2700000" algn="tl">
                    <a:srgbClr val="000000">
                      <a:alpha val="43137"/>
                    </a:srgbClr>
                  </a:outerShdw>
                </a:effectLst>
              </a:rPr>
              <a:t>בשאלה הקודמת המרנו את יחידת הקילומטר למטרים או לחלופין יכולנו גם להעביר את יחידת המטר לקילומטר. </a:t>
            </a:r>
            <a:endParaRPr lang="en-US"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C6D9A1E-2E02-4C2B-9A06-61B2E729D9C9}"/>
              </a:ext>
            </a:extLst>
          </p:cNvPr>
          <p:cNvPicPr>
            <a:picLocks noChangeAspect="1"/>
          </p:cNvPicPr>
          <p:nvPr/>
        </p:nvPicPr>
        <p:blipFill>
          <a:blip r:embed="rId2"/>
          <a:stretch>
            <a:fillRect/>
          </a:stretch>
        </p:blipFill>
        <p:spPr>
          <a:xfrm>
            <a:off x="0" y="4900756"/>
            <a:ext cx="12192000" cy="1957244"/>
          </a:xfrm>
          <a:prstGeom prst="rect">
            <a:avLst/>
          </a:prstGeom>
        </p:spPr>
      </p:pic>
    </p:spTree>
    <p:extLst>
      <p:ext uri="{BB962C8B-B14F-4D97-AF65-F5344CB8AC3E}">
        <p14:creationId xmlns:p14="http://schemas.microsoft.com/office/powerpoint/2010/main" val="284290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תרגיל </a:t>
            </a:r>
            <a:endParaRPr lang="en-US" b="1"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ידוע שהגובה הממוצע של קומה בבית מגורים הוא 3 מטרים. בבניין מסויים יש 8 קומות ובנוסף קומת לובי השווה בגובהה ל- 3 מטרים. חשבו מהו גובה הבניין.</a:t>
            </a:r>
            <a:endParaRPr lang="en-US"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2432592291"/>
              </p:ext>
            </p:extLst>
          </p:nvPr>
        </p:nvGraphicFramePr>
        <p:xfrm>
          <a:off x="1484604" y="3305905"/>
          <a:ext cx="9424188" cy="2087924"/>
        </p:xfrm>
        <a:graphic>
          <a:graphicData uri="http://schemas.openxmlformats.org/drawingml/2006/table">
            <a:tbl>
              <a:tblPr firstRow="1" bandRow="1">
                <a:tableStyleId>{3B4B98B0-60AC-42C2-AFA5-B58CD77FA1E5}</a:tableStyleId>
              </a:tblPr>
              <a:tblGrid>
                <a:gridCol w="2356047">
                  <a:extLst>
                    <a:ext uri="{9D8B030D-6E8A-4147-A177-3AD203B41FA5}">
                      <a16:colId xmlns:a16="http://schemas.microsoft.com/office/drawing/2014/main" val="650409126"/>
                    </a:ext>
                  </a:extLst>
                </a:gridCol>
                <a:gridCol w="2356047">
                  <a:extLst>
                    <a:ext uri="{9D8B030D-6E8A-4147-A177-3AD203B41FA5}">
                      <a16:colId xmlns:a16="http://schemas.microsoft.com/office/drawing/2014/main" val="3030710104"/>
                    </a:ext>
                  </a:extLst>
                </a:gridCol>
                <a:gridCol w="2356047">
                  <a:extLst>
                    <a:ext uri="{9D8B030D-6E8A-4147-A177-3AD203B41FA5}">
                      <a16:colId xmlns:a16="http://schemas.microsoft.com/office/drawing/2014/main" val="809685676"/>
                    </a:ext>
                  </a:extLst>
                </a:gridCol>
                <a:gridCol w="2356047">
                  <a:extLst>
                    <a:ext uri="{9D8B030D-6E8A-4147-A177-3AD203B41FA5}">
                      <a16:colId xmlns:a16="http://schemas.microsoft.com/office/drawing/2014/main" val="383197310"/>
                    </a:ext>
                  </a:extLst>
                </a:gridCol>
              </a:tblGrid>
              <a:tr h="1043962">
                <a:tc>
                  <a:txBody>
                    <a:bodyPr/>
                    <a:lstStyle/>
                    <a:p>
                      <a:pPr algn="ctr"/>
                      <a:r>
                        <a:rPr lang="he-IL" sz="2400" dirty="0"/>
                        <a:t>חישובים</a:t>
                      </a:r>
                      <a:endParaRPr lang="en-US" sz="2400" dirty="0"/>
                    </a:p>
                  </a:txBody>
                  <a:tcPr/>
                </a:tc>
                <a:tc>
                  <a:txBody>
                    <a:bodyPr/>
                    <a:lstStyle/>
                    <a:p>
                      <a:pPr algn="ctr"/>
                      <a:r>
                        <a:rPr lang="he-IL" sz="2400" dirty="0"/>
                        <a:t>נוסחא</a:t>
                      </a:r>
                      <a:endParaRPr lang="en-US" sz="2400" dirty="0"/>
                    </a:p>
                  </a:txBody>
                  <a:tcPr/>
                </a:tc>
                <a:tc>
                  <a:txBody>
                    <a:bodyPr/>
                    <a:lstStyle/>
                    <a:p>
                      <a:pPr algn="ctr"/>
                      <a:r>
                        <a:rPr lang="he-IL" sz="2400" dirty="0"/>
                        <a:t>צ"ל</a:t>
                      </a:r>
                      <a:endParaRPr lang="en-US" sz="2400" dirty="0"/>
                    </a:p>
                  </a:txBody>
                  <a:tcPr/>
                </a:tc>
                <a:tc>
                  <a:txBody>
                    <a:bodyPr/>
                    <a:lstStyle/>
                    <a:p>
                      <a:pPr algn="ctr"/>
                      <a:r>
                        <a:rPr lang="he-IL" sz="2400" dirty="0"/>
                        <a:t>נתון</a:t>
                      </a:r>
                      <a:endParaRPr lang="en-US" sz="2400" dirty="0"/>
                    </a:p>
                  </a:txBody>
                  <a:tcPr/>
                </a:tc>
                <a:extLst>
                  <a:ext uri="{0D108BD9-81ED-4DB2-BD59-A6C34878D82A}">
                    <a16:rowId xmlns:a16="http://schemas.microsoft.com/office/drawing/2014/main" val="1410680938"/>
                  </a:ext>
                </a:extLst>
              </a:tr>
              <a:tr h="1043962">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717729853"/>
                  </a:ext>
                </a:extLst>
              </a:tr>
            </a:tbl>
          </a:graphicData>
        </a:graphic>
      </p:graphicFrame>
      <p:pic>
        <p:nvPicPr>
          <p:cNvPr id="11" name="Picture 10">
            <a:extLst>
              <a:ext uri="{FF2B5EF4-FFF2-40B4-BE49-F238E27FC236}">
                <a16:creationId xmlns:a16="http://schemas.microsoft.com/office/drawing/2014/main" id="{1F6F1866-6BCF-45D3-841C-D8E1597BA106}"/>
              </a:ext>
            </a:extLst>
          </p:cNvPr>
          <p:cNvPicPr>
            <a:picLocks noChangeAspect="1"/>
          </p:cNvPicPr>
          <p:nvPr/>
        </p:nvPicPr>
        <p:blipFill>
          <a:blip r:embed="rId2"/>
          <a:stretch>
            <a:fillRect/>
          </a:stretch>
        </p:blipFill>
        <p:spPr>
          <a:xfrm>
            <a:off x="9656618" y="5393829"/>
            <a:ext cx="2535382" cy="1699697"/>
          </a:xfrm>
          <a:prstGeom prst="rect">
            <a:avLst/>
          </a:prstGeom>
        </p:spPr>
      </p:pic>
    </p:spTree>
    <p:extLst>
      <p:ext uri="{BB962C8B-B14F-4D97-AF65-F5344CB8AC3E}">
        <p14:creationId xmlns:p14="http://schemas.microsoft.com/office/powerpoint/2010/main" val="18004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תרגיל </a:t>
            </a:r>
            <a:endParaRPr lang="en-US" b="1"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ידוע שהגובה הממוצע של קומה בבית מגורים הוא 3 מטרים. בבניין מסויים יש 8 קומות ובנוסף קומת לובי השווה בגובהה ל- 3 מטרים. חשבו מהו גובה הבניין.</a:t>
            </a:r>
            <a:endParaRPr lang="en-GB" b="1" dirty="0">
              <a:effectLst>
                <a:outerShdw blurRad="38100" dist="38100" dir="2700000" algn="tl">
                  <a:srgbClr val="000000">
                    <a:alpha val="43137"/>
                  </a:srgbClr>
                </a:outerShdw>
              </a:effectLst>
            </a:endParaRPr>
          </a:p>
          <a:p>
            <a:pPr algn="r" rtl="1"/>
            <a:r>
              <a:rPr lang="he-IL" b="1" dirty="0">
                <a:effectLst>
                  <a:outerShdw blurRad="38100" dist="38100" dir="2700000" algn="tl">
                    <a:srgbClr val="000000">
                      <a:alpha val="43137"/>
                    </a:srgbClr>
                  </a:outerShdw>
                </a:effectLst>
              </a:rPr>
              <a:t>כאשר יש מספר פרטים מאוו סוג החוזרים על עצמם , נסמן את מספרם ב- </a:t>
            </a:r>
            <a:r>
              <a:rPr lang="en-GB" b="1" dirty="0">
                <a:effectLst>
                  <a:outerShdw blurRad="38100" dist="38100" dir="2700000" algn="tl">
                    <a:srgbClr val="000000">
                      <a:alpha val="43137"/>
                    </a:srgbClr>
                  </a:outerShdw>
                </a:effectLst>
              </a:rPr>
              <a:t>n</a:t>
            </a:r>
            <a:endParaRPr lang="he-IL" b="1" dirty="0">
              <a:effectLst>
                <a:outerShdw blurRad="38100" dist="38100" dir="2700000" algn="tl">
                  <a:srgbClr val="000000">
                    <a:alpha val="43137"/>
                  </a:srgbClr>
                </a:outerShdw>
              </a:effectLst>
            </a:endParaRPr>
          </a:p>
          <a:p>
            <a:pPr algn="r" rtl="1"/>
            <a:r>
              <a:rPr lang="en-GB" b="1" dirty="0">
                <a:effectLst>
                  <a:outerShdw blurRad="38100" dist="38100" dir="2700000" algn="tl">
                    <a:srgbClr val="000000">
                      <a:alpha val="43137"/>
                    </a:srgbClr>
                  </a:outerShdw>
                </a:effectLst>
              </a:rPr>
              <a:t>n</a:t>
            </a:r>
            <a:r>
              <a:rPr lang="he-IL" b="1" dirty="0">
                <a:effectLst>
                  <a:outerShdw blurRad="38100" dist="38100" dir="2700000" algn="tl">
                    <a:srgbClr val="000000">
                      <a:alpha val="43137"/>
                    </a:srgbClr>
                  </a:outerShdw>
                </a:effectLst>
              </a:rPr>
              <a:t>=מספר פריטים החוזרים על עצמם. </a:t>
            </a:r>
          </a:p>
          <a:p>
            <a:pPr algn="r" rtl="1"/>
            <a:r>
              <a:rPr lang="en-GB" b="1" dirty="0">
                <a:effectLst>
                  <a:outerShdw blurRad="38100" dist="38100" dir="2700000" algn="tl">
                    <a:srgbClr val="000000">
                      <a:alpha val="43137"/>
                    </a:srgbClr>
                  </a:outerShdw>
                </a:effectLst>
              </a:rPr>
              <a:t>n</a:t>
            </a:r>
            <a:r>
              <a:rPr lang="he-IL" b="1" dirty="0">
                <a:effectLst>
                  <a:outerShdw blurRad="38100" dist="38100" dir="2700000" algn="tl">
                    <a:srgbClr val="000000">
                      <a:alpha val="43137"/>
                    </a:srgbClr>
                  </a:outerShdw>
                </a:effectLst>
              </a:rPr>
              <a:t>=מספר הקומות</a:t>
            </a:r>
            <a:endParaRPr lang="en-US"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1319499523"/>
              </p:ext>
            </p:extLst>
          </p:nvPr>
        </p:nvGraphicFramePr>
        <p:xfrm>
          <a:off x="0" y="4527530"/>
          <a:ext cx="12192000" cy="2087924"/>
        </p:xfrm>
        <a:graphic>
          <a:graphicData uri="http://schemas.openxmlformats.org/drawingml/2006/table">
            <a:tbl>
              <a:tblPr firstRow="1" bandRow="1">
                <a:tableStyleId>{3B4B98B0-60AC-42C2-AFA5-B58CD77FA1E5}</a:tableStyleId>
              </a:tblPr>
              <a:tblGrid>
                <a:gridCol w="3463636">
                  <a:extLst>
                    <a:ext uri="{9D8B030D-6E8A-4147-A177-3AD203B41FA5}">
                      <a16:colId xmlns:a16="http://schemas.microsoft.com/office/drawing/2014/main" val="650409126"/>
                    </a:ext>
                  </a:extLst>
                </a:gridCol>
                <a:gridCol w="2632364">
                  <a:extLst>
                    <a:ext uri="{9D8B030D-6E8A-4147-A177-3AD203B41FA5}">
                      <a16:colId xmlns:a16="http://schemas.microsoft.com/office/drawing/2014/main" val="3030710104"/>
                    </a:ext>
                  </a:extLst>
                </a:gridCol>
                <a:gridCol w="3048000">
                  <a:extLst>
                    <a:ext uri="{9D8B030D-6E8A-4147-A177-3AD203B41FA5}">
                      <a16:colId xmlns:a16="http://schemas.microsoft.com/office/drawing/2014/main" val="809685676"/>
                    </a:ext>
                  </a:extLst>
                </a:gridCol>
                <a:gridCol w="3048000">
                  <a:extLst>
                    <a:ext uri="{9D8B030D-6E8A-4147-A177-3AD203B41FA5}">
                      <a16:colId xmlns:a16="http://schemas.microsoft.com/office/drawing/2014/main" val="383197310"/>
                    </a:ext>
                  </a:extLst>
                </a:gridCol>
              </a:tblGrid>
              <a:tr h="1043962">
                <a:tc>
                  <a:txBody>
                    <a:bodyPr/>
                    <a:lstStyle/>
                    <a:p>
                      <a:pPr algn="ctr"/>
                      <a:r>
                        <a:rPr lang="he-IL" sz="2400" b="1" dirty="0">
                          <a:effectLst>
                            <a:outerShdw blurRad="38100" dist="38100" dir="2700000" algn="tl">
                              <a:srgbClr val="000000">
                                <a:alpha val="43137"/>
                              </a:srgbClr>
                            </a:outerShdw>
                          </a:effectLst>
                        </a:rPr>
                        <a:t>חישובים</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10680938"/>
                  </a:ext>
                </a:extLst>
              </a:tr>
              <a:tr h="1043962">
                <a:tc>
                  <a:txBody>
                    <a:bodyPr/>
                    <a:lstStyle/>
                    <a:p>
                      <a:pPr algn="ctr"/>
                      <a:r>
                        <a:rPr lang="en-GB" sz="2400" b="1" baseline="0" dirty="0" err="1">
                          <a:effectLst>
                            <a:outerShdw blurRad="38100" dist="38100" dir="2700000" algn="tl">
                              <a:srgbClr val="000000">
                                <a:alpha val="43137"/>
                              </a:srgbClr>
                            </a:outerShdw>
                          </a:effectLst>
                        </a:rPr>
                        <a:t>l</a:t>
                      </a:r>
                      <a:r>
                        <a:rPr lang="en-GB" sz="2400" b="1" baseline="-25000" dirty="0" err="1">
                          <a:effectLst>
                            <a:outerShdw blurRad="38100" dist="38100" dir="2700000" algn="tl">
                              <a:srgbClr val="000000">
                                <a:alpha val="43137"/>
                              </a:srgbClr>
                            </a:outerShdw>
                          </a:effectLst>
                        </a:rPr>
                        <a:t>T</a:t>
                      </a:r>
                      <a:r>
                        <a:rPr lang="en-GB" sz="2400" b="1" baseline="0" dirty="0">
                          <a:effectLst>
                            <a:outerShdw blurRad="38100" dist="38100" dir="2700000" algn="tl">
                              <a:srgbClr val="000000">
                                <a:alpha val="43137"/>
                              </a:srgbClr>
                            </a:outerShdw>
                          </a:effectLst>
                        </a:rPr>
                        <a:t>=9•3=27m</a:t>
                      </a:r>
                      <a:endParaRPr lang="he-IL" sz="2400" b="1" baseline="0" dirty="0">
                        <a:effectLst>
                          <a:outerShdw blurRad="38100" dist="38100" dir="2700000" algn="tl">
                            <a:srgbClr val="000000">
                              <a:alpha val="43137"/>
                            </a:srgbClr>
                          </a:outerShdw>
                        </a:effectLst>
                      </a:endParaRPr>
                    </a:p>
                    <a:p>
                      <a:pPr algn="ctr"/>
                      <a:r>
                        <a:rPr lang="he-IL" sz="2400" b="1" baseline="0" dirty="0">
                          <a:effectLst>
                            <a:outerShdw blurRad="38100" dist="38100" dir="2700000" algn="tl">
                              <a:srgbClr val="000000">
                                <a:alpha val="43137"/>
                              </a:srgbClr>
                            </a:outerShdw>
                          </a:effectLst>
                        </a:rPr>
                        <a:t>גובה הבניין הוא 27 מטרים</a:t>
                      </a:r>
                      <a:endParaRPr lang="en-US" sz="2400" b="1" baseline="0" dirty="0">
                        <a:effectLst>
                          <a:outerShdw blurRad="38100" dist="38100" dir="2700000" algn="tl">
                            <a:srgbClr val="000000">
                              <a:alpha val="43137"/>
                            </a:srgbClr>
                          </a:outerShdw>
                        </a:effectLst>
                      </a:endParaRPr>
                    </a:p>
                  </a:txBody>
                  <a:tcPr/>
                </a:tc>
                <a:tc>
                  <a:txBody>
                    <a:bodyPr/>
                    <a:lstStyle/>
                    <a:p>
                      <a:pPr algn="ctr"/>
                      <a:r>
                        <a:rPr lang="en-GB" sz="2400" b="1" dirty="0" err="1">
                          <a:effectLst>
                            <a:outerShdw blurRad="38100" dist="38100" dir="2700000" algn="tl">
                              <a:srgbClr val="000000">
                                <a:alpha val="43137"/>
                              </a:srgbClr>
                            </a:outerShdw>
                          </a:effectLst>
                        </a:rPr>
                        <a:t>l</a:t>
                      </a:r>
                      <a:r>
                        <a:rPr lang="en-GB" sz="2400" b="1" baseline="-25000" dirty="0" err="1">
                          <a:effectLst>
                            <a:outerShdw blurRad="38100" dist="38100" dir="2700000" algn="tl">
                              <a:srgbClr val="000000">
                                <a:alpha val="43137"/>
                              </a:srgbClr>
                            </a:outerShdw>
                          </a:effectLst>
                        </a:rPr>
                        <a:t>T</a:t>
                      </a:r>
                      <a:r>
                        <a:rPr lang="en-GB" sz="2400" b="1" dirty="0">
                          <a:effectLst>
                            <a:outerShdw blurRad="38100" dist="38100" dir="2700000" algn="tl">
                              <a:srgbClr val="000000">
                                <a:alpha val="43137"/>
                              </a:srgbClr>
                            </a:outerShdw>
                          </a:effectLst>
                        </a:rPr>
                        <a:t>=n•l</a:t>
                      </a:r>
                      <a:r>
                        <a:rPr lang="en-GB" sz="2400" b="1" baseline="-25000" dirty="0">
                          <a:effectLst>
                            <a:outerShdw blurRad="38100" dist="38100" dir="2700000" algn="tl">
                              <a:srgbClr val="000000">
                                <a:alpha val="43137"/>
                              </a:srgbClr>
                            </a:outerShdw>
                          </a:effectLst>
                        </a:rPr>
                        <a:t>1</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err="1">
                          <a:effectLst>
                            <a:outerShdw blurRad="38100" dist="38100" dir="2700000" algn="tl">
                              <a:srgbClr val="000000">
                                <a:alpha val="43137"/>
                              </a:srgbClr>
                            </a:outerShdw>
                          </a:effectLst>
                        </a:rPr>
                        <a:t>l</a:t>
                      </a:r>
                      <a:r>
                        <a:rPr lang="en-GB" sz="2400" b="1" baseline="-25000" dirty="0" err="1">
                          <a:effectLst>
                            <a:outerShdw blurRad="38100" dist="38100" dir="2700000" algn="tl">
                              <a:srgbClr val="000000">
                                <a:alpha val="43137"/>
                              </a:srgbClr>
                            </a:outerShdw>
                          </a:effectLst>
                        </a:rPr>
                        <a:t>T</a:t>
                      </a:r>
                      <a:r>
                        <a:rPr lang="en-GB" sz="2400" b="1" dirty="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l</a:t>
                      </a:r>
                      <a:r>
                        <a:rPr lang="en-GB" sz="2400" b="1" baseline="-25000" dirty="0">
                          <a:effectLst>
                            <a:outerShdw blurRad="38100" dist="38100" dir="2700000" algn="tl">
                              <a:srgbClr val="000000">
                                <a:alpha val="43137"/>
                              </a:srgbClr>
                            </a:outerShdw>
                          </a:effectLst>
                        </a:rPr>
                        <a:t>1</a:t>
                      </a:r>
                      <a:r>
                        <a:rPr lang="en-GB" sz="2400" b="1" dirty="0">
                          <a:effectLst>
                            <a:outerShdw blurRad="38100" dist="38100" dir="2700000" algn="tl">
                              <a:srgbClr val="000000">
                                <a:alpha val="43137"/>
                              </a:srgbClr>
                            </a:outerShdw>
                          </a:effectLst>
                        </a:rPr>
                        <a:t>=3m</a:t>
                      </a:r>
                    </a:p>
                    <a:p>
                      <a:pPr algn="ctr"/>
                      <a:r>
                        <a:rPr lang="en-GB" sz="2400" b="1" dirty="0">
                          <a:effectLst>
                            <a:outerShdw blurRad="38100" dist="38100" dir="2700000" algn="tl">
                              <a:srgbClr val="000000">
                                <a:alpha val="43137"/>
                              </a:srgbClr>
                            </a:outerShdw>
                          </a:effectLst>
                        </a:rPr>
                        <a:t>n=8+1=9</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17729853"/>
                  </a:ext>
                </a:extLst>
              </a:tr>
            </a:tbl>
          </a:graphicData>
        </a:graphic>
      </p:graphicFrame>
    </p:spTree>
    <p:extLst>
      <p:ext uri="{BB962C8B-B14F-4D97-AF65-F5344CB8AC3E}">
        <p14:creationId xmlns:p14="http://schemas.microsoft.com/office/powerpoint/2010/main" val="130796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7682-A905-4B69-906F-901F0218B6EA}"/>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מדידת ערך קטן</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0005A31-042F-4B18-8572-65B223A29A76}"/>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כיצד נמדד עובי של דף בתוך ספר? הציעו דרך.</a:t>
            </a:r>
            <a:endParaRPr lang="en-GB" b="1" dirty="0">
              <a:effectLst>
                <a:outerShdw blurRad="38100" dist="38100" dir="2700000" algn="tl">
                  <a:srgbClr val="000000">
                    <a:alpha val="43137"/>
                  </a:srgbClr>
                </a:outerShdw>
              </a:effectLst>
            </a:endParaRPr>
          </a:p>
          <a:p>
            <a:pPr marL="0" indent="0" algn="r" rtl="1">
              <a:buNone/>
            </a:pPr>
            <a:r>
              <a:rPr lang="he-IL" b="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07436B0-6AF3-4556-9F68-1C61D7634EA3}"/>
              </a:ext>
            </a:extLst>
          </p:cNvPr>
          <p:cNvPicPr>
            <a:picLocks noChangeAspect="1"/>
          </p:cNvPicPr>
          <p:nvPr/>
        </p:nvPicPr>
        <p:blipFill>
          <a:blip r:embed="rId2"/>
          <a:stretch>
            <a:fillRect/>
          </a:stretch>
        </p:blipFill>
        <p:spPr>
          <a:xfrm>
            <a:off x="-1" y="3080327"/>
            <a:ext cx="5666509" cy="3777673"/>
          </a:xfrm>
          <a:prstGeom prst="rect">
            <a:avLst/>
          </a:prstGeom>
        </p:spPr>
      </p:pic>
    </p:spTree>
    <p:extLst>
      <p:ext uri="{BB962C8B-B14F-4D97-AF65-F5344CB8AC3E}">
        <p14:creationId xmlns:p14="http://schemas.microsoft.com/office/powerpoint/2010/main" val="322636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7682-A905-4B69-906F-901F0218B6EA}"/>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נוסחא לחישוב עובי של דף </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0005A31-042F-4B18-8572-65B223A29A76}"/>
              </a:ext>
            </a:extLst>
          </p:cNvPr>
          <p:cNvSpPr>
            <a:spLocks noGrp="1"/>
          </p:cNvSpPr>
          <p:nvPr>
            <p:ph idx="1"/>
          </p:nvPr>
        </p:nvSpPr>
        <p:spPr>
          <a:xfrm>
            <a:off x="2430087" y="2204603"/>
            <a:ext cx="9628632" cy="3986213"/>
          </a:xfrm>
        </p:spPr>
        <p:txBody>
          <a:bodyPr/>
          <a:lstStyle/>
          <a:p>
            <a:pPr algn="r" rtl="1"/>
            <a:r>
              <a:rPr lang="en-GB" sz="3600" b="1" dirty="0">
                <a:effectLst>
                  <a:outerShdw blurRad="38100" dist="38100" dir="2700000" algn="tl">
                    <a:srgbClr val="000000">
                      <a:alpha val="43137"/>
                    </a:srgbClr>
                  </a:outerShdw>
                </a:effectLst>
              </a:rPr>
              <a:t>a=A:N</a:t>
            </a:r>
            <a:endParaRPr lang="he-IL" sz="3600" b="1" dirty="0">
              <a:effectLst>
                <a:outerShdw blurRad="38100" dist="38100" dir="2700000" algn="tl">
                  <a:srgbClr val="000000">
                    <a:alpha val="43137"/>
                  </a:srgbClr>
                </a:outerShdw>
              </a:effectLst>
            </a:endParaRPr>
          </a:p>
          <a:p>
            <a:pPr algn="r" rtl="1"/>
            <a:r>
              <a:rPr lang="en-GB" sz="2400" b="1" dirty="0">
                <a:effectLst>
                  <a:outerShdw blurRad="38100" dist="38100" dir="2700000" algn="tl">
                    <a:srgbClr val="000000">
                      <a:alpha val="43137"/>
                    </a:srgbClr>
                  </a:outerShdw>
                </a:effectLst>
              </a:rPr>
              <a:t>a</a:t>
            </a:r>
            <a:r>
              <a:rPr lang="he-IL" sz="2400" b="1" dirty="0">
                <a:effectLst>
                  <a:outerShdw blurRad="38100" dist="38100" dir="2700000" algn="tl">
                    <a:srgbClr val="000000">
                      <a:alpha val="43137"/>
                    </a:srgbClr>
                  </a:outerShdw>
                </a:effectLst>
              </a:rPr>
              <a:t>= עובי של דף</a:t>
            </a:r>
          </a:p>
          <a:p>
            <a:pPr algn="r" rtl="1"/>
            <a:r>
              <a:rPr lang="en-US" sz="2400" b="1" dirty="0">
                <a:effectLst>
                  <a:outerShdw blurRad="38100" dist="38100" dir="2700000" algn="tl">
                    <a:srgbClr val="000000">
                      <a:alpha val="43137"/>
                    </a:srgbClr>
                  </a:outerShdw>
                </a:effectLst>
              </a:rPr>
              <a:t>A</a:t>
            </a:r>
            <a:r>
              <a:rPr lang="he-IL" sz="2400" b="1" dirty="0">
                <a:effectLst>
                  <a:outerShdw blurRad="38100" dist="38100" dir="2700000" algn="tl">
                    <a:srgbClr val="000000">
                      <a:alpha val="43137"/>
                    </a:srgbClr>
                  </a:outerShdw>
                </a:effectLst>
              </a:rPr>
              <a:t>= עובי כל דפי הספר</a:t>
            </a:r>
          </a:p>
          <a:p>
            <a:pPr algn="r" rtl="1"/>
            <a:r>
              <a:rPr lang="en-US" sz="2400" b="1" dirty="0">
                <a:effectLst>
                  <a:outerShdw blurRad="38100" dist="38100" dir="2700000" algn="tl">
                    <a:srgbClr val="000000">
                      <a:alpha val="43137"/>
                    </a:srgbClr>
                  </a:outerShdw>
                </a:effectLst>
              </a:rPr>
              <a:t>N</a:t>
            </a:r>
            <a:r>
              <a:rPr lang="he-IL" sz="2400" b="1" dirty="0">
                <a:effectLst>
                  <a:outerShdw blurRad="38100" dist="38100" dir="2700000" algn="tl">
                    <a:srgbClr val="000000">
                      <a:alpha val="43137"/>
                    </a:srgbClr>
                  </a:outerShdw>
                </a:effectLst>
              </a:rPr>
              <a:t>= מספר הדפים</a:t>
            </a:r>
            <a:endParaRPr lang="en-GB" sz="2400" b="1" dirty="0">
              <a:effectLst>
                <a:outerShdw blurRad="38100" dist="38100" dir="2700000" algn="tl">
                  <a:srgbClr val="000000">
                    <a:alpha val="43137"/>
                  </a:srgbClr>
                </a:outerShdw>
              </a:effectLst>
            </a:endParaRPr>
          </a:p>
          <a:p>
            <a:pPr marL="0" indent="0" algn="r" rtl="1">
              <a:buNone/>
            </a:pPr>
            <a:r>
              <a:rPr lang="he-IL" b="1" dirty="0">
                <a:effectLst>
                  <a:outerShdw blurRad="38100" dist="38100" dir="2700000" algn="tl">
                    <a:srgbClr val="000000">
                      <a:alpha val="43137"/>
                    </a:srgbClr>
                  </a:outerShdw>
                </a:effectLst>
              </a:rPr>
              <a:t> זוהי מדידה עקיפה , מדידה שלא באמצעות מכשיר מדידה אלא באמצעות חישוב</a:t>
            </a: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07436B0-6AF3-4556-9F68-1C61D7634EA3}"/>
              </a:ext>
            </a:extLst>
          </p:cNvPr>
          <p:cNvPicPr>
            <a:picLocks noChangeAspect="1"/>
          </p:cNvPicPr>
          <p:nvPr/>
        </p:nvPicPr>
        <p:blipFill>
          <a:blip r:embed="rId2"/>
          <a:stretch>
            <a:fillRect/>
          </a:stretch>
        </p:blipFill>
        <p:spPr>
          <a:xfrm>
            <a:off x="0" y="5029545"/>
            <a:ext cx="2742682" cy="1828455"/>
          </a:xfrm>
          <a:prstGeom prst="rect">
            <a:avLst/>
          </a:prstGeom>
        </p:spPr>
      </p:pic>
    </p:spTree>
    <p:extLst>
      <p:ext uri="{BB962C8B-B14F-4D97-AF65-F5344CB8AC3E}">
        <p14:creationId xmlns:p14="http://schemas.microsoft.com/office/powerpoint/2010/main" val="207043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FB97-9DEB-4ACD-8605-83DB3E2FFD63}"/>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חשבו מהו עובי הדף של ספר הלימוד שלכם בפיזיקה</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27F415F-6B78-4125-823E-B60A102957A5}"/>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שלבים:</a:t>
            </a:r>
          </a:p>
          <a:p>
            <a:pPr marL="457200" indent="-457200" algn="r" rtl="1">
              <a:buAutoNum type="arabicPeriod"/>
            </a:pPr>
            <a:r>
              <a:rPr lang="he-IL" b="1" dirty="0">
                <a:effectLst>
                  <a:outerShdw blurRad="38100" dist="38100" dir="2700000" algn="tl">
                    <a:srgbClr val="000000">
                      <a:alpha val="43137"/>
                    </a:srgbClr>
                  </a:outerShdw>
                </a:effectLst>
              </a:rPr>
              <a:t>מדדו את עוביו של ספר הלימוד בסרגל (ללא הכריכות).</a:t>
            </a:r>
          </a:p>
          <a:p>
            <a:pPr marL="457200" indent="-457200" algn="r" rtl="1">
              <a:buAutoNum type="arabicPeriod"/>
            </a:pPr>
            <a:r>
              <a:rPr lang="he-IL" b="1" dirty="0">
                <a:effectLst>
                  <a:outerShdw blurRad="38100" dist="38100" dir="2700000" algn="tl">
                    <a:srgbClr val="000000">
                      <a:alpha val="43137"/>
                    </a:srgbClr>
                  </a:outerShdw>
                </a:effectLst>
              </a:rPr>
              <a:t>מצאו את מספר הדפים (לא את מספר העמודים).</a:t>
            </a:r>
          </a:p>
          <a:p>
            <a:pPr marL="457200" indent="-457200" algn="r" rtl="1">
              <a:buAutoNum type="arabicPeriod"/>
            </a:pPr>
            <a:r>
              <a:rPr lang="he-IL" b="1" dirty="0">
                <a:effectLst>
                  <a:outerShdw blurRad="38100" dist="38100" dir="2700000" algn="tl">
                    <a:srgbClr val="000000">
                      <a:alpha val="43137"/>
                    </a:srgbClr>
                  </a:outerShdw>
                </a:effectLst>
              </a:rPr>
              <a:t>חשבו את עובי הדף באמצעות הנוסחא (חלוקה של עובי הספר במספר הדפים שבו)</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68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pPr algn="ctr"/>
            <a:r>
              <a:rPr lang="he-IL" b="1" dirty="0">
                <a:effectLst>
                  <a:outerShdw blurRad="38100" dist="38100" dir="2700000" algn="tl">
                    <a:srgbClr val="000000">
                      <a:alpha val="43137"/>
                    </a:srgbClr>
                  </a:outerShdw>
                </a:effectLst>
              </a:rPr>
              <a:t>כיצד הייתם מסבירים לילד בן 5 מהו המושג "אורך"? </a:t>
            </a:r>
            <a:endParaRPr lang="en-US" b="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A1224E5-17DE-4F25-8015-3144C4A3BBDB}"/>
              </a:ext>
            </a:extLst>
          </p:cNvPr>
          <p:cNvPicPr>
            <a:picLocks noChangeAspect="1"/>
          </p:cNvPicPr>
          <p:nvPr/>
        </p:nvPicPr>
        <p:blipFill>
          <a:blip r:embed="rId2"/>
          <a:stretch>
            <a:fillRect/>
          </a:stretch>
        </p:blipFill>
        <p:spPr>
          <a:xfrm>
            <a:off x="2808576" y="2239329"/>
            <a:ext cx="6141461" cy="3889052"/>
          </a:xfrm>
          <a:prstGeom prst="rect">
            <a:avLst/>
          </a:prstGeom>
        </p:spPr>
      </p:pic>
      <p:sp>
        <p:nvSpPr>
          <p:cNvPr id="5" name="Content Placeholder 4">
            <a:extLst>
              <a:ext uri="{FF2B5EF4-FFF2-40B4-BE49-F238E27FC236}">
                <a16:creationId xmlns:a16="http://schemas.microsoft.com/office/drawing/2014/main" id="{E041A649-0BC2-46BD-AC1B-AC523F2312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31D2C12-BA26-4C78-AFE7-76DE023B8ACA}"/>
              </a:ext>
            </a:extLst>
          </p:cNvPr>
          <p:cNvGraphicFramePr>
            <a:graphicFrameLocks noGrp="1"/>
          </p:cNvGraphicFramePr>
          <p:nvPr>
            <p:ph idx="1"/>
            <p:extLst>
              <p:ext uri="{D42A27DB-BD31-4B8C-83A1-F6EECF244321}">
                <p14:modId xmlns:p14="http://schemas.microsoft.com/office/powerpoint/2010/main" val="2520711192"/>
              </p:ext>
            </p:extLst>
          </p:nvPr>
        </p:nvGraphicFramePr>
        <p:xfrm>
          <a:off x="0" y="2190750"/>
          <a:ext cx="11956471" cy="3032414"/>
        </p:xfrm>
        <a:graphic>
          <a:graphicData uri="http://schemas.openxmlformats.org/drawingml/2006/table">
            <a:tbl>
              <a:tblPr firstRow="1" bandRow="1">
                <a:tableStyleId>{3B4B98B0-60AC-42C2-AFA5-B58CD77FA1E5}</a:tableStyleId>
              </a:tblPr>
              <a:tblGrid>
                <a:gridCol w="3799728">
                  <a:extLst>
                    <a:ext uri="{9D8B030D-6E8A-4147-A177-3AD203B41FA5}">
                      <a16:colId xmlns:a16="http://schemas.microsoft.com/office/drawing/2014/main" val="2954681709"/>
                    </a:ext>
                  </a:extLst>
                </a:gridCol>
                <a:gridCol w="2178507">
                  <a:extLst>
                    <a:ext uri="{9D8B030D-6E8A-4147-A177-3AD203B41FA5}">
                      <a16:colId xmlns:a16="http://schemas.microsoft.com/office/drawing/2014/main" val="1255153588"/>
                    </a:ext>
                  </a:extLst>
                </a:gridCol>
                <a:gridCol w="2989118">
                  <a:extLst>
                    <a:ext uri="{9D8B030D-6E8A-4147-A177-3AD203B41FA5}">
                      <a16:colId xmlns:a16="http://schemas.microsoft.com/office/drawing/2014/main" val="2011846056"/>
                    </a:ext>
                  </a:extLst>
                </a:gridCol>
                <a:gridCol w="2989118">
                  <a:extLst>
                    <a:ext uri="{9D8B030D-6E8A-4147-A177-3AD203B41FA5}">
                      <a16:colId xmlns:a16="http://schemas.microsoft.com/office/drawing/2014/main" val="3553834854"/>
                    </a:ext>
                  </a:extLst>
                </a:gridCol>
              </a:tblGrid>
              <a:tr h="1516207">
                <a:tc>
                  <a:txBody>
                    <a:bodyPr/>
                    <a:lstStyle/>
                    <a:p>
                      <a:pPr algn="ctr"/>
                      <a:r>
                        <a:rPr lang="he-IL" sz="2400" b="1" dirty="0">
                          <a:effectLst>
                            <a:outerShdw blurRad="38100" dist="38100" dir="2700000" algn="tl">
                              <a:srgbClr val="000000">
                                <a:alpha val="43137"/>
                              </a:srgbClr>
                            </a:outerShdw>
                          </a:effectLst>
                        </a:rPr>
                        <a:t>חישובים </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160189012"/>
                  </a:ext>
                </a:extLst>
              </a:tr>
              <a:tr h="1516207">
                <a:tc>
                  <a:txBody>
                    <a:bodyPr/>
                    <a:lstStyle/>
                    <a:p>
                      <a:pPr algn="ctr"/>
                      <a:r>
                        <a:rPr lang="en-GB" sz="2400" b="1" dirty="0">
                          <a:effectLst>
                            <a:outerShdw blurRad="38100" dist="38100" dir="2700000" algn="tl">
                              <a:srgbClr val="000000">
                                <a:alpha val="43137"/>
                              </a:srgbClr>
                            </a:outerShdw>
                          </a:effectLst>
                        </a:rPr>
                        <a:t>A=11:122=0.09mm</a:t>
                      </a:r>
                    </a:p>
                    <a:p>
                      <a:pPr algn="ctr"/>
                      <a:r>
                        <a:rPr lang="he-IL" sz="2400" b="1" dirty="0">
                          <a:effectLst>
                            <a:outerShdw blurRad="38100" dist="38100" dir="2700000" algn="tl">
                              <a:srgbClr val="000000">
                                <a:alpha val="43137"/>
                              </a:srgbClr>
                            </a:outerShdw>
                          </a:effectLst>
                        </a:rPr>
                        <a:t>עובי דף הוא 0.09 מילימטר</a:t>
                      </a:r>
                      <a:endParaRPr lang="en-US" sz="2400" b="1" dirty="0">
                        <a:effectLst>
                          <a:outerShdw blurRad="38100" dist="38100" dir="2700000" algn="tl">
                            <a:srgbClr val="000000">
                              <a:alpha val="43137"/>
                            </a:srgbClr>
                          </a:outerShdw>
                        </a:effectLst>
                      </a:endParaRPr>
                    </a:p>
                  </a:txBody>
                  <a:tcPr/>
                </a:tc>
                <a:tc>
                  <a:txBody>
                    <a:bodyPr/>
                    <a:lstStyle/>
                    <a:p>
                      <a:pPr algn="ctr"/>
                      <a:r>
                        <a:rPr lang="en-US" sz="2400" b="1" dirty="0">
                          <a:effectLst>
                            <a:outerShdw blurRad="38100" dist="38100" dir="2700000" algn="tl">
                              <a:srgbClr val="000000">
                                <a:alpha val="43137"/>
                              </a:srgbClr>
                            </a:outerShdw>
                          </a:effectLst>
                        </a:rPr>
                        <a:t>a=A:N</a:t>
                      </a:r>
                    </a:p>
                    <a:p>
                      <a:pPr algn="ct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a=?</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A=1.1cm=11mm</a:t>
                      </a:r>
                    </a:p>
                    <a:p>
                      <a:pPr algn="ctr"/>
                      <a:r>
                        <a:rPr lang="en-GB" sz="2400" b="1" dirty="0">
                          <a:effectLst>
                            <a:outerShdw blurRad="38100" dist="38100" dir="2700000" algn="tl">
                              <a:srgbClr val="000000">
                                <a:alpha val="43137"/>
                              </a:srgbClr>
                            </a:outerShdw>
                          </a:effectLst>
                        </a:rPr>
                        <a:t>N=122</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8823382"/>
                  </a:ext>
                </a:extLst>
              </a:tr>
            </a:tbl>
          </a:graphicData>
        </a:graphic>
      </p:graphicFrame>
      <p:pic>
        <p:nvPicPr>
          <p:cNvPr id="5" name="Picture 4">
            <a:extLst>
              <a:ext uri="{FF2B5EF4-FFF2-40B4-BE49-F238E27FC236}">
                <a16:creationId xmlns:a16="http://schemas.microsoft.com/office/drawing/2014/main" id="{45EA4549-5802-4859-BA33-53F3E71E633E}"/>
              </a:ext>
            </a:extLst>
          </p:cNvPr>
          <p:cNvPicPr>
            <a:picLocks noChangeAspect="1"/>
          </p:cNvPicPr>
          <p:nvPr/>
        </p:nvPicPr>
        <p:blipFill>
          <a:blip r:embed="rId2"/>
          <a:stretch>
            <a:fillRect/>
          </a:stretch>
        </p:blipFill>
        <p:spPr>
          <a:xfrm>
            <a:off x="441536" y="466343"/>
            <a:ext cx="9784928" cy="1365622"/>
          </a:xfrm>
          <a:prstGeom prst="rect">
            <a:avLst/>
          </a:prstGeom>
        </p:spPr>
      </p:pic>
    </p:spTree>
    <p:extLst>
      <p:ext uri="{BB962C8B-B14F-4D97-AF65-F5344CB8AC3E}">
        <p14:creationId xmlns:p14="http://schemas.microsoft.com/office/powerpoint/2010/main" val="52564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ED6B-F7C0-4EB6-9923-807280AC48A4}"/>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שאלת אתגר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0BFB55-F0C3-45A6-A900-B06B9338FE24}"/>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מורה החליטה לפנק את תלמידי כיתתה בממתקים. היא קנתה שקית גדולה של סוכריות ועליה כתוב "מסת הסוכריות 500 גרם". כמתנה על הקנייה קיבלה המורה גם שקית קטנה ובה 10 סוכריות זהות לסוכריות שבאריזה הגדולה. </a:t>
            </a:r>
          </a:p>
          <a:p>
            <a:pPr algn="r" rtl="1"/>
            <a:r>
              <a:rPr lang="he-IL" b="1" dirty="0">
                <a:effectLst>
                  <a:outerShdw blurRad="38100" dist="38100" dir="2700000" algn="tl">
                    <a:srgbClr val="000000">
                      <a:alpha val="43137"/>
                    </a:srgbClr>
                  </a:outerShdw>
                </a:effectLst>
              </a:rPr>
              <a:t>הציעו דרך יעילה לחישוב מספר הסוכריות בשקית הגדולה מבלי לספור אותן.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97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0984-4328-4B63-A8F4-04AC49288ACE}"/>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D66CEE-1710-4B4C-8807-ECA53171FDA3}"/>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כאשר מושיטים את הזרוע היחס בין אורך כף היד לבין אורך הזרוע הוא קבוע.</a:t>
            </a:r>
          </a:p>
          <a:p>
            <a:pPr algn="r" rtl="1"/>
            <a:r>
              <a:rPr lang="he-IL" b="1" dirty="0">
                <a:effectLst>
                  <a:outerShdw blurRad="38100" dist="38100" dir="2700000" algn="tl">
                    <a:srgbClr val="000000">
                      <a:alpha val="43137"/>
                    </a:srgbClr>
                  </a:outerShdw>
                </a:effectLst>
              </a:rPr>
              <a:t>שיטה למדידת ערך גדול (כמו למשל גובה מבנה בית הספר או גובה בניין) משתמשת ברעיון זה. </a:t>
            </a:r>
          </a:p>
          <a:p>
            <a:pPr marL="0" indent="0" algn="r" rtl="1">
              <a:buNone/>
            </a:pPr>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6BD9C7B0-C1EB-43A6-9AFC-4D5A79072716}"/>
              </a:ext>
            </a:extLst>
          </p:cNvPr>
          <p:cNvPicPr>
            <a:picLocks noChangeAspect="1"/>
          </p:cNvPicPr>
          <p:nvPr/>
        </p:nvPicPr>
        <p:blipFill>
          <a:blip r:embed="rId2"/>
          <a:stretch>
            <a:fillRect/>
          </a:stretch>
        </p:blipFill>
        <p:spPr>
          <a:xfrm>
            <a:off x="1" y="4114800"/>
            <a:ext cx="3657600" cy="2743200"/>
          </a:xfrm>
          <a:prstGeom prst="rect">
            <a:avLst/>
          </a:prstGeom>
        </p:spPr>
      </p:pic>
    </p:spTree>
    <p:extLst>
      <p:ext uri="{BB962C8B-B14F-4D97-AF65-F5344CB8AC3E}">
        <p14:creationId xmlns:p14="http://schemas.microsoft.com/office/powerpoint/2010/main" val="211655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0984-4328-4B63-A8F4-04AC49288ACE}"/>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 שלבים </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6D66CEE-1710-4B4C-8807-ECA53171FDA3}"/>
              </a:ext>
            </a:extLst>
          </p:cNvPr>
          <p:cNvSpPr>
            <a:spLocks noGrp="1"/>
          </p:cNvSpPr>
          <p:nvPr>
            <p:ph idx="1"/>
          </p:nvPr>
        </p:nvSpPr>
        <p:spPr>
          <a:xfrm>
            <a:off x="512617" y="1820368"/>
            <a:ext cx="11416145" cy="5037632"/>
          </a:xfrm>
        </p:spPr>
        <p:txBody>
          <a:bodyPr>
            <a:normAutofit fontScale="92500" lnSpcReduction="10000"/>
          </a:bodyPr>
          <a:lstStyle/>
          <a:p>
            <a:pPr algn="r" rtl="1"/>
            <a:r>
              <a:rPr lang="he-IL" b="1" dirty="0">
                <a:effectLst>
                  <a:outerShdw blurRad="38100" dist="38100" dir="2700000" algn="tl">
                    <a:srgbClr val="000000">
                      <a:alpha val="43137"/>
                    </a:srgbClr>
                  </a:outerShdw>
                </a:effectLst>
              </a:rPr>
              <a:t>א. מודדים את אורך כף היד ואת אורך היד (משורש כף היד ועד הכתף) </a:t>
            </a:r>
          </a:p>
          <a:p>
            <a:pPr algn="r" rtl="1"/>
            <a:r>
              <a:rPr lang="he-IL" b="1" dirty="0">
                <a:effectLst>
                  <a:outerShdw blurRad="38100" dist="38100" dir="2700000" algn="tl">
                    <a:srgbClr val="000000">
                      <a:alpha val="43137"/>
                    </a:srgbClr>
                  </a:outerShdw>
                </a:effectLst>
              </a:rPr>
              <a:t>ב. מושיטים יד קדימה כך שהמרפק ישר וכף היד ניצבת לזרוע:</a:t>
            </a:r>
          </a:p>
          <a:p>
            <a:pPr marL="0" indent="0" algn="r" rtl="1">
              <a:buNone/>
            </a:pPr>
            <a:endParaRPr lang="he-IL" b="1" dirty="0">
              <a:effectLst>
                <a:outerShdw blurRad="38100" dist="38100" dir="2700000" algn="tl">
                  <a:srgbClr val="000000">
                    <a:alpha val="43137"/>
                  </a:srgbClr>
                </a:outerShdw>
              </a:effectLst>
            </a:endParaRPr>
          </a:p>
          <a:p>
            <a:pPr marL="0" indent="0" algn="r" rtl="1">
              <a:buNone/>
            </a:pPr>
            <a:endParaRPr lang="he-IL" b="1" dirty="0">
              <a:effectLst>
                <a:outerShdw blurRad="38100" dist="38100" dir="2700000" algn="tl">
                  <a:srgbClr val="000000">
                    <a:alpha val="43137"/>
                  </a:srgbClr>
                </a:outerShdw>
              </a:effectLst>
            </a:endParaRPr>
          </a:p>
          <a:p>
            <a:pPr marL="0" indent="0" algn="r" rtl="1">
              <a:buNone/>
            </a:pPr>
            <a:endParaRPr lang="he-IL" b="1" dirty="0">
              <a:effectLst>
                <a:outerShdw blurRad="38100" dist="38100" dir="2700000" algn="tl">
                  <a:srgbClr val="000000">
                    <a:alpha val="43137"/>
                  </a:srgbClr>
                </a:outerShdw>
              </a:effectLst>
            </a:endParaRPr>
          </a:p>
          <a:p>
            <a:pPr algn="r" rtl="1"/>
            <a:r>
              <a:rPr lang="he-IL" b="1" dirty="0">
                <a:effectLst>
                  <a:outerShdw blurRad="38100" dist="38100" dir="2700000" algn="tl">
                    <a:srgbClr val="000000">
                      <a:alpha val="43137"/>
                    </a:srgbClr>
                  </a:outerShdw>
                </a:effectLst>
              </a:rPr>
              <a:t>ג. מסתירים בדיוק עם כף היד המושטת את הבניין (נעים אחורה או קדימה לפי הצורך)</a:t>
            </a:r>
          </a:p>
          <a:p>
            <a:pPr algn="r" rtl="1"/>
            <a:r>
              <a:rPr lang="he-IL" b="1" dirty="0">
                <a:effectLst>
                  <a:outerShdw blurRad="38100" dist="38100" dir="2700000" algn="tl">
                    <a:srgbClr val="000000">
                      <a:alpha val="43137"/>
                    </a:srgbClr>
                  </a:outerShdw>
                </a:effectLst>
              </a:rPr>
              <a:t>ד. מודדים את המרחק שלנו מהבניין. </a:t>
            </a:r>
          </a:p>
          <a:p>
            <a:pPr algn="r" rtl="1"/>
            <a:r>
              <a:rPr lang="he-IL" b="1" dirty="0">
                <a:effectLst>
                  <a:outerShdw blurRad="38100" dist="38100" dir="2700000" algn="tl">
                    <a:srgbClr val="000000">
                      <a:alpha val="43137"/>
                    </a:srgbClr>
                  </a:outerShdw>
                </a:effectLst>
              </a:rPr>
              <a:t>מחשבים באמצעות הנושחא הבאה את גובה הבניין : גובה הבניין  = מרחק מהבניין</a:t>
            </a:r>
          </a:p>
          <a:p>
            <a:pPr marL="0" indent="0" algn="r" rtl="1">
              <a:buNone/>
            </a:pPr>
            <a:r>
              <a:rPr lang="he-IL" b="1" dirty="0">
                <a:effectLst>
                  <a:outerShdw blurRad="38100" dist="38100" dir="2700000" algn="tl">
                    <a:srgbClr val="000000">
                      <a:alpha val="43137"/>
                    </a:srgbClr>
                  </a:outerShdw>
                </a:effectLst>
              </a:rPr>
              <a:t>                                                                              אורך כף היד      אורך הזרוע</a:t>
            </a:r>
          </a:p>
          <a:p>
            <a:pPr algn="r" rtl="1"/>
            <a:r>
              <a:rPr lang="he-IL" b="1" dirty="0">
                <a:effectLst>
                  <a:outerShdw blurRad="38100" dist="38100" dir="2700000" algn="tl">
                    <a:srgbClr val="000000">
                      <a:alpha val="43137"/>
                    </a:srgbClr>
                  </a:outerShdw>
                </a:effectLst>
              </a:rPr>
              <a:t>הנוסחא נובעת מכך שנוצרים 2 משולשים בין הזרוע וכף היד ובין גובה הבניין והמרחק ממנו- יחס בין הצלעות נותר קבוע.</a:t>
            </a:r>
            <a:endParaRPr lang="en-US" b="1" dirty="0">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EA961A57-13D4-4D28-84EE-2BE6CC31234D}"/>
              </a:ext>
            </a:extLst>
          </p:cNvPr>
          <p:cNvCxnSpPr/>
          <p:nvPr/>
        </p:nvCxnSpPr>
        <p:spPr>
          <a:xfrm>
            <a:off x="5209309" y="3874716"/>
            <a:ext cx="2812472"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35DDBD0-DF62-4E06-ACEE-509E6D0FD04F}"/>
              </a:ext>
            </a:extLst>
          </p:cNvPr>
          <p:cNvCxnSpPr>
            <a:cxnSpLocks/>
          </p:cNvCxnSpPr>
          <p:nvPr/>
        </p:nvCxnSpPr>
        <p:spPr>
          <a:xfrm>
            <a:off x="8021781" y="3209698"/>
            <a:ext cx="0" cy="665018"/>
          </a:xfrm>
          <a:prstGeom prst="line">
            <a:avLst/>
          </a:prstGeom>
          <a:ln w="3175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9133157-569C-4806-AC09-6BE3D7EDC4A4}"/>
              </a:ext>
            </a:extLst>
          </p:cNvPr>
          <p:cNvSpPr txBox="1"/>
          <p:nvPr/>
        </p:nvSpPr>
        <p:spPr>
          <a:xfrm>
            <a:off x="5781961" y="3505384"/>
            <a:ext cx="1667167" cy="369332"/>
          </a:xfrm>
          <a:prstGeom prst="rect">
            <a:avLst/>
          </a:prstGeom>
          <a:noFill/>
        </p:spPr>
        <p:txBody>
          <a:bodyPr wrap="square" rtlCol="0">
            <a:spAutoFit/>
          </a:bodyPr>
          <a:lstStyle/>
          <a:p>
            <a:pPr algn="ctr"/>
            <a:r>
              <a:rPr lang="he-IL" dirty="0"/>
              <a:t>זרוע</a:t>
            </a:r>
            <a:endParaRPr lang="en-US" dirty="0"/>
          </a:p>
        </p:txBody>
      </p:sp>
      <p:sp>
        <p:nvSpPr>
          <p:cNvPr id="13" name="TextBox 12">
            <a:extLst>
              <a:ext uri="{FF2B5EF4-FFF2-40B4-BE49-F238E27FC236}">
                <a16:creationId xmlns:a16="http://schemas.microsoft.com/office/drawing/2014/main" id="{65CF91DC-EE4F-4DEB-8980-1F33D65CBC98}"/>
              </a:ext>
            </a:extLst>
          </p:cNvPr>
          <p:cNvSpPr txBox="1"/>
          <p:nvPr/>
        </p:nvSpPr>
        <p:spPr>
          <a:xfrm>
            <a:off x="7744691" y="3320718"/>
            <a:ext cx="1667167" cy="369332"/>
          </a:xfrm>
          <a:prstGeom prst="rect">
            <a:avLst/>
          </a:prstGeom>
          <a:noFill/>
        </p:spPr>
        <p:txBody>
          <a:bodyPr wrap="square" rtlCol="0">
            <a:spAutoFit/>
          </a:bodyPr>
          <a:lstStyle/>
          <a:p>
            <a:pPr algn="ctr"/>
            <a:r>
              <a:rPr lang="he-IL" dirty="0"/>
              <a:t>כף יד</a:t>
            </a:r>
            <a:endParaRPr lang="en-US" dirty="0"/>
          </a:p>
        </p:txBody>
      </p:sp>
      <p:cxnSp>
        <p:nvCxnSpPr>
          <p:cNvPr id="14" name="Straight Connector 13">
            <a:extLst>
              <a:ext uri="{FF2B5EF4-FFF2-40B4-BE49-F238E27FC236}">
                <a16:creationId xmlns:a16="http://schemas.microsoft.com/office/drawing/2014/main" id="{744CAC66-C443-491D-B738-C2E998EEE9E0}"/>
              </a:ext>
            </a:extLst>
          </p:cNvPr>
          <p:cNvCxnSpPr>
            <a:cxnSpLocks/>
          </p:cNvCxnSpPr>
          <p:nvPr/>
        </p:nvCxnSpPr>
        <p:spPr>
          <a:xfrm>
            <a:off x="5151579" y="5472548"/>
            <a:ext cx="1260764" cy="0"/>
          </a:xfrm>
          <a:prstGeom prst="line">
            <a:avLst/>
          </a:prstGeom>
          <a:ln w="317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1EF579A-1385-4D88-BEE3-BBD0A8E34D65}"/>
              </a:ext>
            </a:extLst>
          </p:cNvPr>
          <p:cNvCxnSpPr>
            <a:cxnSpLocks/>
          </p:cNvCxnSpPr>
          <p:nvPr/>
        </p:nvCxnSpPr>
        <p:spPr>
          <a:xfrm>
            <a:off x="3449783" y="5472547"/>
            <a:ext cx="1260764" cy="0"/>
          </a:xfrm>
          <a:prstGeom prst="line">
            <a:avLst/>
          </a:prstGeom>
          <a:ln w="317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138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5D13-0C28-4DCB-90B5-B852ECD05511}"/>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מדידת ערך גדול - נוסחא</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08EEC04-2FF3-4ECB-A63A-65F16DA8342D}"/>
              </a:ext>
            </a:extLst>
          </p:cNvPr>
          <p:cNvSpPr>
            <a:spLocks noGrp="1"/>
          </p:cNvSpPr>
          <p:nvPr>
            <p:ph idx="1"/>
          </p:nvPr>
        </p:nvSpPr>
        <p:spPr/>
        <p:txBody>
          <a:bodyPr>
            <a:normAutofit lnSpcReduction="10000"/>
          </a:bodyPr>
          <a:lstStyle/>
          <a:p>
            <a:pPr algn="r" rtl="1"/>
            <a:r>
              <a:rPr lang="he-IL" b="1" dirty="0">
                <a:effectLst>
                  <a:outerShdw blurRad="38100" dist="38100" dir="2700000" algn="tl">
                    <a:srgbClr val="000000">
                      <a:alpha val="43137"/>
                    </a:srgbClr>
                  </a:outerShdw>
                </a:effectLst>
              </a:rPr>
              <a:t>גובה הבניין  = מרחק מהבניין</a:t>
            </a:r>
          </a:p>
          <a:p>
            <a:pPr marL="0" indent="0" algn="r" rtl="1">
              <a:buNone/>
            </a:pPr>
            <a:r>
              <a:rPr lang="he-IL" b="1" dirty="0">
                <a:effectLst>
                  <a:outerShdw blurRad="38100" dist="38100" dir="2700000" algn="tl">
                    <a:srgbClr val="000000">
                      <a:alpha val="43137"/>
                    </a:srgbClr>
                  </a:outerShdw>
                </a:effectLst>
              </a:rPr>
              <a:t>  אורך כף היד      אורך הזרוע</a:t>
            </a:r>
          </a:p>
          <a:p>
            <a:pPr marL="0" indent="0" algn="r" rtl="1">
              <a:buNone/>
            </a:pPr>
            <a:r>
              <a:rPr lang="en-GB" b="1" dirty="0">
                <a:effectLst>
                  <a:outerShdw blurRad="38100" dist="38100" dir="2700000" algn="tl">
                    <a:srgbClr val="000000">
                      <a:alpha val="43137"/>
                    </a:srgbClr>
                  </a:outerShdw>
                </a:effectLst>
              </a:rPr>
              <a:t>D = H </a:t>
            </a:r>
          </a:p>
          <a:p>
            <a:pPr marL="0" indent="0" algn="r" rtl="1">
              <a:buNone/>
            </a:pPr>
            <a:r>
              <a:rPr lang="en-GB" b="1" dirty="0">
                <a:effectLst>
                  <a:outerShdw blurRad="38100" dist="38100" dir="2700000" algn="tl">
                    <a:srgbClr val="000000">
                      <a:alpha val="43137"/>
                    </a:srgbClr>
                  </a:outerShdw>
                </a:effectLst>
              </a:rPr>
              <a:t>d    h  </a:t>
            </a:r>
          </a:p>
          <a:p>
            <a:pPr marL="0" indent="0" algn="r" rtl="1">
              <a:buNone/>
            </a:pPr>
            <a:r>
              <a:rPr lang="en-GB" b="1" dirty="0">
                <a:effectLst>
                  <a:outerShdw blurRad="38100" dist="38100" dir="2700000" algn="tl">
                    <a:srgbClr val="000000">
                      <a:alpha val="43137"/>
                    </a:srgbClr>
                  </a:outerShdw>
                </a:effectLst>
              </a:rPr>
              <a:t>H</a:t>
            </a:r>
            <a:r>
              <a:rPr lang="he-IL" b="1" dirty="0">
                <a:effectLst>
                  <a:outerShdw blurRad="38100" dist="38100" dir="2700000" algn="tl">
                    <a:srgbClr val="000000">
                      <a:alpha val="43137"/>
                    </a:srgbClr>
                  </a:outerShdw>
                </a:effectLst>
              </a:rPr>
              <a:t>= גובה הבניין</a:t>
            </a:r>
          </a:p>
          <a:p>
            <a:pPr marL="0" indent="0" algn="r" rtl="1">
              <a:buNone/>
            </a:pPr>
            <a:r>
              <a:rPr lang="en-GB" b="1" dirty="0">
                <a:effectLst>
                  <a:outerShdw blurRad="38100" dist="38100" dir="2700000" algn="tl">
                    <a:srgbClr val="000000">
                      <a:alpha val="43137"/>
                    </a:srgbClr>
                  </a:outerShdw>
                </a:effectLst>
              </a:rPr>
              <a:t>h</a:t>
            </a:r>
            <a:r>
              <a:rPr lang="he-IL" b="1" dirty="0">
                <a:effectLst>
                  <a:outerShdw blurRad="38100" dist="38100" dir="2700000" algn="tl">
                    <a:srgbClr val="000000">
                      <a:alpha val="43137"/>
                    </a:srgbClr>
                  </a:outerShdw>
                </a:effectLst>
              </a:rPr>
              <a:t>= גובה כף היד</a:t>
            </a:r>
          </a:p>
          <a:p>
            <a:pPr marL="0" indent="0" algn="r" rtl="1">
              <a:buNone/>
            </a:pPr>
            <a:r>
              <a:rPr lang="en-US" b="1" dirty="0">
                <a:effectLst>
                  <a:outerShdw blurRad="38100" dist="38100" dir="2700000" algn="tl">
                    <a:srgbClr val="000000">
                      <a:alpha val="43137"/>
                    </a:srgbClr>
                  </a:outerShdw>
                </a:effectLst>
              </a:rPr>
              <a:t>D</a:t>
            </a:r>
            <a:r>
              <a:rPr lang="he-IL" b="1" dirty="0">
                <a:effectLst>
                  <a:outerShdw blurRad="38100" dist="38100" dir="2700000" algn="tl">
                    <a:srgbClr val="000000">
                      <a:alpha val="43137"/>
                    </a:srgbClr>
                  </a:outerShdw>
                </a:effectLst>
              </a:rPr>
              <a:t>= מרחק מהבניין</a:t>
            </a:r>
          </a:p>
          <a:p>
            <a:pPr marL="0" indent="0" algn="r" rtl="1">
              <a:buNone/>
            </a:pPr>
            <a:r>
              <a:rPr lang="en-GB" b="1" dirty="0">
                <a:effectLst>
                  <a:outerShdw blurRad="38100" dist="38100" dir="2700000" algn="tl">
                    <a:srgbClr val="000000">
                      <a:alpha val="43137"/>
                    </a:srgbClr>
                  </a:outerShdw>
                </a:effectLst>
              </a:rPr>
              <a:t>d</a:t>
            </a:r>
            <a:r>
              <a:rPr lang="he-IL" b="1" dirty="0">
                <a:effectLst>
                  <a:outerShdw blurRad="38100" dist="38100" dir="2700000" algn="tl">
                    <a:srgbClr val="000000">
                      <a:alpha val="43137"/>
                    </a:srgbClr>
                  </a:outerShdw>
                </a:effectLst>
              </a:rPr>
              <a:t>= אורך הזרוע</a:t>
            </a:r>
            <a:endParaRPr lang="en-US" b="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37601FDC-B82A-4346-AF60-529420ED6B1B}"/>
              </a:ext>
            </a:extLst>
          </p:cNvPr>
          <p:cNvCxnSpPr>
            <a:cxnSpLocks/>
          </p:cNvCxnSpPr>
          <p:nvPr/>
        </p:nvCxnSpPr>
        <p:spPr>
          <a:xfrm>
            <a:off x="7536873" y="2632364"/>
            <a:ext cx="135774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7566558-2F19-4B99-BF67-C5CCD8A341AC}"/>
              </a:ext>
            </a:extLst>
          </p:cNvPr>
          <p:cNvCxnSpPr>
            <a:cxnSpLocks/>
          </p:cNvCxnSpPr>
          <p:nvPr/>
        </p:nvCxnSpPr>
        <p:spPr>
          <a:xfrm>
            <a:off x="9296401" y="2604655"/>
            <a:ext cx="135774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0F905AD-4E21-4E8B-8BBB-FB90845C6D45}"/>
              </a:ext>
            </a:extLst>
          </p:cNvPr>
          <p:cNvCxnSpPr/>
          <p:nvPr/>
        </p:nvCxnSpPr>
        <p:spPr>
          <a:xfrm>
            <a:off x="9961418" y="3629891"/>
            <a:ext cx="34636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C88C9D0-2831-46CA-8D4C-38FE538749F7}"/>
              </a:ext>
            </a:extLst>
          </p:cNvPr>
          <p:cNvCxnSpPr/>
          <p:nvPr/>
        </p:nvCxnSpPr>
        <p:spPr>
          <a:xfrm>
            <a:off x="10480964" y="3643746"/>
            <a:ext cx="3463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92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t>תרגיל </a:t>
            </a:r>
            <a:endParaRPr lang="en-US" b="1" dirty="0"/>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a:xfrm>
            <a:off x="0" y="1828457"/>
            <a:ext cx="10908792" cy="4348506"/>
          </a:xfrm>
        </p:spPr>
        <p:txBody>
          <a:bodyPr/>
          <a:lstStyle/>
          <a:p>
            <a:pPr algn="r" rtl="1"/>
            <a:r>
              <a:rPr lang="he-IL" b="1" dirty="0">
                <a:effectLst>
                  <a:outerShdw blurRad="38100" dist="38100" dir="2700000" algn="tl">
                    <a:srgbClr val="000000">
                      <a:alpha val="43137"/>
                    </a:srgbClr>
                  </a:outerShdw>
                </a:effectLst>
              </a:rPr>
              <a:t>אדם מדד את כף ידו ואת זרועו. </a:t>
            </a:r>
          </a:p>
          <a:p>
            <a:pPr marL="0" indent="0" algn="r" rtl="1">
              <a:buNone/>
            </a:pPr>
            <a:r>
              <a:rPr lang="he-IL" b="1" dirty="0">
                <a:effectLst>
                  <a:outerShdw blurRad="38100" dist="38100" dir="2700000" algn="tl">
                    <a:srgbClr val="000000">
                      <a:alpha val="43137"/>
                    </a:srgbClr>
                  </a:outerShdw>
                </a:effectLst>
              </a:rPr>
              <a:t>אורך כף היד 15 ס"מ ואורך הזרוע 45 ס"מ . </a:t>
            </a:r>
          </a:p>
          <a:p>
            <a:pPr marL="0" indent="0" algn="r" rtl="1">
              <a:buNone/>
            </a:pPr>
            <a:r>
              <a:rPr lang="he-IL" b="1" dirty="0">
                <a:effectLst>
                  <a:outerShdw blurRad="38100" dist="38100" dir="2700000" algn="tl">
                    <a:srgbClr val="000000">
                      <a:alpha val="43137"/>
                    </a:srgbClr>
                  </a:outerShdw>
                </a:effectLst>
              </a:rPr>
              <a:t>הוא עומד במרחק 2 מטרים מבניין בית הספר ומצליח להסתיר בכף ידו את הבניין לגמרי. מהו גובה בניין בית הספר?</a:t>
            </a:r>
            <a:endParaRPr lang="en-US"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1500071467"/>
              </p:ext>
            </p:extLst>
          </p:nvPr>
        </p:nvGraphicFramePr>
        <p:xfrm>
          <a:off x="742302" y="4349866"/>
          <a:ext cx="9424188" cy="2087924"/>
        </p:xfrm>
        <a:graphic>
          <a:graphicData uri="http://schemas.openxmlformats.org/drawingml/2006/table">
            <a:tbl>
              <a:tblPr firstRow="1" bandRow="1">
                <a:tableStyleId>{3B4B98B0-60AC-42C2-AFA5-B58CD77FA1E5}</a:tableStyleId>
              </a:tblPr>
              <a:tblGrid>
                <a:gridCol w="2356047">
                  <a:extLst>
                    <a:ext uri="{9D8B030D-6E8A-4147-A177-3AD203B41FA5}">
                      <a16:colId xmlns:a16="http://schemas.microsoft.com/office/drawing/2014/main" val="650409126"/>
                    </a:ext>
                  </a:extLst>
                </a:gridCol>
                <a:gridCol w="2356047">
                  <a:extLst>
                    <a:ext uri="{9D8B030D-6E8A-4147-A177-3AD203B41FA5}">
                      <a16:colId xmlns:a16="http://schemas.microsoft.com/office/drawing/2014/main" val="3030710104"/>
                    </a:ext>
                  </a:extLst>
                </a:gridCol>
                <a:gridCol w="2356047">
                  <a:extLst>
                    <a:ext uri="{9D8B030D-6E8A-4147-A177-3AD203B41FA5}">
                      <a16:colId xmlns:a16="http://schemas.microsoft.com/office/drawing/2014/main" val="809685676"/>
                    </a:ext>
                  </a:extLst>
                </a:gridCol>
                <a:gridCol w="2356047">
                  <a:extLst>
                    <a:ext uri="{9D8B030D-6E8A-4147-A177-3AD203B41FA5}">
                      <a16:colId xmlns:a16="http://schemas.microsoft.com/office/drawing/2014/main" val="383197310"/>
                    </a:ext>
                  </a:extLst>
                </a:gridCol>
              </a:tblGrid>
              <a:tr h="1043962">
                <a:tc>
                  <a:txBody>
                    <a:bodyPr/>
                    <a:lstStyle/>
                    <a:p>
                      <a:pPr algn="ctr"/>
                      <a:r>
                        <a:rPr lang="he-IL" sz="2400" dirty="0">
                          <a:effectLst>
                            <a:outerShdw blurRad="38100" dist="38100" dir="2700000" algn="tl">
                              <a:srgbClr val="000000">
                                <a:alpha val="43137"/>
                              </a:srgbClr>
                            </a:outerShdw>
                          </a:effectLst>
                        </a:rPr>
                        <a:t>חישובים</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נוסחא</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צ"ל</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נתון</a:t>
                      </a:r>
                      <a:endParaRPr lang="en-US" sz="24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10680938"/>
                  </a:ext>
                </a:extLst>
              </a:tr>
              <a:tr h="1043962">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1717729853"/>
                  </a:ext>
                </a:extLst>
              </a:tr>
            </a:tbl>
          </a:graphicData>
        </a:graphic>
      </p:graphicFrame>
      <p:pic>
        <p:nvPicPr>
          <p:cNvPr id="3" name="Picture 2">
            <a:extLst>
              <a:ext uri="{FF2B5EF4-FFF2-40B4-BE49-F238E27FC236}">
                <a16:creationId xmlns:a16="http://schemas.microsoft.com/office/drawing/2014/main" id="{E19B2C36-EB91-4ACB-BB07-A7CAE788B3EA}"/>
              </a:ext>
            </a:extLst>
          </p:cNvPr>
          <p:cNvPicPr>
            <a:picLocks noChangeAspect="1"/>
          </p:cNvPicPr>
          <p:nvPr/>
        </p:nvPicPr>
        <p:blipFill>
          <a:blip r:embed="rId2"/>
          <a:stretch>
            <a:fillRect/>
          </a:stretch>
        </p:blipFill>
        <p:spPr>
          <a:xfrm>
            <a:off x="10619916" y="4770076"/>
            <a:ext cx="1572084" cy="2087924"/>
          </a:xfrm>
          <a:prstGeom prst="rect">
            <a:avLst/>
          </a:prstGeom>
        </p:spPr>
      </p:pic>
    </p:spTree>
    <p:extLst>
      <p:ext uri="{BB962C8B-B14F-4D97-AF65-F5344CB8AC3E}">
        <p14:creationId xmlns:p14="http://schemas.microsoft.com/office/powerpoint/2010/main" val="361948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6BF335-9061-4472-980C-CA807CF305C9}"/>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תרגיל </a:t>
            </a:r>
            <a:endParaRPr lang="en-US" b="1" dirty="0">
              <a:solidFill>
                <a:schemeClr val="bg2"/>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695E8FF7-641A-41B9-8AD3-D3A67053029B}"/>
              </a:ext>
            </a:extLst>
          </p:cNvPr>
          <p:cNvSpPr>
            <a:spLocks noGrp="1"/>
          </p:cNvSpPr>
          <p:nvPr>
            <p:ph idx="1"/>
          </p:nvPr>
        </p:nvSpPr>
        <p:spPr>
          <a:xfrm>
            <a:off x="0" y="1828457"/>
            <a:ext cx="10908792" cy="4348506"/>
          </a:xfrm>
        </p:spPr>
        <p:txBody>
          <a:bodyPr>
            <a:normAutofit/>
          </a:bodyPr>
          <a:lstStyle/>
          <a:p>
            <a:pPr algn="r" rtl="1"/>
            <a:r>
              <a:rPr lang="he-IL" sz="1800" b="1" dirty="0">
                <a:effectLst>
                  <a:outerShdw blurRad="38100" dist="38100" dir="2700000" algn="tl">
                    <a:srgbClr val="000000">
                      <a:alpha val="43137"/>
                    </a:srgbClr>
                  </a:outerShdw>
                </a:effectLst>
              </a:rPr>
              <a:t>אדם מדד את כף ידו ואת זרועו. </a:t>
            </a:r>
          </a:p>
          <a:p>
            <a:pPr marL="0" indent="0" algn="r" rtl="1">
              <a:buNone/>
            </a:pPr>
            <a:r>
              <a:rPr lang="he-IL" sz="1800" b="1" dirty="0">
                <a:effectLst>
                  <a:outerShdw blurRad="38100" dist="38100" dir="2700000" algn="tl">
                    <a:srgbClr val="000000">
                      <a:alpha val="43137"/>
                    </a:srgbClr>
                  </a:outerShdw>
                </a:effectLst>
              </a:rPr>
              <a:t>אורך כף היד 15 ס"מ ואורך הזרוע 45 ס"מ . </a:t>
            </a:r>
          </a:p>
          <a:p>
            <a:pPr marL="0" indent="0" algn="r" rtl="1">
              <a:buNone/>
            </a:pPr>
            <a:r>
              <a:rPr lang="he-IL" sz="1800" b="1" dirty="0">
                <a:effectLst>
                  <a:outerShdw blurRad="38100" dist="38100" dir="2700000" algn="tl">
                    <a:srgbClr val="000000">
                      <a:alpha val="43137"/>
                    </a:srgbClr>
                  </a:outerShdw>
                </a:effectLst>
              </a:rPr>
              <a:t>הוא עומד במרחק 20 מטרים מבניין בית הספר ומצליח להסתיר בכף ידו את הבניין לגמרי. מהו גובה בניין בית הספר?</a:t>
            </a:r>
            <a:endParaRPr lang="en-US" sz="1800" b="1" dirty="0">
              <a:effectLst>
                <a:outerShdw blurRad="38100" dist="38100" dir="2700000" algn="tl">
                  <a:srgbClr val="000000">
                    <a:alpha val="43137"/>
                  </a:srgbClr>
                </a:outerShdw>
              </a:effectLst>
            </a:endParaRPr>
          </a:p>
        </p:txBody>
      </p:sp>
      <p:graphicFrame>
        <p:nvGraphicFramePr>
          <p:cNvPr id="9" name="Table 9">
            <a:extLst>
              <a:ext uri="{FF2B5EF4-FFF2-40B4-BE49-F238E27FC236}">
                <a16:creationId xmlns:a16="http://schemas.microsoft.com/office/drawing/2014/main" id="{56D7CBD3-3E4D-4C6F-A274-9FD179A4A505}"/>
              </a:ext>
            </a:extLst>
          </p:cNvPr>
          <p:cNvGraphicFramePr>
            <a:graphicFrameLocks noGrp="1"/>
          </p:cNvGraphicFramePr>
          <p:nvPr>
            <p:extLst>
              <p:ext uri="{D42A27DB-BD31-4B8C-83A1-F6EECF244321}">
                <p14:modId xmlns:p14="http://schemas.microsoft.com/office/powerpoint/2010/main" val="2621936350"/>
              </p:ext>
            </p:extLst>
          </p:nvPr>
        </p:nvGraphicFramePr>
        <p:xfrm>
          <a:off x="188408" y="3236738"/>
          <a:ext cx="10431508" cy="3621262"/>
        </p:xfrm>
        <a:graphic>
          <a:graphicData uri="http://schemas.openxmlformats.org/drawingml/2006/table">
            <a:tbl>
              <a:tblPr firstRow="1" bandRow="1">
                <a:tableStyleId>{3B4B98B0-60AC-42C2-AFA5-B58CD77FA1E5}</a:tableStyleId>
              </a:tblPr>
              <a:tblGrid>
                <a:gridCol w="3196234">
                  <a:extLst>
                    <a:ext uri="{9D8B030D-6E8A-4147-A177-3AD203B41FA5}">
                      <a16:colId xmlns:a16="http://schemas.microsoft.com/office/drawing/2014/main" val="650409126"/>
                    </a:ext>
                  </a:extLst>
                </a:gridCol>
                <a:gridCol w="2019520">
                  <a:extLst>
                    <a:ext uri="{9D8B030D-6E8A-4147-A177-3AD203B41FA5}">
                      <a16:colId xmlns:a16="http://schemas.microsoft.com/office/drawing/2014/main" val="3030710104"/>
                    </a:ext>
                  </a:extLst>
                </a:gridCol>
                <a:gridCol w="2607877">
                  <a:extLst>
                    <a:ext uri="{9D8B030D-6E8A-4147-A177-3AD203B41FA5}">
                      <a16:colId xmlns:a16="http://schemas.microsoft.com/office/drawing/2014/main" val="809685676"/>
                    </a:ext>
                  </a:extLst>
                </a:gridCol>
                <a:gridCol w="2607877">
                  <a:extLst>
                    <a:ext uri="{9D8B030D-6E8A-4147-A177-3AD203B41FA5}">
                      <a16:colId xmlns:a16="http://schemas.microsoft.com/office/drawing/2014/main" val="383197310"/>
                    </a:ext>
                  </a:extLst>
                </a:gridCol>
              </a:tblGrid>
              <a:tr h="1335262">
                <a:tc>
                  <a:txBody>
                    <a:bodyPr/>
                    <a:lstStyle/>
                    <a:p>
                      <a:pPr algn="ctr"/>
                      <a:r>
                        <a:rPr lang="he-IL" sz="2400" b="1" dirty="0">
                          <a:effectLst>
                            <a:outerShdw blurRad="38100" dist="38100" dir="2700000" algn="tl">
                              <a:srgbClr val="000000">
                                <a:alpha val="43137"/>
                              </a:srgbClr>
                            </a:outerShdw>
                          </a:effectLst>
                        </a:rPr>
                        <a:t>חישובים</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נוסחא</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צ"ל</a:t>
                      </a:r>
                      <a:endParaRPr lang="en-US" sz="2400" b="1" dirty="0">
                        <a:effectLst>
                          <a:outerShdw blurRad="38100" dist="38100" dir="2700000" algn="tl">
                            <a:srgbClr val="000000">
                              <a:alpha val="43137"/>
                            </a:srgbClr>
                          </a:outerShdw>
                        </a:effectLst>
                      </a:endParaRPr>
                    </a:p>
                  </a:txBody>
                  <a:tcPr/>
                </a:tc>
                <a:tc>
                  <a:txBody>
                    <a:bodyPr/>
                    <a:lstStyle/>
                    <a:p>
                      <a:pPr algn="ctr"/>
                      <a:r>
                        <a:rPr lang="he-IL" sz="2400" b="1" dirty="0">
                          <a:effectLst>
                            <a:outerShdw blurRad="38100" dist="38100" dir="2700000" algn="tl">
                              <a:srgbClr val="000000">
                                <a:alpha val="43137"/>
                              </a:srgbClr>
                            </a:outerShdw>
                          </a:effectLst>
                        </a:rPr>
                        <a:t>נתון</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10680938"/>
                  </a:ext>
                </a:extLst>
              </a:tr>
              <a:tr h="1520413">
                <a:tc>
                  <a:txBody>
                    <a:bodyPr/>
                    <a:lstStyle/>
                    <a:p>
                      <a:pPr algn="ctr"/>
                      <a:r>
                        <a:rPr lang="en-GB" sz="2400" b="1" dirty="0">
                          <a:effectLst>
                            <a:outerShdw blurRad="38100" dist="38100" dir="2700000" algn="tl">
                              <a:srgbClr val="000000">
                                <a:alpha val="43137"/>
                              </a:srgbClr>
                            </a:outerShdw>
                          </a:effectLst>
                        </a:rPr>
                        <a:t>2000  = H</a:t>
                      </a:r>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45        15</a:t>
                      </a:r>
                    </a:p>
                    <a:p>
                      <a:pPr algn="ctr"/>
                      <a:r>
                        <a:rPr lang="en-US" sz="2400" b="1" dirty="0">
                          <a:effectLst>
                            <a:outerShdw blurRad="38100" dist="38100" dir="2700000" algn="tl">
                              <a:srgbClr val="000000">
                                <a:alpha val="43137"/>
                              </a:srgbClr>
                            </a:outerShdw>
                          </a:effectLst>
                        </a:rPr>
                        <a:t>30000=45H</a:t>
                      </a:r>
                    </a:p>
                    <a:p>
                      <a:pPr algn="ctr"/>
                      <a:r>
                        <a:rPr lang="en-US" sz="2400" b="1" dirty="0">
                          <a:effectLst>
                            <a:outerShdw blurRad="38100" dist="38100" dir="2700000" algn="tl">
                              <a:srgbClr val="000000">
                                <a:alpha val="43137"/>
                              </a:srgbClr>
                            </a:outerShdw>
                          </a:effectLst>
                        </a:rPr>
                        <a:t>H=666.66</a:t>
                      </a:r>
                      <a:r>
                        <a:rPr lang="en-GB" sz="2400" b="1" dirty="0">
                          <a:effectLst>
                            <a:outerShdw blurRad="38100" dist="38100" dir="2700000" algn="tl">
                              <a:srgbClr val="000000">
                                <a:alpha val="43137"/>
                              </a:srgbClr>
                            </a:outerShdw>
                          </a:effectLst>
                        </a:rPr>
                        <a:t>cm</a:t>
                      </a:r>
                    </a:p>
                    <a:p>
                      <a:pPr algn="ctr"/>
                      <a:r>
                        <a:rPr lang="he-IL" sz="2400" b="1" dirty="0">
                          <a:effectLst>
                            <a:outerShdw blurRad="38100" dist="38100" dir="2700000" algn="tl">
                              <a:srgbClr val="000000">
                                <a:alpha val="43137"/>
                              </a:srgbClr>
                            </a:outerShdw>
                          </a:effectLst>
                        </a:rPr>
                        <a:t>גובה בניין בית הספר 6.66 מטרים</a:t>
                      </a:r>
                      <a:endParaRPr lang="en-US" sz="2400" b="1" dirty="0">
                        <a:effectLst>
                          <a:outerShdw blurRad="38100" dist="38100" dir="2700000" algn="tl">
                            <a:srgbClr val="000000">
                              <a:alpha val="43137"/>
                            </a:srgbClr>
                          </a:outerShdw>
                        </a:effectLst>
                      </a:endParaRPr>
                    </a:p>
                  </a:txBody>
                  <a:tcPr/>
                </a:tc>
                <a:tc>
                  <a:txBody>
                    <a:bodyPr/>
                    <a:lstStyle/>
                    <a:p>
                      <a:pPr marL="0" indent="0" algn="r" rtl="1">
                        <a:buNone/>
                      </a:pPr>
                      <a:r>
                        <a:rPr lang="en-GB" sz="2400" b="1" dirty="0">
                          <a:effectLst>
                            <a:outerShdw blurRad="38100" dist="38100" dir="2700000" algn="tl">
                              <a:srgbClr val="000000">
                                <a:alpha val="43137"/>
                              </a:srgbClr>
                            </a:outerShdw>
                          </a:effectLst>
                        </a:rPr>
                        <a:t>D = H </a:t>
                      </a:r>
                    </a:p>
                    <a:p>
                      <a:pPr marL="0" indent="0" algn="r" rtl="1">
                        <a:buNone/>
                      </a:pPr>
                      <a:r>
                        <a:rPr lang="en-GB" sz="2400" b="1" dirty="0">
                          <a:effectLst>
                            <a:outerShdw blurRad="38100" dist="38100" dir="2700000" algn="tl">
                              <a:srgbClr val="000000">
                                <a:alpha val="43137"/>
                              </a:srgbClr>
                            </a:outerShdw>
                          </a:effectLst>
                        </a:rPr>
                        <a:t>d    h  </a:t>
                      </a:r>
                    </a:p>
                    <a:p>
                      <a:pPr algn="ct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H=?</a:t>
                      </a:r>
                      <a:endParaRPr lang="en-US" sz="2400" b="1" dirty="0">
                        <a:effectLst>
                          <a:outerShdw blurRad="38100" dist="38100" dir="2700000" algn="tl">
                            <a:srgbClr val="000000">
                              <a:alpha val="43137"/>
                            </a:srgbClr>
                          </a:outerShdw>
                        </a:effectLst>
                      </a:endParaRPr>
                    </a:p>
                  </a:txBody>
                  <a:tcPr/>
                </a:tc>
                <a:tc>
                  <a:txBody>
                    <a:bodyPr/>
                    <a:lstStyle/>
                    <a:p>
                      <a:pPr algn="ctr"/>
                      <a:r>
                        <a:rPr lang="en-GB" sz="2400" b="1" dirty="0">
                          <a:effectLst>
                            <a:outerShdw blurRad="38100" dist="38100" dir="2700000" algn="tl">
                              <a:srgbClr val="000000">
                                <a:alpha val="43137"/>
                              </a:srgbClr>
                            </a:outerShdw>
                          </a:effectLst>
                        </a:rPr>
                        <a:t>h=15cm</a:t>
                      </a:r>
                    </a:p>
                    <a:p>
                      <a:pPr algn="ctr"/>
                      <a:r>
                        <a:rPr lang="en-GB" sz="2400" b="1" dirty="0">
                          <a:effectLst>
                            <a:outerShdw blurRad="38100" dist="38100" dir="2700000" algn="tl">
                              <a:srgbClr val="000000">
                                <a:alpha val="43137"/>
                              </a:srgbClr>
                            </a:outerShdw>
                          </a:effectLst>
                        </a:rPr>
                        <a:t>D=20m=2000cm</a:t>
                      </a:r>
                      <a:endParaRPr lang="he-IL" sz="2400" b="1" dirty="0">
                        <a:effectLst>
                          <a:outerShdw blurRad="38100" dist="38100" dir="2700000" algn="tl">
                            <a:srgbClr val="000000">
                              <a:alpha val="43137"/>
                            </a:srgbClr>
                          </a:outerShdw>
                        </a:effectLst>
                      </a:endParaRPr>
                    </a:p>
                    <a:p>
                      <a:pPr algn="ctr"/>
                      <a:r>
                        <a:rPr lang="en-GB" sz="2400" b="1" dirty="0">
                          <a:effectLst>
                            <a:outerShdw blurRad="38100" dist="38100" dir="2700000" algn="tl">
                              <a:srgbClr val="000000">
                                <a:alpha val="43137"/>
                              </a:srgbClr>
                            </a:outerShdw>
                          </a:effectLst>
                        </a:rPr>
                        <a:t>d=45cm</a:t>
                      </a:r>
                      <a:endParaRPr lang="en-US" sz="24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17729853"/>
                  </a:ext>
                </a:extLst>
              </a:tr>
            </a:tbl>
          </a:graphicData>
        </a:graphic>
      </p:graphicFrame>
      <p:pic>
        <p:nvPicPr>
          <p:cNvPr id="3" name="Picture 2">
            <a:extLst>
              <a:ext uri="{FF2B5EF4-FFF2-40B4-BE49-F238E27FC236}">
                <a16:creationId xmlns:a16="http://schemas.microsoft.com/office/drawing/2014/main" id="{E19B2C36-EB91-4ACB-BB07-A7CAE788B3EA}"/>
              </a:ext>
            </a:extLst>
          </p:cNvPr>
          <p:cNvPicPr>
            <a:picLocks noChangeAspect="1"/>
          </p:cNvPicPr>
          <p:nvPr/>
        </p:nvPicPr>
        <p:blipFill>
          <a:blip r:embed="rId2"/>
          <a:stretch>
            <a:fillRect/>
          </a:stretch>
        </p:blipFill>
        <p:spPr>
          <a:xfrm>
            <a:off x="10619916" y="4770076"/>
            <a:ext cx="1572084" cy="2087924"/>
          </a:xfrm>
          <a:prstGeom prst="rect">
            <a:avLst/>
          </a:prstGeom>
        </p:spPr>
      </p:pic>
      <p:cxnSp>
        <p:nvCxnSpPr>
          <p:cNvPr id="4" name="Straight Connector 3">
            <a:extLst>
              <a:ext uri="{FF2B5EF4-FFF2-40B4-BE49-F238E27FC236}">
                <a16:creationId xmlns:a16="http://schemas.microsoft.com/office/drawing/2014/main" id="{D6BAE14C-B90D-4C99-8378-749717AD2640}"/>
              </a:ext>
            </a:extLst>
          </p:cNvPr>
          <p:cNvCxnSpPr/>
          <p:nvPr/>
        </p:nvCxnSpPr>
        <p:spPr>
          <a:xfrm>
            <a:off x="4516582" y="502919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B473D45-5F3F-4E95-8E5B-988574AFCE77}"/>
              </a:ext>
            </a:extLst>
          </p:cNvPr>
          <p:cNvCxnSpPr/>
          <p:nvPr/>
        </p:nvCxnSpPr>
        <p:spPr>
          <a:xfrm>
            <a:off x="4932219" y="502919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485229E-2090-4520-B1E1-800A121F62FD}"/>
              </a:ext>
            </a:extLst>
          </p:cNvPr>
          <p:cNvCxnSpPr/>
          <p:nvPr/>
        </p:nvCxnSpPr>
        <p:spPr>
          <a:xfrm>
            <a:off x="1280160" y="5001489"/>
            <a:ext cx="290945"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7B7348E-0F1A-45E4-894C-16CB37B2A34D}"/>
              </a:ext>
            </a:extLst>
          </p:cNvPr>
          <p:cNvCxnSpPr/>
          <p:nvPr/>
        </p:nvCxnSpPr>
        <p:spPr>
          <a:xfrm>
            <a:off x="2147454" y="5001489"/>
            <a:ext cx="29094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98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6132-C36A-4A91-81BE-132628536FCA}"/>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שיטת מדידת היחס בין צלליות</a:t>
            </a:r>
            <a:endParaRPr lang="en-US" b="1" dirty="0">
              <a:solidFill>
                <a:schemeClr val="bg2"/>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6C8AB037-5CBA-4042-9F68-DE17BB9F7962}"/>
              </a:ext>
            </a:extLst>
          </p:cNvPr>
          <p:cNvSpPr>
            <a:spLocks noGrp="1"/>
          </p:cNvSpPr>
          <p:nvPr>
            <p:ph type="body" idx="1"/>
          </p:nvPr>
        </p:nvSpPr>
        <p:spPr/>
        <p:txBody>
          <a:bodyPr/>
          <a:lstStyle/>
          <a:p>
            <a:endParaRPr lang="en-US"/>
          </a:p>
        </p:txBody>
      </p:sp>
      <p:pic>
        <p:nvPicPr>
          <p:cNvPr id="5" name="Content Placeholder 4">
            <a:extLst>
              <a:ext uri="{FF2B5EF4-FFF2-40B4-BE49-F238E27FC236}">
                <a16:creationId xmlns:a16="http://schemas.microsoft.com/office/drawing/2014/main" id="{D0567232-E099-484C-AC99-DEE4721B2FDD}"/>
              </a:ext>
            </a:extLst>
          </p:cNvPr>
          <p:cNvPicPr>
            <a:picLocks noGrp="1" noChangeAspect="1"/>
          </p:cNvPicPr>
          <p:nvPr>
            <p:ph sz="half" idx="2"/>
          </p:nvPr>
        </p:nvPicPr>
        <p:blipFill>
          <a:blip r:embed="rId2"/>
          <a:stretch>
            <a:fillRect/>
          </a:stretch>
        </p:blipFill>
        <p:spPr>
          <a:xfrm>
            <a:off x="1279525" y="3011360"/>
            <a:ext cx="4491038" cy="2897443"/>
          </a:xfrm>
        </p:spPr>
      </p:pic>
      <p:sp>
        <p:nvSpPr>
          <p:cNvPr id="7" name="Text Placeholder 6">
            <a:extLst>
              <a:ext uri="{FF2B5EF4-FFF2-40B4-BE49-F238E27FC236}">
                <a16:creationId xmlns:a16="http://schemas.microsoft.com/office/drawing/2014/main" id="{88A832E4-BBA0-495F-B5C4-97976E4E7B0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DD02961E-5116-43A7-9C1D-DB13529B892B}"/>
              </a:ext>
            </a:extLst>
          </p:cNvPr>
          <p:cNvSpPr>
            <a:spLocks noGrp="1"/>
          </p:cNvSpPr>
          <p:nvPr>
            <p:ph sz="quarter" idx="4"/>
          </p:nvPr>
        </p:nvSpPr>
        <p:spPr>
          <a:xfrm>
            <a:off x="6419088" y="2743194"/>
            <a:ext cx="5355570" cy="3433769"/>
          </a:xfrm>
        </p:spPr>
        <p:txBody>
          <a:bodyPr/>
          <a:lstStyle/>
          <a:p>
            <a:pPr algn="r" rtl="1"/>
            <a:r>
              <a:rPr lang="he-IL" b="1" dirty="0">
                <a:effectLst>
                  <a:outerShdw blurRad="38100" dist="38100" dir="2700000" algn="tl">
                    <a:srgbClr val="000000">
                      <a:alpha val="43137"/>
                    </a:srgbClr>
                  </a:outerShdw>
                </a:effectLst>
              </a:rPr>
              <a:t>היחס בין צללית העמוד לבין צללית הפרפר שווה ליחס בין העמוד המטיל את הצל לבין הפרפר עצמו.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85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769-5639-490A-8DE4-FC29B45883FB}"/>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שיטת מדידה מתוך צילום</a:t>
            </a:r>
            <a:endParaRPr lang="en-US" b="1"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FE8ECC2D-16EE-443C-885F-7566A8135695}"/>
              </a:ext>
            </a:extLst>
          </p:cNvPr>
          <p:cNvSpPr>
            <a:spLocks noGrp="1"/>
          </p:cNvSpPr>
          <p:nvPr>
            <p:ph type="body" idx="1"/>
          </p:nvPr>
        </p:nvSpPr>
        <p:spPr/>
        <p:txBody>
          <a:bodyPr/>
          <a:lstStyle/>
          <a:p>
            <a:endParaRPr lang="en-US"/>
          </a:p>
        </p:txBody>
      </p:sp>
      <p:pic>
        <p:nvPicPr>
          <p:cNvPr id="8" name="Content Placeholder 7">
            <a:extLst>
              <a:ext uri="{FF2B5EF4-FFF2-40B4-BE49-F238E27FC236}">
                <a16:creationId xmlns:a16="http://schemas.microsoft.com/office/drawing/2014/main" id="{FDDF3BFB-3490-433B-A8F6-6B6387972285}"/>
              </a:ext>
            </a:extLst>
          </p:cNvPr>
          <p:cNvPicPr>
            <a:picLocks noGrp="1" noChangeAspect="1"/>
          </p:cNvPicPr>
          <p:nvPr>
            <p:ph sz="half" idx="2"/>
          </p:nvPr>
        </p:nvPicPr>
        <p:blipFill>
          <a:blip r:embed="rId2"/>
          <a:stretch>
            <a:fillRect/>
          </a:stretch>
        </p:blipFill>
        <p:spPr>
          <a:xfrm>
            <a:off x="266651" y="2963065"/>
            <a:ext cx="4491038" cy="2994025"/>
          </a:xfrm>
        </p:spPr>
      </p:pic>
      <p:sp>
        <p:nvSpPr>
          <p:cNvPr id="5" name="Text Placeholder 4">
            <a:extLst>
              <a:ext uri="{FF2B5EF4-FFF2-40B4-BE49-F238E27FC236}">
                <a16:creationId xmlns:a16="http://schemas.microsoft.com/office/drawing/2014/main" id="{2672C95C-B2A6-4804-A97A-20966F87E37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F4F71C84-B508-4E8E-84B8-D28F52DF8C6B}"/>
              </a:ext>
            </a:extLst>
          </p:cNvPr>
          <p:cNvSpPr>
            <a:spLocks noGrp="1"/>
          </p:cNvSpPr>
          <p:nvPr>
            <p:ph sz="quarter" idx="4"/>
          </p:nvPr>
        </p:nvSpPr>
        <p:spPr>
          <a:xfrm>
            <a:off x="5190977" y="2743194"/>
            <a:ext cx="6555545" cy="3433769"/>
          </a:xfrm>
        </p:spPr>
        <p:txBody>
          <a:bodyPr/>
          <a:lstStyle/>
          <a:p>
            <a:pPr algn="r" rtl="1"/>
            <a:r>
              <a:rPr lang="he-IL" b="1" dirty="0">
                <a:effectLst>
                  <a:outerShdw blurRad="38100" dist="38100" dir="2700000" algn="tl">
                    <a:srgbClr val="000000">
                      <a:alpha val="43137"/>
                    </a:srgbClr>
                  </a:outerShdw>
                </a:effectLst>
              </a:rPr>
              <a:t>היחס בין הבניין לאדם בתצלום שווה ליחס בין הבניין במציאות לבין האדם במציאות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272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622-123E-4D20-98BE-AF6524AD7155}"/>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שאלת אתגר</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F9F080-E734-42C4-AC8F-0FF0538ED539}"/>
              </a:ext>
            </a:extLst>
          </p:cNvPr>
          <p:cNvSpPr>
            <a:spLocks noGrp="1"/>
          </p:cNvSpPr>
          <p:nvPr>
            <p:ph idx="1"/>
          </p:nvPr>
        </p:nvSpPr>
        <p:spPr/>
        <p:txBody>
          <a:bodyPr/>
          <a:lstStyle/>
          <a:p>
            <a:pPr algn="r" rtl="1"/>
            <a:r>
              <a:rPr lang="he-IL" b="1" dirty="0">
                <a:effectLst>
                  <a:outerShdw blurRad="38100" dist="38100" dir="2700000" algn="tl">
                    <a:srgbClr val="000000">
                      <a:alpha val="43137"/>
                    </a:srgbClr>
                  </a:outerShdw>
                </a:effectLst>
              </a:rPr>
              <a:t>ביום שטוף שמש קיבלו תלמידים משימה למדוד את גובה הבניין הסמוך לבית הספר. </a:t>
            </a:r>
          </a:p>
          <a:p>
            <a:pPr marL="0" indent="0" algn="r" rtl="1">
              <a:buNone/>
            </a:pPr>
            <a:r>
              <a:rPr lang="he-IL" b="1" dirty="0">
                <a:effectLst>
                  <a:outerShdw blurRad="38100" dist="38100" dir="2700000" algn="tl">
                    <a:srgbClr val="000000">
                      <a:alpha val="43137"/>
                    </a:srgbClr>
                  </a:outerShdw>
                </a:effectLst>
              </a:rPr>
              <a:t>כל קבוצה השתמשה בציוד אחר:</a:t>
            </a:r>
          </a:p>
          <a:p>
            <a:pPr marL="0" indent="0" algn="r" rtl="1">
              <a:buNone/>
            </a:pPr>
            <a:r>
              <a:rPr lang="he-IL" b="1" dirty="0">
                <a:effectLst>
                  <a:outerShdw blurRad="38100" dist="38100" dir="2700000" algn="tl">
                    <a:srgbClr val="000000">
                      <a:alpha val="43137"/>
                    </a:srgbClr>
                  </a:outerShdw>
                </a:effectLst>
              </a:rPr>
              <a:t>קבוצה א' : סרגל , סרט מדידה ארוך, מקל תקוע באדמה</a:t>
            </a:r>
          </a:p>
          <a:p>
            <a:pPr marL="0" indent="0" algn="r" rtl="1">
              <a:buNone/>
            </a:pPr>
            <a:r>
              <a:rPr lang="he-IL" b="1" dirty="0">
                <a:effectLst>
                  <a:outerShdw blurRad="38100" dist="38100" dir="2700000" algn="tl">
                    <a:srgbClr val="000000">
                      <a:alpha val="43137"/>
                    </a:srgbClr>
                  </a:outerShdw>
                </a:effectLst>
              </a:rPr>
              <a:t>קבוצה ב': סרגל, סרט מדידה ארוך, מצלמה של טלפון , מדפסת . </a:t>
            </a:r>
          </a:p>
          <a:p>
            <a:pPr marL="0" indent="0" algn="r" rtl="1">
              <a:buNone/>
            </a:pPr>
            <a:endParaRPr lang="he-IL" b="1" dirty="0">
              <a:effectLst>
                <a:outerShdw blurRad="38100" dist="38100" dir="2700000" algn="tl">
                  <a:srgbClr val="000000">
                    <a:alpha val="43137"/>
                  </a:srgbClr>
                </a:outerShdw>
              </a:effectLst>
            </a:endParaRPr>
          </a:p>
          <a:p>
            <a:pPr marL="0" indent="0" algn="r" rtl="1">
              <a:buNone/>
            </a:pPr>
            <a:r>
              <a:rPr lang="he-IL" b="1" dirty="0">
                <a:effectLst>
                  <a:outerShdw blurRad="38100" dist="38100" dir="2700000" algn="tl">
                    <a:srgbClr val="000000">
                      <a:alpha val="43137"/>
                    </a:srgbClr>
                  </a:outerShdw>
                </a:effectLst>
              </a:rPr>
              <a:t>הסבירו כיצד הייתם מודדים את גובהו של הבניין בכל שיטה.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3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a:effectLst>
                  <a:outerShdw blurRad="38100" dist="38100" dir="2700000" algn="tl">
                    <a:srgbClr val="000000">
                      <a:alpha val="43137"/>
                    </a:srgbClr>
                  </a:outerShdw>
                </a:effectLst>
              </a:rPr>
              <a:t>התבוננו במשפטים הבאים. מה משותף להם? </a:t>
            </a:r>
            <a:endParaRPr lang="en-US" b="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CD45A7B0-1D77-4C4A-9B9E-3A874CC8DD48}"/>
              </a:ext>
            </a:extLst>
          </p:cNvPr>
          <p:cNvSpPr>
            <a:spLocks noGrp="1"/>
          </p:cNvSpPr>
          <p:nvPr>
            <p:ph idx="1"/>
          </p:nvPr>
        </p:nvSpPr>
        <p:spPr>
          <a:xfrm>
            <a:off x="1280160" y="1828456"/>
            <a:ext cx="9628632" cy="3986213"/>
          </a:xfrm>
        </p:spPr>
        <p:txBody>
          <a:bodyPr/>
          <a:lstStyle/>
          <a:p>
            <a:pPr marL="0" indent="0" algn="r" rtl="1">
              <a:buNone/>
            </a:pPr>
            <a:r>
              <a:rPr lang="he-IL" b="1" dirty="0">
                <a:effectLst>
                  <a:outerShdw blurRad="38100" dist="38100" dir="2700000" algn="tl">
                    <a:srgbClr val="000000">
                      <a:alpha val="43137"/>
                    </a:srgbClr>
                  </a:outerShdw>
                </a:effectLst>
              </a:rPr>
              <a:t>א. אורך הכיתה הוא 7 מטרים. </a:t>
            </a:r>
          </a:p>
          <a:p>
            <a:pPr marL="0" indent="0" algn="r" rtl="1">
              <a:buNone/>
            </a:pPr>
            <a:r>
              <a:rPr lang="he-IL" b="1" dirty="0">
                <a:effectLst>
                  <a:outerShdw blurRad="38100" dist="38100" dir="2700000" algn="tl">
                    <a:srgbClr val="000000">
                      <a:alpha val="43137"/>
                    </a:srgbClr>
                  </a:outerShdw>
                </a:effectLst>
              </a:rPr>
              <a:t>ב. עומק הבריכה הוא 2 מטרים. </a:t>
            </a:r>
          </a:p>
          <a:p>
            <a:pPr marL="0" indent="0" algn="r" rtl="1">
              <a:buNone/>
            </a:pPr>
            <a:r>
              <a:rPr lang="he-IL" b="1" dirty="0">
                <a:effectLst>
                  <a:outerShdw blurRad="38100" dist="38100" dir="2700000" algn="tl">
                    <a:srgbClr val="000000">
                      <a:alpha val="43137"/>
                    </a:srgbClr>
                  </a:outerShdw>
                </a:effectLst>
              </a:rPr>
              <a:t>ג. עובי הדף הוא 0.1 מילימטר.</a:t>
            </a:r>
          </a:p>
          <a:p>
            <a:pPr marL="0" indent="0" algn="r" rtl="1">
              <a:buNone/>
            </a:pPr>
            <a:r>
              <a:rPr lang="he-IL" b="1" dirty="0">
                <a:effectLst>
                  <a:outerShdw blurRad="38100" dist="38100" dir="2700000" algn="tl">
                    <a:srgbClr val="000000">
                      <a:alpha val="43137"/>
                    </a:srgbClr>
                  </a:outerShdw>
                </a:effectLst>
              </a:rPr>
              <a:t>ד. בנסיעתנו לירושלים עברנו מרחק של 60 קילומטר. </a:t>
            </a:r>
          </a:p>
          <a:p>
            <a:pPr marL="0" indent="0" algn="r" rtl="1">
              <a:buNone/>
            </a:pPr>
            <a:r>
              <a:rPr lang="he-IL" b="1" dirty="0">
                <a:effectLst>
                  <a:outerShdw blurRad="38100" dist="38100" dir="2700000" algn="tl">
                    <a:srgbClr val="000000">
                      <a:alpha val="43137"/>
                    </a:srgbClr>
                  </a:outerShdw>
                </a:effectLst>
              </a:rPr>
              <a:t>ה. 86 סנטימטר הוא רדיוס הכדור. </a:t>
            </a:r>
          </a:p>
        </p:txBody>
      </p:sp>
      <p:pic>
        <p:nvPicPr>
          <p:cNvPr id="6" name="Picture 5">
            <a:extLst>
              <a:ext uri="{FF2B5EF4-FFF2-40B4-BE49-F238E27FC236}">
                <a16:creationId xmlns:a16="http://schemas.microsoft.com/office/drawing/2014/main" id="{4921B56B-3AE0-47DC-9ED4-5E1AFE279081}"/>
              </a:ext>
            </a:extLst>
          </p:cNvPr>
          <p:cNvPicPr>
            <a:picLocks noChangeAspect="1"/>
          </p:cNvPicPr>
          <p:nvPr/>
        </p:nvPicPr>
        <p:blipFill>
          <a:blip r:embed="rId2"/>
          <a:stretch>
            <a:fillRect/>
          </a:stretch>
        </p:blipFill>
        <p:spPr>
          <a:xfrm>
            <a:off x="0" y="4257265"/>
            <a:ext cx="3408218" cy="2562980"/>
          </a:xfrm>
          <a:prstGeom prst="rect">
            <a:avLst/>
          </a:prstGeom>
        </p:spPr>
      </p:pic>
      <p:pic>
        <p:nvPicPr>
          <p:cNvPr id="8" name="Picture 7">
            <a:extLst>
              <a:ext uri="{FF2B5EF4-FFF2-40B4-BE49-F238E27FC236}">
                <a16:creationId xmlns:a16="http://schemas.microsoft.com/office/drawing/2014/main" id="{ABE174C2-5211-47B7-B99C-E063739BB7BD}"/>
              </a:ext>
            </a:extLst>
          </p:cNvPr>
          <p:cNvPicPr>
            <a:picLocks noChangeAspect="1"/>
          </p:cNvPicPr>
          <p:nvPr/>
        </p:nvPicPr>
        <p:blipFill>
          <a:blip r:embed="rId3"/>
          <a:stretch>
            <a:fillRect/>
          </a:stretch>
        </p:blipFill>
        <p:spPr>
          <a:xfrm>
            <a:off x="3408218" y="4572000"/>
            <a:ext cx="6858000" cy="2286000"/>
          </a:xfrm>
          <a:prstGeom prst="rect">
            <a:avLst/>
          </a:prstGeom>
        </p:spPr>
      </p:pic>
      <p:pic>
        <p:nvPicPr>
          <p:cNvPr id="11" name="Picture 10">
            <a:extLst>
              <a:ext uri="{FF2B5EF4-FFF2-40B4-BE49-F238E27FC236}">
                <a16:creationId xmlns:a16="http://schemas.microsoft.com/office/drawing/2014/main" id="{D666464B-EB7B-4724-B862-624493F24687}"/>
              </a:ext>
            </a:extLst>
          </p:cNvPr>
          <p:cNvPicPr>
            <a:picLocks noChangeAspect="1"/>
          </p:cNvPicPr>
          <p:nvPr/>
        </p:nvPicPr>
        <p:blipFill>
          <a:blip r:embed="rId4"/>
          <a:stretch>
            <a:fillRect/>
          </a:stretch>
        </p:blipFill>
        <p:spPr>
          <a:xfrm>
            <a:off x="9902952" y="4534245"/>
            <a:ext cx="2286000" cy="2286000"/>
          </a:xfrm>
          <a:prstGeom prst="rect">
            <a:avLst/>
          </a:prstGeom>
        </p:spPr>
      </p:pic>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68B94-0A67-45BE-9CFE-A97033C6D04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תשובה</a:t>
            </a:r>
            <a:endParaRPr lang="en-US" b="1"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3091CA2B-8AE7-478B-91A7-A9352D4CC800}"/>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A350E286-78E5-4AAB-9B68-F54332EC6262}"/>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0B35C98C-BB01-4149-876E-9F919952BC4B}"/>
              </a:ext>
            </a:extLst>
          </p:cNvPr>
          <p:cNvSpPr>
            <a:spLocks noGrp="1"/>
          </p:cNvSpPr>
          <p:nvPr>
            <p:ph type="body" sz="quarter" idx="3"/>
          </p:nvPr>
        </p:nvSpPr>
        <p:spPr>
          <a:xfrm>
            <a:off x="7389759" y="1870477"/>
            <a:ext cx="4489704" cy="830695"/>
          </a:xfrm>
        </p:spPr>
        <p:txBody>
          <a:bodyPr/>
          <a:lstStyle/>
          <a:p>
            <a:pPr algn="r" rtl="1"/>
            <a:r>
              <a:rPr lang="he-IL" dirty="0"/>
              <a:t>קבוצה א'</a:t>
            </a:r>
            <a:endParaRPr lang="en-US" dirty="0"/>
          </a:p>
        </p:txBody>
      </p:sp>
      <p:sp>
        <p:nvSpPr>
          <p:cNvPr id="8" name="Content Placeholder 7">
            <a:extLst>
              <a:ext uri="{FF2B5EF4-FFF2-40B4-BE49-F238E27FC236}">
                <a16:creationId xmlns:a16="http://schemas.microsoft.com/office/drawing/2014/main" id="{E037AB4B-E210-4D0A-AB16-1E0FE339A941}"/>
              </a:ext>
            </a:extLst>
          </p:cNvPr>
          <p:cNvSpPr>
            <a:spLocks noGrp="1"/>
          </p:cNvSpPr>
          <p:nvPr>
            <p:ph sz="quarter" idx="4"/>
          </p:nvPr>
        </p:nvSpPr>
        <p:spPr>
          <a:xfrm>
            <a:off x="365760" y="2743194"/>
            <a:ext cx="11648049" cy="4114806"/>
          </a:xfrm>
        </p:spPr>
        <p:txBody>
          <a:bodyPr>
            <a:normAutofit/>
          </a:bodyPr>
          <a:lstStyle/>
          <a:p>
            <a:pPr algn="r" rtl="1"/>
            <a:r>
              <a:rPr lang="he-IL" b="1" dirty="0"/>
              <a:t>מודדים בעזרת סרגל את אורך המקל ואת אורך הצללית שלו.</a:t>
            </a:r>
          </a:p>
          <a:p>
            <a:pPr algn="r" rtl="1"/>
            <a:r>
              <a:rPr lang="he-IL" b="1" dirty="0"/>
              <a:t>בעזרת סרט מדידה מודדים את אורך הצללית שיוצר הבניין. </a:t>
            </a:r>
          </a:p>
          <a:p>
            <a:pPr algn="r" rtl="1"/>
            <a:r>
              <a:rPr lang="he-IL" b="1" dirty="0"/>
              <a:t>היחס בין אורכי הצלליות שווה ליחס בין הגבהים האמיתיים של הבניין והמקל.</a:t>
            </a:r>
          </a:p>
          <a:p>
            <a:pPr algn="r" rtl="1"/>
            <a:r>
              <a:rPr lang="he-IL" b="1" dirty="0"/>
              <a:t>אורך צללית הבניין נחלק באורך צללית המקל ואת התוצאה נכפול בגובה המקל. </a:t>
            </a:r>
          </a:p>
          <a:p>
            <a:pPr algn="r" rtl="1"/>
            <a:r>
              <a:rPr lang="he-IL" b="1" dirty="0"/>
              <a:t>אורך הצללית של הבניין  20מטר אורך צללית המקל 0.5 מטר גובה המקל 0.2 מטר. </a:t>
            </a:r>
          </a:p>
          <a:p>
            <a:pPr algn="r" rtl="1"/>
            <a:r>
              <a:rPr lang="he-IL" b="1" dirty="0"/>
              <a:t>20/0.5= 40</a:t>
            </a:r>
          </a:p>
          <a:p>
            <a:pPr algn="r" rtl="1"/>
            <a:r>
              <a:rPr lang="he-IL" b="1" dirty="0"/>
              <a:t>40•0.2= 8 מטר</a:t>
            </a:r>
            <a:endParaRPr lang="en-US" b="1" dirty="0"/>
          </a:p>
        </p:txBody>
      </p:sp>
    </p:spTree>
    <p:extLst>
      <p:ext uri="{BB962C8B-B14F-4D97-AF65-F5344CB8AC3E}">
        <p14:creationId xmlns:p14="http://schemas.microsoft.com/office/powerpoint/2010/main" val="157264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968B94-0A67-45BE-9CFE-A97033C6D049}"/>
              </a:ext>
            </a:extLst>
          </p:cNvPr>
          <p:cNvSpPr>
            <a:spLocks noGrp="1"/>
          </p:cNvSpPr>
          <p:nvPr>
            <p:ph type="title"/>
          </p:nvPr>
        </p:nvSpPr>
        <p:spPr/>
        <p:txBody>
          <a:bodyPr/>
          <a:lstStyle/>
          <a:p>
            <a:r>
              <a:rPr lang="he-IL" b="1" dirty="0">
                <a:effectLst>
                  <a:outerShdw blurRad="38100" dist="38100" dir="2700000" algn="tl">
                    <a:srgbClr val="000000">
                      <a:alpha val="43137"/>
                    </a:srgbClr>
                  </a:outerShdw>
                </a:effectLst>
              </a:rPr>
              <a:t>תשובה</a:t>
            </a:r>
            <a:endParaRPr lang="en-US" b="1"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3091CA2B-8AE7-478B-91A7-A9352D4CC800}"/>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A350E286-78E5-4AAB-9B68-F54332EC6262}"/>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0B35C98C-BB01-4149-876E-9F919952BC4B}"/>
              </a:ext>
            </a:extLst>
          </p:cNvPr>
          <p:cNvSpPr>
            <a:spLocks noGrp="1"/>
          </p:cNvSpPr>
          <p:nvPr>
            <p:ph type="body" sz="quarter" idx="3"/>
          </p:nvPr>
        </p:nvSpPr>
        <p:spPr>
          <a:xfrm>
            <a:off x="7389759" y="1870477"/>
            <a:ext cx="4489704" cy="830695"/>
          </a:xfrm>
        </p:spPr>
        <p:txBody>
          <a:bodyPr/>
          <a:lstStyle/>
          <a:p>
            <a:pPr algn="r" rtl="1"/>
            <a:r>
              <a:rPr lang="he-IL" dirty="0"/>
              <a:t>קבוצה ב'</a:t>
            </a:r>
            <a:endParaRPr lang="en-US" dirty="0"/>
          </a:p>
        </p:txBody>
      </p:sp>
      <p:sp>
        <p:nvSpPr>
          <p:cNvPr id="8" name="Content Placeholder 7">
            <a:extLst>
              <a:ext uri="{FF2B5EF4-FFF2-40B4-BE49-F238E27FC236}">
                <a16:creationId xmlns:a16="http://schemas.microsoft.com/office/drawing/2014/main" id="{E037AB4B-E210-4D0A-AB16-1E0FE339A941}"/>
              </a:ext>
            </a:extLst>
          </p:cNvPr>
          <p:cNvSpPr>
            <a:spLocks noGrp="1"/>
          </p:cNvSpPr>
          <p:nvPr>
            <p:ph sz="quarter" idx="4"/>
          </p:nvPr>
        </p:nvSpPr>
        <p:spPr>
          <a:xfrm>
            <a:off x="365760" y="2743194"/>
            <a:ext cx="11648049" cy="4114806"/>
          </a:xfrm>
        </p:spPr>
        <p:txBody>
          <a:bodyPr>
            <a:normAutofit/>
          </a:bodyPr>
          <a:lstStyle/>
          <a:p>
            <a:pPr algn="r" rtl="1"/>
            <a:r>
              <a:rPr lang="he-IL" b="1" dirty="0"/>
              <a:t>תלמיד יעמוד לצד הבניין. תלמיד אחר יצלם אותו יחד עם הבניין לכל גובהו.</a:t>
            </a:r>
          </a:p>
          <a:p>
            <a:pPr algn="r" rtl="1"/>
            <a:r>
              <a:rPr lang="he-IL" b="1" dirty="0"/>
              <a:t>נדפיס את התמונה.</a:t>
            </a:r>
          </a:p>
          <a:p>
            <a:pPr algn="r" rtl="1"/>
            <a:r>
              <a:rPr lang="he-IL" b="1" dirty="0"/>
              <a:t>בעזרת סרט נמדוד את גובה התלמיד.</a:t>
            </a:r>
          </a:p>
          <a:p>
            <a:pPr algn="r" rtl="1"/>
            <a:r>
              <a:rPr lang="he-IL" b="1" dirty="0"/>
              <a:t>בעזרת סרגל נמדד את גובה התלמיד והבנין כפי שמופיע בתמונה. </a:t>
            </a:r>
          </a:p>
          <a:p>
            <a:pPr algn="r" rtl="1"/>
            <a:r>
              <a:rPr lang="he-IL" b="1" dirty="0"/>
              <a:t>יחס בין גובה התלמיד במציאות לגובה שלו בתמונה, זהה ליחס בין גובה הבניין במציאות לגובה הבניין בתמונה. </a:t>
            </a:r>
          </a:p>
          <a:p>
            <a:pPr algn="r" rtl="1"/>
            <a:r>
              <a:rPr lang="he-IL" b="1" dirty="0"/>
              <a:t>נחלק גובה התלמיד במציאות לחלק לגובה התלמיד בתמונה . </a:t>
            </a:r>
          </a:p>
          <a:p>
            <a:pPr algn="r" rtl="1"/>
            <a:r>
              <a:rPr lang="he-IL" b="1" dirty="0"/>
              <a:t>נכפיל התוצאה בגובה הבניין בתמונה. </a:t>
            </a:r>
          </a:p>
          <a:p>
            <a:pPr marL="0" indent="0" algn="r" rtl="1">
              <a:buNone/>
            </a:pPr>
            <a:endParaRPr lang="en-US" b="1" dirty="0"/>
          </a:p>
        </p:txBody>
      </p:sp>
    </p:spTree>
    <p:extLst>
      <p:ext uri="{BB962C8B-B14F-4D97-AF65-F5344CB8AC3E}">
        <p14:creationId xmlns:p14="http://schemas.microsoft.com/office/powerpoint/2010/main" val="396772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2BC8-E340-46A5-9D03-2A8AA6EED891}"/>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מטלה להגשה</a:t>
            </a:r>
            <a:endParaRPr lang="en-US" b="1" dirty="0">
              <a:solidFill>
                <a:schemeClr val="bg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E77BF1B-1104-4512-85C4-B11F3DD79BFC}"/>
              </a:ext>
            </a:extLst>
          </p:cNvPr>
          <p:cNvSpPr>
            <a:spLocks noGrp="1"/>
          </p:cNvSpPr>
          <p:nvPr>
            <p:ph idx="1"/>
          </p:nvPr>
        </p:nvSpPr>
        <p:spPr>
          <a:xfrm>
            <a:off x="1280160" y="2190749"/>
            <a:ext cx="9628632" cy="4500996"/>
          </a:xfrm>
        </p:spPr>
        <p:txBody>
          <a:bodyPr>
            <a:normAutofit fontScale="92500" lnSpcReduction="10000"/>
          </a:bodyPr>
          <a:lstStyle/>
          <a:p>
            <a:pPr algn="r" rtl="1"/>
            <a:r>
              <a:rPr lang="he-IL" b="1" dirty="0">
                <a:effectLst>
                  <a:outerShdw blurRad="38100" dist="38100" dir="2700000" algn="tl">
                    <a:srgbClr val="000000">
                      <a:alpha val="43137"/>
                    </a:srgbClr>
                  </a:outerShdw>
                </a:effectLst>
              </a:rPr>
              <a:t>התחלקו לזוגות .</a:t>
            </a:r>
          </a:p>
          <a:p>
            <a:pPr algn="r" rtl="1"/>
            <a:r>
              <a:rPr lang="he-IL" b="1" dirty="0">
                <a:effectLst>
                  <a:outerShdw blurRad="38100" dist="38100" dir="2700000" algn="tl">
                    <a:srgbClr val="000000">
                      <a:alpha val="43137"/>
                    </a:srgbClr>
                  </a:outerShdw>
                </a:effectLst>
              </a:rPr>
              <a:t>בחרו אובייקט גדול (פנס רחוב, עמוד חשמל, בניין, מגדל מים).</a:t>
            </a:r>
          </a:p>
          <a:p>
            <a:pPr algn="r" rtl="1"/>
            <a:r>
              <a:rPr lang="he-IL" b="1" dirty="0">
                <a:effectLst>
                  <a:outerShdw blurRad="38100" dist="38100" dir="2700000" algn="tl">
                    <a:srgbClr val="000000">
                      <a:alpha val="43137"/>
                    </a:srgbClr>
                  </a:outerShdw>
                </a:effectLst>
              </a:rPr>
              <a:t>עמדו מול האובייקט ביד מתוחה וישרו את כף היד כך שהיא תסתיר את האובייקט לחלוטין. </a:t>
            </a:r>
          </a:p>
          <a:p>
            <a:pPr algn="r" rtl="1"/>
            <a:r>
              <a:rPr lang="he-IL" b="1" dirty="0">
                <a:effectLst>
                  <a:outerShdw blurRad="38100" dist="38100" dir="2700000" algn="tl">
                    <a:srgbClr val="000000">
                      <a:alpha val="43137"/>
                    </a:srgbClr>
                  </a:outerShdw>
                </a:effectLst>
              </a:rPr>
              <a:t>מדדו את אורך כף היד, מדדו את אורך הזרוע.</a:t>
            </a:r>
          </a:p>
          <a:p>
            <a:pPr algn="r" rtl="1"/>
            <a:r>
              <a:rPr lang="he-IL" b="1" dirty="0">
                <a:effectLst>
                  <a:outerShdw blurRad="38100" dist="38100" dir="2700000" algn="tl">
                    <a:srgbClr val="000000">
                      <a:alpha val="43137"/>
                    </a:srgbClr>
                  </a:outerShdw>
                </a:effectLst>
              </a:rPr>
              <a:t>מדדו את המרחק בינכם לבין האובייקט.</a:t>
            </a:r>
          </a:p>
          <a:p>
            <a:pPr algn="r" rtl="1"/>
            <a:r>
              <a:rPr lang="he-IL" b="1" dirty="0">
                <a:effectLst>
                  <a:outerShdw blurRad="38100" dist="38100" dir="2700000" algn="tl">
                    <a:srgbClr val="000000">
                      <a:alpha val="43137"/>
                    </a:srgbClr>
                  </a:outerShdw>
                </a:effectLst>
              </a:rPr>
              <a:t>חשבו באמצעות הנוסחא את גובה האובייקט </a:t>
            </a:r>
            <a:r>
              <a:rPr lang="en-GB" sz="2000" b="1" dirty="0">
                <a:effectLst>
                  <a:outerShdw blurRad="38100" dist="38100" dir="2700000" algn="tl">
                    <a:srgbClr val="000000">
                      <a:alpha val="43137"/>
                    </a:srgbClr>
                  </a:outerShdw>
                </a:effectLst>
              </a:rPr>
              <a:t>D = H </a:t>
            </a:r>
          </a:p>
          <a:p>
            <a:pPr marL="0" indent="0" algn="r" rtl="1">
              <a:buNone/>
            </a:pP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d    h</a:t>
            </a: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 </a:t>
            </a:r>
            <a:r>
              <a:rPr lang="he-IL" sz="2000" b="1"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 </a:t>
            </a:r>
          </a:p>
          <a:p>
            <a:pPr algn="r" rtl="1"/>
            <a:r>
              <a:rPr lang="he-IL" b="1" dirty="0">
                <a:effectLst>
                  <a:outerShdw blurRad="38100" dist="38100" dir="2700000" algn="tl">
                    <a:srgbClr val="000000">
                      <a:alpha val="43137"/>
                    </a:srgbClr>
                  </a:outerShdw>
                </a:effectLst>
              </a:rPr>
              <a:t>חשבו את אותו גובה אובייקט באמצעות שיטת הצלליות או באמצעות תמונה מודפסת. האם התוצאה דומה או שונה? </a:t>
            </a:r>
          </a:p>
          <a:p>
            <a:pPr algn="r" rtl="1"/>
            <a:r>
              <a:rPr lang="he-IL" b="1" dirty="0">
                <a:effectLst>
                  <a:outerShdw blurRad="38100" dist="38100" dir="2700000" algn="tl">
                    <a:srgbClr val="000000">
                      <a:alpha val="43137"/>
                    </a:srgbClr>
                  </a:outerShdw>
                </a:effectLst>
              </a:rPr>
              <a:t>הוסיפו שער, פרטו את החישובים והמדידות והגישו את המטלה לקבלת ציון.</a:t>
            </a:r>
            <a:endParaRPr lang="en-US" b="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id="{3546FCC9-4639-44FD-A558-422F8D9E5DAD}"/>
              </a:ext>
            </a:extLst>
          </p:cNvPr>
          <p:cNvCxnSpPr/>
          <p:nvPr/>
        </p:nvCxnSpPr>
        <p:spPr>
          <a:xfrm>
            <a:off x="5403272" y="4963977"/>
            <a:ext cx="346364"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6895F32-4C5F-47DC-B308-A71453D622BB}"/>
              </a:ext>
            </a:extLst>
          </p:cNvPr>
          <p:cNvCxnSpPr/>
          <p:nvPr/>
        </p:nvCxnSpPr>
        <p:spPr>
          <a:xfrm>
            <a:off x="5922818" y="4933923"/>
            <a:ext cx="34636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effectLst>
                  <a:outerShdw blurRad="38100" dist="38100" dir="2700000" algn="tl">
                    <a:srgbClr val="000000">
                      <a:alpha val="43137"/>
                    </a:srgbClr>
                  </a:outerShdw>
                </a:effectLst>
              </a:rPr>
              <a:t>המשותף למשפטים: </a:t>
            </a:r>
            <a:endParaRPr lang="en-US" b="1" dirty="0">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8092AE56-6E69-406E-949B-1DDDBD88D89F}"/>
              </a:ext>
            </a:extLst>
          </p:cNvPr>
          <p:cNvSpPr>
            <a:spLocks noGrp="1"/>
          </p:cNvSpPr>
          <p:nvPr>
            <p:ph sz="half" idx="2"/>
          </p:nvPr>
        </p:nvSpPr>
        <p:spPr>
          <a:xfrm>
            <a:off x="0" y="2194560"/>
            <a:ext cx="12192000" cy="3986784"/>
          </a:xfrm>
        </p:spPr>
        <p:txBody>
          <a:bodyPr/>
          <a:lstStyle/>
          <a:p>
            <a:pPr algn="r" rtl="1"/>
            <a:r>
              <a:rPr lang="he-IL" b="1" dirty="0">
                <a:effectLst>
                  <a:outerShdw blurRad="38100" dist="38100" dir="2700000" algn="tl">
                    <a:srgbClr val="000000">
                      <a:alpha val="43137"/>
                    </a:srgbClr>
                  </a:outerShdw>
                </a:effectLst>
              </a:rPr>
              <a:t>בכל הדוגמאות מתוארים בעצם </a:t>
            </a:r>
            <a:r>
              <a:rPr lang="he-IL" b="1" u="sng" dirty="0">
                <a:effectLst>
                  <a:outerShdw blurRad="38100" dist="38100" dir="2700000" algn="tl">
                    <a:srgbClr val="000000">
                      <a:alpha val="43137"/>
                    </a:srgbClr>
                  </a:outerShdw>
                </a:effectLst>
              </a:rPr>
              <a:t>אורכים שונים </a:t>
            </a:r>
            <a:r>
              <a:rPr lang="he-IL" b="1" dirty="0">
                <a:effectLst>
                  <a:outerShdw blurRad="38100" dist="38100" dir="2700000" algn="tl">
                    <a:srgbClr val="000000">
                      <a:alpha val="43137"/>
                    </a:srgbClr>
                  </a:outerShdw>
                </a:effectLst>
              </a:rPr>
              <a:t>(גם כאשר מדובר על רוחב, עובי, מרחק,עומק) . כל אחד מן המשפטים מתייחס לגודל הפיזיקלי </a:t>
            </a:r>
            <a:r>
              <a:rPr lang="he-IL" b="1" u="sng" dirty="0">
                <a:effectLst>
                  <a:outerShdw blurRad="38100" dist="38100" dir="2700000" algn="tl">
                    <a:srgbClr val="000000">
                      <a:alpha val="43137"/>
                    </a:srgbClr>
                  </a:outerShdw>
                </a:effectLst>
              </a:rPr>
              <a:t>אורך</a:t>
            </a:r>
            <a:r>
              <a:rPr lang="he-IL" b="1" dirty="0">
                <a:effectLst>
                  <a:outerShdw blurRad="38100" dist="38100" dir="2700000" algn="tl">
                    <a:srgbClr val="000000">
                      <a:alpha val="43137"/>
                    </a:srgbClr>
                  </a:outerShdw>
                </a:effectLst>
              </a:rPr>
              <a:t>. </a:t>
            </a:r>
          </a:p>
          <a:p>
            <a:pPr algn="r" rtl="1"/>
            <a:r>
              <a:rPr lang="he-IL" b="1" dirty="0">
                <a:effectLst>
                  <a:outerShdw blurRad="38100" dist="38100" dir="2700000" algn="tl">
                    <a:srgbClr val="000000">
                      <a:alpha val="43137"/>
                    </a:srgbClr>
                  </a:outerShdw>
                </a:effectLst>
              </a:rPr>
              <a:t>בכל משפט מופיעה </a:t>
            </a:r>
            <a:r>
              <a:rPr lang="he-IL" b="1" u="sng" dirty="0">
                <a:effectLst>
                  <a:outerShdw blurRad="38100" dist="38100" dir="2700000" algn="tl">
                    <a:srgbClr val="000000">
                      <a:alpha val="43137"/>
                    </a:srgbClr>
                  </a:outerShdw>
                </a:effectLst>
              </a:rPr>
              <a:t>יחידת מידה של אורך</a:t>
            </a:r>
            <a:r>
              <a:rPr lang="he-IL" b="1" dirty="0">
                <a:effectLst>
                  <a:outerShdw blurRad="38100" dist="38100" dir="2700000" algn="tl">
                    <a:srgbClr val="000000">
                      <a:alpha val="43137"/>
                    </a:srgbClr>
                  </a:outerShdw>
                </a:effectLst>
              </a:rPr>
              <a:t> (מטרים, קילומטרים, מילימטרים, סנטימטרים)</a:t>
            </a:r>
            <a:endParaRPr lang="en-US" b="1" dirty="0">
              <a:effectLst>
                <a:outerShdw blurRad="38100" dist="38100" dir="2700000" algn="tl">
                  <a:srgbClr val="000000">
                    <a:alpha val="43137"/>
                  </a:srgbClr>
                </a:outerShdw>
              </a:effectLst>
            </a:endParaRPr>
          </a:p>
        </p:txBody>
      </p:sp>
      <p:pic>
        <p:nvPicPr>
          <p:cNvPr id="9" name="Content Placeholder 8">
            <a:extLst>
              <a:ext uri="{FF2B5EF4-FFF2-40B4-BE49-F238E27FC236}">
                <a16:creationId xmlns:a16="http://schemas.microsoft.com/office/drawing/2014/main" id="{8BD6FCB4-3443-4B77-8A42-96DFAF6A37B0}"/>
              </a:ext>
            </a:extLst>
          </p:cNvPr>
          <p:cNvPicPr>
            <a:picLocks noGrp="1" noChangeAspect="1"/>
          </p:cNvPicPr>
          <p:nvPr>
            <p:ph sz="half" idx="1"/>
          </p:nvPr>
        </p:nvPicPr>
        <p:blipFill>
          <a:blip r:embed="rId2"/>
          <a:stretch>
            <a:fillRect/>
          </a:stretch>
        </p:blipFill>
        <p:spPr>
          <a:xfrm>
            <a:off x="3531114" y="4659797"/>
            <a:ext cx="4491038" cy="1887651"/>
          </a:xfrm>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אורך</a:t>
            </a:r>
            <a:endParaRPr lang="en-US" b="1" dirty="0">
              <a:solidFill>
                <a:schemeClr val="bg2"/>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DD6F32E0-E4F1-4A4C-8AA8-3455304719E0}"/>
              </a:ext>
            </a:extLst>
          </p:cNvPr>
          <p:cNvSpPr>
            <a:spLocks noGrp="1"/>
          </p:cNvSpPr>
          <p:nvPr>
            <p:ph idx="1"/>
          </p:nvPr>
        </p:nvSpPr>
        <p:spPr/>
        <p:txBody>
          <a:bodyPr>
            <a:normAutofit/>
          </a:bodyPr>
          <a:lstStyle/>
          <a:p>
            <a:pPr algn="ctr" rtl="1"/>
            <a:r>
              <a:rPr lang="he-IL" sz="2800" b="1" dirty="0">
                <a:effectLst>
                  <a:outerShdw blurRad="38100" dist="38100" dir="2700000" algn="tl">
                    <a:srgbClr val="000000">
                      <a:alpha val="43137"/>
                    </a:srgbClr>
                  </a:outerShdw>
                </a:effectLst>
              </a:rPr>
              <a:t>גודל פיזיקלי המתאר את מידת הגוף מקצה אל קצה</a:t>
            </a:r>
            <a:endParaRPr lang="en-US" sz="2800"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939B962-8450-4D5F-90DB-960423F668A8}"/>
              </a:ext>
            </a:extLst>
          </p:cNvPr>
          <p:cNvPicPr>
            <a:picLocks noChangeAspect="1"/>
          </p:cNvPicPr>
          <p:nvPr/>
        </p:nvPicPr>
        <p:blipFill>
          <a:blip r:embed="rId2"/>
          <a:stretch>
            <a:fillRect/>
          </a:stretch>
        </p:blipFill>
        <p:spPr>
          <a:xfrm>
            <a:off x="4031673" y="2971159"/>
            <a:ext cx="3205803" cy="3205803"/>
          </a:xfrm>
          <a:prstGeom prst="rect">
            <a:avLst/>
          </a:prstGeom>
        </p:spPr>
      </p:pic>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יחידות מידה של אורך</a:t>
            </a:r>
            <a:endParaRPr lang="en-US" b="1" dirty="0">
              <a:solidFill>
                <a:schemeClr val="bg2"/>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p:txBody>
          <a:bodyPr/>
          <a:lstStyle/>
          <a:p>
            <a:endParaRPr lang="en-US">
              <a:effectLst>
                <a:outerShdw blurRad="38100" dist="38100" dir="2700000" algn="tl">
                  <a:srgbClr val="000000">
                    <a:alpha val="43137"/>
                  </a:srgbClr>
                </a:outerShdw>
              </a:effectLst>
            </a:endParaRPr>
          </a:p>
        </p:txBody>
      </p:sp>
      <p:pic>
        <p:nvPicPr>
          <p:cNvPr id="10" name="Content Placeholder 9">
            <a:extLst>
              <a:ext uri="{FF2B5EF4-FFF2-40B4-BE49-F238E27FC236}">
                <a16:creationId xmlns:a16="http://schemas.microsoft.com/office/drawing/2014/main" id="{B3A06CEC-2302-4E8E-A797-78A39D91DD34}"/>
              </a:ext>
            </a:extLst>
          </p:cNvPr>
          <p:cNvPicPr>
            <a:picLocks noGrp="1" noChangeAspect="1"/>
          </p:cNvPicPr>
          <p:nvPr>
            <p:ph sz="half" idx="2"/>
          </p:nvPr>
        </p:nvPicPr>
        <p:blipFill>
          <a:blip r:embed="rId2"/>
          <a:stretch>
            <a:fillRect/>
          </a:stretch>
        </p:blipFill>
        <p:spPr>
          <a:xfrm>
            <a:off x="2286000" y="3429000"/>
            <a:ext cx="2119024" cy="3178536"/>
          </a:xfrm>
        </p:spPr>
      </p:pic>
      <p:sp>
        <p:nvSpPr>
          <p:cNvPr id="5" name="Text Placeholder 4"/>
          <p:cNvSpPr>
            <a:spLocks noGrp="1"/>
          </p:cNvSpPr>
          <p:nvPr>
            <p:ph type="body" sz="quarter" idx="3"/>
          </p:nvPr>
        </p:nvSpPr>
        <p:spPr/>
        <p:txBody>
          <a:bodyPr/>
          <a:lstStyle/>
          <a:p>
            <a:endParaRPr lang="en-US">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5458691" y="2743194"/>
            <a:ext cx="6608618" cy="3433769"/>
          </a:xfrm>
        </p:spPr>
        <p:txBody>
          <a:bodyPr>
            <a:normAutofit lnSpcReduction="10000"/>
          </a:bodyPr>
          <a:lstStyle/>
          <a:p>
            <a:pPr algn="r" rtl="1"/>
            <a:r>
              <a:rPr lang="he-IL" b="1" dirty="0">
                <a:effectLst>
                  <a:outerShdw blurRad="38100" dist="38100" dir="2700000" algn="tl">
                    <a:srgbClr val="000000">
                      <a:alpha val="43137"/>
                    </a:srgbClr>
                  </a:outerShdw>
                </a:effectLst>
              </a:rPr>
              <a:t>"מטר", "סנטימטר","קילומטר","מילימטר"</a:t>
            </a:r>
          </a:p>
          <a:p>
            <a:pPr algn="r" rtl="1"/>
            <a:r>
              <a:rPr lang="he-IL" b="1" dirty="0">
                <a:effectLst>
                  <a:outerShdw blurRad="38100" dist="38100" dir="2700000" algn="tl">
                    <a:srgbClr val="000000">
                      <a:alpha val="43137"/>
                    </a:srgbClr>
                  </a:outerShdw>
                </a:effectLst>
              </a:rPr>
              <a:t>יחידות מידה שיצאו מכלל שימוש: "אמה"</a:t>
            </a:r>
          </a:p>
          <a:p>
            <a:pPr algn="r" rtl="1"/>
            <a:r>
              <a:rPr lang="he-IL" b="1" dirty="0">
                <a:effectLst>
                  <a:outerShdw blurRad="38100" dist="38100" dir="2700000" algn="tl">
                    <a:srgbClr val="000000">
                      <a:alpha val="43137"/>
                    </a:srgbClr>
                  </a:outerShdw>
                </a:effectLst>
              </a:rPr>
              <a:t>יחידות מידה בתחומי דעת ייחודיים:</a:t>
            </a:r>
          </a:p>
          <a:p>
            <a:pPr marL="0" indent="0" algn="r" rtl="1">
              <a:buNone/>
            </a:pPr>
            <a:r>
              <a:rPr lang="he-IL" b="1" dirty="0">
                <a:effectLst>
                  <a:outerShdw blurRad="38100" dist="38100" dir="2700000" algn="tl">
                    <a:srgbClr val="000000">
                      <a:alpha val="43137"/>
                    </a:srgbClr>
                  </a:outerShdw>
                </a:effectLst>
              </a:rPr>
              <a:t>"אנגסטרם"- במדידת אורכים באטום</a:t>
            </a:r>
          </a:p>
          <a:p>
            <a:pPr marL="0" indent="0" algn="r" rtl="1">
              <a:buNone/>
            </a:pPr>
            <a:r>
              <a:rPr lang="he-IL" b="1" dirty="0">
                <a:effectLst>
                  <a:outerShdw blurRad="38100" dist="38100" dir="2700000" algn="tl">
                    <a:srgbClr val="000000">
                      <a:alpha val="43137"/>
                    </a:srgbClr>
                  </a:outerShdw>
                </a:effectLst>
              </a:rPr>
              <a:t>"שנת אור"- באסטרופיזיקה, מדידות מרחקים בחלל</a:t>
            </a:r>
          </a:p>
          <a:p>
            <a:pPr algn="r" rtl="1"/>
            <a:r>
              <a:rPr lang="he-IL" b="1" dirty="0">
                <a:effectLst>
                  <a:outerShdw blurRad="38100" dist="38100" dir="2700000" algn="tl">
                    <a:srgbClr val="000000">
                      <a:alpha val="43137"/>
                    </a:srgbClr>
                  </a:outerShdw>
                </a:effectLst>
              </a:rPr>
              <a:t>"מייל"- יחידת מידה במדינות אחרות</a:t>
            </a:r>
          </a:p>
          <a:p>
            <a:pPr marL="0" indent="0" algn="r" rtl="1">
              <a:buNone/>
            </a:pPr>
            <a:r>
              <a:rPr lang="he-IL" b="1" dirty="0">
                <a:effectLst>
                  <a:outerShdw blurRad="38100" dist="38100" dir="2700000" algn="tl">
                    <a:srgbClr val="000000">
                      <a:alpha val="43137"/>
                    </a:srgbClr>
                  </a:outerShdw>
                </a:effectLst>
              </a:rPr>
              <a:t> 1 מייל = 1609 מטרים</a:t>
            </a:r>
            <a:endParaRPr lang="en-US" b="1"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52B32DEA-6EB4-4564-B9FF-DFFAB1560F3D}"/>
              </a:ext>
            </a:extLst>
          </p:cNvPr>
          <p:cNvPicPr>
            <a:picLocks noChangeAspect="1"/>
          </p:cNvPicPr>
          <p:nvPr/>
        </p:nvPicPr>
        <p:blipFill>
          <a:blip r:embed="rId3"/>
          <a:stretch>
            <a:fillRect/>
          </a:stretch>
        </p:blipFill>
        <p:spPr>
          <a:xfrm>
            <a:off x="0" y="4544285"/>
            <a:ext cx="2286000" cy="2286000"/>
          </a:xfrm>
          <a:prstGeom prst="rect">
            <a:avLst/>
          </a:prstGeom>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טבלת יחידות המידה – יחידות מטריות </a:t>
            </a:r>
            <a:endParaRPr lang="en-US" b="1" dirty="0">
              <a:solidFill>
                <a:schemeClr val="bg2"/>
              </a:solidFill>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445C6296-C036-4406-A418-46EE90960F02}"/>
              </a:ext>
            </a:extLst>
          </p:cNvPr>
          <p:cNvGraphicFramePr>
            <a:graphicFrameLocks noGrp="1"/>
          </p:cNvGraphicFramePr>
          <p:nvPr>
            <p:extLst>
              <p:ext uri="{D42A27DB-BD31-4B8C-83A1-F6EECF244321}">
                <p14:modId xmlns:p14="http://schemas.microsoft.com/office/powerpoint/2010/main" val="915132140"/>
              </p:ext>
            </p:extLst>
          </p:nvPr>
        </p:nvGraphicFramePr>
        <p:xfrm>
          <a:off x="581890" y="2493047"/>
          <a:ext cx="10792692" cy="3284299"/>
        </p:xfrm>
        <a:graphic>
          <a:graphicData uri="http://schemas.openxmlformats.org/drawingml/2006/table">
            <a:tbl>
              <a:tblPr firstRow="1" bandRow="1">
                <a:tableStyleId>{3B4B98B0-60AC-42C2-AFA5-B58CD77FA1E5}</a:tableStyleId>
              </a:tblPr>
              <a:tblGrid>
                <a:gridCol w="3597564">
                  <a:extLst>
                    <a:ext uri="{9D8B030D-6E8A-4147-A177-3AD203B41FA5}">
                      <a16:colId xmlns:a16="http://schemas.microsoft.com/office/drawing/2014/main" val="1225316204"/>
                    </a:ext>
                  </a:extLst>
                </a:gridCol>
                <a:gridCol w="3597564">
                  <a:extLst>
                    <a:ext uri="{9D8B030D-6E8A-4147-A177-3AD203B41FA5}">
                      <a16:colId xmlns:a16="http://schemas.microsoft.com/office/drawing/2014/main" val="3841454196"/>
                    </a:ext>
                  </a:extLst>
                </a:gridCol>
                <a:gridCol w="3597564">
                  <a:extLst>
                    <a:ext uri="{9D8B030D-6E8A-4147-A177-3AD203B41FA5}">
                      <a16:colId xmlns:a16="http://schemas.microsoft.com/office/drawing/2014/main" val="424049335"/>
                    </a:ext>
                  </a:extLst>
                </a:gridCol>
              </a:tblGrid>
              <a:tr h="773787">
                <a:tc>
                  <a:txBody>
                    <a:bodyPr/>
                    <a:lstStyle/>
                    <a:p>
                      <a:pPr algn="ctr"/>
                      <a:r>
                        <a:rPr lang="he-IL" sz="2400" dirty="0">
                          <a:effectLst>
                            <a:outerShdw blurRad="38100" dist="38100" dir="2700000" algn="tl">
                              <a:srgbClr val="000000">
                                <a:alpha val="43137"/>
                              </a:srgbClr>
                            </a:outerShdw>
                          </a:effectLst>
                        </a:rPr>
                        <a:t>קשר בין יחידות המידה</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קיצור באנגלית </a:t>
                      </a:r>
                      <a:endParaRPr lang="en-US" sz="2400" dirty="0">
                        <a:effectLst>
                          <a:outerShdw blurRad="38100" dist="38100" dir="2700000" algn="tl">
                            <a:srgbClr val="000000">
                              <a:alpha val="43137"/>
                            </a:srgbClr>
                          </a:outerShdw>
                        </a:effectLst>
                      </a:endParaRPr>
                    </a:p>
                  </a:txBody>
                  <a:tcPr/>
                </a:tc>
                <a:tc>
                  <a:txBody>
                    <a:bodyPr/>
                    <a:lstStyle/>
                    <a:p>
                      <a:pPr algn="ctr"/>
                      <a:r>
                        <a:rPr lang="he-IL" sz="2400" dirty="0">
                          <a:effectLst>
                            <a:outerShdw blurRad="38100" dist="38100" dir="2700000" algn="tl">
                              <a:srgbClr val="000000">
                                <a:alpha val="43137"/>
                              </a:srgbClr>
                            </a:outerShdw>
                          </a:effectLst>
                        </a:rPr>
                        <a:t>יחידת המידה בעברית </a:t>
                      </a:r>
                      <a:endParaRPr lang="en-US" sz="24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089168084"/>
                  </a:ext>
                </a:extLst>
              </a:tr>
              <a:tr h="627628">
                <a:tc>
                  <a:txBody>
                    <a:bodyPr/>
                    <a:lstStyle/>
                    <a:p>
                      <a:pPr algn="ctr"/>
                      <a:r>
                        <a:rPr lang="en-GB" b="1" dirty="0">
                          <a:effectLst>
                            <a:outerShdw blurRad="38100" dist="38100" dir="2700000" algn="tl">
                              <a:srgbClr val="000000">
                                <a:alpha val="43137"/>
                              </a:srgbClr>
                            </a:outerShdw>
                          </a:effectLst>
                        </a:rPr>
                        <a:t>1km=1000m</a:t>
                      </a:r>
                      <a:endParaRPr lang="en-US" b="1" dirty="0">
                        <a:effectLst>
                          <a:outerShdw blurRad="38100" dist="38100" dir="2700000" algn="tl">
                            <a:srgbClr val="000000">
                              <a:alpha val="43137"/>
                            </a:srgbClr>
                          </a:outerShdw>
                        </a:effectLst>
                      </a:endParaRPr>
                    </a:p>
                  </a:txBody>
                  <a:tcPr/>
                </a:tc>
                <a:tc>
                  <a:txBody>
                    <a:bodyPr/>
                    <a:lstStyle/>
                    <a:p>
                      <a:pPr algn="ctr"/>
                      <a:r>
                        <a:rPr lang="en-GB" b="1" dirty="0">
                          <a:effectLst>
                            <a:outerShdw blurRad="38100" dist="38100" dir="2700000" algn="tl">
                              <a:srgbClr val="000000">
                                <a:alpha val="43137"/>
                              </a:srgbClr>
                            </a:outerShdw>
                          </a:effectLst>
                        </a:rPr>
                        <a:t>km</a:t>
                      </a:r>
                      <a:endParaRPr lang="en-US" b="1" dirty="0">
                        <a:effectLst>
                          <a:outerShdw blurRad="38100" dist="38100" dir="2700000" algn="tl">
                            <a:srgbClr val="000000">
                              <a:alpha val="43137"/>
                            </a:srgbClr>
                          </a:outerShdw>
                        </a:effectLst>
                      </a:endParaRPr>
                    </a:p>
                  </a:txBody>
                  <a:tcPr/>
                </a:tc>
                <a:tc>
                  <a:txBody>
                    <a:bodyPr/>
                    <a:lstStyle/>
                    <a:p>
                      <a:pPr algn="ctr"/>
                      <a:r>
                        <a:rPr lang="he-IL" b="1" dirty="0">
                          <a:effectLst>
                            <a:outerShdw blurRad="38100" dist="38100" dir="2700000" algn="tl">
                              <a:srgbClr val="000000">
                                <a:alpha val="43137"/>
                              </a:srgbClr>
                            </a:outerShdw>
                          </a:effectLst>
                        </a:rPr>
                        <a:t>קילומטר (ק"מ)</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747214128"/>
                  </a:ext>
                </a:extLst>
              </a:tr>
              <a:tr h="627628">
                <a:tc>
                  <a:txBody>
                    <a:bodyPr/>
                    <a:lstStyle/>
                    <a:p>
                      <a:pPr algn="ctr"/>
                      <a:r>
                        <a:rPr lang="en-GB" b="1" dirty="0">
                          <a:effectLst>
                            <a:outerShdw blurRad="38100" dist="38100" dir="2700000" algn="tl">
                              <a:srgbClr val="000000">
                                <a:alpha val="43137"/>
                              </a:srgbClr>
                            </a:outerShdw>
                          </a:effectLst>
                        </a:rPr>
                        <a:t>1m=100cm</a:t>
                      </a:r>
                      <a:endParaRPr lang="en-US" b="1" dirty="0">
                        <a:effectLst>
                          <a:outerShdw blurRad="38100" dist="38100" dir="2700000" algn="tl">
                            <a:srgbClr val="000000">
                              <a:alpha val="43137"/>
                            </a:srgbClr>
                          </a:outerShdw>
                        </a:effectLst>
                      </a:endParaRPr>
                    </a:p>
                  </a:txBody>
                  <a:tcPr/>
                </a:tc>
                <a:tc>
                  <a:txBody>
                    <a:bodyPr/>
                    <a:lstStyle/>
                    <a:p>
                      <a:pPr algn="ctr"/>
                      <a:r>
                        <a:rPr lang="en-GB" b="1" dirty="0">
                          <a:effectLst>
                            <a:outerShdw blurRad="38100" dist="38100" dir="2700000" algn="tl">
                              <a:srgbClr val="000000">
                                <a:alpha val="43137"/>
                              </a:srgbClr>
                            </a:outerShdw>
                          </a:effectLst>
                        </a:rPr>
                        <a:t>m</a:t>
                      </a:r>
                      <a:endParaRPr lang="en-US" b="1" dirty="0">
                        <a:effectLst>
                          <a:outerShdw blurRad="38100" dist="38100" dir="2700000" algn="tl">
                            <a:srgbClr val="000000">
                              <a:alpha val="43137"/>
                            </a:srgbClr>
                          </a:outerShdw>
                        </a:effectLst>
                      </a:endParaRPr>
                    </a:p>
                  </a:txBody>
                  <a:tcPr/>
                </a:tc>
                <a:tc>
                  <a:txBody>
                    <a:bodyPr/>
                    <a:lstStyle/>
                    <a:p>
                      <a:pPr algn="ctr"/>
                      <a:r>
                        <a:rPr lang="he-IL" b="1" dirty="0">
                          <a:effectLst>
                            <a:outerShdw blurRad="38100" dist="38100" dir="2700000" algn="tl">
                              <a:srgbClr val="000000">
                                <a:alpha val="43137"/>
                              </a:srgbClr>
                            </a:outerShdw>
                          </a:effectLst>
                        </a:rPr>
                        <a:t>מטר (מ')</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12227035"/>
                  </a:ext>
                </a:extLst>
              </a:tr>
              <a:tr h="627628">
                <a:tc>
                  <a:txBody>
                    <a:bodyPr/>
                    <a:lstStyle/>
                    <a:p>
                      <a:pPr algn="ctr"/>
                      <a:r>
                        <a:rPr lang="en-GB" b="1" dirty="0">
                          <a:effectLst>
                            <a:outerShdw blurRad="38100" dist="38100" dir="2700000" algn="tl">
                              <a:srgbClr val="000000">
                                <a:alpha val="43137"/>
                              </a:srgbClr>
                            </a:outerShdw>
                          </a:effectLst>
                        </a:rPr>
                        <a:t>1cm=10mm</a:t>
                      </a:r>
                      <a:endParaRPr lang="en-US" b="1" dirty="0">
                        <a:effectLst>
                          <a:outerShdw blurRad="38100" dist="38100" dir="2700000" algn="tl">
                            <a:srgbClr val="000000">
                              <a:alpha val="43137"/>
                            </a:srgbClr>
                          </a:outerShdw>
                        </a:effectLst>
                      </a:endParaRPr>
                    </a:p>
                  </a:txBody>
                  <a:tcPr/>
                </a:tc>
                <a:tc>
                  <a:txBody>
                    <a:bodyPr/>
                    <a:lstStyle/>
                    <a:p>
                      <a:pPr algn="ctr"/>
                      <a:r>
                        <a:rPr lang="en-GB" b="1" dirty="0">
                          <a:effectLst>
                            <a:outerShdw blurRad="38100" dist="38100" dir="2700000" algn="tl">
                              <a:srgbClr val="000000">
                                <a:alpha val="43137"/>
                              </a:srgbClr>
                            </a:outerShdw>
                          </a:effectLst>
                        </a:rPr>
                        <a:t>cm</a:t>
                      </a:r>
                      <a:endParaRPr lang="en-US" b="1" dirty="0">
                        <a:effectLst>
                          <a:outerShdw blurRad="38100" dist="38100" dir="2700000" algn="tl">
                            <a:srgbClr val="000000">
                              <a:alpha val="43137"/>
                            </a:srgbClr>
                          </a:outerShdw>
                        </a:effectLst>
                      </a:endParaRPr>
                    </a:p>
                  </a:txBody>
                  <a:tcPr/>
                </a:tc>
                <a:tc>
                  <a:txBody>
                    <a:bodyPr/>
                    <a:lstStyle/>
                    <a:p>
                      <a:pPr algn="ctr"/>
                      <a:r>
                        <a:rPr lang="he-IL" b="1" dirty="0">
                          <a:effectLst>
                            <a:outerShdw blurRad="38100" dist="38100" dir="2700000" algn="tl">
                              <a:srgbClr val="000000">
                                <a:alpha val="43137"/>
                              </a:srgbClr>
                            </a:outerShdw>
                          </a:effectLst>
                        </a:rPr>
                        <a:t>סנטימטר (ס"מ)</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605921809"/>
                  </a:ext>
                </a:extLst>
              </a:tr>
              <a:tr h="627628">
                <a:tc>
                  <a:txBody>
                    <a:bodyPr/>
                    <a:lstStyle/>
                    <a:p>
                      <a:pPr algn="ctr"/>
                      <a:r>
                        <a:rPr lang="en-GB" b="1" dirty="0">
                          <a:effectLst>
                            <a:outerShdw blurRad="38100" dist="38100" dir="2700000" algn="tl">
                              <a:srgbClr val="000000">
                                <a:alpha val="43137"/>
                              </a:srgbClr>
                            </a:outerShdw>
                          </a:effectLst>
                        </a:rPr>
                        <a:t>1mm=1/1000m</a:t>
                      </a:r>
                      <a:endParaRPr lang="en-US" b="1" dirty="0">
                        <a:effectLst>
                          <a:outerShdw blurRad="38100" dist="38100" dir="2700000" algn="tl">
                            <a:srgbClr val="000000">
                              <a:alpha val="43137"/>
                            </a:srgbClr>
                          </a:outerShdw>
                        </a:effectLst>
                      </a:endParaRPr>
                    </a:p>
                  </a:txBody>
                  <a:tcPr/>
                </a:tc>
                <a:tc>
                  <a:txBody>
                    <a:bodyPr/>
                    <a:lstStyle/>
                    <a:p>
                      <a:pPr algn="ctr"/>
                      <a:r>
                        <a:rPr lang="en-GB" b="1" dirty="0">
                          <a:effectLst>
                            <a:outerShdw blurRad="38100" dist="38100" dir="2700000" algn="tl">
                              <a:srgbClr val="000000">
                                <a:alpha val="43137"/>
                              </a:srgbClr>
                            </a:outerShdw>
                          </a:effectLst>
                        </a:rPr>
                        <a:t>mm</a:t>
                      </a:r>
                      <a:endParaRPr lang="en-US" b="1" dirty="0">
                        <a:effectLst>
                          <a:outerShdw blurRad="38100" dist="38100" dir="2700000" algn="tl">
                            <a:srgbClr val="000000">
                              <a:alpha val="43137"/>
                            </a:srgbClr>
                          </a:outerShdw>
                        </a:effectLst>
                      </a:endParaRPr>
                    </a:p>
                  </a:txBody>
                  <a:tcPr/>
                </a:tc>
                <a:tc>
                  <a:txBody>
                    <a:bodyPr/>
                    <a:lstStyle/>
                    <a:p>
                      <a:pPr algn="ctr"/>
                      <a:r>
                        <a:rPr lang="he-IL" b="1" dirty="0">
                          <a:effectLst>
                            <a:outerShdw blurRad="38100" dist="38100" dir="2700000" algn="tl">
                              <a:srgbClr val="000000">
                                <a:alpha val="43137"/>
                              </a:srgbClr>
                            </a:outerShdw>
                          </a:effectLst>
                        </a:rPr>
                        <a:t>מילימטר (מ"מ)</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416680519"/>
                  </a:ext>
                </a:extLst>
              </a:tr>
            </a:tbl>
          </a:graphicData>
        </a:graphic>
      </p:graphicFrame>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0C3F-4C4C-4E6F-86D2-2808AD3FE9EA}"/>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תרשים המרת יחידות אורך</a:t>
            </a:r>
            <a:endParaRPr lang="en-US" b="1" dirty="0">
              <a:solidFill>
                <a:schemeClr val="bg2"/>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80B70B7-07C9-4E37-A03F-2FDAF0824086}"/>
              </a:ext>
            </a:extLst>
          </p:cNvPr>
          <p:cNvSpPr txBox="1"/>
          <p:nvPr/>
        </p:nvSpPr>
        <p:spPr>
          <a:xfrm>
            <a:off x="1280160" y="3429000"/>
            <a:ext cx="1227513" cy="923330"/>
          </a:xfrm>
          <a:prstGeom prst="rect">
            <a:avLst/>
          </a:prstGeom>
          <a:noFill/>
        </p:spPr>
        <p:txBody>
          <a:bodyPr wrap="square" rtlCol="0">
            <a:spAutoFit/>
          </a:bodyPr>
          <a:lstStyle/>
          <a:p>
            <a:r>
              <a:rPr lang="en-GB" sz="5400" b="1" dirty="0"/>
              <a:t>km</a:t>
            </a:r>
            <a:endParaRPr lang="en-US" sz="5400" b="1" dirty="0"/>
          </a:p>
        </p:txBody>
      </p:sp>
      <p:sp>
        <p:nvSpPr>
          <p:cNvPr id="5" name="TextBox 4">
            <a:extLst>
              <a:ext uri="{FF2B5EF4-FFF2-40B4-BE49-F238E27FC236}">
                <a16:creationId xmlns:a16="http://schemas.microsoft.com/office/drawing/2014/main" id="{1DBCB586-EC02-4E33-BB12-8EFE0B1CE1B4}"/>
              </a:ext>
            </a:extLst>
          </p:cNvPr>
          <p:cNvSpPr txBox="1"/>
          <p:nvPr/>
        </p:nvSpPr>
        <p:spPr>
          <a:xfrm>
            <a:off x="3787833" y="3449782"/>
            <a:ext cx="1227513" cy="923330"/>
          </a:xfrm>
          <a:prstGeom prst="rect">
            <a:avLst/>
          </a:prstGeom>
          <a:noFill/>
        </p:spPr>
        <p:txBody>
          <a:bodyPr wrap="square" rtlCol="0">
            <a:spAutoFit/>
          </a:bodyPr>
          <a:lstStyle/>
          <a:p>
            <a:r>
              <a:rPr lang="en-GB" sz="5400" b="1" dirty="0"/>
              <a:t>m</a:t>
            </a:r>
            <a:endParaRPr lang="en-US" sz="5400" b="1" dirty="0"/>
          </a:p>
        </p:txBody>
      </p:sp>
      <p:sp>
        <p:nvSpPr>
          <p:cNvPr id="6" name="TextBox 5">
            <a:extLst>
              <a:ext uri="{FF2B5EF4-FFF2-40B4-BE49-F238E27FC236}">
                <a16:creationId xmlns:a16="http://schemas.microsoft.com/office/drawing/2014/main" id="{5B2162EB-339B-431F-B9C3-32B6CE143BBC}"/>
              </a:ext>
            </a:extLst>
          </p:cNvPr>
          <p:cNvSpPr txBox="1"/>
          <p:nvPr/>
        </p:nvSpPr>
        <p:spPr>
          <a:xfrm>
            <a:off x="6094476" y="3435927"/>
            <a:ext cx="1227513" cy="923330"/>
          </a:xfrm>
          <a:prstGeom prst="rect">
            <a:avLst/>
          </a:prstGeom>
          <a:noFill/>
        </p:spPr>
        <p:txBody>
          <a:bodyPr wrap="square" rtlCol="0">
            <a:spAutoFit/>
          </a:bodyPr>
          <a:lstStyle/>
          <a:p>
            <a:r>
              <a:rPr lang="en-GB" sz="5400" b="1" dirty="0"/>
              <a:t>cm</a:t>
            </a:r>
            <a:endParaRPr lang="en-US" sz="5400" b="1" dirty="0"/>
          </a:p>
        </p:txBody>
      </p:sp>
      <p:sp>
        <p:nvSpPr>
          <p:cNvPr id="7" name="TextBox 6">
            <a:extLst>
              <a:ext uri="{FF2B5EF4-FFF2-40B4-BE49-F238E27FC236}">
                <a16:creationId xmlns:a16="http://schemas.microsoft.com/office/drawing/2014/main" id="{0BDBF4C0-6AFA-40E4-8315-C6B11E477F9B}"/>
              </a:ext>
            </a:extLst>
          </p:cNvPr>
          <p:cNvSpPr txBox="1"/>
          <p:nvPr/>
        </p:nvSpPr>
        <p:spPr>
          <a:xfrm>
            <a:off x="8401396" y="3429000"/>
            <a:ext cx="1463040" cy="923330"/>
          </a:xfrm>
          <a:prstGeom prst="rect">
            <a:avLst/>
          </a:prstGeom>
          <a:noFill/>
        </p:spPr>
        <p:txBody>
          <a:bodyPr wrap="square" rtlCol="0">
            <a:spAutoFit/>
          </a:bodyPr>
          <a:lstStyle/>
          <a:p>
            <a:r>
              <a:rPr lang="en-GB" sz="5400" b="1" dirty="0"/>
              <a:t>mm</a:t>
            </a:r>
            <a:endParaRPr lang="en-US" sz="5400" b="1" dirty="0"/>
          </a:p>
        </p:txBody>
      </p:sp>
      <p:sp>
        <p:nvSpPr>
          <p:cNvPr id="8" name="Arrow: Right 7">
            <a:extLst>
              <a:ext uri="{FF2B5EF4-FFF2-40B4-BE49-F238E27FC236}">
                <a16:creationId xmlns:a16="http://schemas.microsoft.com/office/drawing/2014/main" id="{82170833-485C-48DC-9798-D0B76D4C18C0}"/>
              </a:ext>
            </a:extLst>
          </p:cNvPr>
          <p:cNvSpPr/>
          <p:nvPr/>
        </p:nvSpPr>
        <p:spPr>
          <a:xfrm>
            <a:off x="2632364" y="3555694"/>
            <a:ext cx="954439" cy="334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2A9AA02-263A-4644-BDB6-DBBE8F4AE9FD}"/>
              </a:ext>
            </a:extLst>
          </p:cNvPr>
          <p:cNvSpPr/>
          <p:nvPr/>
        </p:nvSpPr>
        <p:spPr>
          <a:xfrm>
            <a:off x="4739156" y="3576476"/>
            <a:ext cx="954439" cy="334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C35E063-BBAA-4937-8A37-DFDFBFF26F66}"/>
              </a:ext>
            </a:extLst>
          </p:cNvPr>
          <p:cNvSpPr/>
          <p:nvPr/>
        </p:nvSpPr>
        <p:spPr>
          <a:xfrm>
            <a:off x="7404216" y="3502737"/>
            <a:ext cx="954439" cy="334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8316A03-7059-4FE9-8BDD-5D336D1916E1}"/>
              </a:ext>
            </a:extLst>
          </p:cNvPr>
          <p:cNvSpPr/>
          <p:nvPr/>
        </p:nvSpPr>
        <p:spPr>
          <a:xfrm rot="10800000">
            <a:off x="7384473" y="4205626"/>
            <a:ext cx="954439" cy="3349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90D3775-DC19-4757-BAEF-6DABC6841167}"/>
              </a:ext>
            </a:extLst>
          </p:cNvPr>
          <p:cNvSpPr/>
          <p:nvPr/>
        </p:nvSpPr>
        <p:spPr>
          <a:xfrm rot="10800000">
            <a:off x="4739156" y="4205626"/>
            <a:ext cx="954439" cy="3349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7802B75-AC32-46BE-B9CC-60EB242B468B}"/>
              </a:ext>
            </a:extLst>
          </p:cNvPr>
          <p:cNvSpPr/>
          <p:nvPr/>
        </p:nvSpPr>
        <p:spPr>
          <a:xfrm rot="10800000">
            <a:off x="2604932" y="4184844"/>
            <a:ext cx="954439" cy="3349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7419AC-658D-4643-AAFB-1268E0C53472}"/>
              </a:ext>
            </a:extLst>
          </p:cNvPr>
          <p:cNvSpPr txBox="1"/>
          <p:nvPr/>
        </p:nvSpPr>
        <p:spPr>
          <a:xfrm>
            <a:off x="2160061" y="2949446"/>
            <a:ext cx="1844180" cy="369332"/>
          </a:xfrm>
          <a:prstGeom prst="rect">
            <a:avLst/>
          </a:prstGeom>
          <a:noFill/>
        </p:spPr>
        <p:txBody>
          <a:bodyPr wrap="square" rtlCol="0">
            <a:spAutoFit/>
          </a:bodyPr>
          <a:lstStyle/>
          <a:p>
            <a:r>
              <a:rPr lang="he-IL" dirty="0"/>
              <a:t>כופלים ב- 1000</a:t>
            </a:r>
            <a:endParaRPr lang="en-US" dirty="0"/>
          </a:p>
        </p:txBody>
      </p:sp>
      <p:sp>
        <p:nvSpPr>
          <p:cNvPr id="15" name="TextBox 14">
            <a:extLst>
              <a:ext uri="{FF2B5EF4-FFF2-40B4-BE49-F238E27FC236}">
                <a16:creationId xmlns:a16="http://schemas.microsoft.com/office/drawing/2014/main" id="{55E45F0D-50E6-4DA8-B45B-B57013F14F8E}"/>
              </a:ext>
            </a:extLst>
          </p:cNvPr>
          <p:cNvSpPr txBox="1"/>
          <p:nvPr/>
        </p:nvSpPr>
        <p:spPr>
          <a:xfrm>
            <a:off x="4401589" y="2957082"/>
            <a:ext cx="1844180" cy="369332"/>
          </a:xfrm>
          <a:prstGeom prst="rect">
            <a:avLst/>
          </a:prstGeom>
          <a:noFill/>
        </p:spPr>
        <p:txBody>
          <a:bodyPr wrap="square" rtlCol="0">
            <a:spAutoFit/>
          </a:bodyPr>
          <a:lstStyle/>
          <a:p>
            <a:r>
              <a:rPr lang="he-IL" dirty="0"/>
              <a:t>כופלים ב- 100</a:t>
            </a:r>
            <a:endParaRPr lang="en-US" dirty="0"/>
          </a:p>
        </p:txBody>
      </p:sp>
      <p:sp>
        <p:nvSpPr>
          <p:cNvPr id="16" name="TextBox 15">
            <a:extLst>
              <a:ext uri="{FF2B5EF4-FFF2-40B4-BE49-F238E27FC236}">
                <a16:creationId xmlns:a16="http://schemas.microsoft.com/office/drawing/2014/main" id="{979A443A-916C-4F83-86FA-05239FE851E0}"/>
              </a:ext>
            </a:extLst>
          </p:cNvPr>
          <p:cNvSpPr txBox="1"/>
          <p:nvPr/>
        </p:nvSpPr>
        <p:spPr>
          <a:xfrm>
            <a:off x="6939602" y="2949446"/>
            <a:ext cx="1844180" cy="369332"/>
          </a:xfrm>
          <a:prstGeom prst="rect">
            <a:avLst/>
          </a:prstGeom>
          <a:noFill/>
        </p:spPr>
        <p:txBody>
          <a:bodyPr wrap="square" rtlCol="0">
            <a:spAutoFit/>
          </a:bodyPr>
          <a:lstStyle/>
          <a:p>
            <a:r>
              <a:rPr lang="he-IL" dirty="0"/>
              <a:t>כופלים ב- 10</a:t>
            </a:r>
            <a:endParaRPr lang="en-US" dirty="0"/>
          </a:p>
        </p:txBody>
      </p:sp>
      <p:sp>
        <p:nvSpPr>
          <p:cNvPr id="17" name="TextBox 16">
            <a:extLst>
              <a:ext uri="{FF2B5EF4-FFF2-40B4-BE49-F238E27FC236}">
                <a16:creationId xmlns:a16="http://schemas.microsoft.com/office/drawing/2014/main" id="{F80AFA27-B872-4317-8D16-FDD25D5EFCF3}"/>
              </a:ext>
            </a:extLst>
          </p:cNvPr>
          <p:cNvSpPr txBox="1"/>
          <p:nvPr/>
        </p:nvSpPr>
        <p:spPr>
          <a:xfrm>
            <a:off x="7119711" y="4844879"/>
            <a:ext cx="1844180" cy="369332"/>
          </a:xfrm>
          <a:prstGeom prst="rect">
            <a:avLst/>
          </a:prstGeom>
          <a:noFill/>
        </p:spPr>
        <p:txBody>
          <a:bodyPr wrap="square" rtlCol="0">
            <a:spAutoFit/>
          </a:bodyPr>
          <a:lstStyle/>
          <a:p>
            <a:r>
              <a:rPr lang="he-IL" dirty="0"/>
              <a:t>מחלקים ב- 10</a:t>
            </a:r>
            <a:endParaRPr lang="en-US" dirty="0"/>
          </a:p>
        </p:txBody>
      </p:sp>
      <p:sp>
        <p:nvSpPr>
          <p:cNvPr id="18" name="TextBox 17">
            <a:extLst>
              <a:ext uri="{FF2B5EF4-FFF2-40B4-BE49-F238E27FC236}">
                <a16:creationId xmlns:a16="http://schemas.microsoft.com/office/drawing/2014/main" id="{1FEA2F88-67AB-49CE-9519-C11A8B4008A3}"/>
              </a:ext>
            </a:extLst>
          </p:cNvPr>
          <p:cNvSpPr txBox="1"/>
          <p:nvPr/>
        </p:nvSpPr>
        <p:spPr>
          <a:xfrm>
            <a:off x="4484093" y="4844879"/>
            <a:ext cx="1844180" cy="369332"/>
          </a:xfrm>
          <a:prstGeom prst="rect">
            <a:avLst/>
          </a:prstGeom>
          <a:noFill/>
        </p:spPr>
        <p:txBody>
          <a:bodyPr wrap="square" rtlCol="0">
            <a:spAutoFit/>
          </a:bodyPr>
          <a:lstStyle/>
          <a:p>
            <a:r>
              <a:rPr lang="he-IL" dirty="0"/>
              <a:t>מחלקים ב- 100</a:t>
            </a:r>
            <a:endParaRPr lang="en-US" dirty="0"/>
          </a:p>
        </p:txBody>
      </p:sp>
      <p:sp>
        <p:nvSpPr>
          <p:cNvPr id="19" name="TextBox 18">
            <a:extLst>
              <a:ext uri="{FF2B5EF4-FFF2-40B4-BE49-F238E27FC236}">
                <a16:creationId xmlns:a16="http://schemas.microsoft.com/office/drawing/2014/main" id="{A7DCD21C-04E5-456E-AB23-3C92B39329CA}"/>
              </a:ext>
            </a:extLst>
          </p:cNvPr>
          <p:cNvSpPr txBox="1"/>
          <p:nvPr/>
        </p:nvSpPr>
        <p:spPr>
          <a:xfrm>
            <a:off x="2160061" y="4837088"/>
            <a:ext cx="1844180" cy="369332"/>
          </a:xfrm>
          <a:prstGeom prst="rect">
            <a:avLst/>
          </a:prstGeom>
          <a:noFill/>
        </p:spPr>
        <p:txBody>
          <a:bodyPr wrap="square" rtlCol="0">
            <a:spAutoFit/>
          </a:bodyPr>
          <a:lstStyle/>
          <a:p>
            <a:r>
              <a:rPr lang="he-IL" dirty="0"/>
              <a:t>מחלקים ב- 1000</a:t>
            </a:r>
            <a:endParaRPr lang="en-US" dirty="0"/>
          </a:p>
        </p:txBody>
      </p:sp>
    </p:spTree>
    <p:extLst>
      <p:ext uri="{BB962C8B-B14F-4D97-AF65-F5344CB8AC3E}">
        <p14:creationId xmlns:p14="http://schemas.microsoft.com/office/powerpoint/2010/main" val="8624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F204-81F3-43DF-AFC2-15313D059757}"/>
              </a:ext>
            </a:extLst>
          </p:cNvPr>
          <p:cNvSpPr>
            <a:spLocks noGrp="1"/>
          </p:cNvSpPr>
          <p:nvPr>
            <p:ph type="title"/>
          </p:nvPr>
        </p:nvSpPr>
        <p:spPr/>
        <p:txBody>
          <a:bodyPr/>
          <a:lstStyle/>
          <a:p>
            <a:r>
              <a:rPr lang="he-IL" b="1" dirty="0">
                <a:solidFill>
                  <a:schemeClr val="bg2"/>
                </a:solidFill>
                <a:effectLst>
                  <a:outerShdw blurRad="38100" dist="38100" dir="2700000" algn="tl">
                    <a:srgbClr val="000000">
                      <a:alpha val="43137"/>
                    </a:srgbClr>
                  </a:outerShdw>
                </a:effectLst>
              </a:rPr>
              <a:t>תרגול המרת יחידות אורך</a:t>
            </a:r>
            <a:endParaRPr lang="en-US" b="1" dirty="0">
              <a:solidFill>
                <a:schemeClr val="bg2"/>
              </a:solidFill>
              <a:effectLst>
                <a:outerShdw blurRad="38100" dist="38100" dir="2700000" algn="tl">
                  <a:srgbClr val="000000">
                    <a:alpha val="43137"/>
                  </a:srgbClr>
                </a:outerShdw>
              </a:effectLst>
            </a:endParaRPr>
          </a:p>
        </p:txBody>
      </p:sp>
      <p:graphicFrame>
        <p:nvGraphicFramePr>
          <p:cNvPr id="3" name="Table 3">
            <a:extLst>
              <a:ext uri="{FF2B5EF4-FFF2-40B4-BE49-F238E27FC236}">
                <a16:creationId xmlns:a16="http://schemas.microsoft.com/office/drawing/2014/main" id="{EBD940AB-0A03-4818-A0A8-D9B2CC181E01}"/>
              </a:ext>
            </a:extLst>
          </p:cNvPr>
          <p:cNvGraphicFramePr>
            <a:graphicFrameLocks noGrp="1"/>
          </p:cNvGraphicFramePr>
          <p:nvPr>
            <p:extLst>
              <p:ext uri="{D42A27DB-BD31-4B8C-83A1-F6EECF244321}">
                <p14:modId xmlns:p14="http://schemas.microsoft.com/office/powerpoint/2010/main" val="809258902"/>
              </p:ext>
            </p:extLst>
          </p:nvPr>
        </p:nvGraphicFramePr>
        <p:xfrm>
          <a:off x="0" y="3094892"/>
          <a:ext cx="7723164" cy="3763110"/>
        </p:xfrm>
        <a:graphic>
          <a:graphicData uri="http://schemas.openxmlformats.org/drawingml/2006/table">
            <a:tbl>
              <a:tblPr firstRow="1" bandRow="1">
                <a:tableStyleId>{3B4B98B0-60AC-42C2-AFA5-B58CD77FA1E5}</a:tableStyleId>
              </a:tblPr>
              <a:tblGrid>
                <a:gridCol w="1930791">
                  <a:extLst>
                    <a:ext uri="{9D8B030D-6E8A-4147-A177-3AD203B41FA5}">
                      <a16:colId xmlns:a16="http://schemas.microsoft.com/office/drawing/2014/main" val="3625564154"/>
                    </a:ext>
                  </a:extLst>
                </a:gridCol>
                <a:gridCol w="1930791">
                  <a:extLst>
                    <a:ext uri="{9D8B030D-6E8A-4147-A177-3AD203B41FA5}">
                      <a16:colId xmlns:a16="http://schemas.microsoft.com/office/drawing/2014/main" val="852696886"/>
                    </a:ext>
                  </a:extLst>
                </a:gridCol>
                <a:gridCol w="1930791">
                  <a:extLst>
                    <a:ext uri="{9D8B030D-6E8A-4147-A177-3AD203B41FA5}">
                      <a16:colId xmlns:a16="http://schemas.microsoft.com/office/drawing/2014/main" val="3545029097"/>
                    </a:ext>
                  </a:extLst>
                </a:gridCol>
                <a:gridCol w="1930791">
                  <a:extLst>
                    <a:ext uri="{9D8B030D-6E8A-4147-A177-3AD203B41FA5}">
                      <a16:colId xmlns:a16="http://schemas.microsoft.com/office/drawing/2014/main" val="2839747099"/>
                    </a:ext>
                  </a:extLst>
                </a:gridCol>
              </a:tblGrid>
              <a:tr h="752622">
                <a:tc>
                  <a:txBody>
                    <a:bodyPr/>
                    <a:lstStyle/>
                    <a:p>
                      <a:pPr algn="ctr"/>
                      <a:r>
                        <a:rPr lang="en-GB" sz="2400" dirty="0">
                          <a:effectLst>
                            <a:outerShdw blurRad="38100" dist="38100" dir="2700000" algn="tl">
                              <a:srgbClr val="000000">
                                <a:alpha val="43137"/>
                              </a:srgbClr>
                            </a:outerShdw>
                          </a:effectLst>
                        </a:rPr>
                        <a:t>km</a:t>
                      </a:r>
                      <a:endParaRPr lang="en-US" sz="2400" dirty="0">
                        <a:effectLst>
                          <a:outerShdw blurRad="38100" dist="38100" dir="2700000" algn="tl">
                            <a:srgbClr val="000000">
                              <a:alpha val="43137"/>
                            </a:srgbClr>
                          </a:outerShdw>
                        </a:effectLst>
                      </a:endParaRPr>
                    </a:p>
                  </a:txBody>
                  <a:tcPr/>
                </a:tc>
                <a:tc>
                  <a:txBody>
                    <a:bodyPr/>
                    <a:lstStyle/>
                    <a:p>
                      <a:pPr algn="ctr"/>
                      <a:r>
                        <a:rPr lang="en-GB" sz="2400" dirty="0">
                          <a:effectLst>
                            <a:outerShdw blurRad="38100" dist="38100" dir="2700000" algn="tl">
                              <a:srgbClr val="000000">
                                <a:alpha val="43137"/>
                              </a:srgbClr>
                            </a:outerShdw>
                          </a:effectLst>
                        </a:rPr>
                        <a:t>m</a:t>
                      </a:r>
                      <a:endParaRPr lang="en-US" sz="2400" dirty="0">
                        <a:effectLst>
                          <a:outerShdw blurRad="38100" dist="38100" dir="2700000" algn="tl">
                            <a:srgbClr val="000000">
                              <a:alpha val="43137"/>
                            </a:srgbClr>
                          </a:outerShdw>
                        </a:effectLst>
                      </a:endParaRPr>
                    </a:p>
                  </a:txBody>
                  <a:tcPr/>
                </a:tc>
                <a:tc>
                  <a:txBody>
                    <a:bodyPr/>
                    <a:lstStyle/>
                    <a:p>
                      <a:pPr algn="ctr"/>
                      <a:r>
                        <a:rPr lang="en-GB" sz="2400" dirty="0">
                          <a:effectLst>
                            <a:outerShdw blurRad="38100" dist="38100" dir="2700000" algn="tl">
                              <a:srgbClr val="000000">
                                <a:alpha val="43137"/>
                              </a:srgbClr>
                            </a:outerShdw>
                          </a:effectLst>
                        </a:rPr>
                        <a:t>cm</a:t>
                      </a:r>
                      <a:endParaRPr lang="en-US" sz="2400" dirty="0">
                        <a:effectLst>
                          <a:outerShdw blurRad="38100" dist="38100" dir="2700000" algn="tl">
                            <a:srgbClr val="000000">
                              <a:alpha val="43137"/>
                            </a:srgbClr>
                          </a:outerShdw>
                        </a:effectLst>
                      </a:endParaRPr>
                    </a:p>
                  </a:txBody>
                  <a:tcPr/>
                </a:tc>
                <a:tc>
                  <a:txBody>
                    <a:bodyPr/>
                    <a:lstStyle/>
                    <a:p>
                      <a:pPr algn="ctr"/>
                      <a:r>
                        <a:rPr lang="en-GB" sz="2400" dirty="0">
                          <a:effectLst>
                            <a:outerShdw blurRad="38100" dist="38100" dir="2700000" algn="tl">
                              <a:srgbClr val="000000">
                                <a:alpha val="43137"/>
                              </a:srgbClr>
                            </a:outerShdw>
                          </a:effectLst>
                        </a:rPr>
                        <a:t>mm</a:t>
                      </a:r>
                      <a:endParaRPr lang="en-US" sz="24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035017562"/>
                  </a:ext>
                </a:extLst>
              </a:tr>
              <a:tr h="752622">
                <a:tc>
                  <a:txBody>
                    <a:bodyPr/>
                    <a:lstStyle/>
                    <a:p>
                      <a:r>
                        <a:rPr lang="en-GB" b="1" dirty="0">
                          <a:effectLst>
                            <a:outerShdw blurRad="38100" dist="38100" dir="2700000" algn="tl">
                              <a:srgbClr val="000000">
                                <a:alpha val="43137"/>
                              </a:srgbClr>
                            </a:outerShdw>
                          </a:effectLst>
                        </a:rPr>
                        <a:t>7</a:t>
                      </a:r>
                      <a:endParaRPr lang="en-US" b="1" dirty="0">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814307548"/>
                  </a:ext>
                </a:extLst>
              </a:tr>
              <a:tr h="752622">
                <a:tc>
                  <a:txBody>
                    <a:bodyPr/>
                    <a:lstStyle/>
                    <a:p>
                      <a:endParaRPr lang="en-US" b="1">
                        <a:effectLst>
                          <a:outerShdw blurRad="38100" dist="38100" dir="2700000" algn="tl">
                            <a:srgbClr val="000000">
                              <a:alpha val="43137"/>
                            </a:srgbClr>
                          </a:outerShdw>
                        </a:effectLst>
                      </a:endParaRPr>
                    </a:p>
                  </a:txBody>
                  <a:tcPr/>
                </a:tc>
                <a:tc>
                  <a:txBody>
                    <a:bodyPr/>
                    <a:lstStyle/>
                    <a:p>
                      <a:r>
                        <a:rPr lang="en-GB" b="1" dirty="0">
                          <a:effectLst>
                            <a:outerShdw blurRad="38100" dist="38100" dir="2700000" algn="tl">
                              <a:srgbClr val="000000">
                                <a:alpha val="43137"/>
                              </a:srgbClr>
                            </a:outerShdw>
                          </a:effectLst>
                        </a:rPr>
                        <a:t>6,000</a:t>
                      </a:r>
                      <a:endParaRPr lang="en-US" b="1" dirty="0">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extLst>
                  <a:ext uri="{0D108BD9-81ED-4DB2-BD59-A6C34878D82A}">
                    <a16:rowId xmlns:a16="http://schemas.microsoft.com/office/drawing/2014/main" val="1617758532"/>
                  </a:ext>
                </a:extLst>
              </a:tr>
              <a:tr h="752622">
                <a:tc>
                  <a:txBody>
                    <a:bodyPr/>
                    <a:lstStyle/>
                    <a:p>
                      <a:endParaRPr lang="en-US" b="1">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r>
                        <a:rPr lang="en-GB" b="1" dirty="0">
                          <a:effectLst>
                            <a:outerShdw blurRad="38100" dist="38100" dir="2700000" algn="tl">
                              <a:srgbClr val="000000">
                                <a:alpha val="43137"/>
                              </a:srgbClr>
                            </a:outerShdw>
                          </a:effectLst>
                        </a:rPr>
                        <a:t>500</a:t>
                      </a:r>
                      <a:endParaRPr lang="en-US" b="1" dirty="0">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extLst>
                  <a:ext uri="{0D108BD9-81ED-4DB2-BD59-A6C34878D82A}">
                    <a16:rowId xmlns:a16="http://schemas.microsoft.com/office/drawing/2014/main" val="3900223510"/>
                  </a:ext>
                </a:extLst>
              </a:tr>
              <a:tr h="752622">
                <a:tc>
                  <a:txBody>
                    <a:bodyPr/>
                    <a:lstStyle/>
                    <a:p>
                      <a:endParaRPr lang="en-US" b="1">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endParaRPr lang="en-US" b="1">
                        <a:effectLst>
                          <a:outerShdw blurRad="38100" dist="38100" dir="2700000" algn="tl">
                            <a:srgbClr val="000000">
                              <a:alpha val="43137"/>
                            </a:srgbClr>
                          </a:outerShdw>
                        </a:effectLst>
                      </a:endParaRPr>
                    </a:p>
                  </a:txBody>
                  <a:tcPr/>
                </a:tc>
                <a:tc>
                  <a:txBody>
                    <a:bodyPr/>
                    <a:lstStyle/>
                    <a:p>
                      <a:r>
                        <a:rPr lang="en-GB" b="1" dirty="0">
                          <a:effectLst>
                            <a:outerShdw blurRad="38100" dist="38100" dir="2700000" algn="tl">
                              <a:srgbClr val="000000">
                                <a:alpha val="43137"/>
                              </a:srgbClr>
                            </a:outerShdw>
                          </a:effectLst>
                        </a:rPr>
                        <a:t>90,000</a:t>
                      </a:r>
                      <a:endParaRPr lang="en-US"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687406148"/>
                  </a:ext>
                </a:extLst>
              </a:tr>
            </a:tbl>
          </a:graphicData>
        </a:graphic>
      </p:graphicFrame>
      <p:pic>
        <p:nvPicPr>
          <p:cNvPr id="5" name="Picture 4">
            <a:extLst>
              <a:ext uri="{FF2B5EF4-FFF2-40B4-BE49-F238E27FC236}">
                <a16:creationId xmlns:a16="http://schemas.microsoft.com/office/drawing/2014/main" id="{B3E2B4A6-CB9D-4657-AE3F-CCB9808C4153}"/>
              </a:ext>
            </a:extLst>
          </p:cNvPr>
          <p:cNvPicPr>
            <a:picLocks noChangeAspect="1"/>
          </p:cNvPicPr>
          <p:nvPr/>
        </p:nvPicPr>
        <p:blipFill>
          <a:blip r:embed="rId2"/>
          <a:stretch>
            <a:fillRect/>
          </a:stretch>
        </p:blipFill>
        <p:spPr>
          <a:xfrm>
            <a:off x="7258928" y="248329"/>
            <a:ext cx="4933071" cy="2959105"/>
          </a:xfrm>
          <a:prstGeom prst="rect">
            <a:avLst/>
          </a:prstGeom>
        </p:spPr>
      </p:pic>
    </p:spTree>
    <p:extLst>
      <p:ext uri="{BB962C8B-B14F-4D97-AF65-F5344CB8AC3E}">
        <p14:creationId xmlns:p14="http://schemas.microsoft.com/office/powerpoint/2010/main" val="11686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3031</TotalTime>
  <Words>1455</Words>
  <Application>Microsoft Office PowerPoint</Application>
  <PresentationFormat>מסך רחב</PresentationFormat>
  <Paragraphs>234</Paragraphs>
  <Slides>32</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32</vt:i4>
      </vt:variant>
    </vt:vector>
  </HeadingPairs>
  <TitlesOfParts>
    <vt:vector size="36" baseType="lpstr">
      <vt:lpstr>Arial</vt:lpstr>
      <vt:lpstr>Calibri</vt:lpstr>
      <vt:lpstr>Wingdings</vt:lpstr>
      <vt:lpstr>Educational subjects 16x9</vt:lpstr>
      <vt:lpstr>אורך כגודל פיזיקלי </vt:lpstr>
      <vt:lpstr>כיצד הייתם מסבירים לילד בן 5 מהו המושג "אורך"? </vt:lpstr>
      <vt:lpstr>התבוננו במשפטים הבאים. מה משותף להם? </vt:lpstr>
      <vt:lpstr>המשותף למשפטים: </vt:lpstr>
      <vt:lpstr>אורך</vt:lpstr>
      <vt:lpstr>יחידות מידה של אורך</vt:lpstr>
      <vt:lpstr>טבלת יחידות המידה – יחידות מטריות </vt:lpstr>
      <vt:lpstr>תרשים המרת יחידות אורך</vt:lpstr>
      <vt:lpstr>תרגול המרת יחידות אורך</vt:lpstr>
      <vt:lpstr>רישום של יחידות המידה</vt:lpstr>
      <vt:lpstr>סימון גודל פיזיקלי אורך </vt:lpstr>
      <vt:lpstr>מספר גדלים מאותו הסוג </vt:lpstr>
      <vt:lpstr>תרגיל </vt:lpstr>
      <vt:lpstr>פעולות עם גדלים פיזקליים מאותו סוג</vt:lpstr>
      <vt:lpstr>תרגיל </vt:lpstr>
      <vt:lpstr>תרגיל </vt:lpstr>
      <vt:lpstr>מדידת ערך קטן</vt:lpstr>
      <vt:lpstr>נוסחא לחישוב עובי של דף </vt:lpstr>
      <vt:lpstr>חשבו מהו עובי הדף של ספר הלימוד שלכם בפיזיקה</vt:lpstr>
      <vt:lpstr>מצגת של PowerPoint‏</vt:lpstr>
      <vt:lpstr>שאלת אתגר </vt:lpstr>
      <vt:lpstr>מדידת ערך גדול </vt:lpstr>
      <vt:lpstr>מדידת ערך גדול – שלבים </vt:lpstr>
      <vt:lpstr>מדידת ערך גדול - נוסחא</vt:lpstr>
      <vt:lpstr>תרגיל </vt:lpstr>
      <vt:lpstr>תרגיל </vt:lpstr>
      <vt:lpstr>שיטת מדידת היחס בין צלליות</vt:lpstr>
      <vt:lpstr>שיטת מדידה מתוך צילום</vt:lpstr>
      <vt:lpstr>שאלת אתגר</vt:lpstr>
      <vt:lpstr>תשובה</vt:lpstr>
      <vt:lpstr>תשובה</vt:lpstr>
      <vt:lpstr>מטלה להגשה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אורך כגודל פיזיקלי </dc:title>
  <dc:creator>Chen</dc:creator>
  <cp:lastModifiedBy>Liat</cp:lastModifiedBy>
  <cp:revision>31</cp:revision>
  <dcterms:created xsi:type="dcterms:W3CDTF">2020-07-27T19:24:05Z</dcterms:created>
  <dcterms:modified xsi:type="dcterms:W3CDTF">2020-11-07T09:57:37Z</dcterms:modified>
</cp:coreProperties>
</file>