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0"/>
  </p:notesMasterIdLst>
  <p:handoutMasterIdLst>
    <p:handoutMasterId r:id="rId41"/>
  </p:handoutMasterIdLst>
  <p:sldIdLst>
    <p:sldId id="256" r:id="rId2"/>
    <p:sldId id="273" r:id="rId3"/>
    <p:sldId id="274" r:id="rId4"/>
    <p:sldId id="275" r:id="rId5"/>
    <p:sldId id="276" r:id="rId6"/>
    <p:sldId id="277" r:id="rId7"/>
    <p:sldId id="258" r:id="rId8"/>
    <p:sldId id="259" r:id="rId9"/>
    <p:sldId id="278" r:id="rId10"/>
    <p:sldId id="279" r:id="rId11"/>
    <p:sldId id="280" r:id="rId12"/>
    <p:sldId id="262" r:id="rId13"/>
    <p:sldId id="263" r:id="rId14"/>
    <p:sldId id="264" r:id="rId15"/>
    <p:sldId id="265" r:id="rId16"/>
    <p:sldId id="266" r:id="rId17"/>
    <p:sldId id="267" r:id="rId18"/>
    <p:sldId id="268" r:id="rId19"/>
    <p:sldId id="269" r:id="rId20"/>
    <p:sldId id="270" r:id="rId21"/>
    <p:sldId id="282" r:id="rId22"/>
    <p:sldId id="271" r:id="rId23"/>
    <p:sldId id="283" r:id="rId24"/>
    <p:sldId id="281" r:id="rId25"/>
    <p:sldId id="285" r:id="rId26"/>
    <p:sldId id="286" r:id="rId27"/>
    <p:sldId id="287" r:id="rId28"/>
    <p:sldId id="295" r:id="rId29"/>
    <p:sldId id="296" r:id="rId30"/>
    <p:sldId id="297" r:id="rId31"/>
    <p:sldId id="298" r:id="rId32"/>
    <p:sldId id="288" r:id="rId33"/>
    <p:sldId id="289" r:id="rId34"/>
    <p:sldId id="290" r:id="rId35"/>
    <p:sldId id="291" r:id="rId36"/>
    <p:sldId id="292" r:id="rId37"/>
    <p:sldId id="293" r:id="rId38"/>
    <p:sldId id="294" r:id="rId39"/>
  </p:sldIdLst>
  <p:sldSz cx="9144000" cy="6858000" type="screen4x3"/>
  <p:notesSz cx="6669088" cy="97536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0" d="100"/>
          <a:sy n="80" d="100"/>
        </p:scale>
        <p:origin x="-15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150" y="0"/>
            <a:ext cx="2889938" cy="48768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44" y="0"/>
            <a:ext cx="2889938" cy="487680"/>
          </a:xfrm>
          <a:prstGeom prst="rect">
            <a:avLst/>
          </a:prstGeom>
        </p:spPr>
        <p:txBody>
          <a:bodyPr vert="horz" lIns="91440" tIns="45720" rIns="91440" bIns="45720" rtlCol="1"/>
          <a:lstStyle>
            <a:lvl1pPr algn="l">
              <a:defRPr sz="1200"/>
            </a:lvl1pPr>
          </a:lstStyle>
          <a:p>
            <a:fld id="{9B2B8111-F957-4FB8-A873-4B25465A4D33}" type="datetimeFigureOut">
              <a:rPr lang="he-IL" smtClean="0"/>
              <a:pPr/>
              <a:t>ו'/חשון/תשע"ח</a:t>
            </a:fld>
            <a:endParaRPr lang="he-IL"/>
          </a:p>
        </p:txBody>
      </p:sp>
      <p:sp>
        <p:nvSpPr>
          <p:cNvPr id="4" name="מציין מיקום של כותרת תחתונה 3"/>
          <p:cNvSpPr>
            <a:spLocks noGrp="1"/>
          </p:cNvSpPr>
          <p:nvPr>
            <p:ph type="ftr" sz="quarter" idx="2"/>
          </p:nvPr>
        </p:nvSpPr>
        <p:spPr>
          <a:xfrm>
            <a:off x="3779150" y="9264227"/>
            <a:ext cx="2889938" cy="48768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44" y="9264227"/>
            <a:ext cx="2889938" cy="487680"/>
          </a:xfrm>
          <a:prstGeom prst="rect">
            <a:avLst/>
          </a:prstGeom>
        </p:spPr>
        <p:txBody>
          <a:bodyPr vert="horz" lIns="91440" tIns="45720" rIns="91440" bIns="45720" rtlCol="1" anchor="b"/>
          <a:lstStyle>
            <a:lvl1pPr algn="l">
              <a:defRPr sz="1200"/>
            </a:lvl1pPr>
          </a:lstStyle>
          <a:p>
            <a:fld id="{C8160835-398C-4E4E-BD68-D5B0C96D8DFE}" type="slidenum">
              <a:rPr lang="he-IL" smtClean="0"/>
              <a:pPr/>
              <a:t>‹#›</a:t>
            </a:fld>
            <a:endParaRPr lang="he-IL"/>
          </a:p>
        </p:txBody>
      </p:sp>
    </p:spTree>
    <p:extLst>
      <p:ext uri="{BB962C8B-B14F-4D97-AF65-F5344CB8AC3E}">
        <p14:creationId xmlns:p14="http://schemas.microsoft.com/office/powerpoint/2010/main" val="554819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250" y="0"/>
            <a:ext cx="2889250" cy="487363"/>
          </a:xfrm>
          <a:prstGeom prst="rect">
            <a:avLst/>
          </a:prstGeom>
        </p:spPr>
        <p:txBody>
          <a:bodyPr vert="horz" lIns="91440" tIns="45720" rIns="91440" bIns="45720" rtlCol="0"/>
          <a:lstStyle>
            <a:lvl1pPr algn="r">
              <a:defRPr sz="1200"/>
            </a:lvl1pPr>
          </a:lstStyle>
          <a:p>
            <a:fld id="{9FB5AC8F-4583-4A7B-90C4-547C0FD3A503}" type="datetimeFigureOut">
              <a:rPr lang="en-US" smtClean="0"/>
              <a:pPr/>
              <a:t>10/26/2017</a:t>
            </a:fld>
            <a:endParaRPr lang="en-US"/>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750" y="4632325"/>
            <a:ext cx="5335588" cy="43894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64650"/>
            <a:ext cx="288925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250" y="9264650"/>
            <a:ext cx="2889250" cy="487363"/>
          </a:xfrm>
          <a:prstGeom prst="rect">
            <a:avLst/>
          </a:prstGeom>
        </p:spPr>
        <p:txBody>
          <a:bodyPr vert="horz" lIns="91440" tIns="45720" rIns="91440" bIns="45720" rtlCol="0" anchor="b"/>
          <a:lstStyle>
            <a:lvl1pPr algn="r">
              <a:defRPr sz="1200"/>
            </a:lvl1pPr>
          </a:lstStyle>
          <a:p>
            <a:fld id="{E4F6975F-E72E-443F-B471-3199343838B6}" type="slidenum">
              <a:rPr lang="en-US" smtClean="0"/>
              <a:pPr/>
              <a:t>‹#›</a:t>
            </a:fld>
            <a:endParaRPr lang="en-US"/>
          </a:p>
        </p:txBody>
      </p:sp>
    </p:spTree>
    <p:extLst>
      <p:ext uri="{BB962C8B-B14F-4D97-AF65-F5344CB8AC3E}">
        <p14:creationId xmlns:p14="http://schemas.microsoft.com/office/powerpoint/2010/main" val="127404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היתרון</a:t>
            </a:r>
            <a:r>
              <a:rPr lang="he-IL" baseline="0" dirty="0" smtClean="0"/>
              <a:t> של גרף שניתן לזהות בו מגמות ושינויים – בשנים האחרונות קצב השיפור בשיא מהיר יותר</a:t>
            </a:r>
            <a:endParaRPr lang="en-US" dirty="0"/>
          </a:p>
        </p:txBody>
      </p:sp>
      <p:sp>
        <p:nvSpPr>
          <p:cNvPr id="4" name="Slide Number Placeholder 3"/>
          <p:cNvSpPr>
            <a:spLocks noGrp="1"/>
          </p:cNvSpPr>
          <p:nvPr>
            <p:ph type="sldNum" sz="quarter" idx="10"/>
          </p:nvPr>
        </p:nvSpPr>
        <p:spPr/>
        <p:txBody>
          <a:bodyPr/>
          <a:lstStyle/>
          <a:p>
            <a:fld id="{E4F6975F-E72E-443F-B471-3199343838B6}"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לחלק</a:t>
            </a:r>
            <a:r>
              <a:rPr lang="he-IL" baseline="0" dirty="0" smtClean="0"/>
              <a:t> את החישובים כך שכל קבוצה תחשב חישוב אחד</a:t>
            </a:r>
            <a:endParaRPr lang="en-US" dirty="0"/>
          </a:p>
        </p:txBody>
      </p:sp>
      <p:sp>
        <p:nvSpPr>
          <p:cNvPr id="4" name="Slide Number Placeholder 3"/>
          <p:cNvSpPr>
            <a:spLocks noGrp="1"/>
          </p:cNvSpPr>
          <p:nvPr>
            <p:ph type="sldNum" sz="quarter" idx="10"/>
          </p:nvPr>
        </p:nvSpPr>
        <p:spPr/>
        <p:txBody>
          <a:bodyPr/>
          <a:lstStyle/>
          <a:p>
            <a:fld id="{E4F6975F-E72E-443F-B471-3199343838B6}"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ו'/חשון/תשע"ח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ו'/חשון/תשע"ח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ו'/חשון/תשע"ח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ו'/חשון/תשע"ח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ו'/חשון/תשע"ח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ו'/חשון/תשע"ח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ו'/חשון/תשע"ח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ו'/חשון/תשע"ח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ו'/חשון/תשע"ח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ו'/חשון/תשע"ח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ו'/חשון/תשע"ח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ו'/חשון/תשע"ח</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freefoto.com/images/23/22/23_22_1---Swansea-London-Paddington-High-Speed-Train--HST-_web.jp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freefoto.com/preview/23-22-1/Swansea-London-Paddington-High-Speed-Train--HS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outube.com/watch?v=h0d69bXakUoh&amp;feature=fvs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youtube.com/watch?v=NHmEpqUFLZ8&amp;feature=relat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ctrTitle"/>
          </p:nvPr>
        </p:nvSpPr>
        <p:spPr>
          <a:xfrm>
            <a:off x="755576" y="548680"/>
            <a:ext cx="7772400" cy="1470025"/>
          </a:xfrm>
        </p:spPr>
        <p:txBody>
          <a:bodyPr/>
          <a:lstStyle/>
          <a:p>
            <a:r>
              <a:rPr lang="he-IL" dirty="0" smtClean="0"/>
              <a:t>  תנועה</a:t>
            </a:r>
            <a:endParaRPr lang="he-IL" dirty="0"/>
          </a:p>
        </p:txBody>
      </p:sp>
      <p:sp>
        <p:nvSpPr>
          <p:cNvPr id="5" name="כותרת משנה 2"/>
          <p:cNvSpPr>
            <a:spLocks noGrp="1"/>
          </p:cNvSpPr>
          <p:nvPr>
            <p:ph type="subTitle" idx="1"/>
          </p:nvPr>
        </p:nvSpPr>
        <p:spPr>
          <a:xfrm>
            <a:off x="1331640" y="1772816"/>
            <a:ext cx="6400800" cy="1752600"/>
          </a:xfrm>
        </p:spPr>
        <p:txBody>
          <a:bodyPr/>
          <a:lstStyle/>
          <a:p>
            <a:r>
              <a:rPr lang="he-IL" dirty="0" smtClean="0"/>
              <a:t>מהירות</a:t>
            </a:r>
            <a:endParaRPr lang="he-IL" dirty="0"/>
          </a:p>
        </p:txBody>
      </p:sp>
      <p:grpSp>
        <p:nvGrpSpPr>
          <p:cNvPr id="3" name="Group 3"/>
          <p:cNvGrpSpPr>
            <a:grpSpLocks/>
          </p:cNvGrpSpPr>
          <p:nvPr/>
        </p:nvGrpSpPr>
        <p:grpSpPr bwMode="auto">
          <a:xfrm>
            <a:off x="2699792" y="2996952"/>
            <a:ext cx="3744416" cy="2798787"/>
            <a:chOff x="1800" y="1620"/>
            <a:chExt cx="4345" cy="3600"/>
          </a:xfrm>
        </p:grpSpPr>
        <p:grpSp>
          <p:nvGrpSpPr>
            <p:cNvPr id="6" name="Group 4"/>
            <p:cNvGrpSpPr>
              <a:grpSpLocks/>
            </p:cNvGrpSpPr>
            <p:nvPr/>
          </p:nvGrpSpPr>
          <p:grpSpPr bwMode="auto">
            <a:xfrm>
              <a:off x="1800" y="1620"/>
              <a:ext cx="4345" cy="3600"/>
              <a:chOff x="1800" y="1620"/>
              <a:chExt cx="4345" cy="3600"/>
            </a:xfrm>
          </p:grpSpPr>
          <p:pic>
            <p:nvPicPr>
              <p:cNvPr id="5125" name="Picture 5" descr="Picture of Swansea - London Paddington High Speed Train (HST) - Free Pictures - FreeFoto.com"/>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1800" y="1620"/>
                <a:ext cx="4345" cy="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800" y="4500"/>
                <a:ext cx="4320" cy="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he-IL" sz="900" b="0" i="0" u="none" strike="noStrike" cap="none" normalizeH="0" baseline="0" dirty="0" smtClean="0">
                    <a:ln>
                      <a:noFill/>
                    </a:ln>
                    <a:solidFill>
                      <a:schemeClr val="tx1"/>
                    </a:solidFill>
                    <a:effectLst/>
                    <a:latin typeface="Calibri" pitchFamily="34" charset="0"/>
                    <a:ea typeface="Arial" pitchFamily="34" charset="0"/>
                    <a:cs typeface="Arial" pitchFamily="34" charset="0"/>
                    <a:hlinkClick r:id="rId4"/>
                  </a:rPr>
                  <a:t>http://www.freefoto.com/preview/23-22-1/Swansea-London-Paddington-High-Speed-Train--HST-</a:t>
                </a:r>
                <a:endParaRPr kumimoji="0" lang="en-US" altLang="he-IL" sz="900" b="0"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 name="Rectangle 7"/>
            <p:cNvSpPr>
              <a:spLocks noChangeArrowheads="1"/>
            </p:cNvSpPr>
            <p:nvPr/>
          </p:nvSpPr>
          <p:spPr bwMode="auto">
            <a:xfrm>
              <a:off x="1800" y="1620"/>
              <a:ext cx="4320" cy="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3826055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accent1"/>
                </a:solidFill>
              </a:rPr>
              <a:t>יחידות המהירות</a:t>
            </a:r>
            <a:endParaRPr lang="he-IL" dirty="0">
              <a:solidFill>
                <a:schemeClr val="accent1"/>
              </a:solidFill>
            </a:endParaRPr>
          </a:p>
        </p:txBody>
      </p:sp>
      <p:sp>
        <p:nvSpPr>
          <p:cNvPr id="5" name="Content Placeholder 4"/>
          <p:cNvSpPr>
            <a:spLocks noGrp="1"/>
          </p:cNvSpPr>
          <p:nvPr>
            <p:ph idx="1"/>
          </p:nvPr>
        </p:nvSpPr>
        <p:spPr/>
        <p:txBody>
          <a:bodyPr>
            <a:normAutofit/>
          </a:bodyPr>
          <a:lstStyle/>
          <a:p>
            <a:r>
              <a:rPr lang="he-IL" sz="2400" dirty="0" smtClean="0"/>
              <a:t>כאשר מדובר במכוניות וברכבות, ק"מ לשעה הוא יחידה מקובלת, ומסמנים אותה כך: ק"מ/שעה קמ"ש או </a:t>
            </a:r>
            <a:r>
              <a:rPr lang="en-US" sz="2400" dirty="0" smtClean="0"/>
              <a:t>km/h</a:t>
            </a:r>
            <a:endParaRPr lang="he-IL" sz="2400" dirty="0" smtClean="0"/>
          </a:p>
          <a:p>
            <a:pPr>
              <a:buNone/>
            </a:pPr>
            <a:endParaRPr lang="he-IL" sz="2400" dirty="0" smtClean="0"/>
          </a:p>
          <a:p>
            <a:r>
              <a:rPr lang="he-IL" sz="2400" dirty="0" smtClean="0"/>
              <a:t>כזכור, </a:t>
            </a:r>
            <a:r>
              <a:rPr lang="he-IL" sz="2400" b="1" dirty="0" smtClean="0"/>
              <a:t>היחידות התקניות למרחק ולזמן הן מטר ושנייה, בהתאמה</a:t>
            </a:r>
            <a:r>
              <a:rPr lang="he-IL" sz="2400" dirty="0" smtClean="0"/>
              <a:t>. </a:t>
            </a:r>
          </a:p>
          <a:p>
            <a:endParaRPr lang="he-IL" sz="2400" dirty="0" smtClean="0"/>
          </a:p>
          <a:p>
            <a:r>
              <a:rPr lang="he-IL" sz="2400" dirty="0" smtClean="0"/>
              <a:t>אם כך, היחידה התקנית למהירות היא מטר לשנייה, והיא תסומן על ידי מטר/שנייה או </a:t>
            </a:r>
            <a:r>
              <a:rPr lang="en-US" sz="2400" dirty="0" smtClean="0"/>
              <a:t>m/s</a:t>
            </a:r>
            <a:r>
              <a:rPr lang="he-IL" sz="2400" dirty="0" smtClean="0"/>
              <a:t>. </a:t>
            </a:r>
          </a:p>
          <a:p>
            <a:endParaRPr lang="he-IL" sz="2400" dirty="0" smtClean="0"/>
          </a:p>
          <a:p>
            <a:r>
              <a:rPr lang="he-IL" sz="2400" b="1" dirty="0" smtClean="0"/>
              <a:t>ק"מ/שעה אינו זהה למטר/שנייה. </a:t>
            </a:r>
          </a:p>
          <a:p>
            <a:endParaRPr lang="he-IL" sz="2800" dirty="0" smtClean="0"/>
          </a:p>
          <a:p>
            <a:endParaRPr lang="he-IL" sz="2800" dirty="0" smtClean="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6" name="Rectangle 4"/>
          <p:cNvSpPr>
            <a:spLocks noChangeArrowheads="1"/>
          </p:cNvSpPr>
          <p:nvPr/>
        </p:nvSpPr>
        <p:spPr bwMode="auto">
          <a:xfrm>
            <a:off x="1187624" y="357301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7" name="Rectangle 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9663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4000" dirty="0" smtClean="0">
                <a:solidFill>
                  <a:schemeClr val="accent1"/>
                </a:solidFill>
              </a:rPr>
              <a:t>מעבר בין יחידות</a:t>
            </a:r>
            <a:endParaRPr lang="he-IL" sz="4000" dirty="0">
              <a:solidFill>
                <a:schemeClr val="accent1"/>
              </a:solidFill>
            </a:endParaRPr>
          </a:p>
        </p:txBody>
      </p:sp>
      <p:sp>
        <p:nvSpPr>
          <p:cNvPr id="5" name="Content Placeholder 4"/>
          <p:cNvSpPr>
            <a:spLocks noGrp="1"/>
          </p:cNvSpPr>
          <p:nvPr>
            <p:ph idx="1"/>
          </p:nvPr>
        </p:nvSpPr>
        <p:spPr>
          <a:xfrm>
            <a:off x="457200" y="1412776"/>
            <a:ext cx="8229600" cy="5184576"/>
          </a:xfrm>
        </p:spPr>
        <p:txBody>
          <a:bodyPr>
            <a:normAutofit/>
          </a:bodyPr>
          <a:lstStyle/>
          <a:p>
            <a:r>
              <a:rPr lang="he-IL" sz="2800" dirty="0" smtClean="0"/>
              <a:t>מי שנע במהירות של 1 קמ"ש עובר 1,000 מטרים ב-3,600 שניות, ולכן מהירותו במטרים לשנייה תתקבל מפעולת החילוק  </a:t>
            </a:r>
            <a:r>
              <a:rPr lang="en-US" sz="2800" dirty="0" smtClean="0"/>
              <a:t>1000/3600</a:t>
            </a:r>
            <a:r>
              <a:rPr lang="he-IL" sz="2800" dirty="0" smtClean="0"/>
              <a:t> כלומר 1/3.6 מ/ש.</a:t>
            </a:r>
          </a:p>
          <a:p>
            <a:endParaRPr lang="he-IL" sz="2000" dirty="0" smtClean="0"/>
          </a:p>
          <a:p>
            <a:r>
              <a:rPr lang="he-IL" sz="2800" dirty="0" smtClean="0"/>
              <a:t>מי שנע במהירות של 1 מ/ש עובר 3600 מטרים בשעה (3600 שניות) כלומר 3.6 ק"מ (</a:t>
            </a:r>
            <a:r>
              <a:rPr lang="en-US" sz="2800" dirty="0" smtClean="0"/>
              <a:t>3600/1000</a:t>
            </a:r>
            <a:r>
              <a:rPr lang="he-IL" sz="2800" dirty="0" smtClean="0"/>
              <a:t>) .</a:t>
            </a:r>
          </a:p>
          <a:p>
            <a:endParaRPr lang="he-IL" sz="2800" dirty="0" smtClean="0"/>
          </a:p>
          <a:p>
            <a:endParaRPr lang="he-IL" sz="2800" dirty="0" smtClean="0"/>
          </a:p>
          <a:p>
            <a:pPr algn="ctr">
              <a:buNone/>
            </a:pPr>
            <a:r>
              <a:rPr lang="en-US" sz="2800" b="1" dirty="0" smtClean="0"/>
              <a:t>1m/s = 3.6 km/h</a:t>
            </a:r>
            <a:endParaRPr lang="he-IL" sz="2800" b="1" dirty="0" smtClean="0"/>
          </a:p>
          <a:p>
            <a:endParaRPr lang="he-IL" sz="2800" dirty="0" smtClean="0"/>
          </a:p>
          <a:p>
            <a:endParaRPr lang="he-IL" sz="2800" dirty="0" smtClean="0"/>
          </a:p>
          <a:p>
            <a:endParaRPr lang="he-IL" sz="2800" dirty="0" smtClean="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7" name="Rectangle 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Curved Down Arrow 11"/>
          <p:cNvSpPr/>
          <p:nvPr/>
        </p:nvSpPr>
        <p:spPr>
          <a:xfrm>
            <a:off x="3851920" y="4869160"/>
            <a:ext cx="1224136"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x 3.6</a:t>
            </a:r>
            <a:endParaRPr lang="en-US" sz="2000" b="1" dirty="0">
              <a:solidFill>
                <a:schemeClr val="tx1"/>
              </a:solidFill>
            </a:endParaRPr>
          </a:p>
        </p:txBody>
      </p:sp>
      <p:sp>
        <p:nvSpPr>
          <p:cNvPr id="14" name="Curved Up Arrow 13"/>
          <p:cNvSpPr/>
          <p:nvPr/>
        </p:nvSpPr>
        <p:spPr>
          <a:xfrm flipH="1">
            <a:off x="3779912" y="5589240"/>
            <a:ext cx="1296144" cy="28803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 3.6</a:t>
            </a:r>
            <a:endParaRPr lang="en-US" sz="2000" b="1" dirty="0">
              <a:solidFill>
                <a:schemeClr val="tx1"/>
              </a:solidFill>
            </a:endParaRPr>
          </a:p>
        </p:txBody>
      </p:sp>
      <p:sp>
        <p:nvSpPr>
          <p:cNvPr id="15" name="Rectangle 14"/>
          <p:cNvSpPr/>
          <p:nvPr/>
        </p:nvSpPr>
        <p:spPr>
          <a:xfrm>
            <a:off x="2771800" y="4725144"/>
            <a:ext cx="3456384"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96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solidFill>
                  <a:schemeClr val="accent1"/>
                </a:solidFill>
              </a:rPr>
              <a:t>בחזרה לאיש המהיר בעולם</a:t>
            </a:r>
            <a:endParaRPr lang="he-IL" dirty="0">
              <a:solidFill>
                <a:schemeClr val="accent1"/>
              </a:solidFill>
            </a:endParaRPr>
          </a:p>
        </p:txBody>
      </p:sp>
      <p:sp>
        <p:nvSpPr>
          <p:cNvPr id="4" name="מלבן 3"/>
          <p:cNvSpPr/>
          <p:nvPr/>
        </p:nvSpPr>
        <p:spPr>
          <a:xfrm>
            <a:off x="755576" y="1556792"/>
            <a:ext cx="7560840" cy="3517747"/>
          </a:xfrm>
          <a:prstGeom prst="rect">
            <a:avLst/>
          </a:prstGeom>
        </p:spPr>
        <p:txBody>
          <a:bodyPr wrap="square">
            <a:spAutoFit/>
          </a:bodyPr>
          <a:lstStyle/>
          <a:p>
            <a:r>
              <a:rPr lang="he-IL" dirty="0" smtClean="0"/>
              <a:t>כיצד </a:t>
            </a:r>
            <a:r>
              <a:rPr lang="he-IL" dirty="0"/>
              <a:t>חושבו המהירויות שהופיעו בגרף? </a:t>
            </a:r>
            <a:endParaRPr lang="he-IL" dirty="0" smtClean="0"/>
          </a:p>
          <a:p>
            <a:endParaRPr lang="he-IL" dirty="0" smtClean="0"/>
          </a:p>
          <a:p>
            <a:endParaRPr lang="he-IL" dirty="0" smtClean="0"/>
          </a:p>
          <a:p>
            <a:endParaRPr lang="he-IL" dirty="0"/>
          </a:p>
          <a:p>
            <a:endParaRPr lang="he-IL" dirty="0" smtClean="0"/>
          </a:p>
          <a:p>
            <a:endParaRPr lang="he-IL" dirty="0" smtClean="0"/>
          </a:p>
          <a:p>
            <a:endParaRPr lang="he-IL" dirty="0" smtClean="0"/>
          </a:p>
          <a:p>
            <a:endParaRPr lang="he-IL" dirty="0" smtClean="0"/>
          </a:p>
          <a:p>
            <a:endParaRPr lang="he-IL" dirty="0" smtClean="0"/>
          </a:p>
          <a:p>
            <a:endParaRPr lang="he-IL" dirty="0" smtClean="0"/>
          </a:p>
          <a:p>
            <a:r>
              <a:rPr lang="he-IL" dirty="0" smtClean="0"/>
              <a:t>על </a:t>
            </a:r>
            <a:r>
              <a:rPr lang="he-IL" dirty="0"/>
              <a:t>ידי חלוקה של </a:t>
            </a:r>
            <a:r>
              <a:rPr lang="he-IL" dirty="0" smtClean="0"/>
              <a:t>מספר יחידות האורך </a:t>
            </a:r>
            <a:r>
              <a:rPr lang="he-IL" dirty="0"/>
              <a:t>(100 מטר </a:t>
            </a:r>
            <a:r>
              <a:rPr lang="he-IL" dirty="0" smtClean="0"/>
              <a:t>או 0.1 </a:t>
            </a:r>
            <a:r>
              <a:rPr lang="he-IL" dirty="0"/>
              <a:t>ק"מ) במספר יחידות הזמן </a:t>
            </a:r>
            <a:r>
              <a:rPr lang="he-IL" dirty="0" smtClean="0"/>
              <a:t>שארכה הריצה</a:t>
            </a:r>
            <a:endParaRPr lang="he-IL" dirty="0"/>
          </a:p>
        </p:txBody>
      </p:sp>
      <p:sp>
        <p:nvSpPr>
          <p:cNvPr id="5" name="מלבן 4"/>
          <p:cNvSpPr/>
          <p:nvPr/>
        </p:nvSpPr>
        <p:spPr>
          <a:xfrm>
            <a:off x="323528" y="5733256"/>
            <a:ext cx="8496944" cy="646331"/>
          </a:xfrm>
          <a:prstGeom prst="rect">
            <a:avLst/>
          </a:prstGeom>
        </p:spPr>
        <p:txBody>
          <a:bodyPr wrap="square">
            <a:spAutoFit/>
          </a:bodyPr>
          <a:lstStyle/>
          <a:p>
            <a:pPr algn="ctr"/>
            <a:r>
              <a:rPr lang="he-IL" dirty="0"/>
              <a:t>עיקר השינוי המפתיע במגמת השיפור בשיא העולם </a:t>
            </a:r>
            <a:r>
              <a:rPr lang="he-IL" dirty="0" smtClean="0"/>
              <a:t> קשור </a:t>
            </a:r>
            <a:r>
              <a:rPr lang="he-IL" dirty="0"/>
              <a:t>בתופעה המכונה אוסיין בולט, </a:t>
            </a:r>
            <a:endParaRPr lang="he-IL" dirty="0" smtClean="0"/>
          </a:p>
          <a:p>
            <a:pPr algn="ctr"/>
            <a:r>
              <a:rPr lang="he-IL" dirty="0" smtClean="0"/>
              <a:t>האצן </a:t>
            </a:r>
            <a:r>
              <a:rPr lang="he-IL" dirty="0"/>
              <a:t>מג'מייקה ששבר לאחרונה שלוש פעמים את שיא העולם. </a:t>
            </a:r>
          </a:p>
        </p:txBody>
      </p:sp>
      <p:grpSp>
        <p:nvGrpSpPr>
          <p:cNvPr id="9" name="Group 5"/>
          <p:cNvGrpSpPr>
            <a:grpSpLocks/>
          </p:cNvGrpSpPr>
          <p:nvPr/>
        </p:nvGrpSpPr>
        <p:grpSpPr bwMode="auto">
          <a:xfrm>
            <a:off x="2483768" y="2135339"/>
            <a:ext cx="4464496" cy="2085749"/>
            <a:chOff x="582" y="236"/>
            <a:chExt cx="492" cy="240"/>
          </a:xfrm>
        </p:grpSpPr>
        <p:graphicFrame>
          <p:nvGraphicFramePr>
            <p:cNvPr id="10" name="אובייקט 9"/>
            <p:cNvGraphicFramePr>
              <a:graphicFrameLocks noChangeAspect="1"/>
            </p:cNvGraphicFramePr>
            <p:nvPr/>
          </p:nvGraphicFramePr>
          <p:xfrm>
            <a:off x="582" y="255"/>
            <a:ext cx="492" cy="221"/>
          </p:xfrm>
          <a:graphic>
            <a:graphicData uri="http://schemas.openxmlformats.org/presentationml/2006/ole">
              <mc:AlternateContent xmlns:mc="http://schemas.openxmlformats.org/markup-compatibility/2006">
                <mc:Choice xmlns:v="urn:schemas-microsoft-com:vml" Requires="v">
                  <p:oleObj spid="_x0000_s25612" name="תרשים" r:id="rId3" imgW="4686300" imgH="2181135" progId="Excel.Sheet.8">
                    <p:embed/>
                  </p:oleObj>
                </mc:Choice>
                <mc:Fallback>
                  <p:oleObj name="תרשים" r:id="rId3" imgW="4686300" imgH="2181135" progId="Excel.Shee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 y="255"/>
                          <a:ext cx="492" cy="22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11" name="Text Box 7"/>
            <p:cNvSpPr txBox="1">
              <a:spLocks noChangeArrowheads="1"/>
            </p:cNvSpPr>
            <p:nvPr/>
          </p:nvSpPr>
          <p:spPr bwMode="auto">
            <a:xfrm>
              <a:off x="677" y="236"/>
              <a:ext cx="34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e-IL" altLang="he-IL" sz="1200" b="1" i="0" u="none" strike="noStrike" cap="none" normalizeH="0" baseline="0" dirty="0" smtClean="0">
                  <a:ln>
                    <a:noFill/>
                  </a:ln>
                  <a:solidFill>
                    <a:srgbClr val="FF0000"/>
                  </a:solidFill>
                  <a:effectLst/>
                  <a:latin typeface="Calibri" pitchFamily="34" charset="0"/>
                  <a:ea typeface="Arial" pitchFamily="34" charset="0"/>
                  <a:cs typeface="David" pitchFamily="34" charset="-79"/>
                </a:rPr>
                <a:t>התפתחות שיא המהירות (בקמ"ש) בריצת 100 מטרים</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1151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187624" y="548680"/>
            <a:ext cx="6984776" cy="1785104"/>
          </a:xfrm>
          <a:prstGeom prst="rect">
            <a:avLst/>
          </a:prstGeom>
        </p:spPr>
        <p:txBody>
          <a:bodyPr wrap="square">
            <a:spAutoFit/>
          </a:bodyPr>
          <a:lstStyle/>
          <a:p>
            <a:pPr algn="ctr"/>
            <a:r>
              <a:rPr lang="he-IL" sz="2000" b="1" dirty="0">
                <a:solidFill>
                  <a:schemeClr val="accent1"/>
                </a:solidFill>
              </a:rPr>
              <a:t>המהירות בחלקים שונים של </a:t>
            </a:r>
            <a:r>
              <a:rPr lang="he-IL" sz="2000" b="1" dirty="0" smtClean="0">
                <a:solidFill>
                  <a:schemeClr val="accent1"/>
                </a:solidFill>
              </a:rPr>
              <a:t>הריצה</a:t>
            </a:r>
          </a:p>
          <a:p>
            <a:endParaRPr lang="en-US" dirty="0"/>
          </a:p>
          <a:p>
            <a:r>
              <a:rPr lang="he-IL" dirty="0" smtClean="0"/>
              <a:t>ננתח מספר ריצות של אוסיין בולט. </a:t>
            </a:r>
          </a:p>
          <a:p>
            <a:endParaRPr lang="he-IL" dirty="0"/>
          </a:p>
          <a:p>
            <a:r>
              <a:rPr lang="he-IL" dirty="0" smtClean="0"/>
              <a:t>נתחיל </a:t>
            </a:r>
            <a:r>
              <a:rPr lang="he-IL" dirty="0"/>
              <a:t>דווקא בריצה שאינה אחת מן הרשמיות – ריצת 150 מטרים. </a:t>
            </a:r>
            <a:endParaRPr lang="he-IL" dirty="0" smtClean="0"/>
          </a:p>
          <a:p>
            <a:endParaRPr lang="en-US" dirty="0"/>
          </a:p>
        </p:txBody>
      </p:sp>
      <p:pic>
        <p:nvPicPr>
          <p:cNvPr id="9218"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636912"/>
            <a:ext cx="6060933" cy="340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43489" y="6093296"/>
            <a:ext cx="4953471" cy="307777"/>
          </a:xfrm>
          <a:prstGeom prst="rect">
            <a:avLst/>
          </a:prstGeom>
          <a:noFill/>
        </p:spPr>
        <p:txBody>
          <a:bodyPr wrap="none" rtlCol="0">
            <a:spAutoFit/>
          </a:bodyPr>
          <a:lstStyle/>
          <a:p>
            <a:pPr algn="ctr" rtl="0"/>
            <a:r>
              <a:rPr lang="en-US" sz="1400" u="sng" dirty="0" smtClean="0">
                <a:hlinkClick r:id="rId2"/>
              </a:rPr>
              <a:t>http://www.youtube.com/watch?v=h0d69bXakUoh&amp;feature=fvsr</a:t>
            </a:r>
            <a:endParaRPr lang="en-US" sz="1400" dirty="0"/>
          </a:p>
        </p:txBody>
      </p:sp>
    </p:spTree>
    <p:extLst>
      <p:ext uri="{BB962C8B-B14F-4D97-AF65-F5344CB8AC3E}">
        <p14:creationId xmlns:p14="http://schemas.microsoft.com/office/powerpoint/2010/main" val="3277039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99592" y="764704"/>
            <a:ext cx="7488832" cy="5632311"/>
          </a:xfrm>
          <a:prstGeom prst="rect">
            <a:avLst/>
          </a:prstGeom>
        </p:spPr>
        <p:txBody>
          <a:bodyPr wrap="square">
            <a:spAutoFit/>
          </a:bodyPr>
          <a:lstStyle/>
          <a:p>
            <a:r>
              <a:rPr lang="he-IL" dirty="0"/>
              <a:t>זוהי ריצת רחוב שהתקיימה במנצ'סטר (17 במאי 2009). </a:t>
            </a:r>
            <a:endParaRPr lang="he-IL" dirty="0" smtClean="0"/>
          </a:p>
          <a:p>
            <a:endParaRPr lang="he-IL" dirty="0" smtClean="0"/>
          </a:p>
          <a:p>
            <a:r>
              <a:rPr lang="he-IL" dirty="0" smtClean="0"/>
              <a:t>המדידות אלקטרוניות ותוך </a:t>
            </a:r>
            <a:r>
              <a:rPr lang="he-IL" dirty="0"/>
              <a:t>כדי הריצה מוצגות תוצאות ביניים ("בזמן אמִתי"). </a:t>
            </a:r>
            <a:endParaRPr lang="he-IL" dirty="0" smtClean="0"/>
          </a:p>
          <a:p>
            <a:endParaRPr lang="he-IL" dirty="0" smtClean="0"/>
          </a:p>
          <a:p>
            <a:r>
              <a:rPr lang="he-IL" dirty="0" smtClean="0"/>
              <a:t>התבוננות </a:t>
            </a:r>
            <a:r>
              <a:rPr lang="he-IL" dirty="0"/>
              <a:t>בתוצאות מלמדת אותנו </a:t>
            </a:r>
            <a:r>
              <a:rPr lang="he-IL" dirty="0" smtClean="0"/>
              <a:t>כי:</a:t>
            </a:r>
          </a:p>
          <a:p>
            <a:endParaRPr lang="he-IL" dirty="0"/>
          </a:p>
          <a:p>
            <a:r>
              <a:rPr lang="he-IL" dirty="0" smtClean="0"/>
              <a:t>למעבר </a:t>
            </a:r>
            <a:r>
              <a:rPr lang="he-IL" dirty="0"/>
              <a:t>על פני 50 המטרים הראשונים נדרשו לבולט 5.64 שניות, </a:t>
            </a:r>
            <a:endParaRPr lang="he-IL" dirty="0" smtClean="0"/>
          </a:p>
          <a:p>
            <a:endParaRPr lang="he-IL" dirty="0"/>
          </a:p>
          <a:p>
            <a:r>
              <a:rPr lang="he-IL" dirty="0" smtClean="0"/>
              <a:t>ל- 50 </a:t>
            </a:r>
            <a:r>
              <a:rPr lang="he-IL" dirty="0"/>
              <a:t>המטרים הבאים נדרשו </a:t>
            </a:r>
            <a:r>
              <a:rPr lang="he-IL" dirty="0" smtClean="0"/>
              <a:t>לו רק </a:t>
            </a:r>
            <a:r>
              <a:rPr lang="he-IL" dirty="0"/>
              <a:t>4.26 שניות. </a:t>
            </a:r>
            <a:endParaRPr lang="he-IL" dirty="0" smtClean="0"/>
          </a:p>
          <a:p>
            <a:endParaRPr lang="he-IL" dirty="0"/>
          </a:p>
          <a:p>
            <a:r>
              <a:rPr lang="he-IL" dirty="0" smtClean="0"/>
              <a:t>אנו </a:t>
            </a:r>
            <a:r>
              <a:rPr lang="he-IL" dirty="0"/>
              <a:t>רואים שלושה זמנים שמאפשרים לנו לחשב שש מהירויות </a:t>
            </a:r>
            <a:endParaRPr lang="he-IL" dirty="0" smtClean="0"/>
          </a:p>
          <a:p>
            <a:pPr lvl="1">
              <a:buFont typeface="Arial" pitchFamily="34" charset="0"/>
              <a:buChar char="•"/>
            </a:pPr>
            <a:r>
              <a:rPr lang="he-IL" dirty="0" smtClean="0"/>
              <a:t> במסלול כולו </a:t>
            </a:r>
          </a:p>
          <a:p>
            <a:pPr lvl="1">
              <a:buFont typeface="Arial" pitchFamily="34" charset="0"/>
              <a:buChar char="•"/>
            </a:pPr>
            <a:r>
              <a:rPr lang="he-IL" dirty="0" smtClean="0"/>
              <a:t> בכל </a:t>
            </a:r>
            <a:r>
              <a:rPr lang="he-IL" dirty="0"/>
              <a:t>אחד מן </a:t>
            </a:r>
            <a:r>
              <a:rPr lang="he-IL" dirty="0" smtClean="0"/>
              <a:t>השלישים </a:t>
            </a:r>
          </a:p>
          <a:p>
            <a:pPr lvl="1">
              <a:buFont typeface="Arial" pitchFamily="34" charset="0"/>
              <a:buChar char="•"/>
            </a:pPr>
            <a:r>
              <a:rPr lang="he-IL" dirty="0" smtClean="0"/>
              <a:t> במאה </a:t>
            </a:r>
            <a:r>
              <a:rPr lang="he-IL" dirty="0"/>
              <a:t>המטרים הראשונים </a:t>
            </a:r>
            <a:endParaRPr lang="he-IL" dirty="0" smtClean="0"/>
          </a:p>
          <a:p>
            <a:pPr lvl="1">
              <a:buFont typeface="Arial" pitchFamily="34" charset="0"/>
              <a:buChar char="•"/>
            </a:pPr>
            <a:r>
              <a:rPr lang="he-IL" dirty="0" smtClean="0"/>
              <a:t> במאה </a:t>
            </a:r>
            <a:r>
              <a:rPr lang="he-IL" dirty="0"/>
              <a:t>המטרים </a:t>
            </a:r>
            <a:r>
              <a:rPr lang="he-IL" dirty="0" smtClean="0"/>
              <a:t>האחרונים</a:t>
            </a:r>
          </a:p>
          <a:p>
            <a:endParaRPr lang="he-IL" dirty="0"/>
          </a:p>
          <a:p>
            <a:r>
              <a:rPr lang="he-IL" dirty="0" smtClean="0"/>
              <a:t>האם התוצאות זהות?</a:t>
            </a:r>
          </a:p>
          <a:p>
            <a:endParaRPr lang="he-IL" dirty="0" smtClean="0"/>
          </a:p>
          <a:p>
            <a:r>
              <a:rPr lang="he-IL" dirty="0" smtClean="0"/>
              <a:t>עולה השאלה: </a:t>
            </a:r>
            <a:r>
              <a:rPr lang="he-IL" dirty="0"/>
              <a:t>מה הייתה המהירות בריצה </a:t>
            </a:r>
            <a:r>
              <a:rPr lang="he-IL" dirty="0" smtClean="0"/>
              <a:t>זו?</a:t>
            </a:r>
          </a:p>
          <a:p>
            <a:endParaRPr lang="he-IL" dirty="0"/>
          </a:p>
        </p:txBody>
      </p:sp>
      <p:graphicFrame>
        <p:nvGraphicFramePr>
          <p:cNvPr id="5" name="אובייקט 4"/>
          <p:cNvGraphicFramePr>
            <a:graphicFrameLocks noChangeAspect="1"/>
          </p:cNvGraphicFramePr>
          <p:nvPr>
            <p:extLst>
              <p:ext uri="{D42A27DB-BD31-4B8C-83A1-F6EECF244321}">
                <p14:modId xmlns:p14="http://schemas.microsoft.com/office/powerpoint/2010/main" val="2187653163"/>
              </p:ext>
            </p:extLst>
          </p:nvPr>
        </p:nvGraphicFramePr>
        <p:xfrm>
          <a:off x="467544" y="2060848"/>
          <a:ext cx="1916832" cy="1284091"/>
        </p:xfrm>
        <a:graphic>
          <a:graphicData uri="http://schemas.openxmlformats.org/presentationml/2006/ole">
            <mc:AlternateContent xmlns:mc="http://schemas.openxmlformats.org/markup-compatibility/2006">
              <mc:Choice xmlns:v="urn:schemas-microsoft-com:vml" Requires="v">
                <p:oleObj spid="_x0000_s10262" name="תמונת מפת סיביות" r:id="rId4" imgW="980952" imgH="657317" progId="PBrush">
                  <p:embed/>
                </p:oleObj>
              </mc:Choice>
              <mc:Fallback>
                <p:oleObj name="תמונת מפת סיביות" r:id="rId4" imgW="980952" imgH="657317" progId="PBrush">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060848"/>
                        <a:ext cx="1916832" cy="12840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698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anim calcmode="lin" valueType="num">
                                      <p:cBhvr additive="base">
                                        <p:cTn id="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 calcmode="lin" valueType="num">
                                      <p:cBhvr additive="base">
                                        <p:cTn id="1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 calcmode="lin" valueType="num">
                                      <p:cBhvr additive="base">
                                        <p:cTn id="1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anim calcmode="lin" valueType="num">
                                      <p:cBhvr additive="base">
                                        <p:cTn id="2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anim calcmode="lin" valueType="num">
                                      <p:cBhvr additive="base">
                                        <p:cTn id="2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anim calcmode="lin" valueType="num">
                                      <p:cBhvr additive="base">
                                        <p:cTn id="3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anim calcmode="lin" valueType="num">
                                      <p:cBhvr additive="base">
                                        <p:cTn id="3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16" end="16"/>
                                            </p:txEl>
                                          </p:spTgt>
                                        </p:tgtEl>
                                        <p:attrNameLst>
                                          <p:attrName>style.visibility</p:attrName>
                                        </p:attrNameLst>
                                      </p:cBhvr>
                                      <p:to>
                                        <p:strVal val="visible"/>
                                      </p:to>
                                    </p:set>
                                    <p:anim calcmode="lin" valueType="num">
                                      <p:cBhvr additive="base">
                                        <p:cTn id="4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18" end="18"/>
                                            </p:txEl>
                                          </p:spTgt>
                                        </p:tgtEl>
                                        <p:attrNameLst>
                                          <p:attrName>style.visibility</p:attrName>
                                        </p:attrNameLst>
                                      </p:cBhvr>
                                      <p:to>
                                        <p:strVal val="visible"/>
                                      </p:to>
                                    </p:set>
                                    <p:animEffect transition="in" filter="fade">
                                      <p:cBhvr>
                                        <p:cTn id="47" dur="1000"/>
                                        <p:tgtEl>
                                          <p:spTgt spid="4">
                                            <p:txEl>
                                              <p:pRg st="18" end="18"/>
                                            </p:txEl>
                                          </p:spTgt>
                                        </p:tgtEl>
                                      </p:cBhvr>
                                    </p:animEffect>
                                    <p:anim calcmode="lin" valueType="num">
                                      <p:cBhvr>
                                        <p:cTn id="48"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lh3.googleusercontent.com/XvtHY4KqQR6Az6A5FcjFgMNMliRAg0FCQBwMB6Mj4uI7mo7JGIYb7zYmGvyF1-qS0D8=h310"/>
          <p:cNvPicPr>
            <a:picLocks noChangeAspect="1" noChangeArrowheads="1"/>
          </p:cNvPicPr>
          <p:nvPr/>
        </p:nvPicPr>
        <p:blipFill>
          <a:blip r:embed="rId2" cstate="print"/>
          <a:srcRect/>
          <a:stretch>
            <a:fillRect/>
          </a:stretch>
        </p:blipFill>
        <p:spPr bwMode="auto">
          <a:xfrm>
            <a:off x="3491880" y="3212976"/>
            <a:ext cx="2304256" cy="1296406"/>
          </a:xfrm>
          <a:prstGeom prst="rect">
            <a:avLst/>
          </a:prstGeom>
          <a:noFill/>
        </p:spPr>
      </p:pic>
      <p:grpSp>
        <p:nvGrpSpPr>
          <p:cNvPr id="16" name="Group 15"/>
          <p:cNvGrpSpPr/>
          <p:nvPr/>
        </p:nvGrpSpPr>
        <p:grpSpPr>
          <a:xfrm>
            <a:off x="3203848" y="3068960"/>
            <a:ext cx="2952328" cy="1656184"/>
            <a:chOff x="1763688" y="3429000"/>
            <a:chExt cx="2952328" cy="1656184"/>
          </a:xfrm>
        </p:grpSpPr>
        <p:cxnSp>
          <p:nvCxnSpPr>
            <p:cNvPr id="8" name="Straight Connector 7"/>
            <p:cNvCxnSpPr/>
            <p:nvPr/>
          </p:nvCxnSpPr>
          <p:spPr>
            <a:xfrm>
              <a:off x="1763688" y="3429000"/>
              <a:ext cx="2952328" cy="165618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763688" y="3429000"/>
              <a:ext cx="2952328" cy="158417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מלבן 3"/>
          <p:cNvSpPr/>
          <p:nvPr/>
        </p:nvSpPr>
        <p:spPr>
          <a:xfrm>
            <a:off x="827584" y="1556792"/>
            <a:ext cx="7488832" cy="1477328"/>
          </a:xfrm>
          <a:prstGeom prst="rect">
            <a:avLst/>
          </a:prstGeom>
        </p:spPr>
        <p:txBody>
          <a:bodyPr wrap="square">
            <a:spAutoFit/>
          </a:bodyPr>
          <a:lstStyle/>
          <a:p>
            <a:r>
              <a:rPr lang="he-IL" dirty="0" smtClean="0"/>
              <a:t>מהו </a:t>
            </a:r>
            <a:r>
              <a:rPr lang="he-IL" dirty="0"/>
              <a:t>אם כן ערכה של הגדרת המהירות </a:t>
            </a:r>
            <a:r>
              <a:rPr lang="he-IL" dirty="0" smtClean="0"/>
              <a:t>כ- </a:t>
            </a:r>
            <a:r>
              <a:rPr lang="en-US" dirty="0" smtClean="0"/>
              <a:t>S/T</a:t>
            </a:r>
            <a:r>
              <a:rPr lang="he-IL" dirty="0" smtClean="0"/>
              <a:t>, כדרך ליחידת זמן? </a:t>
            </a:r>
          </a:p>
          <a:p>
            <a:endParaRPr lang="he-IL" dirty="0"/>
          </a:p>
          <a:p>
            <a:r>
              <a:rPr lang="he-IL" dirty="0" smtClean="0"/>
              <a:t>הנוסחה </a:t>
            </a:r>
            <a:r>
              <a:rPr lang="en-US" dirty="0" smtClean="0">
                <a:solidFill>
                  <a:schemeClr val="tx2"/>
                </a:solidFill>
              </a:rPr>
              <a:t>V = S/T</a:t>
            </a:r>
            <a:r>
              <a:rPr lang="he-IL" dirty="0" smtClean="0">
                <a:solidFill>
                  <a:schemeClr val="tx2"/>
                </a:solidFill>
              </a:rPr>
              <a:t> </a:t>
            </a:r>
            <a:r>
              <a:rPr lang="he-IL" dirty="0" smtClean="0"/>
              <a:t>מבטאת את ה"מהירות </a:t>
            </a:r>
            <a:r>
              <a:rPr lang="he-IL" dirty="0"/>
              <a:t>ממוצעת" בפרק הזמן כולו</a:t>
            </a:r>
            <a:r>
              <a:rPr lang="he-IL" dirty="0" smtClean="0"/>
              <a:t>.</a:t>
            </a:r>
            <a:r>
              <a:rPr lang="en-US" dirty="0" smtClean="0"/>
              <a:t> </a:t>
            </a:r>
            <a:r>
              <a:rPr lang="he-IL" dirty="0" smtClean="0"/>
              <a:t>מהירות זו אינה מייצגת מה שקורה בחלקים שונים של פרק הזמן.</a:t>
            </a:r>
            <a:r>
              <a:rPr lang="en-US" dirty="0" smtClean="0"/>
              <a:t> </a:t>
            </a:r>
            <a:r>
              <a:rPr lang="he-IL" dirty="0" smtClean="0"/>
              <a:t> </a:t>
            </a:r>
          </a:p>
          <a:p>
            <a:endParaRPr lang="en-US" dirty="0"/>
          </a:p>
        </p:txBody>
      </p:sp>
      <p:sp>
        <p:nvSpPr>
          <p:cNvPr id="5" name="מלבן 4"/>
          <p:cNvSpPr/>
          <p:nvPr/>
        </p:nvSpPr>
        <p:spPr>
          <a:xfrm>
            <a:off x="827584" y="4653136"/>
            <a:ext cx="7488832" cy="1754326"/>
          </a:xfrm>
          <a:prstGeom prst="rect">
            <a:avLst/>
          </a:prstGeom>
        </p:spPr>
        <p:txBody>
          <a:bodyPr wrap="square">
            <a:spAutoFit/>
          </a:bodyPr>
          <a:lstStyle/>
          <a:p>
            <a:r>
              <a:rPr lang="he-IL" b="1" dirty="0"/>
              <a:t>תנועה קצובה</a:t>
            </a:r>
            <a:endParaRPr lang="en-US" b="1" dirty="0"/>
          </a:p>
          <a:p>
            <a:endParaRPr lang="he-IL" dirty="0" smtClean="0"/>
          </a:p>
          <a:p>
            <a:r>
              <a:rPr lang="he-IL" dirty="0" smtClean="0"/>
              <a:t>יוצא </a:t>
            </a:r>
            <a:r>
              <a:rPr lang="he-IL" dirty="0"/>
              <a:t>מן הכלל הוא המקרה המיוחד שבו בכל פרק זמן מתקבלת תוצאה זהה בחישוב המהירות. </a:t>
            </a:r>
            <a:endParaRPr lang="he-IL" dirty="0" smtClean="0"/>
          </a:p>
          <a:p>
            <a:endParaRPr lang="he-IL" dirty="0"/>
          </a:p>
          <a:p>
            <a:r>
              <a:rPr lang="he-IL" dirty="0" smtClean="0"/>
              <a:t>במקרה </a:t>
            </a:r>
            <a:r>
              <a:rPr lang="he-IL" dirty="0"/>
              <a:t>כזה אנו מדברים על "</a:t>
            </a:r>
            <a:r>
              <a:rPr lang="he-IL" b="1" dirty="0">
                <a:solidFill>
                  <a:schemeClr val="tx2"/>
                </a:solidFill>
              </a:rPr>
              <a:t>תנועה במהירות קבועה</a:t>
            </a:r>
            <a:r>
              <a:rPr lang="he-IL" dirty="0"/>
              <a:t>" או "</a:t>
            </a:r>
            <a:r>
              <a:rPr lang="he-IL" b="1" dirty="0">
                <a:solidFill>
                  <a:schemeClr val="tx2"/>
                </a:solidFill>
              </a:rPr>
              <a:t>תנועה קצובה</a:t>
            </a:r>
            <a:r>
              <a:rPr lang="he-IL" dirty="0"/>
              <a:t>". </a:t>
            </a:r>
            <a:endParaRPr lang="en-US" dirty="0"/>
          </a:p>
        </p:txBody>
      </p:sp>
      <p:sp>
        <p:nvSpPr>
          <p:cNvPr id="7" name="כותרת 1"/>
          <p:cNvSpPr>
            <a:spLocks noGrp="1"/>
          </p:cNvSpPr>
          <p:nvPr>
            <p:ph type="title"/>
          </p:nvPr>
        </p:nvSpPr>
        <p:spPr>
          <a:xfrm>
            <a:off x="457200" y="274638"/>
            <a:ext cx="8229600" cy="1143000"/>
          </a:xfrm>
        </p:spPr>
        <p:txBody>
          <a:bodyPr>
            <a:normAutofit/>
          </a:bodyPr>
          <a:lstStyle/>
          <a:p>
            <a:r>
              <a:rPr lang="he-IL" b="1" dirty="0" smtClean="0">
                <a:solidFill>
                  <a:schemeClr val="accent1"/>
                </a:solidFill>
              </a:rPr>
              <a:t>מהירות ממוצעת</a:t>
            </a:r>
            <a:endParaRPr lang="he-IL" dirty="0">
              <a:solidFill>
                <a:schemeClr val="accent1"/>
              </a:solidFill>
            </a:endParaRPr>
          </a:p>
        </p:txBody>
      </p:sp>
    </p:spTree>
    <p:extLst>
      <p:ext uri="{BB962C8B-B14F-4D97-AF65-F5344CB8AC3E}">
        <p14:creationId xmlns:p14="http://schemas.microsoft.com/office/powerpoint/2010/main" val="416080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115616" y="1268760"/>
            <a:ext cx="7272808" cy="646331"/>
          </a:xfrm>
          <a:prstGeom prst="rect">
            <a:avLst/>
          </a:prstGeom>
        </p:spPr>
        <p:txBody>
          <a:bodyPr wrap="square">
            <a:spAutoFit/>
          </a:bodyPr>
          <a:lstStyle/>
          <a:p>
            <a:r>
              <a:rPr lang="he-IL" dirty="0" smtClean="0"/>
              <a:t>נבחן כעת את ריצת ה- 100 מטרים שהתקיימה ב- 16 </a:t>
            </a:r>
            <a:r>
              <a:rPr lang="he-IL" dirty="0"/>
              <a:t>באוגוסט 2009, ושבה נקבע שיא </a:t>
            </a:r>
            <a:r>
              <a:rPr lang="he-IL" dirty="0" smtClean="0"/>
              <a:t>העולם האחרון:</a:t>
            </a:r>
            <a:endParaRPr lang="en-US" dirty="0"/>
          </a:p>
        </p:txBody>
      </p:sp>
      <p:pic>
        <p:nvPicPr>
          <p:cNvPr id="11267" name="Picture 3">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20" t="32228" r="17760" b="10001"/>
          <a:stretch/>
        </p:blipFill>
        <p:spPr bwMode="auto">
          <a:xfrm>
            <a:off x="1259632" y="2204864"/>
            <a:ext cx="6912768" cy="286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כותרת 1"/>
          <p:cNvSpPr>
            <a:spLocks noGrp="1"/>
          </p:cNvSpPr>
          <p:nvPr>
            <p:ph type="title"/>
          </p:nvPr>
        </p:nvSpPr>
        <p:spPr>
          <a:xfrm>
            <a:off x="457200" y="274638"/>
            <a:ext cx="8229600" cy="1143000"/>
          </a:xfrm>
        </p:spPr>
        <p:txBody>
          <a:bodyPr>
            <a:normAutofit/>
          </a:bodyPr>
          <a:lstStyle/>
          <a:p>
            <a:r>
              <a:rPr lang="he-IL" b="1" dirty="0" smtClean="0">
                <a:solidFill>
                  <a:schemeClr val="accent1"/>
                </a:solidFill>
              </a:rPr>
              <a:t>חקר - ריצת 100 מטרים</a:t>
            </a:r>
            <a:endParaRPr lang="he-IL" dirty="0">
              <a:solidFill>
                <a:schemeClr val="accent1"/>
              </a:solidFill>
            </a:endParaRPr>
          </a:p>
        </p:txBody>
      </p:sp>
      <p:sp>
        <p:nvSpPr>
          <p:cNvPr id="7" name="Rectangle 6"/>
          <p:cNvSpPr/>
          <p:nvPr/>
        </p:nvSpPr>
        <p:spPr>
          <a:xfrm>
            <a:off x="1403648" y="5157192"/>
            <a:ext cx="6768752" cy="338554"/>
          </a:xfrm>
          <a:prstGeom prst="rect">
            <a:avLst/>
          </a:prstGeom>
        </p:spPr>
        <p:txBody>
          <a:bodyPr wrap="square">
            <a:spAutoFit/>
          </a:bodyPr>
          <a:lstStyle/>
          <a:p>
            <a:pPr algn="ctr" rtl="0"/>
            <a:r>
              <a:rPr lang="en-US" sz="1600" u="sng" dirty="0" smtClean="0">
                <a:hlinkClick r:id="rId2"/>
              </a:rPr>
              <a:t>http://www.youtube.com/watch?v=NHmEpqUFLZ8&amp;feature=related</a:t>
            </a:r>
            <a:endParaRPr lang="en-US" sz="1600" dirty="0"/>
          </a:p>
        </p:txBody>
      </p:sp>
    </p:spTree>
    <p:extLst>
      <p:ext uri="{BB962C8B-B14F-4D97-AF65-F5344CB8AC3E}">
        <p14:creationId xmlns:p14="http://schemas.microsoft.com/office/powerpoint/2010/main" val="2052556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590944"/>
            <a:ext cx="2132172" cy="431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מלבן 4"/>
          <p:cNvSpPr/>
          <p:nvPr/>
        </p:nvSpPr>
        <p:spPr>
          <a:xfrm>
            <a:off x="3851920" y="908720"/>
            <a:ext cx="4572000" cy="4247317"/>
          </a:xfrm>
          <a:prstGeom prst="rect">
            <a:avLst/>
          </a:prstGeom>
        </p:spPr>
        <p:txBody>
          <a:bodyPr>
            <a:spAutoFit/>
          </a:bodyPr>
          <a:lstStyle/>
          <a:p>
            <a:r>
              <a:rPr lang="he-IL" dirty="0"/>
              <a:t>לפניכם טבלה שבה יש תוצאות </a:t>
            </a:r>
            <a:r>
              <a:rPr lang="he-IL" dirty="0" smtClean="0"/>
              <a:t>ביניים. </a:t>
            </a:r>
          </a:p>
          <a:p>
            <a:endParaRPr lang="he-IL" dirty="0"/>
          </a:p>
          <a:p>
            <a:r>
              <a:rPr lang="he-IL" dirty="0" smtClean="0"/>
              <a:t>אנו רואים כי מרגע ההזנקה ועד לרגע שבולט יצא לדרך עברו 0.146 שניות. </a:t>
            </a:r>
          </a:p>
          <a:p>
            <a:endParaRPr lang="he-IL" dirty="0"/>
          </a:p>
          <a:p>
            <a:r>
              <a:rPr lang="he-IL" dirty="0" smtClean="0"/>
              <a:t>לאחר מכן הטבלה מספרת לנו כמה זמן עבר מרגע ההזנקה ועד לרגע שבו בולט עבר 10 מטרים מנקודת הזינוק, כמה זמן עבר מרגע ההזנקה עד שבולט עבר 20 מטרים מנקודת הזינוק וכן הלאה</a:t>
            </a:r>
          </a:p>
          <a:p>
            <a:endParaRPr lang="he-IL" dirty="0" smtClean="0"/>
          </a:p>
          <a:p>
            <a:pPr marL="342900" indent="-342900"/>
            <a:r>
              <a:rPr lang="he-IL" dirty="0" smtClean="0"/>
              <a:t>א</a:t>
            </a:r>
            <a:r>
              <a:rPr lang="he-IL" b="1" dirty="0" smtClean="0"/>
              <a:t>. חישוב המהירות במסלול כולו</a:t>
            </a:r>
            <a:r>
              <a:rPr lang="he-IL" dirty="0" smtClean="0"/>
              <a:t>: חשבו את המהירות מרגע ההזנקה ועד לסיום. רשמו את התוצאה ביחידות מ/ש וקמ"ש</a:t>
            </a:r>
          </a:p>
          <a:p>
            <a:endParaRPr lang="he-IL" dirty="0" smtClean="0"/>
          </a:p>
          <a:p>
            <a:endParaRPr lang="he-IL" dirty="0"/>
          </a:p>
        </p:txBody>
      </p:sp>
    </p:spTree>
    <p:extLst>
      <p:ext uri="{BB962C8B-B14F-4D97-AF65-F5344CB8AC3E}">
        <p14:creationId xmlns:p14="http://schemas.microsoft.com/office/powerpoint/2010/main" val="381889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556792"/>
            <a:ext cx="2016224" cy="330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620688"/>
            <a:ext cx="7454602" cy="83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1556792"/>
            <a:ext cx="3600400" cy="3253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1" name="Picture 1"/>
          <p:cNvPicPr>
            <a:picLocks noChangeAspect="1" noChangeArrowheads="1"/>
          </p:cNvPicPr>
          <p:nvPr/>
        </p:nvPicPr>
        <p:blipFill>
          <a:blip r:embed="rId5" cstate="print"/>
          <a:srcRect/>
          <a:stretch>
            <a:fillRect/>
          </a:stretch>
        </p:blipFill>
        <p:spPr bwMode="auto">
          <a:xfrm>
            <a:off x="467544" y="4797152"/>
            <a:ext cx="8120583" cy="676275"/>
          </a:xfrm>
          <a:prstGeom prst="rect">
            <a:avLst/>
          </a:prstGeom>
          <a:noFill/>
          <a:ln w="9525">
            <a:noFill/>
            <a:miter lim="800000"/>
            <a:headEnd/>
            <a:tailEnd/>
          </a:ln>
        </p:spPr>
      </p:pic>
      <p:pic>
        <p:nvPicPr>
          <p:cNvPr id="35842" name="Picture 2"/>
          <p:cNvPicPr>
            <a:picLocks noChangeAspect="1" noChangeArrowheads="1"/>
          </p:cNvPicPr>
          <p:nvPr/>
        </p:nvPicPr>
        <p:blipFill>
          <a:blip r:embed="rId6" cstate="print"/>
          <a:srcRect/>
          <a:stretch>
            <a:fillRect/>
          </a:stretch>
        </p:blipFill>
        <p:spPr bwMode="auto">
          <a:xfrm>
            <a:off x="2123728" y="5373216"/>
            <a:ext cx="6543675" cy="514350"/>
          </a:xfrm>
          <a:prstGeom prst="rect">
            <a:avLst/>
          </a:prstGeom>
          <a:noFill/>
          <a:ln w="9525">
            <a:noFill/>
            <a:miter lim="800000"/>
            <a:headEnd/>
            <a:tailEnd/>
          </a:ln>
        </p:spPr>
      </p:pic>
      <p:pic>
        <p:nvPicPr>
          <p:cNvPr id="35843" name="Picture 3"/>
          <p:cNvPicPr>
            <a:picLocks noChangeAspect="1" noChangeArrowheads="1"/>
          </p:cNvPicPr>
          <p:nvPr/>
        </p:nvPicPr>
        <p:blipFill>
          <a:blip r:embed="rId7" cstate="print"/>
          <a:srcRect/>
          <a:stretch>
            <a:fillRect/>
          </a:stretch>
        </p:blipFill>
        <p:spPr bwMode="auto">
          <a:xfrm>
            <a:off x="827584" y="5949280"/>
            <a:ext cx="7800975" cy="371475"/>
          </a:xfrm>
          <a:prstGeom prst="rect">
            <a:avLst/>
          </a:prstGeom>
          <a:noFill/>
          <a:ln w="9525">
            <a:noFill/>
            <a:miter lim="800000"/>
            <a:headEnd/>
            <a:tailEnd/>
          </a:ln>
        </p:spPr>
      </p:pic>
      <p:pic>
        <p:nvPicPr>
          <p:cNvPr id="35844" name="Picture 4"/>
          <p:cNvPicPr>
            <a:picLocks noChangeAspect="1" noChangeArrowheads="1"/>
          </p:cNvPicPr>
          <p:nvPr/>
        </p:nvPicPr>
        <p:blipFill>
          <a:blip r:embed="rId8" cstate="print"/>
          <a:srcRect/>
          <a:stretch>
            <a:fillRect/>
          </a:stretch>
        </p:blipFill>
        <p:spPr bwMode="auto">
          <a:xfrm>
            <a:off x="5796136" y="6381750"/>
            <a:ext cx="2809875" cy="476250"/>
          </a:xfrm>
          <a:prstGeom prst="rect">
            <a:avLst/>
          </a:prstGeom>
          <a:noFill/>
          <a:ln w="9525">
            <a:noFill/>
            <a:miter lim="800000"/>
            <a:headEnd/>
            <a:tailEnd/>
          </a:ln>
        </p:spPr>
      </p:pic>
    </p:spTree>
    <p:extLst>
      <p:ext uri="{BB962C8B-B14F-4D97-AF65-F5344CB8AC3E}">
        <p14:creationId xmlns:p14="http://schemas.microsoft.com/office/powerpoint/2010/main" val="422318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620688"/>
            <a:ext cx="4824536" cy="429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724128" y="3356992"/>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מלבן 4"/>
          <p:cNvSpPr/>
          <p:nvPr/>
        </p:nvSpPr>
        <p:spPr>
          <a:xfrm>
            <a:off x="2339752" y="5157192"/>
            <a:ext cx="4572000" cy="1200329"/>
          </a:xfrm>
          <a:prstGeom prst="rect">
            <a:avLst/>
          </a:prstGeom>
        </p:spPr>
        <p:txBody>
          <a:bodyPr>
            <a:spAutoFit/>
          </a:bodyPr>
          <a:lstStyle/>
          <a:p>
            <a:r>
              <a:rPr lang="he-IL" b="1" dirty="0" smtClean="0"/>
              <a:t>מסקנה</a:t>
            </a:r>
            <a:r>
              <a:rPr lang="he-IL" dirty="0" smtClean="0"/>
              <a:t>:</a:t>
            </a:r>
          </a:p>
          <a:p>
            <a:endParaRPr lang="he-IL" dirty="0" smtClean="0"/>
          </a:p>
          <a:p>
            <a:r>
              <a:rPr lang="he-IL" dirty="0" smtClean="0"/>
              <a:t> הצ'יטה יצליח לטרוף את אוסיין בולט</a:t>
            </a:r>
          </a:p>
          <a:p>
            <a:endParaRPr lang="he-IL" dirty="0"/>
          </a:p>
        </p:txBody>
      </p:sp>
    </p:spTree>
    <p:extLst>
      <p:ext uri="{BB962C8B-B14F-4D97-AF65-F5344CB8AC3E}">
        <p14:creationId xmlns:p14="http://schemas.microsoft.com/office/powerpoint/2010/main" val="16344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accent1"/>
                </a:solidFill>
              </a:rPr>
              <a:t>שיאי מהירות</a:t>
            </a:r>
            <a:endParaRPr lang="he-IL" dirty="0">
              <a:solidFill>
                <a:schemeClr val="accent1"/>
              </a:solidFill>
            </a:endParaRPr>
          </a:p>
        </p:txBody>
      </p:sp>
      <p:pic>
        <p:nvPicPr>
          <p:cNvPr id="29698" name="Picture 2" descr="Image result"/>
          <p:cNvPicPr>
            <a:picLocks noChangeAspect="1" noChangeArrowheads="1"/>
          </p:cNvPicPr>
          <p:nvPr/>
        </p:nvPicPr>
        <p:blipFill>
          <a:blip r:embed="rId2" cstate="print"/>
          <a:srcRect/>
          <a:stretch>
            <a:fillRect/>
          </a:stretch>
        </p:blipFill>
        <p:spPr bwMode="auto">
          <a:xfrm>
            <a:off x="2051720" y="1556792"/>
            <a:ext cx="4928561" cy="2773722"/>
          </a:xfrm>
          <a:prstGeom prst="rect">
            <a:avLst/>
          </a:prstGeom>
          <a:noFill/>
        </p:spPr>
      </p:pic>
      <p:sp>
        <p:nvSpPr>
          <p:cNvPr id="6" name="TextBox 5"/>
          <p:cNvSpPr txBox="1"/>
          <p:nvPr/>
        </p:nvSpPr>
        <p:spPr>
          <a:xfrm>
            <a:off x="1331640" y="4581128"/>
            <a:ext cx="6276142" cy="2031325"/>
          </a:xfrm>
          <a:prstGeom prst="rect">
            <a:avLst/>
          </a:prstGeom>
          <a:noFill/>
        </p:spPr>
        <p:txBody>
          <a:bodyPr wrap="none" rtlCol="0">
            <a:spAutoFit/>
          </a:bodyPr>
          <a:lstStyle/>
          <a:p>
            <a:pPr algn="ctr"/>
            <a:r>
              <a:rPr lang="he-IL" dirty="0" smtClean="0"/>
              <a:t>העצם המהיר ביותר שיצר האדם: הגששית ג'ונו בדרכה לצדק</a:t>
            </a:r>
          </a:p>
          <a:p>
            <a:pPr algn="ctr"/>
            <a:endParaRPr lang="he-IL" dirty="0" smtClean="0"/>
          </a:p>
          <a:p>
            <a:pPr algn="ctr"/>
            <a:r>
              <a:rPr lang="he-IL" dirty="0" smtClean="0"/>
              <a:t>הגששית עוברת 210,000 ק"מ בשעה או 40 ק"מ בשניה.</a:t>
            </a:r>
          </a:p>
          <a:p>
            <a:pPr algn="ctr"/>
            <a:endParaRPr lang="he-IL" dirty="0" smtClean="0"/>
          </a:p>
          <a:p>
            <a:pPr algn="ctr"/>
            <a:r>
              <a:rPr lang="he-IL" dirty="0" smtClean="0"/>
              <a:t>2.5 שניות מת"א לחיפה, 4 דקות מת"א לניו יורק</a:t>
            </a:r>
          </a:p>
          <a:p>
            <a:pPr algn="ctr"/>
            <a:endParaRPr lang="he-IL" dirty="0" smtClean="0"/>
          </a:p>
          <a:p>
            <a:pPr algn="ctr"/>
            <a:r>
              <a:rPr lang="he-IL" dirty="0" smtClean="0"/>
              <a:t>לשם השוואה, קליע רובה עובר 800 מטרים בשניה או 0.8 ק"מ בשניה</a:t>
            </a:r>
            <a:endParaRPr lang="en-US" dirty="0"/>
          </a:p>
        </p:txBody>
      </p:sp>
    </p:spTree>
    <p:extLst>
      <p:ext uri="{BB962C8B-B14F-4D97-AF65-F5344CB8AC3E}">
        <p14:creationId xmlns:p14="http://schemas.microsoft.com/office/powerpoint/2010/main" val="30896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187624" y="764704"/>
            <a:ext cx="7200800" cy="5078313"/>
          </a:xfrm>
          <a:prstGeom prst="rect">
            <a:avLst/>
          </a:prstGeom>
        </p:spPr>
        <p:txBody>
          <a:bodyPr wrap="square">
            <a:spAutoFit/>
          </a:bodyPr>
          <a:lstStyle/>
          <a:p>
            <a:r>
              <a:rPr lang="he-IL" b="1" dirty="0" smtClean="0"/>
              <a:t>בואו נשווה תוצאות ריצה זו </a:t>
            </a:r>
            <a:r>
              <a:rPr lang="he-IL" b="1" dirty="0"/>
              <a:t>עם ריצת ה-150 מטרים. </a:t>
            </a:r>
            <a:endParaRPr lang="he-IL" b="1" dirty="0" smtClean="0"/>
          </a:p>
          <a:p>
            <a:endParaRPr lang="he-IL" dirty="0"/>
          </a:p>
          <a:p>
            <a:endParaRPr lang="he-IL" dirty="0" smtClean="0"/>
          </a:p>
          <a:p>
            <a:r>
              <a:rPr lang="he-IL" dirty="0" smtClean="0"/>
              <a:t>מתברר </a:t>
            </a:r>
            <a:r>
              <a:rPr lang="he-IL" dirty="0"/>
              <a:t>כי המאה המטרים האחרונים של אותה ריצה נמשכו 8.82 שניות. </a:t>
            </a:r>
            <a:endParaRPr lang="he-IL" dirty="0" smtClean="0"/>
          </a:p>
          <a:p>
            <a:endParaRPr lang="he-IL" dirty="0"/>
          </a:p>
          <a:p>
            <a:r>
              <a:rPr lang="he-IL" dirty="0" smtClean="0"/>
              <a:t>זהו </a:t>
            </a:r>
            <a:r>
              <a:rPr lang="he-IL" dirty="0"/>
              <a:t>זמן קצר מזמן ריצת </a:t>
            </a:r>
            <a:r>
              <a:rPr lang="he-IL" dirty="0" smtClean="0"/>
              <a:t>ה- 100 </a:t>
            </a:r>
            <a:r>
              <a:rPr lang="he-IL" dirty="0"/>
              <a:t>מטרים כולה (9.58 שניות). </a:t>
            </a:r>
            <a:endParaRPr lang="he-IL" dirty="0" smtClean="0"/>
          </a:p>
          <a:p>
            <a:endParaRPr lang="he-IL" dirty="0"/>
          </a:p>
          <a:p>
            <a:r>
              <a:rPr lang="he-IL" dirty="0" smtClean="0"/>
              <a:t>מתברר </a:t>
            </a:r>
            <a:r>
              <a:rPr lang="he-IL" dirty="0"/>
              <a:t>כי זהו הזמן הנמוך ביותר שהתקבל </a:t>
            </a:r>
            <a:r>
              <a:rPr lang="he-IL" dirty="0" smtClean="0"/>
              <a:t>ל- 100 </a:t>
            </a:r>
            <a:r>
              <a:rPr lang="he-IL" dirty="0"/>
              <a:t>מטרים בכל הריצות שתועדו</a:t>
            </a:r>
            <a:r>
              <a:rPr lang="he-IL" dirty="0" smtClean="0"/>
              <a:t>.</a:t>
            </a:r>
          </a:p>
          <a:p>
            <a:endParaRPr lang="he-IL" dirty="0"/>
          </a:p>
          <a:p>
            <a:r>
              <a:rPr lang="he-IL" dirty="0" smtClean="0"/>
              <a:t>מהי </a:t>
            </a:r>
            <a:r>
              <a:rPr lang="he-IL" dirty="0"/>
              <a:t>המהירות </a:t>
            </a:r>
            <a:r>
              <a:rPr lang="he-IL" dirty="0" smtClean="0"/>
              <a:t>המתאימה?</a:t>
            </a:r>
          </a:p>
          <a:p>
            <a:endParaRPr lang="he-IL" dirty="0" smtClean="0">
              <a:solidFill>
                <a:schemeClr val="tx2"/>
              </a:solidFill>
            </a:endParaRPr>
          </a:p>
          <a:p>
            <a:r>
              <a:rPr lang="en-US" dirty="0" smtClean="0">
                <a:solidFill>
                  <a:schemeClr val="tx2"/>
                </a:solidFill>
              </a:rPr>
              <a:t>V = S / T = 100 / 8.82 =  11.34</a:t>
            </a:r>
            <a:endParaRPr lang="he-IL" dirty="0" smtClean="0">
              <a:solidFill>
                <a:schemeClr val="tx2"/>
              </a:solidFill>
            </a:endParaRPr>
          </a:p>
          <a:p>
            <a:endParaRPr lang="he-IL" dirty="0" smtClean="0">
              <a:solidFill>
                <a:schemeClr val="tx2"/>
              </a:solidFill>
            </a:endParaRPr>
          </a:p>
          <a:p>
            <a:r>
              <a:rPr lang="he-IL" dirty="0" smtClean="0">
                <a:solidFill>
                  <a:schemeClr val="tx2"/>
                </a:solidFill>
              </a:rPr>
              <a:t>11.34 מ/ש או 40.82 קמ"ש</a:t>
            </a:r>
          </a:p>
          <a:p>
            <a:endParaRPr lang="he-IL" dirty="0" smtClean="0"/>
          </a:p>
          <a:p>
            <a:endParaRPr lang="he-IL" dirty="0" smtClean="0"/>
          </a:p>
          <a:p>
            <a:endParaRPr lang="he-IL" dirty="0" smtClean="0"/>
          </a:p>
          <a:p>
            <a:endParaRPr lang="en-US" dirty="0"/>
          </a:p>
        </p:txBody>
      </p:sp>
    </p:spTree>
    <p:extLst>
      <p:ext uri="{BB962C8B-B14F-4D97-AF65-F5344CB8AC3E}">
        <p14:creationId xmlns:p14="http://schemas.microsoft.com/office/powerpoint/2010/main" val="324814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anim calcmode="lin" valueType="num">
                                      <p:cBhvr additive="base">
                                        <p:cTn id="1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 calcmode="lin" valueType="num">
                                      <p:cBhvr additive="base">
                                        <p:cTn id="1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anim calcmode="lin" valueType="num">
                                      <p:cBhvr additive="base">
                                        <p:cTn id="2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99592" y="1556792"/>
            <a:ext cx="7632848" cy="4247317"/>
          </a:xfrm>
          <a:prstGeom prst="rect">
            <a:avLst/>
          </a:prstGeom>
        </p:spPr>
        <p:txBody>
          <a:bodyPr wrap="square">
            <a:spAutoFit/>
          </a:bodyPr>
          <a:lstStyle/>
          <a:p>
            <a:r>
              <a:rPr lang="he-IL" dirty="0" smtClean="0"/>
              <a:t>היקף הארץ הוא כ 40,000 ק"מ. אדם יושב על קו המשווה ונע יחד עם פני הארץ. אדם כזה משלים סיבוב של 40,000 ק"מ ב 24 שעות. מהי מהירותו?</a:t>
            </a:r>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en-US" dirty="0" smtClean="0"/>
          </a:p>
          <a:p>
            <a:r>
              <a:rPr lang="en-US" dirty="0" smtClean="0">
                <a:solidFill>
                  <a:schemeClr val="tx2"/>
                </a:solidFill>
              </a:rPr>
              <a:t>V= S / T = 40,000 / 24 = 1,667</a:t>
            </a:r>
          </a:p>
          <a:p>
            <a:endParaRPr lang="en-US" dirty="0" smtClean="0"/>
          </a:p>
          <a:p>
            <a:r>
              <a:rPr lang="he-IL" dirty="0" smtClean="0">
                <a:solidFill>
                  <a:schemeClr val="tx2"/>
                </a:solidFill>
              </a:rPr>
              <a:t>1,667 ק"מ/שעה או 463 מטר/שנייה</a:t>
            </a:r>
            <a:endParaRPr lang="en-US" dirty="0">
              <a:solidFill>
                <a:schemeClr val="tx2"/>
              </a:solidFill>
            </a:endParaRPr>
          </a:p>
        </p:txBody>
      </p:sp>
      <p:sp>
        <p:nvSpPr>
          <p:cNvPr id="3" name="כותרת 1"/>
          <p:cNvSpPr>
            <a:spLocks noGrp="1"/>
          </p:cNvSpPr>
          <p:nvPr>
            <p:ph type="title"/>
          </p:nvPr>
        </p:nvSpPr>
        <p:spPr>
          <a:xfrm>
            <a:off x="457200" y="274638"/>
            <a:ext cx="8229600" cy="1143000"/>
          </a:xfrm>
        </p:spPr>
        <p:txBody>
          <a:bodyPr>
            <a:normAutofit/>
          </a:bodyPr>
          <a:lstStyle/>
          <a:p>
            <a:r>
              <a:rPr lang="he-IL" b="1" dirty="0" smtClean="0">
                <a:solidFill>
                  <a:schemeClr val="accent1"/>
                </a:solidFill>
              </a:rPr>
              <a:t>לנוע מהר בלי לזוז מהמקום?</a:t>
            </a:r>
            <a:endParaRPr lang="he-IL" dirty="0">
              <a:solidFill>
                <a:schemeClr val="accent1"/>
              </a:solidFill>
            </a:endParaRPr>
          </a:p>
        </p:txBody>
      </p:sp>
      <p:pic>
        <p:nvPicPr>
          <p:cNvPr id="5" name="Picture 2" descr="http://www.blackthornbookkeeping.com/files/1638129/uploaded/internet%20marketing%202.jpg"/>
          <p:cNvPicPr>
            <a:picLocks noChangeAspect="1" noChangeArrowheads="1"/>
          </p:cNvPicPr>
          <p:nvPr/>
        </p:nvPicPr>
        <p:blipFill>
          <a:blip r:embed="rId2" cstate="print"/>
          <a:srcRect/>
          <a:stretch>
            <a:fillRect/>
          </a:stretch>
        </p:blipFill>
        <p:spPr bwMode="auto">
          <a:xfrm>
            <a:off x="3491880" y="2348880"/>
            <a:ext cx="2168357" cy="2320280"/>
          </a:xfrm>
          <a:prstGeom prst="rect">
            <a:avLst/>
          </a:prstGeom>
          <a:noFill/>
        </p:spPr>
      </p:pic>
    </p:spTree>
    <p:extLst>
      <p:ext uri="{BB962C8B-B14F-4D97-AF65-F5344CB8AC3E}">
        <p14:creationId xmlns:p14="http://schemas.microsoft.com/office/powerpoint/2010/main" val="39358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99592" y="1556792"/>
            <a:ext cx="7632848" cy="5632311"/>
          </a:xfrm>
          <a:prstGeom prst="rect">
            <a:avLst/>
          </a:prstGeom>
        </p:spPr>
        <p:txBody>
          <a:bodyPr wrap="square">
            <a:spAutoFit/>
          </a:bodyPr>
          <a:lstStyle/>
          <a:p>
            <a:r>
              <a:rPr lang="he-IL" b="1" dirty="0"/>
              <a:t>מהירות </a:t>
            </a:r>
            <a:r>
              <a:rPr lang="he-IL" b="1" dirty="0" smtClean="0"/>
              <a:t>האור</a:t>
            </a:r>
          </a:p>
          <a:p>
            <a:endParaRPr lang="en-US" b="1" dirty="0"/>
          </a:p>
          <a:p>
            <a:r>
              <a:rPr lang="en-US" dirty="0" smtClean="0"/>
              <a:t>299,792,458</a:t>
            </a:r>
            <a:r>
              <a:rPr lang="he-IL" dirty="0" smtClean="0"/>
              <a:t> מ/ש כלומר קרוב ל – 300,000 ק"מ בשניה, או 1,080,000,000 קמ"ש</a:t>
            </a:r>
          </a:p>
          <a:p>
            <a:endParaRPr lang="he-IL" dirty="0"/>
          </a:p>
          <a:p>
            <a:r>
              <a:rPr lang="he-IL" dirty="0" smtClean="0"/>
              <a:t>לפי </a:t>
            </a:r>
            <a:r>
              <a:rPr lang="he-IL" dirty="0"/>
              <a:t>תורת היחסות של איינשטיין זוהי המהירות המרבית האפשרית. </a:t>
            </a:r>
            <a:endParaRPr lang="he-IL" dirty="0" smtClean="0"/>
          </a:p>
          <a:p>
            <a:endParaRPr lang="he-IL" dirty="0"/>
          </a:p>
          <a:p>
            <a:r>
              <a:rPr lang="he-IL" dirty="0" smtClean="0"/>
              <a:t>במהירות </a:t>
            </a:r>
            <a:r>
              <a:rPr lang="he-IL" dirty="0"/>
              <a:t>כזאת האור יכול להקיף את כדור הארץ שבע פעמים </a:t>
            </a:r>
            <a:r>
              <a:rPr lang="he-IL" dirty="0" smtClean="0"/>
              <a:t>בשנייה.</a:t>
            </a:r>
          </a:p>
          <a:p>
            <a:endParaRPr lang="he-IL" dirty="0"/>
          </a:p>
          <a:p>
            <a:r>
              <a:rPr lang="he-IL" dirty="0" smtClean="0"/>
              <a:t>לכן </a:t>
            </a:r>
            <a:r>
              <a:rPr lang="he-IL" dirty="0"/>
              <a:t>כאשר מדובר במרחקים קטנים מאוד, כמו החדר, נדמה לנו שהאור הגיע אלינו באותו רגע שהפעלנו את המנורה, גם אם לקח שבריר שנייה עד שזה באמת קרה</a:t>
            </a:r>
            <a:r>
              <a:rPr lang="he-IL" dirty="0" smtClean="0"/>
              <a:t>.</a:t>
            </a:r>
          </a:p>
          <a:p>
            <a:endParaRPr lang="he-IL" dirty="0" smtClean="0"/>
          </a:p>
          <a:p>
            <a:r>
              <a:rPr lang="he-IL" b="1" dirty="0" smtClean="0"/>
              <a:t>תרגיל</a:t>
            </a:r>
            <a:r>
              <a:rPr lang="he-IL" dirty="0" smtClean="0"/>
              <a:t>:</a:t>
            </a:r>
          </a:p>
          <a:p>
            <a:endParaRPr lang="he-IL" dirty="0"/>
          </a:p>
          <a:p>
            <a:r>
              <a:rPr lang="he-IL" dirty="0" smtClean="0"/>
              <a:t>מרחק כדור הארץ מהשמש הוא 150 מיליון ק"מ. </a:t>
            </a:r>
            <a:r>
              <a:rPr lang="en-US" dirty="0" smtClean="0"/>
              <a:t/>
            </a:r>
            <a:br>
              <a:rPr lang="en-US" dirty="0" smtClean="0"/>
            </a:br>
            <a:r>
              <a:rPr lang="he-IL" dirty="0" smtClean="0"/>
              <a:t>כמה זמן לוקח לאור השמש להגיע אלינו?</a:t>
            </a:r>
          </a:p>
          <a:p>
            <a:endParaRPr lang="en-US" dirty="0" smtClean="0"/>
          </a:p>
          <a:p>
            <a:r>
              <a:rPr lang="en-US" dirty="0" smtClean="0">
                <a:solidFill>
                  <a:schemeClr val="tx2"/>
                </a:solidFill>
              </a:rPr>
              <a:t>T = S /V = 150,000,000/ 1,080,000,000 = 0.138</a:t>
            </a:r>
            <a:endParaRPr lang="he-IL" dirty="0" smtClean="0">
              <a:solidFill>
                <a:schemeClr val="tx2"/>
              </a:solidFill>
            </a:endParaRPr>
          </a:p>
          <a:p>
            <a:r>
              <a:rPr lang="he-IL" dirty="0" smtClean="0">
                <a:solidFill>
                  <a:schemeClr val="tx2"/>
                </a:solidFill>
              </a:rPr>
              <a:t>0.138 שעות, או 500 שניות</a:t>
            </a:r>
            <a:r>
              <a:rPr lang="en-US" dirty="0" smtClean="0">
                <a:solidFill>
                  <a:schemeClr val="tx2"/>
                </a:solidFill>
              </a:rPr>
              <a:t> </a:t>
            </a:r>
            <a:r>
              <a:rPr lang="he-IL" dirty="0" smtClean="0">
                <a:solidFill>
                  <a:schemeClr val="tx2"/>
                </a:solidFill>
              </a:rPr>
              <a:t>או 8 דקות</a:t>
            </a:r>
            <a:r>
              <a:rPr lang="en-US" dirty="0" smtClean="0">
                <a:solidFill>
                  <a:schemeClr val="tx2"/>
                </a:solidFill>
              </a:rPr>
              <a:t> </a:t>
            </a:r>
            <a:r>
              <a:rPr lang="he-IL" dirty="0" smtClean="0">
                <a:solidFill>
                  <a:schemeClr val="tx2"/>
                </a:solidFill>
              </a:rPr>
              <a:t>ו- 20 שניות</a:t>
            </a:r>
          </a:p>
          <a:p>
            <a:endParaRPr lang="he-IL" dirty="0" smtClean="0"/>
          </a:p>
          <a:p>
            <a:endParaRPr lang="he-IL" dirty="0" smtClean="0"/>
          </a:p>
        </p:txBody>
      </p:sp>
      <p:sp>
        <p:nvSpPr>
          <p:cNvPr id="3" name="כותרת 1"/>
          <p:cNvSpPr>
            <a:spLocks noGrp="1"/>
          </p:cNvSpPr>
          <p:nvPr>
            <p:ph type="title"/>
          </p:nvPr>
        </p:nvSpPr>
        <p:spPr>
          <a:xfrm>
            <a:off x="457200" y="274638"/>
            <a:ext cx="8229600" cy="1143000"/>
          </a:xfrm>
        </p:spPr>
        <p:txBody>
          <a:bodyPr>
            <a:normAutofit/>
          </a:bodyPr>
          <a:lstStyle/>
          <a:p>
            <a:r>
              <a:rPr lang="he-IL" b="1" dirty="0" smtClean="0">
                <a:solidFill>
                  <a:schemeClr val="accent1"/>
                </a:solidFill>
              </a:rPr>
              <a:t>הכי מהר שניתן...</a:t>
            </a:r>
            <a:endParaRPr lang="he-IL" dirty="0">
              <a:solidFill>
                <a:schemeClr val="accent1"/>
              </a:solidFill>
            </a:endParaRPr>
          </a:p>
        </p:txBody>
      </p:sp>
      <p:pic>
        <p:nvPicPr>
          <p:cNvPr id="38916" name="Picture 4" descr="http://nationalvanguard.org/wp-content/uploads/2015/02/Sun-and-Earth.jpg"/>
          <p:cNvPicPr>
            <a:picLocks noChangeAspect="1" noChangeArrowheads="1"/>
          </p:cNvPicPr>
          <p:nvPr/>
        </p:nvPicPr>
        <p:blipFill>
          <a:blip r:embed="rId2" cstate="print"/>
          <a:srcRect/>
          <a:stretch>
            <a:fillRect/>
          </a:stretch>
        </p:blipFill>
        <p:spPr bwMode="auto">
          <a:xfrm>
            <a:off x="251520" y="4509120"/>
            <a:ext cx="3672159" cy="2065590"/>
          </a:xfrm>
          <a:prstGeom prst="rect">
            <a:avLst/>
          </a:prstGeom>
          <a:noFill/>
        </p:spPr>
      </p:pic>
    </p:spTree>
    <p:extLst>
      <p:ext uri="{BB962C8B-B14F-4D97-AF65-F5344CB8AC3E}">
        <p14:creationId xmlns:p14="http://schemas.microsoft.com/office/powerpoint/2010/main" val="39358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99592" y="1556792"/>
            <a:ext cx="7632848" cy="5078313"/>
          </a:xfrm>
          <a:prstGeom prst="rect">
            <a:avLst/>
          </a:prstGeom>
        </p:spPr>
        <p:txBody>
          <a:bodyPr wrap="square">
            <a:spAutoFit/>
          </a:bodyPr>
          <a:lstStyle/>
          <a:p>
            <a:r>
              <a:rPr lang="he-IL" dirty="0" smtClean="0"/>
              <a:t>כאשר אנו רואים ברק בשמיים, מדוע אנו שומעים את הרעם מספר שניות אח"כ?</a:t>
            </a:r>
          </a:p>
          <a:p>
            <a:endParaRPr lang="he-IL" dirty="0" smtClean="0"/>
          </a:p>
          <a:p>
            <a:r>
              <a:rPr lang="he-IL" dirty="0" smtClean="0"/>
              <a:t>מהירות הקול כ- 330 מ/ש. אם שמענו את הרעם 4 שניות לאחר שראינו את הברק, מהו המרחק שלנו מהברק?</a:t>
            </a:r>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endParaRPr lang="he-IL" dirty="0" smtClean="0"/>
          </a:p>
          <a:p>
            <a:r>
              <a:rPr lang="en-US" dirty="0" smtClean="0">
                <a:solidFill>
                  <a:schemeClr val="tx2"/>
                </a:solidFill>
              </a:rPr>
              <a:t>S = V * t = 330 x 4 = 1320 m = 1.32 Km</a:t>
            </a:r>
            <a:endParaRPr lang="en-US" dirty="0">
              <a:solidFill>
                <a:schemeClr val="tx2"/>
              </a:solidFill>
            </a:endParaRPr>
          </a:p>
        </p:txBody>
      </p:sp>
      <p:sp>
        <p:nvSpPr>
          <p:cNvPr id="3" name="כותרת 1"/>
          <p:cNvSpPr>
            <a:spLocks noGrp="1"/>
          </p:cNvSpPr>
          <p:nvPr>
            <p:ph type="title"/>
          </p:nvPr>
        </p:nvSpPr>
        <p:spPr>
          <a:xfrm>
            <a:off x="457200" y="274638"/>
            <a:ext cx="8229600" cy="1143000"/>
          </a:xfrm>
        </p:spPr>
        <p:txBody>
          <a:bodyPr>
            <a:normAutofit/>
          </a:bodyPr>
          <a:lstStyle/>
          <a:p>
            <a:r>
              <a:rPr lang="he-IL" b="1" dirty="0" smtClean="0">
                <a:solidFill>
                  <a:schemeClr val="accent1"/>
                </a:solidFill>
              </a:rPr>
              <a:t>ברק ורעם</a:t>
            </a:r>
            <a:endParaRPr lang="he-IL" dirty="0">
              <a:solidFill>
                <a:schemeClr val="accent1"/>
              </a:solidFill>
            </a:endParaRPr>
          </a:p>
        </p:txBody>
      </p:sp>
      <p:pic>
        <p:nvPicPr>
          <p:cNvPr id="46082" name="Picture 2" descr="http://communabuilder.tapuz.co.il/UsersFolders/barak07/images/25152_2342140_1.jpg"/>
          <p:cNvPicPr>
            <a:picLocks noChangeAspect="1" noChangeArrowheads="1"/>
          </p:cNvPicPr>
          <p:nvPr/>
        </p:nvPicPr>
        <p:blipFill>
          <a:blip r:embed="rId2" cstate="print"/>
          <a:srcRect/>
          <a:stretch>
            <a:fillRect/>
          </a:stretch>
        </p:blipFill>
        <p:spPr bwMode="auto">
          <a:xfrm>
            <a:off x="2555776" y="3068960"/>
            <a:ext cx="4301208" cy="2867472"/>
          </a:xfrm>
          <a:prstGeom prst="rect">
            <a:avLst/>
          </a:prstGeom>
          <a:noFill/>
        </p:spPr>
      </p:pic>
    </p:spTree>
    <p:extLst>
      <p:ext uri="{BB962C8B-B14F-4D97-AF65-F5344CB8AC3E}">
        <p14:creationId xmlns:p14="http://schemas.microsoft.com/office/powerpoint/2010/main" val="39358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99592" y="1556792"/>
            <a:ext cx="7632848" cy="3416320"/>
          </a:xfrm>
          <a:prstGeom prst="rect">
            <a:avLst/>
          </a:prstGeom>
        </p:spPr>
        <p:txBody>
          <a:bodyPr wrap="square">
            <a:spAutoFit/>
          </a:bodyPr>
          <a:lstStyle/>
          <a:p>
            <a:endParaRPr lang="en-US" b="1" dirty="0"/>
          </a:p>
          <a:p>
            <a:pPr>
              <a:buFont typeface="Arial" pitchFamily="34" charset="0"/>
              <a:buChar char="•"/>
            </a:pPr>
            <a:r>
              <a:rPr lang="he-IL" dirty="0" smtClean="0"/>
              <a:t>מהירות שווה לדרך חלקי הזמן. זוהי המהירות הממוצעת.</a:t>
            </a:r>
          </a:p>
          <a:p>
            <a:pPr>
              <a:buFont typeface="Arial" pitchFamily="34" charset="0"/>
              <a:buChar char="•"/>
            </a:pPr>
            <a:endParaRPr lang="he-IL" dirty="0"/>
          </a:p>
          <a:p>
            <a:pPr>
              <a:buFont typeface="Arial" pitchFamily="34" charset="0"/>
              <a:buChar char="•"/>
            </a:pPr>
            <a:endParaRPr lang="he-IL" dirty="0" smtClean="0"/>
          </a:p>
          <a:p>
            <a:pPr>
              <a:buFont typeface="Arial" pitchFamily="34" charset="0"/>
              <a:buChar char="•"/>
            </a:pPr>
            <a:r>
              <a:rPr lang="he-IL" dirty="0" smtClean="0"/>
              <a:t>יחידות המהירות הנפוצות הן מ/ש (ביחידות סטנדרטיות) או קמ"ש </a:t>
            </a:r>
          </a:p>
          <a:p>
            <a:pPr>
              <a:buFont typeface="Arial" pitchFamily="34" charset="0"/>
              <a:buChar char="•"/>
            </a:pPr>
            <a:endParaRPr lang="he-IL" dirty="0" smtClean="0"/>
          </a:p>
          <a:p>
            <a:pPr>
              <a:buFont typeface="Arial" pitchFamily="34" charset="0"/>
              <a:buChar char="•"/>
            </a:pPr>
            <a:endParaRPr lang="he-IL" dirty="0" smtClean="0"/>
          </a:p>
          <a:p>
            <a:pPr>
              <a:buFont typeface="Arial" pitchFamily="34" charset="0"/>
              <a:buChar char="•"/>
            </a:pPr>
            <a:endParaRPr lang="he-IL" dirty="0" smtClean="0"/>
          </a:p>
          <a:p>
            <a:pPr>
              <a:buFont typeface="Arial" pitchFamily="34" charset="0"/>
              <a:buChar char="•"/>
            </a:pPr>
            <a:endParaRPr lang="he-IL" dirty="0" smtClean="0"/>
          </a:p>
          <a:p>
            <a:pPr>
              <a:buFont typeface="Arial" pitchFamily="34" charset="0"/>
              <a:buChar char="•"/>
            </a:pPr>
            <a:endParaRPr lang="he-IL" dirty="0" smtClean="0"/>
          </a:p>
          <a:p>
            <a:pPr>
              <a:buFont typeface="Arial" pitchFamily="34" charset="0"/>
              <a:buChar char="•"/>
            </a:pPr>
            <a:r>
              <a:rPr lang="he-IL" dirty="0" smtClean="0"/>
              <a:t>תנועה קצובה היא תנועה במהירות קבועה. במקרה כזה המהירות הממוצעת שווה למהירות בכל רגע ורגע.</a:t>
            </a:r>
            <a:endParaRPr lang="he-IL" dirty="0"/>
          </a:p>
        </p:txBody>
      </p:sp>
      <p:sp>
        <p:nvSpPr>
          <p:cNvPr id="3" name="כותרת 1"/>
          <p:cNvSpPr>
            <a:spLocks noGrp="1"/>
          </p:cNvSpPr>
          <p:nvPr>
            <p:ph type="title"/>
          </p:nvPr>
        </p:nvSpPr>
        <p:spPr>
          <a:xfrm>
            <a:off x="457200" y="274638"/>
            <a:ext cx="8229600" cy="1143000"/>
          </a:xfrm>
        </p:spPr>
        <p:txBody>
          <a:bodyPr>
            <a:normAutofit/>
          </a:bodyPr>
          <a:lstStyle/>
          <a:p>
            <a:r>
              <a:rPr lang="he-IL" b="1" dirty="0" smtClean="0">
                <a:solidFill>
                  <a:schemeClr val="accent1"/>
                </a:solidFill>
              </a:rPr>
              <a:t>סיכום</a:t>
            </a:r>
            <a:endParaRPr lang="he-IL" dirty="0">
              <a:solidFill>
                <a:schemeClr val="accent1"/>
              </a:solidFill>
            </a:endParaRPr>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59632" y="1556792"/>
            <a:ext cx="1080120" cy="1010435"/>
          </a:xfrm>
          <a:prstGeom prst="rect">
            <a:avLst/>
          </a:prstGeom>
          <a:noFill/>
        </p:spPr>
      </p:pic>
      <p:pic>
        <p:nvPicPr>
          <p:cNvPr id="36866" name="Picture 2"/>
          <p:cNvPicPr>
            <a:picLocks noChangeAspect="1" noChangeArrowheads="1"/>
          </p:cNvPicPr>
          <p:nvPr/>
        </p:nvPicPr>
        <p:blipFill>
          <a:blip r:embed="rId3" cstate="print"/>
          <a:srcRect/>
          <a:stretch>
            <a:fillRect/>
          </a:stretch>
        </p:blipFill>
        <p:spPr bwMode="auto">
          <a:xfrm>
            <a:off x="3563888" y="3212976"/>
            <a:ext cx="2434003" cy="1005086"/>
          </a:xfrm>
          <a:prstGeom prst="rect">
            <a:avLst/>
          </a:prstGeom>
          <a:noFill/>
          <a:ln w="9525">
            <a:noFill/>
            <a:miter lim="800000"/>
            <a:headEnd/>
            <a:tailEnd/>
          </a:ln>
        </p:spPr>
      </p:pic>
    </p:spTree>
    <p:extLst>
      <p:ext uri="{BB962C8B-B14F-4D97-AF65-F5344CB8AC3E}">
        <p14:creationId xmlns:p14="http://schemas.microsoft.com/office/powerpoint/2010/main" val="39358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8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467544" y="2924944"/>
            <a:ext cx="8229600" cy="1143000"/>
          </a:xfrm>
        </p:spPr>
        <p:txBody>
          <a:bodyPr>
            <a:normAutofit/>
          </a:bodyPr>
          <a:lstStyle/>
          <a:p>
            <a:r>
              <a:rPr lang="he-IL" sz="6000" b="1" dirty="0" smtClean="0">
                <a:solidFill>
                  <a:schemeClr val="accent1"/>
                </a:solidFill>
              </a:rPr>
              <a:t>תרגילים</a:t>
            </a:r>
            <a:endParaRPr lang="he-IL" sz="6000" dirty="0">
              <a:solidFill>
                <a:schemeClr val="accent1"/>
              </a:solidFill>
            </a:endParaRPr>
          </a:p>
        </p:txBody>
      </p:sp>
    </p:spTree>
    <p:extLst>
      <p:ext uri="{BB962C8B-B14F-4D97-AF65-F5344CB8AC3E}">
        <p14:creationId xmlns:p14="http://schemas.microsoft.com/office/powerpoint/2010/main" val="4180433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83882" y="1124744"/>
            <a:ext cx="8136904" cy="5632311"/>
          </a:xfrm>
          <a:prstGeom prst="rect">
            <a:avLst/>
          </a:prstGeom>
        </p:spPr>
        <p:txBody>
          <a:bodyPr wrap="square">
            <a:spAutoFit/>
          </a:bodyPr>
          <a:lstStyle/>
          <a:p>
            <a:pPr marL="457200" lvl="0" indent="-457200">
              <a:lnSpc>
                <a:spcPct val="150000"/>
              </a:lnSpc>
              <a:buFont typeface="+mj-lt"/>
              <a:buAutoNum type="arabicPeriod"/>
            </a:pPr>
            <a:r>
              <a:rPr lang="he-IL" sz="2400" dirty="0" smtClean="0"/>
              <a:t>תרגום </a:t>
            </a:r>
            <a:r>
              <a:rPr lang="he-IL" sz="2400" dirty="0"/>
              <a:t>הבעיה המילולית לנתונים וזיהוי הנעלם או נעלמים שאת ערכם צריך למצוא.</a:t>
            </a:r>
            <a:endParaRPr lang="en-US" sz="2400" dirty="0"/>
          </a:p>
          <a:p>
            <a:pPr marL="457200" lvl="0" indent="-457200">
              <a:lnSpc>
                <a:spcPct val="150000"/>
              </a:lnSpc>
              <a:buFont typeface="+mj-lt"/>
              <a:buAutoNum type="arabicPeriod"/>
            </a:pPr>
            <a:r>
              <a:rPr lang="he-IL" sz="2400" dirty="0"/>
              <a:t>במידת הצורך, ציור תרשים המתאר את </a:t>
            </a:r>
            <a:r>
              <a:rPr lang="he-IL" sz="2400" dirty="0" smtClean="0"/>
              <a:t>הבעיה </a:t>
            </a:r>
          </a:p>
          <a:p>
            <a:pPr marL="457200" lvl="0" indent="-457200">
              <a:lnSpc>
                <a:spcPct val="150000"/>
              </a:lnSpc>
              <a:buFont typeface="+mj-lt"/>
              <a:buAutoNum type="arabicPeriod"/>
            </a:pPr>
            <a:r>
              <a:rPr lang="he-IL" sz="2400" dirty="0" smtClean="0"/>
              <a:t>רישום </a:t>
            </a:r>
            <a:r>
              <a:rPr lang="he-IL" sz="2400" dirty="0"/>
              <a:t>הנוסחאות הרלוונטיות לבעיה שבפניכם</a:t>
            </a:r>
            <a:endParaRPr lang="en-US" sz="2400" dirty="0"/>
          </a:p>
          <a:p>
            <a:pPr marL="457200" lvl="0" indent="-457200">
              <a:lnSpc>
                <a:spcPct val="150000"/>
              </a:lnSpc>
              <a:buFont typeface="+mj-lt"/>
              <a:buAutoNum type="arabicPeriod"/>
            </a:pPr>
            <a:r>
              <a:rPr lang="he-IL" sz="2400" dirty="0"/>
              <a:t>פתרון המשוואות, קודם כל תוך שימוש בפרמטרים (</a:t>
            </a:r>
            <a:r>
              <a:rPr lang="en-US" sz="2400" dirty="0"/>
              <a:t>V, a, X, F</a:t>
            </a:r>
            <a:r>
              <a:rPr lang="he-IL" sz="2400" dirty="0"/>
              <a:t> וכו')</a:t>
            </a:r>
            <a:endParaRPr lang="en-US" sz="2400" dirty="0"/>
          </a:p>
          <a:p>
            <a:pPr marL="457200" lvl="0" indent="-457200">
              <a:lnSpc>
                <a:spcPct val="150000"/>
              </a:lnSpc>
              <a:buFont typeface="+mj-lt"/>
              <a:buAutoNum type="arabicPeriod"/>
            </a:pPr>
            <a:r>
              <a:rPr lang="he-IL" sz="2400" dirty="0"/>
              <a:t>הצבת ערכים מספריים</a:t>
            </a:r>
            <a:endParaRPr lang="en-US" sz="2400" dirty="0"/>
          </a:p>
          <a:p>
            <a:pPr marL="457200" lvl="0" indent="-457200">
              <a:lnSpc>
                <a:spcPct val="150000"/>
              </a:lnSpc>
              <a:buFont typeface="+mj-lt"/>
              <a:buAutoNum type="arabicPeriod"/>
            </a:pPr>
            <a:r>
              <a:rPr lang="he-IL" sz="2400" dirty="0"/>
              <a:t>חישוב התשובה</a:t>
            </a:r>
            <a:endParaRPr lang="en-US" sz="2400" dirty="0"/>
          </a:p>
          <a:p>
            <a:pPr marL="457200" lvl="0" indent="-457200">
              <a:lnSpc>
                <a:spcPct val="150000"/>
              </a:lnSpc>
              <a:buFont typeface="+mj-lt"/>
              <a:buAutoNum type="arabicPeriod"/>
            </a:pPr>
            <a:r>
              <a:rPr lang="he-IL" sz="2400" dirty="0"/>
              <a:t>הצגת התשובה, הן בצורה מספרית והן בצורה מילולית</a:t>
            </a:r>
            <a:endParaRPr lang="en-US" sz="2400" dirty="0"/>
          </a:p>
          <a:p>
            <a:pPr marL="457200" lvl="0" indent="-457200">
              <a:lnSpc>
                <a:spcPct val="150000"/>
              </a:lnSpc>
              <a:buFont typeface="+mj-lt"/>
              <a:buAutoNum type="arabicPeriod"/>
            </a:pPr>
            <a:r>
              <a:rPr lang="he-IL" sz="2400" dirty="0"/>
              <a:t>יש להקפיד על ציון היחידות, הן ברישום הנתונים והן בשלבי הפתרון השונים ובתשובה הסופית</a:t>
            </a:r>
            <a:r>
              <a:rPr lang="he-IL" sz="2400" dirty="0" smtClean="0"/>
              <a:t>.</a:t>
            </a:r>
            <a:endParaRPr lang="en-US" sz="2400" dirty="0"/>
          </a:p>
        </p:txBody>
      </p:sp>
      <p:sp>
        <p:nvSpPr>
          <p:cNvPr id="3" name="כותרת 1"/>
          <p:cNvSpPr>
            <a:spLocks noGrp="1"/>
          </p:cNvSpPr>
          <p:nvPr>
            <p:ph type="title"/>
          </p:nvPr>
        </p:nvSpPr>
        <p:spPr>
          <a:xfrm>
            <a:off x="626" y="125760"/>
            <a:ext cx="8964488" cy="1143000"/>
          </a:xfrm>
        </p:spPr>
        <p:txBody>
          <a:bodyPr>
            <a:normAutofit fontScale="90000"/>
          </a:bodyPr>
          <a:lstStyle/>
          <a:p>
            <a:r>
              <a:rPr lang="he-IL" b="1" dirty="0" smtClean="0">
                <a:solidFill>
                  <a:schemeClr val="accent1"/>
                </a:solidFill>
              </a:rPr>
              <a:t>כיצד מארגנים את הפתרון של תרגילי חישוב?</a:t>
            </a:r>
            <a:endParaRPr lang="he-IL" dirty="0">
              <a:solidFill>
                <a:schemeClr val="accent1"/>
              </a:solidFill>
            </a:endParaRPr>
          </a:p>
        </p:txBody>
      </p:sp>
    </p:spTree>
    <p:extLst>
      <p:ext uri="{BB962C8B-B14F-4D97-AF65-F5344CB8AC3E}">
        <p14:creationId xmlns:p14="http://schemas.microsoft.com/office/powerpoint/2010/main" val="233430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המרת יחידות</a:t>
            </a:r>
            <a:endParaRPr lang="he-IL" dirty="0">
              <a:solidFill>
                <a:schemeClr val="accent1"/>
              </a:solidFill>
            </a:endParaRPr>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46264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996952"/>
            <a:ext cx="4392488" cy="3294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343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המרת יחידות</a:t>
            </a:r>
            <a:endParaRPr lang="he-IL" dirty="0">
              <a:solidFill>
                <a:schemeClr val="accent1"/>
              </a:solidFill>
            </a:endParaRP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854" y="1196752"/>
            <a:ext cx="6996261" cy="1275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787" y="2529333"/>
            <a:ext cx="618039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4077072"/>
            <a:ext cx="60388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15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מהירות הצב</a:t>
            </a:r>
            <a:endParaRPr lang="he-IL" dirty="0">
              <a:solidFill>
                <a:schemeClr val="accent1"/>
              </a:solidFill>
            </a:endParaRPr>
          </a:p>
        </p:txBody>
      </p:sp>
      <p:sp>
        <p:nvSpPr>
          <p:cNvPr id="2" name="מלבן 1"/>
          <p:cNvSpPr/>
          <p:nvPr/>
        </p:nvSpPr>
        <p:spPr>
          <a:xfrm>
            <a:off x="683568" y="1484784"/>
            <a:ext cx="7776864" cy="1384995"/>
          </a:xfrm>
          <a:prstGeom prst="rect">
            <a:avLst/>
          </a:prstGeom>
        </p:spPr>
        <p:txBody>
          <a:bodyPr wrap="square">
            <a:spAutoFit/>
          </a:bodyPr>
          <a:lstStyle/>
          <a:p>
            <a:r>
              <a:rPr lang="he-IL" sz="2800" dirty="0"/>
              <a:t>בהנחה שצב עובר 20 מטרים ב-3 דקות, מהי מהירות? רשמו את המהירות, הן ביחידות ק"מ/שעה והן ביחידות מטר/שנייה.</a:t>
            </a:r>
          </a:p>
        </p:txBody>
      </p:sp>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068959"/>
            <a:ext cx="3988668" cy="2669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627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accent1"/>
                </a:solidFill>
              </a:rPr>
              <a:t>שיאי מהירות</a:t>
            </a:r>
            <a:endParaRPr lang="he-IL" dirty="0">
              <a:solidFill>
                <a:schemeClr val="accent1"/>
              </a:solidFill>
            </a:endParaRPr>
          </a:p>
        </p:txBody>
      </p:sp>
      <p:sp>
        <p:nvSpPr>
          <p:cNvPr id="6" name="TextBox 5"/>
          <p:cNvSpPr txBox="1"/>
          <p:nvPr/>
        </p:nvSpPr>
        <p:spPr>
          <a:xfrm>
            <a:off x="1963863" y="4437112"/>
            <a:ext cx="4867678" cy="923330"/>
          </a:xfrm>
          <a:prstGeom prst="rect">
            <a:avLst/>
          </a:prstGeom>
          <a:noFill/>
        </p:spPr>
        <p:txBody>
          <a:bodyPr wrap="none" rtlCol="0">
            <a:spAutoFit/>
          </a:bodyPr>
          <a:lstStyle/>
          <a:p>
            <a:pPr algn="ctr"/>
            <a:r>
              <a:rPr lang="he-IL" dirty="0" smtClean="0"/>
              <a:t>הרכב הקרקעי המהיר ביותר שיצר האדם: </a:t>
            </a:r>
            <a:r>
              <a:rPr lang="en-US" dirty="0" smtClean="0"/>
              <a:t>Thrust SSC</a:t>
            </a:r>
            <a:endParaRPr lang="he-IL" dirty="0" smtClean="0"/>
          </a:p>
          <a:p>
            <a:pPr algn="ctr"/>
            <a:endParaRPr lang="he-IL" dirty="0" smtClean="0"/>
          </a:p>
          <a:p>
            <a:pPr algn="ctr"/>
            <a:r>
              <a:rPr lang="en-US" dirty="0" smtClean="0"/>
              <a:t>1,228</a:t>
            </a:r>
            <a:r>
              <a:rPr lang="he-IL" dirty="0" smtClean="0"/>
              <a:t> קמ"ש</a:t>
            </a:r>
            <a:endParaRPr lang="en-US" dirty="0"/>
          </a:p>
        </p:txBody>
      </p:sp>
      <p:pic>
        <p:nvPicPr>
          <p:cNvPr id="39938" name="Picture 2" descr="http://www.motorsportnationals.com/wp-content/uploads/2015/10/thrust-ssc.jpg"/>
          <p:cNvPicPr>
            <a:picLocks noChangeAspect="1" noChangeArrowheads="1"/>
          </p:cNvPicPr>
          <p:nvPr/>
        </p:nvPicPr>
        <p:blipFill>
          <a:blip r:embed="rId2" cstate="print"/>
          <a:srcRect/>
          <a:stretch>
            <a:fillRect/>
          </a:stretch>
        </p:blipFill>
        <p:spPr bwMode="auto">
          <a:xfrm>
            <a:off x="2339752" y="1412776"/>
            <a:ext cx="4176464" cy="2761107"/>
          </a:xfrm>
          <a:prstGeom prst="rect">
            <a:avLst/>
          </a:prstGeom>
          <a:noFill/>
        </p:spPr>
      </p:pic>
    </p:spTree>
    <p:extLst>
      <p:ext uri="{BB962C8B-B14F-4D97-AF65-F5344CB8AC3E}">
        <p14:creationId xmlns:p14="http://schemas.microsoft.com/office/powerpoint/2010/main" val="30896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כמה התקדם האוטובוס?</a:t>
            </a:r>
            <a:endParaRPr lang="he-IL" dirty="0">
              <a:solidFill>
                <a:schemeClr val="accent1"/>
              </a:solidFill>
            </a:endParaRPr>
          </a:p>
        </p:txBody>
      </p:sp>
      <p:sp>
        <p:nvSpPr>
          <p:cNvPr id="2" name="מלבן 1"/>
          <p:cNvSpPr/>
          <p:nvPr/>
        </p:nvSpPr>
        <p:spPr>
          <a:xfrm>
            <a:off x="683568" y="1340768"/>
            <a:ext cx="7776864" cy="2246769"/>
          </a:xfrm>
          <a:prstGeom prst="rect">
            <a:avLst/>
          </a:prstGeom>
        </p:spPr>
        <p:txBody>
          <a:bodyPr wrap="square">
            <a:spAutoFit/>
          </a:bodyPr>
          <a:lstStyle/>
          <a:p>
            <a:r>
              <a:rPr lang="he-IL" sz="2800" dirty="0"/>
              <a:t>תלמיד מתבונן במד המהירות של אוטובוס ובשעונו הפרטי בעת ובעונה אחת. </a:t>
            </a:r>
            <a:endParaRPr lang="he-IL" sz="2800" dirty="0" smtClean="0"/>
          </a:p>
          <a:p>
            <a:r>
              <a:rPr lang="he-IL" sz="2800" dirty="0" smtClean="0"/>
              <a:t>הוא </a:t>
            </a:r>
            <a:r>
              <a:rPr lang="he-IL" sz="2800" dirty="0"/>
              <a:t>מגלה כי במשך דקה שלמה הנהג שמר על מהירות של 90 ק"מ/שעה. כמה מטרים מתקדם האוטובוס במשך זמן זה?</a:t>
            </a:r>
            <a:endParaRPr lang="he-IL" sz="28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743" y="3776453"/>
            <a:ext cx="3656513" cy="2611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697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מחיאות כפיים</a:t>
            </a:r>
            <a:endParaRPr lang="he-IL" dirty="0">
              <a:solidFill>
                <a:schemeClr val="accent1"/>
              </a:solidFill>
            </a:endParaRPr>
          </a:p>
        </p:txBody>
      </p:sp>
      <p:sp>
        <p:nvSpPr>
          <p:cNvPr id="2" name="מלבן 1"/>
          <p:cNvSpPr/>
          <p:nvPr/>
        </p:nvSpPr>
        <p:spPr>
          <a:xfrm>
            <a:off x="251520" y="1340768"/>
            <a:ext cx="8568952" cy="2246769"/>
          </a:xfrm>
          <a:prstGeom prst="rect">
            <a:avLst/>
          </a:prstGeom>
        </p:spPr>
        <p:txBody>
          <a:bodyPr wrap="square">
            <a:spAutoFit/>
          </a:bodyPr>
          <a:lstStyle/>
          <a:p>
            <a:r>
              <a:rPr lang="he-IL" sz="2800" dirty="0"/>
              <a:t>קהל נלהב מקבל אומן במחיאות כפיים קצובות (אחת בכל שנייה). אדם בקהל מניע את כפיו זו אל זו ובחזרה (במהלך מחיאת הכפיים). כל יד נעה 10 ס"מ, עד למרחק של 20 ס"מ בין כפות הידיים וחזרה. מהי המהירות של אחת מכפות הידיים?</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929017"/>
            <a:ext cx="4432492" cy="2493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907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חישוב מרחק</a:t>
            </a:r>
            <a:endParaRPr lang="he-IL" dirty="0">
              <a:solidFill>
                <a:schemeClr val="accent1"/>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38054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852936"/>
            <a:ext cx="3372600" cy="277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236138"/>
            <a:ext cx="3440038" cy="251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1273" y="5976385"/>
            <a:ext cx="5965997" cy="88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6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חישוב מהירות ממוצעת</a:t>
            </a:r>
            <a:endParaRPr lang="he-IL" dirty="0">
              <a:solidFill>
                <a:schemeClr val="accent1"/>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6" y="1533524"/>
            <a:ext cx="9116254" cy="4127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443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חישוב מהירות ממוצעת</a:t>
            </a:r>
            <a:endParaRPr lang="he-IL" dirty="0">
              <a:solidFill>
                <a:schemeClr val="accent1"/>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7748628" cy="403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225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חישוב מהירות ממוצעת</a:t>
            </a:r>
            <a:endParaRPr lang="he-IL" dirty="0">
              <a:solidFill>
                <a:schemeClr val="accent1"/>
              </a:solidFil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17965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365104"/>
            <a:ext cx="20193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484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פתרון דו שלבי</a:t>
            </a:r>
            <a:endParaRPr lang="he-IL" dirty="0">
              <a:solidFill>
                <a:schemeClr val="accent1"/>
              </a:solidFil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21093"/>
            <a:ext cx="7871784"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840046"/>
            <a:ext cx="22479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642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פתרון דו שלבי</a:t>
            </a:r>
            <a:endParaRPr lang="he-IL" dirty="0">
              <a:solidFill>
                <a:schemeClr val="accent1"/>
              </a:solidFill>
            </a:endParaRP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39" y="1412776"/>
            <a:ext cx="8446757"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370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a:spLocks noGrp="1"/>
          </p:cNvSpPr>
          <p:nvPr>
            <p:ph type="title"/>
          </p:nvPr>
        </p:nvSpPr>
        <p:spPr>
          <a:xfrm>
            <a:off x="626" y="125760"/>
            <a:ext cx="8964488" cy="1143000"/>
          </a:xfrm>
        </p:spPr>
        <p:txBody>
          <a:bodyPr>
            <a:normAutofit/>
          </a:bodyPr>
          <a:lstStyle/>
          <a:p>
            <a:r>
              <a:rPr lang="he-IL" b="1" dirty="0" smtClean="0">
                <a:solidFill>
                  <a:schemeClr val="accent1"/>
                </a:solidFill>
              </a:rPr>
              <a:t>פתרון דו שלבי</a:t>
            </a:r>
            <a:endParaRPr lang="he-IL" dirty="0">
              <a:solidFill>
                <a:schemeClr val="accent1"/>
              </a:solidFill>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7992888" cy="491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539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accent1"/>
                </a:solidFill>
              </a:rPr>
              <a:t>שיאי מהירות</a:t>
            </a:r>
            <a:endParaRPr lang="he-IL" dirty="0">
              <a:solidFill>
                <a:schemeClr val="accent1"/>
              </a:solidFill>
            </a:endParaRPr>
          </a:p>
        </p:txBody>
      </p:sp>
      <p:sp>
        <p:nvSpPr>
          <p:cNvPr id="6" name="TextBox 5"/>
          <p:cNvSpPr txBox="1"/>
          <p:nvPr/>
        </p:nvSpPr>
        <p:spPr>
          <a:xfrm>
            <a:off x="3308679" y="4509120"/>
            <a:ext cx="2489784" cy="1477328"/>
          </a:xfrm>
          <a:prstGeom prst="rect">
            <a:avLst/>
          </a:prstGeom>
          <a:noFill/>
        </p:spPr>
        <p:txBody>
          <a:bodyPr wrap="none" rtlCol="0">
            <a:spAutoFit/>
          </a:bodyPr>
          <a:lstStyle/>
          <a:p>
            <a:pPr algn="ctr"/>
            <a:r>
              <a:rPr lang="he-IL" dirty="0" smtClean="0"/>
              <a:t>בעל החיים המהיר ביותר: </a:t>
            </a:r>
          </a:p>
          <a:p>
            <a:pPr algn="ctr"/>
            <a:endParaRPr lang="he-IL" dirty="0" smtClean="0"/>
          </a:p>
          <a:p>
            <a:pPr algn="ctr"/>
            <a:r>
              <a:rPr lang="he-IL" dirty="0" smtClean="0"/>
              <a:t>הבז הנודד</a:t>
            </a:r>
          </a:p>
          <a:p>
            <a:pPr algn="ctr"/>
            <a:endParaRPr lang="he-IL" dirty="0" smtClean="0"/>
          </a:p>
          <a:p>
            <a:pPr algn="ctr"/>
            <a:r>
              <a:rPr lang="he-IL" dirty="0" smtClean="0"/>
              <a:t>389 קמ"ש</a:t>
            </a:r>
            <a:endParaRPr lang="en-US" dirty="0"/>
          </a:p>
        </p:txBody>
      </p:sp>
      <p:pic>
        <p:nvPicPr>
          <p:cNvPr id="40962" name="Picture 2" descr="https://www.allaboutbirds.org/guide/PHOTO/LARGE/peregrine_falcon_3.jpg"/>
          <p:cNvPicPr>
            <a:picLocks noChangeAspect="1" noChangeArrowheads="1"/>
          </p:cNvPicPr>
          <p:nvPr/>
        </p:nvPicPr>
        <p:blipFill>
          <a:blip r:embed="rId2" cstate="print"/>
          <a:srcRect/>
          <a:stretch>
            <a:fillRect/>
          </a:stretch>
        </p:blipFill>
        <p:spPr bwMode="auto">
          <a:xfrm>
            <a:off x="2627784" y="1412776"/>
            <a:ext cx="3672408" cy="2937928"/>
          </a:xfrm>
          <a:prstGeom prst="rect">
            <a:avLst/>
          </a:prstGeom>
          <a:noFill/>
        </p:spPr>
      </p:pic>
    </p:spTree>
    <p:extLst>
      <p:ext uri="{BB962C8B-B14F-4D97-AF65-F5344CB8AC3E}">
        <p14:creationId xmlns:p14="http://schemas.microsoft.com/office/powerpoint/2010/main" val="30896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accent1"/>
                </a:solidFill>
              </a:rPr>
              <a:t>שיאי מהירות</a:t>
            </a:r>
            <a:endParaRPr lang="he-IL" dirty="0">
              <a:solidFill>
                <a:schemeClr val="accent1"/>
              </a:solidFill>
            </a:endParaRPr>
          </a:p>
        </p:txBody>
      </p:sp>
      <p:sp>
        <p:nvSpPr>
          <p:cNvPr id="6" name="TextBox 5"/>
          <p:cNvSpPr txBox="1"/>
          <p:nvPr/>
        </p:nvSpPr>
        <p:spPr>
          <a:xfrm>
            <a:off x="2814153" y="4509120"/>
            <a:ext cx="3478837" cy="1477328"/>
          </a:xfrm>
          <a:prstGeom prst="rect">
            <a:avLst/>
          </a:prstGeom>
          <a:noFill/>
        </p:spPr>
        <p:txBody>
          <a:bodyPr wrap="none" rtlCol="0">
            <a:spAutoFit/>
          </a:bodyPr>
          <a:lstStyle/>
          <a:p>
            <a:pPr algn="ctr"/>
            <a:r>
              <a:rPr lang="he-IL" dirty="0" smtClean="0"/>
              <a:t>בעל החיים המהיר ביותר על הקרקע: </a:t>
            </a:r>
          </a:p>
          <a:p>
            <a:pPr algn="ctr"/>
            <a:endParaRPr lang="he-IL" dirty="0" smtClean="0"/>
          </a:p>
          <a:p>
            <a:pPr algn="ctr"/>
            <a:r>
              <a:rPr lang="he-IL" dirty="0" smtClean="0"/>
              <a:t>הצ'יטה</a:t>
            </a:r>
          </a:p>
          <a:p>
            <a:pPr algn="ctr"/>
            <a:endParaRPr lang="he-IL" dirty="0" smtClean="0"/>
          </a:p>
          <a:p>
            <a:pPr algn="ctr"/>
            <a:r>
              <a:rPr lang="he-IL" dirty="0" smtClean="0"/>
              <a:t>120 קמ"ש</a:t>
            </a:r>
            <a:endParaRPr lang="en-US" dirty="0"/>
          </a:p>
        </p:txBody>
      </p:sp>
      <p:pic>
        <p:nvPicPr>
          <p:cNvPr id="41986" name="Picture 2" descr="http://efdreams.com/data_images/dreams/cheetah/cheetah-10.jpg"/>
          <p:cNvPicPr>
            <a:picLocks noChangeAspect="1" noChangeArrowheads="1"/>
          </p:cNvPicPr>
          <p:nvPr/>
        </p:nvPicPr>
        <p:blipFill>
          <a:blip r:embed="rId2" cstate="print"/>
          <a:srcRect/>
          <a:stretch>
            <a:fillRect/>
          </a:stretch>
        </p:blipFill>
        <p:spPr bwMode="auto">
          <a:xfrm>
            <a:off x="2195736" y="1556792"/>
            <a:ext cx="4846003" cy="2664296"/>
          </a:xfrm>
          <a:prstGeom prst="rect">
            <a:avLst/>
          </a:prstGeom>
          <a:noFill/>
        </p:spPr>
      </p:pic>
    </p:spTree>
    <p:extLst>
      <p:ext uri="{BB962C8B-B14F-4D97-AF65-F5344CB8AC3E}">
        <p14:creationId xmlns:p14="http://schemas.microsoft.com/office/powerpoint/2010/main" val="30896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accent1"/>
                </a:solidFill>
              </a:rPr>
              <a:t>שיאי מהירות</a:t>
            </a:r>
            <a:endParaRPr lang="he-IL" dirty="0">
              <a:solidFill>
                <a:schemeClr val="accent1"/>
              </a:solidFill>
            </a:endParaRPr>
          </a:p>
        </p:txBody>
      </p:sp>
      <p:sp>
        <p:nvSpPr>
          <p:cNvPr id="6" name="TextBox 5"/>
          <p:cNvSpPr txBox="1"/>
          <p:nvPr/>
        </p:nvSpPr>
        <p:spPr>
          <a:xfrm>
            <a:off x="3553138" y="4509120"/>
            <a:ext cx="2000869" cy="1477328"/>
          </a:xfrm>
          <a:prstGeom prst="rect">
            <a:avLst/>
          </a:prstGeom>
          <a:noFill/>
        </p:spPr>
        <p:txBody>
          <a:bodyPr wrap="none" rtlCol="0">
            <a:spAutoFit/>
          </a:bodyPr>
          <a:lstStyle/>
          <a:p>
            <a:pPr algn="ctr"/>
            <a:r>
              <a:rPr lang="he-IL" dirty="0" smtClean="0"/>
              <a:t>האדם המהיר ביותר:</a:t>
            </a:r>
          </a:p>
          <a:p>
            <a:pPr algn="ctr"/>
            <a:endParaRPr lang="he-IL" dirty="0" smtClean="0"/>
          </a:p>
          <a:p>
            <a:pPr algn="ctr"/>
            <a:r>
              <a:rPr lang="he-IL" dirty="0" smtClean="0"/>
              <a:t>אוסיין בולט</a:t>
            </a:r>
          </a:p>
          <a:p>
            <a:pPr algn="ctr"/>
            <a:endParaRPr lang="he-IL" dirty="0" smtClean="0"/>
          </a:p>
          <a:p>
            <a:pPr algn="ctr"/>
            <a:r>
              <a:rPr lang="he-IL" dirty="0" smtClean="0"/>
              <a:t>? קמ"ש</a:t>
            </a:r>
            <a:endParaRPr lang="en-US" dirty="0"/>
          </a:p>
        </p:txBody>
      </p:sp>
      <p:pic>
        <p:nvPicPr>
          <p:cNvPr id="43010" name="Picture 2" descr="https://s-media-cache-ak0.pinimg.com/originals/2e/91/bd/2e91bd9a6109b9bba8c59861452524bf.jpg"/>
          <p:cNvPicPr>
            <a:picLocks noChangeAspect="1" noChangeArrowheads="1"/>
          </p:cNvPicPr>
          <p:nvPr/>
        </p:nvPicPr>
        <p:blipFill>
          <a:blip r:embed="rId2" cstate="print"/>
          <a:srcRect/>
          <a:stretch>
            <a:fillRect/>
          </a:stretch>
        </p:blipFill>
        <p:spPr bwMode="auto">
          <a:xfrm>
            <a:off x="2123728" y="1385772"/>
            <a:ext cx="4824536" cy="3015335"/>
          </a:xfrm>
          <a:prstGeom prst="rect">
            <a:avLst/>
          </a:prstGeom>
          <a:noFill/>
        </p:spPr>
      </p:pic>
    </p:spTree>
    <p:extLst>
      <p:ext uri="{BB962C8B-B14F-4D97-AF65-F5344CB8AC3E}">
        <p14:creationId xmlns:p14="http://schemas.microsoft.com/office/powerpoint/2010/main" val="3089663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27584" y="836712"/>
            <a:ext cx="7560840" cy="646331"/>
          </a:xfrm>
          <a:prstGeom prst="rect">
            <a:avLst/>
          </a:prstGeom>
        </p:spPr>
        <p:txBody>
          <a:bodyPr wrap="square">
            <a:spAutoFit/>
          </a:bodyPr>
          <a:lstStyle/>
          <a:p>
            <a:r>
              <a:rPr lang="he-IL" dirty="0" smtClean="0"/>
              <a:t>נתבונן בטבלה </a:t>
            </a:r>
            <a:r>
              <a:rPr lang="he-IL" dirty="0"/>
              <a:t>שמציגה את שיאי העולם בריצת 100 מטרים, </a:t>
            </a:r>
            <a:r>
              <a:rPr lang="he-IL" dirty="0" smtClean="0"/>
              <a:t>מן </a:t>
            </a:r>
            <a:r>
              <a:rPr lang="he-IL" dirty="0"/>
              <a:t>השלב שבו הם ירדו מתחת </a:t>
            </a:r>
            <a:r>
              <a:rPr lang="he-IL" dirty="0" smtClean="0"/>
              <a:t>ל-</a:t>
            </a:r>
            <a:r>
              <a:rPr lang="en-US" dirty="0" smtClean="0"/>
              <a:t> </a:t>
            </a:r>
            <a:r>
              <a:rPr lang="he-IL" dirty="0" smtClean="0"/>
              <a:t>10 </a:t>
            </a:r>
            <a:r>
              <a:rPr lang="he-IL" dirty="0"/>
              <a:t>שניות:</a:t>
            </a:r>
          </a:p>
        </p:txBody>
      </p:sp>
      <p:graphicFrame>
        <p:nvGraphicFramePr>
          <p:cNvPr id="5" name="טבלה 4"/>
          <p:cNvGraphicFramePr>
            <a:graphicFrameLocks noGrp="1"/>
          </p:cNvGraphicFramePr>
          <p:nvPr>
            <p:extLst>
              <p:ext uri="{D42A27DB-BD31-4B8C-83A1-F6EECF244321}">
                <p14:modId xmlns:p14="http://schemas.microsoft.com/office/powerpoint/2010/main" val="1393768481"/>
              </p:ext>
            </p:extLst>
          </p:nvPr>
        </p:nvGraphicFramePr>
        <p:xfrm>
          <a:off x="2771800" y="1844824"/>
          <a:ext cx="4320479" cy="3841367"/>
        </p:xfrm>
        <a:graphic>
          <a:graphicData uri="http://schemas.openxmlformats.org/drawingml/2006/table">
            <a:tbl>
              <a:tblPr>
                <a:tableStyleId>{5C22544A-7EE6-4342-B048-85BDC9FD1C3A}</a:tableStyleId>
              </a:tblPr>
              <a:tblGrid>
                <a:gridCol w="1271899"/>
                <a:gridCol w="883605"/>
                <a:gridCol w="1382705"/>
                <a:gridCol w="782270"/>
              </a:tblGrid>
              <a:tr h="418367">
                <a:tc>
                  <a:txBody>
                    <a:bodyPr/>
                    <a:lstStyle/>
                    <a:p>
                      <a:pPr algn="r" rtl="1">
                        <a:spcAft>
                          <a:spcPts val="0"/>
                        </a:spcAft>
                      </a:pPr>
                      <a:r>
                        <a:rPr lang="he-IL" sz="1200">
                          <a:effectLst/>
                        </a:rPr>
                        <a:t> תוצאת השיא</a:t>
                      </a:r>
                      <a:endParaRPr lang="en-US" sz="1200">
                        <a:effectLst/>
                      </a:endParaRPr>
                    </a:p>
                    <a:p>
                      <a:pPr algn="ctr">
                        <a:spcAft>
                          <a:spcPts val="0"/>
                        </a:spcAft>
                      </a:pPr>
                      <a:r>
                        <a:rPr lang="he-IL" sz="1000">
                          <a:effectLst/>
                        </a:rPr>
                        <a:t>בשניות</a:t>
                      </a:r>
                      <a:endParaRPr lang="en-US" sz="1000" b="1">
                        <a:effectLst/>
                        <a:latin typeface="Times New Roman"/>
                        <a:cs typeface="David"/>
                      </a:endParaRPr>
                    </a:p>
                  </a:txBody>
                  <a:tcPr marL="0" marR="0" marT="0" marB="0" anchor="b"/>
                </a:tc>
                <a:tc>
                  <a:txBody>
                    <a:bodyPr/>
                    <a:lstStyle/>
                    <a:p>
                      <a:pPr algn="r" rtl="1">
                        <a:spcAft>
                          <a:spcPts val="0"/>
                        </a:spcAft>
                        <a:tabLst>
                          <a:tab pos="2637155" algn="ctr"/>
                          <a:tab pos="5274310" algn="r"/>
                          <a:tab pos="457200" algn="l"/>
                        </a:tabLst>
                      </a:pPr>
                      <a:r>
                        <a:rPr lang="he-IL" sz="1200">
                          <a:effectLst/>
                        </a:rPr>
                        <a:t>מדינה</a:t>
                      </a:r>
                      <a:endParaRPr lang="en-US" sz="1200">
                        <a:effectLst/>
                        <a:latin typeface="Times New Roman"/>
                        <a:ea typeface="Times New Roman"/>
                      </a:endParaRPr>
                    </a:p>
                  </a:txBody>
                  <a:tcPr marL="0" marR="0" marT="0" marB="0" anchor="ctr"/>
                </a:tc>
                <a:tc>
                  <a:txBody>
                    <a:bodyPr/>
                    <a:lstStyle/>
                    <a:p>
                      <a:pPr algn="ctr" rtl="1">
                        <a:spcAft>
                          <a:spcPts val="0"/>
                        </a:spcAft>
                        <a:tabLst>
                          <a:tab pos="220345" algn="l"/>
                          <a:tab pos="310515" algn="l"/>
                        </a:tabLst>
                      </a:pPr>
                      <a:r>
                        <a:rPr lang="he-IL" sz="1200">
                          <a:effectLst/>
                        </a:rPr>
                        <a:t>אצן</a:t>
                      </a:r>
                      <a:endParaRPr lang="en-US" sz="1200">
                        <a:effectLst/>
                        <a:latin typeface="Times New Roman"/>
                        <a:ea typeface="Times New Roman"/>
                      </a:endParaRPr>
                    </a:p>
                  </a:txBody>
                  <a:tcPr marL="0" marR="0" marT="0" marB="0" anchor="ctr"/>
                </a:tc>
                <a:tc>
                  <a:txBody>
                    <a:bodyPr/>
                    <a:lstStyle/>
                    <a:p>
                      <a:pPr algn="r">
                        <a:spcAft>
                          <a:spcPts val="0"/>
                        </a:spcAft>
                      </a:pPr>
                      <a:r>
                        <a:rPr lang="he-IL" sz="1200">
                          <a:effectLst/>
                        </a:rPr>
                        <a:t>שנה</a:t>
                      </a:r>
                      <a:endParaRPr lang="en-US" sz="1200" b="1">
                        <a:solidFill>
                          <a:srgbClr val="0000FF"/>
                        </a:solidFill>
                        <a:effectLst/>
                        <a:latin typeface="Arial"/>
                        <a:ea typeface="Times New Roman"/>
                        <a:cs typeface="David"/>
                      </a:endParaRPr>
                    </a:p>
                  </a:txBody>
                  <a:tcPr marL="0" marR="0" marT="0" marB="0" anchor="ctr"/>
                </a:tc>
              </a:tr>
              <a:tr h="228200">
                <a:tc>
                  <a:txBody>
                    <a:bodyPr/>
                    <a:lstStyle/>
                    <a:p>
                      <a:pPr algn="ctr" rtl="0">
                        <a:spcBef>
                          <a:spcPts val="200"/>
                        </a:spcBef>
                        <a:spcAft>
                          <a:spcPts val="200"/>
                        </a:spcAft>
                      </a:pPr>
                      <a:r>
                        <a:rPr lang="en-US" sz="1200">
                          <a:effectLst/>
                        </a:rPr>
                        <a:t>9.95</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tabLst>
                          <a:tab pos="2637155" algn="ctr"/>
                          <a:tab pos="5274310" algn="r"/>
                          <a:tab pos="457200" algn="l"/>
                        </a:tabLst>
                      </a:pPr>
                      <a:r>
                        <a:rPr lang="he-IL" sz="1200">
                          <a:effectLst/>
                        </a:rPr>
                        <a:t>ארה"ב</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ג'ים היינס</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1968</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9.93</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ארה"ב</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קלווין סמית</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1983</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9.92</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tabLst>
                          <a:tab pos="2637155" algn="ctr"/>
                          <a:tab pos="5274310" algn="r"/>
                          <a:tab pos="457200" algn="l"/>
                        </a:tabLst>
                      </a:pPr>
                      <a:r>
                        <a:rPr lang="he-IL" sz="1200">
                          <a:effectLst/>
                        </a:rPr>
                        <a:t>ארה"ב</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קרל לואיס</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1988</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9.9</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ארה"ב</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לרוי בארל</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1991</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9.86</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ארה"ב</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קרל לואיס</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1991</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9.85</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ארה"ב</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לרוי בארל</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1994</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9.84</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קנדה</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דונובן ביילי</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1996</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9.79</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ארה"ב</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מוריס גרין</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1999</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9.765</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ג'מייקה</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אסאפה פוואל</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2005</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9.763</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ג'מייקה</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אסאפה פוואל</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2006</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9.762</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ג'מייקה</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אסאפה פוואל</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2006</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9.74</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ג'מייקה</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אסאפה פוואל</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2007</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9.72</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ג'מייקה</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אוסיין בולט</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2008</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9.69</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ג'מייקה</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אוסיין בולט</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a:effectLst/>
                        </a:rPr>
                        <a:t>2008</a:t>
                      </a:r>
                      <a:endParaRPr lang="en-US" sz="1200">
                        <a:effectLst/>
                        <a:latin typeface="Times New Roman"/>
                        <a:ea typeface="Times New Roman"/>
                      </a:endParaRPr>
                    </a:p>
                  </a:txBody>
                  <a:tcPr marL="0" marR="0" marT="0" marB="0" anchor="b"/>
                </a:tc>
              </a:tr>
              <a:tr h="228200">
                <a:tc>
                  <a:txBody>
                    <a:bodyPr/>
                    <a:lstStyle/>
                    <a:p>
                      <a:pPr algn="ctr" rtl="0">
                        <a:spcBef>
                          <a:spcPts val="200"/>
                        </a:spcBef>
                        <a:spcAft>
                          <a:spcPts val="200"/>
                        </a:spcAft>
                      </a:pPr>
                      <a:r>
                        <a:rPr lang="en-US" sz="1200">
                          <a:effectLst/>
                        </a:rPr>
                        <a:t>9.58</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ג'מייקה</a:t>
                      </a:r>
                      <a:endParaRPr lang="en-US" sz="1200">
                        <a:effectLst/>
                        <a:latin typeface="Times New Roman"/>
                        <a:ea typeface="Times New Roman"/>
                      </a:endParaRPr>
                    </a:p>
                  </a:txBody>
                  <a:tcPr marL="0" marR="0" marT="0" marB="0" anchor="b"/>
                </a:tc>
                <a:tc>
                  <a:txBody>
                    <a:bodyPr/>
                    <a:lstStyle/>
                    <a:p>
                      <a:pPr algn="r" rtl="1">
                        <a:spcBef>
                          <a:spcPts val="200"/>
                        </a:spcBef>
                        <a:spcAft>
                          <a:spcPts val="200"/>
                        </a:spcAft>
                      </a:pPr>
                      <a:r>
                        <a:rPr lang="he-IL" sz="1200">
                          <a:effectLst/>
                        </a:rPr>
                        <a:t>אוסיין בולט</a:t>
                      </a:r>
                      <a:endParaRPr lang="en-US" sz="1200">
                        <a:effectLst/>
                        <a:latin typeface="Times New Roman"/>
                        <a:ea typeface="Times New Roman"/>
                      </a:endParaRPr>
                    </a:p>
                  </a:txBody>
                  <a:tcPr marL="0" marR="0" marT="0" marB="0" anchor="b"/>
                </a:tc>
                <a:tc>
                  <a:txBody>
                    <a:bodyPr/>
                    <a:lstStyle/>
                    <a:p>
                      <a:pPr algn="r" rtl="0">
                        <a:spcBef>
                          <a:spcPts val="200"/>
                        </a:spcBef>
                        <a:spcAft>
                          <a:spcPts val="200"/>
                        </a:spcAft>
                      </a:pPr>
                      <a:r>
                        <a:rPr lang="en-US" sz="1200" dirty="0">
                          <a:effectLst/>
                        </a:rPr>
                        <a:t>2009</a:t>
                      </a:r>
                      <a:endParaRPr lang="en-US" sz="1200" dirty="0">
                        <a:effectLst/>
                        <a:latin typeface="Times New Roman"/>
                        <a:ea typeface="Times New Roman"/>
                      </a:endParaRPr>
                    </a:p>
                  </a:txBody>
                  <a:tcPr marL="0" marR="0" marT="0" marB="0" anchor="b"/>
                </a:tc>
              </a:tr>
            </a:tbl>
          </a:graphicData>
        </a:graphic>
      </p:graphicFrame>
    </p:spTree>
    <p:extLst>
      <p:ext uri="{BB962C8B-B14F-4D97-AF65-F5344CB8AC3E}">
        <p14:creationId xmlns:p14="http://schemas.microsoft.com/office/powerpoint/2010/main" val="375575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971600" y="692696"/>
            <a:ext cx="7488832" cy="646331"/>
          </a:xfrm>
          <a:prstGeom prst="rect">
            <a:avLst/>
          </a:prstGeom>
        </p:spPr>
        <p:txBody>
          <a:bodyPr wrap="square">
            <a:spAutoFit/>
          </a:bodyPr>
          <a:lstStyle/>
          <a:p>
            <a:r>
              <a:rPr lang="he-IL" dirty="0"/>
              <a:t>כדאי להתבונן בתצוגה </a:t>
            </a:r>
            <a:r>
              <a:rPr lang="he-IL" dirty="0" smtClean="0"/>
              <a:t>גרפית, הנותנת </a:t>
            </a:r>
            <a:r>
              <a:rPr lang="he-IL" dirty="0"/>
              <a:t>תובנות </a:t>
            </a:r>
            <a:r>
              <a:rPr lang="he-IL" dirty="0" smtClean="0"/>
              <a:t>מידיות (</a:t>
            </a:r>
            <a:r>
              <a:rPr lang="he-IL" dirty="0"/>
              <a:t>הקו בין הנקודות אינו מייצג שיאי עולם. הוא נמצא כאן כדי לסייע בהצגת מגמות):</a:t>
            </a:r>
          </a:p>
        </p:txBody>
      </p:sp>
      <p:grpSp>
        <p:nvGrpSpPr>
          <p:cNvPr id="5" name="Group 2"/>
          <p:cNvGrpSpPr>
            <a:grpSpLocks/>
          </p:cNvGrpSpPr>
          <p:nvPr/>
        </p:nvGrpSpPr>
        <p:grpSpPr bwMode="auto">
          <a:xfrm>
            <a:off x="2199928" y="1556792"/>
            <a:ext cx="4676775" cy="2095500"/>
            <a:chOff x="63" y="364"/>
            <a:chExt cx="491" cy="220"/>
          </a:xfrm>
        </p:grpSpPr>
        <p:graphicFrame>
          <p:nvGraphicFramePr>
            <p:cNvPr id="6" name="אובייקט 5"/>
            <p:cNvGraphicFramePr>
              <a:graphicFrameLocks noChangeAspect="1"/>
            </p:cNvGraphicFramePr>
            <p:nvPr/>
          </p:nvGraphicFramePr>
          <p:xfrm>
            <a:off x="63" y="364"/>
            <a:ext cx="491" cy="220"/>
          </p:xfrm>
          <a:graphic>
            <a:graphicData uri="http://schemas.openxmlformats.org/presentationml/2006/ole">
              <mc:AlternateContent xmlns:mc="http://schemas.openxmlformats.org/markup-compatibility/2006">
                <mc:Choice xmlns:v="urn:schemas-microsoft-com:vml" Requires="v">
                  <p:oleObj spid="_x0000_s8256" name="תרשים" r:id="rId4" imgW="4676843" imgH="2171700" progId="Excel.Sheet.8">
                    <p:embed/>
                  </p:oleObj>
                </mc:Choice>
                <mc:Fallback>
                  <p:oleObj name="תרשים" r:id="rId4" imgW="4676843" imgH="2171700" progId="Excel.Sheet.8">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 y="364"/>
                          <a:ext cx="491" cy="22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7" name="Text Box 4"/>
            <p:cNvSpPr txBox="1">
              <a:spLocks noChangeArrowheads="1"/>
            </p:cNvSpPr>
            <p:nvPr/>
          </p:nvSpPr>
          <p:spPr bwMode="auto">
            <a:xfrm>
              <a:off x="135" y="368"/>
              <a:ext cx="34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e-IL" altLang="he-IL" sz="1200" b="1" i="0" u="none" strike="noStrike" cap="none" normalizeH="0" baseline="0" smtClean="0">
                  <a:ln>
                    <a:noFill/>
                  </a:ln>
                  <a:solidFill>
                    <a:srgbClr val="0000FF"/>
                  </a:solidFill>
                  <a:effectLst/>
                  <a:latin typeface="Calibri" pitchFamily="34" charset="0"/>
                  <a:ea typeface="Arial" pitchFamily="34" charset="0"/>
                  <a:cs typeface="David" pitchFamily="34" charset="-79"/>
                </a:rPr>
                <a:t>התפתחות שיא העולם (בשניות) בריצת 100 מטרים</a:t>
              </a: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 name="מלבן 7"/>
          <p:cNvSpPr/>
          <p:nvPr/>
        </p:nvSpPr>
        <p:spPr>
          <a:xfrm>
            <a:off x="971600" y="3707740"/>
            <a:ext cx="7488832" cy="369332"/>
          </a:xfrm>
          <a:prstGeom prst="rect">
            <a:avLst/>
          </a:prstGeom>
        </p:spPr>
        <p:txBody>
          <a:bodyPr wrap="square">
            <a:spAutoFit/>
          </a:bodyPr>
          <a:lstStyle/>
          <a:p>
            <a:r>
              <a:rPr lang="he-IL" dirty="0"/>
              <a:t>כיוון שאנו מתעניינים במהירות, </a:t>
            </a:r>
            <a:r>
              <a:rPr lang="he-IL" dirty="0" smtClean="0"/>
              <a:t>נתבונן </a:t>
            </a:r>
            <a:r>
              <a:rPr lang="he-IL" dirty="0"/>
              <a:t>בגרף שמייצג את התפתחות המהירות:</a:t>
            </a:r>
          </a:p>
        </p:txBody>
      </p:sp>
      <p:grpSp>
        <p:nvGrpSpPr>
          <p:cNvPr id="9" name="Group 5"/>
          <p:cNvGrpSpPr>
            <a:grpSpLocks/>
          </p:cNvGrpSpPr>
          <p:nvPr/>
        </p:nvGrpSpPr>
        <p:grpSpPr bwMode="auto">
          <a:xfrm>
            <a:off x="2263552" y="4115172"/>
            <a:ext cx="4686300" cy="2209800"/>
            <a:chOff x="582" y="244"/>
            <a:chExt cx="492" cy="232"/>
          </a:xfrm>
        </p:grpSpPr>
        <p:graphicFrame>
          <p:nvGraphicFramePr>
            <p:cNvPr id="10" name="אובייקט 9"/>
            <p:cNvGraphicFramePr>
              <a:graphicFrameLocks noChangeAspect="1"/>
            </p:cNvGraphicFramePr>
            <p:nvPr/>
          </p:nvGraphicFramePr>
          <p:xfrm>
            <a:off x="582" y="255"/>
            <a:ext cx="492" cy="221"/>
          </p:xfrm>
          <a:graphic>
            <a:graphicData uri="http://schemas.openxmlformats.org/presentationml/2006/ole">
              <mc:AlternateContent xmlns:mc="http://schemas.openxmlformats.org/markup-compatibility/2006">
                <mc:Choice xmlns:v="urn:schemas-microsoft-com:vml" Requires="v">
                  <p:oleObj spid="_x0000_s8257" name="תרשים" r:id="rId6" imgW="4686300" imgH="2181135" progId="Excel.Sheet.8">
                    <p:embed/>
                  </p:oleObj>
                </mc:Choice>
                <mc:Fallback>
                  <p:oleObj name="תרשים" r:id="rId6" imgW="4686300" imgH="2181135" progId="Excel.Sheet.8">
                    <p:embed/>
                    <p:pic>
                      <p:nvPicPr>
                        <p:cNvPr id="0"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 y="255"/>
                          <a:ext cx="492" cy="221"/>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11" name="Text Box 7"/>
            <p:cNvSpPr txBox="1">
              <a:spLocks noChangeArrowheads="1"/>
            </p:cNvSpPr>
            <p:nvPr/>
          </p:nvSpPr>
          <p:spPr bwMode="auto">
            <a:xfrm>
              <a:off x="675" y="244"/>
              <a:ext cx="348"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e-IL" altLang="he-IL" sz="1200" b="1" i="0" u="none" strike="noStrike" cap="none" normalizeH="0" baseline="0" dirty="0" smtClean="0">
                  <a:ln>
                    <a:noFill/>
                  </a:ln>
                  <a:solidFill>
                    <a:srgbClr val="FF0000"/>
                  </a:solidFill>
                  <a:effectLst/>
                  <a:latin typeface="Calibri" pitchFamily="34" charset="0"/>
                  <a:ea typeface="Arial" pitchFamily="34" charset="0"/>
                  <a:cs typeface="David" pitchFamily="34" charset="-79"/>
                </a:rPr>
                <a:t>התפתחות שיא המהירות (בקמ"ש) בריצת 100 מטרים</a:t>
              </a:r>
              <a:endParaRPr kumimoji="0" lang="he-IL" altLang="he-IL"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396028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solidFill>
                  <a:schemeClr val="accent1"/>
                </a:solidFill>
              </a:rPr>
              <a:t>מהי מהירות?</a:t>
            </a:r>
            <a:endParaRPr lang="he-IL" dirty="0">
              <a:solidFill>
                <a:schemeClr val="accent1"/>
              </a:solidFill>
            </a:endParaRPr>
          </a:p>
        </p:txBody>
      </p:sp>
      <p:sp>
        <p:nvSpPr>
          <p:cNvPr id="5" name="Content Placeholder 4"/>
          <p:cNvSpPr>
            <a:spLocks noGrp="1"/>
          </p:cNvSpPr>
          <p:nvPr>
            <p:ph idx="1"/>
          </p:nvPr>
        </p:nvSpPr>
        <p:spPr>
          <a:xfrm>
            <a:off x="457200" y="1600200"/>
            <a:ext cx="8229600" cy="4781128"/>
          </a:xfrm>
        </p:spPr>
        <p:txBody>
          <a:bodyPr>
            <a:normAutofit fontScale="85000" lnSpcReduction="20000"/>
          </a:bodyPr>
          <a:lstStyle/>
          <a:p>
            <a:pPr>
              <a:buNone/>
            </a:pPr>
            <a:r>
              <a:rPr lang="he-IL" sz="2600" dirty="0" smtClean="0"/>
              <a:t>אם נסמן את הדרך ב- </a:t>
            </a:r>
            <a:r>
              <a:rPr lang="en-US" sz="2600" dirty="0" smtClean="0"/>
              <a:t>S</a:t>
            </a:r>
            <a:endParaRPr lang="he-IL" sz="2600" dirty="0" smtClean="0"/>
          </a:p>
          <a:p>
            <a:pPr>
              <a:buNone/>
            </a:pPr>
            <a:r>
              <a:rPr lang="he-IL" sz="2600" dirty="0" smtClean="0"/>
              <a:t>ואת משך הזמן ב- </a:t>
            </a:r>
            <a:r>
              <a:rPr lang="en-US" sz="2600" dirty="0" smtClean="0"/>
              <a:t>T</a:t>
            </a:r>
            <a:endParaRPr lang="he-IL" sz="2600" dirty="0" smtClean="0"/>
          </a:p>
          <a:p>
            <a:pPr>
              <a:buNone/>
            </a:pPr>
            <a:r>
              <a:rPr lang="he-IL" sz="2600" dirty="0" smtClean="0"/>
              <a:t>נוכל לרשום שהמהירות </a:t>
            </a:r>
            <a:r>
              <a:rPr lang="en-US" sz="2600" dirty="0" smtClean="0"/>
              <a:t>V</a:t>
            </a:r>
            <a:r>
              <a:rPr lang="he-IL" sz="2600" dirty="0" smtClean="0"/>
              <a:t> נתונה ע"י המשוואה</a:t>
            </a:r>
          </a:p>
          <a:p>
            <a:pPr>
              <a:buNone/>
            </a:pPr>
            <a:endParaRPr lang="en-US" sz="2600" dirty="0" smtClean="0"/>
          </a:p>
          <a:p>
            <a:pPr>
              <a:buNone/>
            </a:pPr>
            <a:endParaRPr lang="en-US" sz="2600" dirty="0" smtClean="0"/>
          </a:p>
          <a:p>
            <a:pPr algn="ctr">
              <a:buNone/>
            </a:pPr>
            <a:r>
              <a:rPr lang="he-IL" sz="2600" dirty="0" smtClean="0"/>
              <a:t>או</a:t>
            </a:r>
            <a:endParaRPr lang="en-US" sz="2600" dirty="0" smtClean="0"/>
          </a:p>
          <a:p>
            <a:pPr marL="0" indent="0">
              <a:buNone/>
            </a:pPr>
            <a:endParaRPr lang="he-IL" sz="2600" dirty="0" smtClean="0"/>
          </a:p>
          <a:p>
            <a:pPr marL="0" indent="0">
              <a:buNone/>
            </a:pPr>
            <a:endParaRPr lang="he-IL" sz="2600" dirty="0" smtClean="0"/>
          </a:p>
          <a:p>
            <a:pPr marL="0" indent="0">
              <a:buNone/>
            </a:pPr>
            <a:endParaRPr lang="he-IL" sz="2600" dirty="0" smtClean="0"/>
          </a:p>
          <a:p>
            <a:pPr marL="0" indent="0">
              <a:buNone/>
            </a:pPr>
            <a:r>
              <a:rPr lang="he-IL" sz="2600" dirty="0" smtClean="0"/>
              <a:t>אם רכב חולף על פני 160 ק"מ במשך שעתיים, מהירותו תהיה:</a:t>
            </a:r>
          </a:p>
          <a:p>
            <a:pPr marL="0" indent="0" algn="ctr">
              <a:buNone/>
            </a:pPr>
            <a:r>
              <a:rPr lang="he-IL" sz="2600" dirty="0" smtClean="0"/>
              <a:t>80 קמ"ש (קילומטרים בשעה)</a:t>
            </a:r>
          </a:p>
          <a:p>
            <a:pPr marL="0" indent="0" algn="ctr">
              <a:buNone/>
            </a:pPr>
            <a:endParaRPr lang="he-IL" sz="2600" dirty="0" smtClean="0"/>
          </a:p>
          <a:p>
            <a:pPr marL="0" indent="0" algn="ctr">
              <a:buNone/>
            </a:pPr>
            <a:r>
              <a:rPr lang="he-IL" sz="2600" dirty="0" smtClean="0"/>
              <a:t>אם רכב נוסע במהירות 90 קמ"ש במשך 20 דקות, הוא יעבור מרחק של:</a:t>
            </a:r>
          </a:p>
          <a:p>
            <a:pPr marL="0" indent="0" algn="ctr">
              <a:buNone/>
            </a:pPr>
            <a:r>
              <a:rPr lang="he-IL" sz="2600" dirty="0" smtClean="0"/>
              <a:t>30 ק"מ</a:t>
            </a:r>
          </a:p>
          <a:p>
            <a:pPr>
              <a:buNone/>
            </a:pPr>
            <a:endParaRPr lang="he-IL" sz="2800" dirty="0" smtClean="0"/>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40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3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95736" y="2924944"/>
            <a:ext cx="1080120" cy="1010435"/>
          </a:xfrm>
          <a:prstGeom prst="rect">
            <a:avLst/>
          </a:prstGeom>
          <a:noFill/>
        </p:spPr>
      </p:pic>
      <p:sp>
        <p:nvSpPr>
          <p:cNvPr id="44037" name="Rectangle 5"/>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1907704" y="2852936"/>
            <a:ext cx="1944216" cy="1224136"/>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4088" y="2996952"/>
            <a:ext cx="1897474" cy="872226"/>
          </a:xfrm>
          <a:prstGeom prst="rect">
            <a:avLst/>
          </a:prstGeom>
          <a:noFill/>
        </p:spPr>
      </p:pic>
      <p:sp>
        <p:nvSpPr>
          <p:cNvPr id="31749" name="Rectangle 5"/>
          <p:cNvSpPr>
            <a:spLocks noChangeArrowheads="1"/>
          </p:cNvSpPr>
          <p:nvPr/>
        </p:nvSpPr>
        <p:spPr bwMode="auto">
          <a:xfrm>
            <a:off x="0" y="10001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220072" y="2852936"/>
            <a:ext cx="2232248" cy="1224136"/>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08966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1333</Words>
  <Application>Microsoft Office PowerPoint</Application>
  <PresentationFormat>‫הצגה על המסך (4:3)</PresentationFormat>
  <Paragraphs>306</Paragraphs>
  <Slides>38</Slides>
  <Notes>2</Notes>
  <HiddenSlides>0</HiddenSlides>
  <MMClips>0</MMClips>
  <ScaleCrop>false</ScaleCrop>
  <HeadingPairs>
    <vt:vector size="6" baseType="variant">
      <vt:variant>
        <vt:lpstr>ערכת נושא</vt:lpstr>
      </vt:variant>
      <vt:variant>
        <vt:i4>1</vt:i4>
      </vt:variant>
      <vt:variant>
        <vt:lpstr>שרתי OLE מוטבעים</vt:lpstr>
      </vt:variant>
      <vt:variant>
        <vt:i4>2</vt:i4>
      </vt:variant>
      <vt:variant>
        <vt:lpstr>כותרות שקופיות</vt:lpstr>
      </vt:variant>
      <vt:variant>
        <vt:i4>38</vt:i4>
      </vt:variant>
    </vt:vector>
  </HeadingPairs>
  <TitlesOfParts>
    <vt:vector size="41" baseType="lpstr">
      <vt:lpstr>ערכת נושא של Office</vt:lpstr>
      <vt:lpstr>תרשים</vt:lpstr>
      <vt:lpstr>תמונת מפת סיביות</vt:lpstr>
      <vt:lpstr>  תנועה</vt:lpstr>
      <vt:lpstr>שיאי מהירות</vt:lpstr>
      <vt:lpstr>שיאי מהירות</vt:lpstr>
      <vt:lpstr>שיאי מהירות</vt:lpstr>
      <vt:lpstr>שיאי מהירות</vt:lpstr>
      <vt:lpstr>שיאי מהירות</vt:lpstr>
      <vt:lpstr>מצגת של PowerPoint</vt:lpstr>
      <vt:lpstr>מצגת של PowerPoint</vt:lpstr>
      <vt:lpstr>מהי מהירות?</vt:lpstr>
      <vt:lpstr>יחידות המהירות</vt:lpstr>
      <vt:lpstr>מעבר בין יחידות</vt:lpstr>
      <vt:lpstr>בחזרה לאיש המהיר בעולם</vt:lpstr>
      <vt:lpstr>מצגת של PowerPoint</vt:lpstr>
      <vt:lpstr>מצגת של PowerPoint</vt:lpstr>
      <vt:lpstr>מהירות ממוצעת</vt:lpstr>
      <vt:lpstr>חקר - ריצת 100 מטרים</vt:lpstr>
      <vt:lpstr>מצגת של PowerPoint</vt:lpstr>
      <vt:lpstr>מצגת של PowerPoint</vt:lpstr>
      <vt:lpstr>מצגת של PowerPoint</vt:lpstr>
      <vt:lpstr>מצגת של PowerPoint</vt:lpstr>
      <vt:lpstr>לנוע מהר בלי לזוז מהמקום?</vt:lpstr>
      <vt:lpstr>הכי מהר שניתן...</vt:lpstr>
      <vt:lpstr>ברק ורעם</vt:lpstr>
      <vt:lpstr>סיכום</vt:lpstr>
      <vt:lpstr>תרגילים</vt:lpstr>
      <vt:lpstr>כיצד מארגנים את הפתרון של תרגילי חישוב?</vt:lpstr>
      <vt:lpstr>המרת יחידות</vt:lpstr>
      <vt:lpstr>המרת יחידות</vt:lpstr>
      <vt:lpstr>מהירות הצב</vt:lpstr>
      <vt:lpstr>כמה התקדם האוטובוס?</vt:lpstr>
      <vt:lpstr>מחיאות כפיים</vt:lpstr>
      <vt:lpstr>חישוב מרחק</vt:lpstr>
      <vt:lpstr>חישוב מהירות ממוצעת</vt:lpstr>
      <vt:lpstr>חישוב מהירות ממוצעת</vt:lpstr>
      <vt:lpstr>חישוב מהירות ממוצעת</vt:lpstr>
      <vt:lpstr>פתרון דו שלבי</vt:lpstr>
      <vt:lpstr>פתרון דו שלבי</vt:lpstr>
      <vt:lpstr>פתרון דו שלבי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ort</dc:creator>
  <cp:lastModifiedBy>User</cp:lastModifiedBy>
  <cp:revision>76</cp:revision>
  <cp:lastPrinted>2015-12-06T14:20:52Z</cp:lastPrinted>
  <dcterms:created xsi:type="dcterms:W3CDTF">2015-11-04T06:04:36Z</dcterms:created>
  <dcterms:modified xsi:type="dcterms:W3CDTF">2017-10-26T08:23:07Z</dcterms:modified>
</cp:coreProperties>
</file>