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3"/>
  </p:notesMasterIdLst>
  <p:sldIdLst>
    <p:sldId id="256" r:id="rId2"/>
    <p:sldId id="265" r:id="rId3"/>
    <p:sldId id="266" r:id="rId4"/>
    <p:sldId id="267" r:id="rId5"/>
    <p:sldId id="283" r:id="rId6"/>
    <p:sldId id="271" r:id="rId7"/>
    <p:sldId id="272" r:id="rId8"/>
    <p:sldId id="269" r:id="rId9"/>
    <p:sldId id="274" r:id="rId10"/>
    <p:sldId id="282" r:id="rId11"/>
    <p:sldId id="273" r:id="rId12"/>
    <p:sldId id="268" r:id="rId13"/>
    <p:sldId id="275" r:id="rId14"/>
    <p:sldId id="276" r:id="rId15"/>
    <p:sldId id="284" r:id="rId16"/>
    <p:sldId id="270" r:id="rId17"/>
    <p:sldId id="277" r:id="rId18"/>
    <p:sldId id="278" r:id="rId19"/>
    <p:sldId id="279" r:id="rId20"/>
    <p:sldId id="280" r:id="rId21"/>
    <p:sldId id="281" r:id="rId22"/>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132" autoAdjust="0"/>
    <p:restoredTop sz="94660"/>
  </p:normalViewPr>
  <p:slideViewPr>
    <p:cSldViewPr>
      <p:cViewPr varScale="1">
        <p:scale>
          <a:sx n="106" d="100"/>
          <a:sy n="106" d="100"/>
        </p:scale>
        <p:origin x="-110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2703092-E9D3-450F-8220-A005C76CE365}" type="datetimeFigureOut">
              <a:rPr lang="he-IL" smtClean="0"/>
              <a:pPr/>
              <a:t>כ"ח/ניסן/תשע"ז</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76942F2-7319-44EF-B4C2-4A32F54A9AAB}" type="slidenum">
              <a:rPr lang="he-IL" smtClean="0"/>
              <a:pPr/>
              <a:t>‹#›</a:t>
            </a:fld>
            <a:endParaRPr lang="he-IL"/>
          </a:p>
        </p:txBody>
      </p:sp>
    </p:spTree>
    <p:extLst>
      <p:ext uri="{BB962C8B-B14F-4D97-AF65-F5344CB8AC3E}">
        <p14:creationId xmlns:p14="http://schemas.microsoft.com/office/powerpoint/2010/main" xmlns="" val="190572460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כ"ח/ניסן/תשע"ז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כ"ח/ניסן/תשע"ז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כ"ח/ניסן/תשע"ז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כ"ח/ניסן/תשע"ז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כ"ח/ניסן/תשע"ז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כ"ח/ניסן/תשע"ז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4E7438E1-117D-44FB-AC24-B79D899BA877}" type="datetimeFigureOut">
              <a:rPr lang="he-IL" smtClean="0"/>
              <a:pPr/>
              <a:t>כ"ח/ניסן/תשע"ז</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4E7438E1-117D-44FB-AC24-B79D899BA877}" type="datetimeFigureOut">
              <a:rPr lang="he-IL" smtClean="0"/>
              <a:pPr/>
              <a:t>כ"ח/ניסן/תשע"ז</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E7438E1-117D-44FB-AC24-B79D899BA877}" type="datetimeFigureOut">
              <a:rPr lang="he-IL" smtClean="0"/>
              <a:pPr/>
              <a:t>כ"ח/ניסן/תשע"ז</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כ"ח/ניסן/תשע"ז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ציור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כ"ח/ניסן/תשע"ז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E7438E1-117D-44FB-AC24-B79D899BA877}" type="datetimeFigureOut">
              <a:rPr lang="he-IL" smtClean="0"/>
              <a:pPr/>
              <a:t>כ"ח/ניסן/תשע"ז</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F22AC9-109E-4E4D-92F9-530E51D9A3A2}"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GnmN9L5eP5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3568" y="764704"/>
            <a:ext cx="7772400" cy="1470025"/>
          </a:xfrm>
        </p:spPr>
        <p:txBody>
          <a:bodyPr/>
          <a:lstStyle/>
          <a:p>
            <a:r>
              <a:rPr lang="he-IL" dirty="0" smtClean="0">
                <a:solidFill>
                  <a:schemeClr val="tx2"/>
                </a:solidFill>
              </a:rPr>
              <a:t>אנרגיה</a:t>
            </a:r>
            <a:endParaRPr lang="he-IL" dirty="0">
              <a:solidFill>
                <a:schemeClr val="tx2"/>
              </a:solidFill>
            </a:endParaRPr>
          </a:p>
        </p:txBody>
      </p:sp>
      <p:sp>
        <p:nvSpPr>
          <p:cNvPr id="3" name="כותרת משנה 2"/>
          <p:cNvSpPr>
            <a:spLocks noGrp="1"/>
          </p:cNvSpPr>
          <p:nvPr>
            <p:ph type="subTitle" idx="1"/>
          </p:nvPr>
        </p:nvSpPr>
        <p:spPr>
          <a:xfrm>
            <a:off x="1403648" y="2204864"/>
            <a:ext cx="6400800" cy="766936"/>
          </a:xfrm>
        </p:spPr>
        <p:txBody>
          <a:bodyPr/>
          <a:lstStyle/>
          <a:p>
            <a:r>
              <a:rPr lang="he-IL" dirty="0" smtClean="0">
                <a:solidFill>
                  <a:schemeClr val="tx1"/>
                </a:solidFill>
              </a:rPr>
              <a:t>סוגי אנרגיה</a:t>
            </a:r>
            <a:endParaRPr lang="he-IL" dirty="0">
              <a:solidFill>
                <a:schemeClr val="tx1"/>
              </a:solidFill>
            </a:endParaRPr>
          </a:p>
        </p:txBody>
      </p:sp>
      <p:pic>
        <p:nvPicPr>
          <p:cNvPr id="20483" name="Picture 3"/>
          <p:cNvPicPr>
            <a:picLocks noChangeAspect="1" noChangeArrowheads="1"/>
          </p:cNvPicPr>
          <p:nvPr/>
        </p:nvPicPr>
        <p:blipFill>
          <a:blip r:embed="rId2" cstate="print"/>
          <a:srcRect/>
          <a:stretch>
            <a:fillRect/>
          </a:stretch>
        </p:blipFill>
        <p:spPr bwMode="auto">
          <a:xfrm>
            <a:off x="2195736" y="3212976"/>
            <a:ext cx="4592025" cy="3170684"/>
          </a:xfrm>
          <a:prstGeom prst="rect">
            <a:avLst/>
          </a:prstGeom>
          <a:noFill/>
          <a:ln w="9525">
            <a:noFill/>
            <a:miter lim="800000"/>
            <a:headEnd/>
            <a:tailEnd/>
          </a:ln>
        </p:spPr>
      </p:pic>
    </p:spTree>
    <p:extLst>
      <p:ext uri="{BB962C8B-B14F-4D97-AF65-F5344CB8AC3E}">
        <p14:creationId xmlns:p14="http://schemas.microsoft.com/office/powerpoint/2010/main" xmlns="" val="3190101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5184576"/>
          </a:xfrm>
        </p:spPr>
        <p:txBody>
          <a:bodyPr>
            <a:normAutofit/>
          </a:bodyPr>
          <a:lstStyle/>
          <a:p>
            <a:pPr marL="0" indent="0">
              <a:buNone/>
            </a:pPr>
            <a:endParaRPr lang="he-IL" sz="16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1026" name="Picture 2">
            <a:hlinkClick r:id="rId2"/>
          </p:cNvPr>
          <p:cNvPicPr>
            <a:picLocks noChangeAspect="1" noChangeArrowheads="1"/>
          </p:cNvPicPr>
          <p:nvPr/>
        </p:nvPicPr>
        <p:blipFill>
          <a:blip r:embed="rId3" cstate="print"/>
          <a:srcRect/>
          <a:stretch>
            <a:fillRect/>
          </a:stretch>
        </p:blipFill>
        <p:spPr bwMode="auto">
          <a:xfrm>
            <a:off x="2123728" y="1412776"/>
            <a:ext cx="4962525" cy="3429000"/>
          </a:xfrm>
          <a:prstGeom prst="rect">
            <a:avLst/>
          </a:prstGeom>
          <a:noFill/>
          <a:ln w="9525">
            <a:noFill/>
            <a:miter lim="800000"/>
            <a:headEnd/>
            <a:tailEnd/>
          </a:ln>
        </p:spPr>
      </p:pic>
      <p:sp>
        <p:nvSpPr>
          <p:cNvPr id="12" name="Rectangle 11"/>
          <p:cNvSpPr/>
          <p:nvPr/>
        </p:nvSpPr>
        <p:spPr>
          <a:xfrm>
            <a:off x="1979712" y="4869160"/>
            <a:ext cx="5328592" cy="338554"/>
          </a:xfrm>
          <a:prstGeom prst="rect">
            <a:avLst/>
          </a:prstGeom>
        </p:spPr>
        <p:txBody>
          <a:bodyPr wrap="square">
            <a:spAutoFit/>
          </a:bodyPr>
          <a:lstStyle/>
          <a:p>
            <a:pPr algn="ctr"/>
            <a:r>
              <a:rPr lang="en-US" sz="1600" dirty="0" smtClean="0">
                <a:hlinkClick r:id="rId2"/>
              </a:rPr>
              <a:t>https://www.youtube.com/watch?v=GnmN9L5eP5s</a:t>
            </a:r>
            <a:endParaRPr 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סוגי אנרגיה – אנרגיה פנימית</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a:bodyPr>
          <a:lstStyle/>
          <a:p>
            <a:pPr marL="0" indent="0">
              <a:buNone/>
            </a:pPr>
            <a:r>
              <a:rPr lang="he-IL" sz="1600" b="1" dirty="0" smtClean="0">
                <a:solidFill>
                  <a:schemeClr val="tx2"/>
                </a:solidFill>
              </a:rPr>
              <a:t>אנרגיה גרעינית</a:t>
            </a:r>
            <a:r>
              <a:rPr lang="he-IL" sz="1600" dirty="0" smtClean="0"/>
              <a:t> -  לכל גוף יש אנרגיה גרעינית האגורה בגרעיני האטומים.</a:t>
            </a:r>
          </a:p>
          <a:p>
            <a:pPr marL="0" indent="0">
              <a:buNone/>
            </a:pPr>
            <a:r>
              <a:rPr lang="he-IL" sz="1600" dirty="0" smtClean="0"/>
              <a:t>אנרגיה זו משתחררת בתהליכי ביקוע גרעיני המתרחשים בכור גרעיני או בהתפוצצות של פצצה גרעינית. תהליך אחר בו משתחררת אנרגיה גרעינית נקרא מיזוג גרעיני. זהו מקור אנרגיית השמש.</a:t>
            </a:r>
          </a:p>
          <a:p>
            <a:pPr marL="0" indent="0">
              <a:buNone/>
            </a:pPr>
            <a:endParaRPr lang="he-IL" sz="1600" dirty="0" smtClean="0"/>
          </a:p>
          <a:p>
            <a:pPr marL="0" indent="0">
              <a:buNone/>
            </a:pPr>
            <a:endParaRPr lang="en-US" sz="16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1026" name="Picture 2" descr="https://blogs.scientificamerican.com/the-curious-wavefunction/files/2013/05/nuclearpower.jpg"/>
          <p:cNvPicPr>
            <a:picLocks noChangeAspect="1" noChangeArrowheads="1"/>
          </p:cNvPicPr>
          <p:nvPr/>
        </p:nvPicPr>
        <p:blipFill>
          <a:blip r:embed="rId2" cstate="print"/>
          <a:srcRect/>
          <a:stretch>
            <a:fillRect/>
          </a:stretch>
        </p:blipFill>
        <p:spPr bwMode="auto">
          <a:xfrm>
            <a:off x="971600" y="2564904"/>
            <a:ext cx="2664296" cy="1833289"/>
          </a:xfrm>
          <a:prstGeom prst="rect">
            <a:avLst/>
          </a:prstGeom>
          <a:noFill/>
        </p:spPr>
      </p:pic>
      <p:pic>
        <p:nvPicPr>
          <p:cNvPr id="1028" name="Picture 4" descr="http://cdn.natgeotv.com.au/factsheets/thumbnails/HowToCommandaNuclearSubmarine_EducationWorksheet_sub.jpg?v=18&amp;azure=false&amp;scale=both&amp;width=1600&amp;height=900&amp;mode=crop"/>
          <p:cNvPicPr>
            <a:picLocks noChangeAspect="1" noChangeArrowheads="1"/>
          </p:cNvPicPr>
          <p:nvPr/>
        </p:nvPicPr>
        <p:blipFill>
          <a:blip r:embed="rId3" cstate="print"/>
          <a:srcRect/>
          <a:stretch>
            <a:fillRect/>
          </a:stretch>
        </p:blipFill>
        <p:spPr bwMode="auto">
          <a:xfrm>
            <a:off x="2051720" y="4725144"/>
            <a:ext cx="3240360" cy="1822703"/>
          </a:xfrm>
          <a:prstGeom prst="rect">
            <a:avLst/>
          </a:prstGeom>
          <a:noFill/>
        </p:spPr>
      </p:pic>
      <p:pic>
        <p:nvPicPr>
          <p:cNvPr id="1030" name="Picture 6" descr="https://www.mindmeister.com/images/download/22040693"/>
          <p:cNvPicPr>
            <a:picLocks noChangeAspect="1" noChangeArrowheads="1"/>
          </p:cNvPicPr>
          <p:nvPr/>
        </p:nvPicPr>
        <p:blipFill>
          <a:blip r:embed="rId4" cstate="print"/>
          <a:srcRect/>
          <a:stretch>
            <a:fillRect/>
          </a:stretch>
        </p:blipFill>
        <p:spPr bwMode="auto">
          <a:xfrm>
            <a:off x="4499992" y="2852936"/>
            <a:ext cx="1584176" cy="1584176"/>
          </a:xfrm>
          <a:prstGeom prst="rect">
            <a:avLst/>
          </a:prstGeom>
          <a:noFill/>
        </p:spPr>
      </p:pic>
      <p:pic>
        <p:nvPicPr>
          <p:cNvPr id="1032" name="Picture 8" descr="Atomic Bomb, Mushroom Cloud, Explosion"/>
          <p:cNvPicPr>
            <a:picLocks noChangeAspect="1" noChangeArrowheads="1"/>
          </p:cNvPicPr>
          <p:nvPr/>
        </p:nvPicPr>
        <p:blipFill>
          <a:blip r:embed="rId5" cstate="print"/>
          <a:srcRect/>
          <a:stretch>
            <a:fillRect/>
          </a:stretch>
        </p:blipFill>
        <p:spPr bwMode="auto">
          <a:xfrm>
            <a:off x="6516216" y="3284984"/>
            <a:ext cx="2076750" cy="260952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סוגי אנרגיה – אנרגיה חשמלית</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a:bodyPr>
          <a:lstStyle/>
          <a:p>
            <a:pPr marL="0" indent="0">
              <a:buNone/>
            </a:pPr>
            <a:r>
              <a:rPr lang="he-IL" sz="1600" b="1" dirty="0" smtClean="0">
                <a:solidFill>
                  <a:schemeClr val="tx2"/>
                </a:solidFill>
              </a:rPr>
              <a:t>אנרגיה חשמלית </a:t>
            </a:r>
            <a:r>
              <a:rPr lang="he-IL" sz="1600" b="1" dirty="0" smtClean="0"/>
              <a:t>-</a:t>
            </a:r>
            <a:r>
              <a:rPr lang="he-IL" sz="1600" b="1" dirty="0" smtClean="0">
                <a:solidFill>
                  <a:schemeClr val="tx2"/>
                </a:solidFill>
              </a:rPr>
              <a:t> </a:t>
            </a:r>
            <a:r>
              <a:rPr lang="he-IL" sz="1600" dirty="0" smtClean="0"/>
              <a:t>לזרם חשמלי יש אנרגיה, המנוצלת למשל להפעלת מכשירים חשמליים.</a:t>
            </a:r>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en-US" sz="16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3074" name="Picture 2" descr="http://files-ptdpritol.netdna-ssl.com/system/photos/191119/large/226dd3be7a9bddecc9fdafbf809afa18.jpg"/>
          <p:cNvPicPr>
            <a:picLocks noChangeAspect="1" noChangeArrowheads="1"/>
          </p:cNvPicPr>
          <p:nvPr/>
        </p:nvPicPr>
        <p:blipFill>
          <a:blip r:embed="rId2" cstate="print"/>
          <a:srcRect/>
          <a:stretch>
            <a:fillRect/>
          </a:stretch>
        </p:blipFill>
        <p:spPr bwMode="auto">
          <a:xfrm>
            <a:off x="611560" y="2132856"/>
            <a:ext cx="2326101" cy="1656184"/>
          </a:xfrm>
          <a:prstGeom prst="rect">
            <a:avLst/>
          </a:prstGeom>
          <a:noFill/>
        </p:spPr>
      </p:pic>
      <p:pic>
        <p:nvPicPr>
          <p:cNvPr id="3076" name="Picture 4" descr="https://upload.wikimedia.org/wikipedia/commons/3/3a/Gluehlampe_01_KMJ.jpg"/>
          <p:cNvPicPr>
            <a:picLocks noChangeAspect="1" noChangeArrowheads="1"/>
          </p:cNvPicPr>
          <p:nvPr/>
        </p:nvPicPr>
        <p:blipFill>
          <a:blip r:embed="rId3" cstate="print"/>
          <a:srcRect/>
          <a:stretch>
            <a:fillRect/>
          </a:stretch>
        </p:blipFill>
        <p:spPr bwMode="auto">
          <a:xfrm>
            <a:off x="6804248" y="1916832"/>
            <a:ext cx="1213527" cy="2016224"/>
          </a:xfrm>
          <a:prstGeom prst="rect">
            <a:avLst/>
          </a:prstGeom>
          <a:noFill/>
        </p:spPr>
      </p:pic>
      <p:pic>
        <p:nvPicPr>
          <p:cNvPr id="3078" name="Picture 6" descr="http://www.kama.co.il/images/uploads/purchase_manuals/34456266_1260292204.jpg"/>
          <p:cNvPicPr>
            <a:picLocks noChangeAspect="1" noChangeArrowheads="1"/>
          </p:cNvPicPr>
          <p:nvPr/>
        </p:nvPicPr>
        <p:blipFill>
          <a:blip r:embed="rId4" cstate="print"/>
          <a:srcRect/>
          <a:stretch>
            <a:fillRect/>
          </a:stretch>
        </p:blipFill>
        <p:spPr bwMode="auto">
          <a:xfrm>
            <a:off x="3851920" y="1916832"/>
            <a:ext cx="1993404" cy="1993404"/>
          </a:xfrm>
          <a:prstGeom prst="rect">
            <a:avLst/>
          </a:prstGeom>
          <a:noFill/>
        </p:spPr>
      </p:pic>
      <p:pic>
        <p:nvPicPr>
          <p:cNvPr id="3080" name="Picture 8" descr="http://www.urbanico.co.il/wp-content/uploads/2016/05/IMG_9370.jpg"/>
          <p:cNvPicPr>
            <a:picLocks noChangeAspect="1" noChangeArrowheads="1"/>
          </p:cNvPicPr>
          <p:nvPr/>
        </p:nvPicPr>
        <p:blipFill>
          <a:blip r:embed="rId5" cstate="print"/>
          <a:srcRect/>
          <a:stretch>
            <a:fillRect/>
          </a:stretch>
        </p:blipFill>
        <p:spPr bwMode="auto">
          <a:xfrm>
            <a:off x="179512" y="4149080"/>
            <a:ext cx="3419872" cy="2279358"/>
          </a:xfrm>
          <a:prstGeom prst="rect">
            <a:avLst/>
          </a:prstGeom>
          <a:noFill/>
        </p:spPr>
      </p:pic>
      <p:pic>
        <p:nvPicPr>
          <p:cNvPr id="3082" name="Picture 10" descr="http://i.amz.mshcdn.com/eCD9uvCsr07pj16tjDqxKcvXyqs=/1200x630/2017%2F02%2F07%2Fbe%2F29d83714d5a24e8bb021658c0ec2a725.ce700.png"/>
          <p:cNvPicPr>
            <a:picLocks noChangeAspect="1" noChangeArrowheads="1"/>
          </p:cNvPicPr>
          <p:nvPr/>
        </p:nvPicPr>
        <p:blipFill>
          <a:blip r:embed="rId6" cstate="print"/>
          <a:srcRect/>
          <a:stretch>
            <a:fillRect/>
          </a:stretch>
        </p:blipFill>
        <p:spPr bwMode="auto">
          <a:xfrm>
            <a:off x="3851920" y="4221088"/>
            <a:ext cx="4291189" cy="225287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סוגי אנרגיה - קרינה</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a:bodyPr>
          <a:lstStyle/>
          <a:p>
            <a:pPr marL="0" indent="0">
              <a:buNone/>
            </a:pPr>
            <a:r>
              <a:rPr lang="he-IL" sz="1600" b="1" dirty="0" smtClean="0">
                <a:solidFill>
                  <a:schemeClr val="tx2"/>
                </a:solidFill>
              </a:rPr>
              <a:t>אנרגיית קרינה או אנרגיית אור </a:t>
            </a:r>
            <a:r>
              <a:rPr lang="he-IL" sz="1600" dirty="0" smtClean="0"/>
              <a:t>– לאור יש אנרגיה. אור הוא סוג של קרינה אלקטרומגנטית וכך גם חום, קרינת רנטגן, גלי רדיו, גלי מיקרו ועוד.</a:t>
            </a:r>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en-US" sz="16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26626" name="Picture 2" descr="https://cdn.buy2v.co.il/Images/3cc6968a-e09b-4f4b-9b27-cb79719fbd19/Normal/0b6d8a5f.jpg"/>
          <p:cNvPicPr>
            <a:picLocks noChangeAspect="1" noChangeArrowheads="1"/>
          </p:cNvPicPr>
          <p:nvPr/>
        </p:nvPicPr>
        <p:blipFill>
          <a:blip r:embed="rId2" cstate="print"/>
          <a:srcRect/>
          <a:stretch>
            <a:fillRect/>
          </a:stretch>
        </p:blipFill>
        <p:spPr bwMode="auto">
          <a:xfrm>
            <a:off x="323528" y="1988840"/>
            <a:ext cx="1924778" cy="1884317"/>
          </a:xfrm>
          <a:prstGeom prst="rect">
            <a:avLst/>
          </a:prstGeom>
          <a:noFill/>
        </p:spPr>
      </p:pic>
      <p:pic>
        <p:nvPicPr>
          <p:cNvPr id="26628" name="Picture 4" descr="http://www.bineamini.co.il/img/0395/944.jpg"/>
          <p:cNvPicPr>
            <a:picLocks noChangeAspect="1" noChangeArrowheads="1"/>
          </p:cNvPicPr>
          <p:nvPr/>
        </p:nvPicPr>
        <p:blipFill>
          <a:blip r:embed="rId3" cstate="print"/>
          <a:srcRect/>
          <a:stretch>
            <a:fillRect/>
          </a:stretch>
        </p:blipFill>
        <p:spPr bwMode="auto">
          <a:xfrm>
            <a:off x="5796136" y="2204864"/>
            <a:ext cx="2952328" cy="1963825"/>
          </a:xfrm>
          <a:prstGeom prst="rect">
            <a:avLst/>
          </a:prstGeom>
          <a:noFill/>
        </p:spPr>
      </p:pic>
      <p:pic>
        <p:nvPicPr>
          <p:cNvPr id="26630" name="Picture 6" descr="http://www.21.tv/ArutzV2Images/PICS_500X500/265757.jpg"/>
          <p:cNvPicPr>
            <a:picLocks noChangeAspect="1" noChangeArrowheads="1"/>
          </p:cNvPicPr>
          <p:nvPr/>
        </p:nvPicPr>
        <p:blipFill>
          <a:blip r:embed="rId4" cstate="print"/>
          <a:srcRect/>
          <a:stretch>
            <a:fillRect/>
          </a:stretch>
        </p:blipFill>
        <p:spPr bwMode="auto">
          <a:xfrm>
            <a:off x="611560" y="4509120"/>
            <a:ext cx="2808312" cy="2104932"/>
          </a:xfrm>
          <a:prstGeom prst="rect">
            <a:avLst/>
          </a:prstGeom>
          <a:noFill/>
        </p:spPr>
      </p:pic>
      <p:pic>
        <p:nvPicPr>
          <p:cNvPr id="26632" name="Picture 8" descr="http://www.dedoesim.com/sites/all/images/laser-cutting.jpg"/>
          <p:cNvPicPr>
            <a:picLocks noChangeAspect="1" noChangeArrowheads="1"/>
          </p:cNvPicPr>
          <p:nvPr/>
        </p:nvPicPr>
        <p:blipFill>
          <a:blip r:embed="rId5" cstate="print"/>
          <a:srcRect/>
          <a:stretch>
            <a:fillRect/>
          </a:stretch>
        </p:blipFill>
        <p:spPr bwMode="auto">
          <a:xfrm>
            <a:off x="4644008" y="4725144"/>
            <a:ext cx="2713066" cy="1800200"/>
          </a:xfrm>
          <a:prstGeom prst="rect">
            <a:avLst/>
          </a:prstGeom>
          <a:noFill/>
        </p:spPr>
      </p:pic>
      <p:pic>
        <p:nvPicPr>
          <p:cNvPr id="26634" name="Picture 10" descr="http://images.wisegeek.com/theatre-stage-spotlight.jpg"/>
          <p:cNvPicPr>
            <a:picLocks noChangeAspect="1" noChangeArrowheads="1"/>
          </p:cNvPicPr>
          <p:nvPr/>
        </p:nvPicPr>
        <p:blipFill>
          <a:blip r:embed="rId6" cstate="print"/>
          <a:srcRect/>
          <a:stretch>
            <a:fillRect/>
          </a:stretch>
        </p:blipFill>
        <p:spPr bwMode="auto">
          <a:xfrm>
            <a:off x="2987824" y="2492896"/>
            <a:ext cx="2088232" cy="182777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סוגי אנרגיה – אקוסטית</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a:bodyPr>
          <a:lstStyle/>
          <a:p>
            <a:pPr marL="0" indent="0">
              <a:buNone/>
            </a:pPr>
            <a:r>
              <a:rPr lang="he-IL" sz="1600" b="1" dirty="0" smtClean="0">
                <a:solidFill>
                  <a:schemeClr val="tx2"/>
                </a:solidFill>
              </a:rPr>
              <a:t>אנרגיית קול (אנרגיה אקוסטית)</a:t>
            </a:r>
            <a:r>
              <a:rPr lang="he-IL" sz="1600" dirty="0" smtClean="0"/>
              <a:t> – לקול (צליל) יש אנרגיה. מקור הצלילים בתנודות של גוף. הצליל מתפשט באויר ובחומרים אחרים מכיוון שאנרגיית התנועה של התנודות הללו מועברת מחלקיק חומר אחד למשנהו.</a:t>
            </a:r>
          </a:p>
          <a:p>
            <a:pPr marL="0" indent="0">
              <a:buNone/>
            </a:pPr>
            <a:endParaRPr lang="he-IL" sz="1600" dirty="0" smtClean="0"/>
          </a:p>
          <a:p>
            <a:pPr marL="0" indent="0">
              <a:buNone/>
            </a:pPr>
            <a:endParaRPr lang="he-IL" sz="1600" dirty="0" smtClean="0"/>
          </a:p>
          <a:p>
            <a:pPr marL="0" indent="0">
              <a:buNone/>
            </a:pPr>
            <a:endParaRPr lang="en-US" sz="16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25604" name="Picture 4" descr="http://medicalxtourism.com/wp-content/uploads/2015/03/Kidney-Stones-Removal-in-Mexico.jpg"/>
          <p:cNvPicPr>
            <a:picLocks noChangeAspect="1" noChangeArrowheads="1"/>
          </p:cNvPicPr>
          <p:nvPr/>
        </p:nvPicPr>
        <p:blipFill>
          <a:blip r:embed="rId2" cstate="print"/>
          <a:srcRect/>
          <a:stretch>
            <a:fillRect/>
          </a:stretch>
        </p:blipFill>
        <p:spPr bwMode="auto">
          <a:xfrm>
            <a:off x="755576" y="2708920"/>
            <a:ext cx="3247753" cy="2031986"/>
          </a:xfrm>
          <a:prstGeom prst="rect">
            <a:avLst/>
          </a:prstGeom>
          <a:noFill/>
        </p:spPr>
      </p:pic>
      <p:pic>
        <p:nvPicPr>
          <p:cNvPr id="25606" name="Picture 6" descr="https://upload.wikimedia.org/wikipedia/commons/thumb/2/2f/CRL_Crown_rump_lengh_12_weeks_ecografia_Dr._Wolfgang_Moroder.jpg/220px-CRL_Crown_rump_lengh_12_weeks_ecografia_Dr._Wolfgang_Moroder.jpg"/>
          <p:cNvPicPr>
            <a:picLocks noChangeAspect="1" noChangeArrowheads="1"/>
          </p:cNvPicPr>
          <p:nvPr/>
        </p:nvPicPr>
        <p:blipFill>
          <a:blip r:embed="rId3" cstate="print"/>
          <a:srcRect/>
          <a:stretch>
            <a:fillRect/>
          </a:stretch>
        </p:blipFill>
        <p:spPr bwMode="auto">
          <a:xfrm>
            <a:off x="5580112" y="2348880"/>
            <a:ext cx="2385805" cy="1800200"/>
          </a:xfrm>
          <a:prstGeom prst="rect">
            <a:avLst/>
          </a:prstGeom>
          <a:noFill/>
        </p:spPr>
      </p:pic>
      <p:pic>
        <p:nvPicPr>
          <p:cNvPr id="25612" name="Picture 12" descr="https://expandthehorizon.files.wordpress.com/2014/08/charging-mobile-phones-using-sound.jpg?w=460"/>
          <p:cNvPicPr>
            <a:picLocks noChangeAspect="1" noChangeArrowheads="1"/>
          </p:cNvPicPr>
          <p:nvPr/>
        </p:nvPicPr>
        <p:blipFill>
          <a:blip r:embed="rId4" cstate="print"/>
          <a:srcRect/>
          <a:stretch>
            <a:fillRect/>
          </a:stretch>
        </p:blipFill>
        <p:spPr bwMode="auto">
          <a:xfrm>
            <a:off x="4355976" y="4725144"/>
            <a:ext cx="4093468" cy="186875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איזו אנרגיה יש לתפוח</a:t>
            </a:r>
            <a:r>
              <a:rPr lang="en-US" sz="3600" dirty="0" smtClean="0">
                <a:solidFill>
                  <a:schemeClr val="tx2"/>
                </a:solidFill>
              </a:rPr>
              <a:t> </a:t>
            </a:r>
            <a:r>
              <a:rPr lang="he-IL" sz="3600" dirty="0" smtClean="0">
                <a:solidFill>
                  <a:schemeClr val="tx2"/>
                </a:solidFill>
              </a:rPr>
              <a:t>על עץ?</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a:bodyPr>
          <a:lstStyle/>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r>
              <a:rPr lang="he-IL" sz="1600" dirty="0" smtClean="0"/>
              <a:t>לגופים שונים יכולים להיות סוגים שונים של אנרגיות בו זמנית. </a:t>
            </a:r>
          </a:p>
          <a:p>
            <a:pPr marL="0" indent="0">
              <a:buNone/>
            </a:pPr>
            <a:endParaRPr lang="he-IL" sz="1600" dirty="0" smtClean="0"/>
          </a:p>
          <a:p>
            <a:pPr marL="0" indent="0">
              <a:buNone/>
            </a:pPr>
            <a:r>
              <a:rPr lang="he-IL" sz="1600" dirty="0" smtClean="0"/>
              <a:t>כאשר מנתחים מערכת או תופעה, יש להתייחס רק לסוגי האנרגייה הרלוונטיים.</a:t>
            </a:r>
            <a:endParaRPr lang="he-IL" sz="1600" dirty="0" smtClean="0"/>
          </a:p>
          <a:p>
            <a:pPr marL="0" indent="0">
              <a:buNone/>
            </a:pPr>
            <a:endParaRPr lang="he-IL" sz="1600" dirty="0" smtClean="0"/>
          </a:p>
          <a:p>
            <a:pPr marL="0" indent="0">
              <a:buNone/>
            </a:pPr>
            <a:endParaRPr lang="en-US" sz="16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1026" name="Picture 2" descr="https://armenpogharian.files.wordpress.com/2014/02/isaac-newton-apple.jpg"/>
          <p:cNvPicPr>
            <a:picLocks noChangeAspect="1" noChangeArrowheads="1"/>
          </p:cNvPicPr>
          <p:nvPr/>
        </p:nvPicPr>
        <p:blipFill>
          <a:blip r:embed="rId2" cstate="print"/>
          <a:srcRect/>
          <a:stretch>
            <a:fillRect/>
          </a:stretch>
        </p:blipFill>
        <p:spPr bwMode="auto">
          <a:xfrm>
            <a:off x="2051720" y="1844824"/>
            <a:ext cx="1944216" cy="3062956"/>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a:off x="4572000" y="2060848"/>
            <a:ext cx="3230513" cy="24101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4" end="1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סימונים ויחידות</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a:bodyPr>
          <a:lstStyle/>
          <a:p>
            <a:pPr marL="0" indent="0">
              <a:buNone/>
            </a:pPr>
            <a:r>
              <a:rPr lang="he-IL" sz="1600" dirty="0" smtClean="0"/>
              <a:t>אנרגיה מסמנים לרוב באות </a:t>
            </a:r>
            <a:r>
              <a:rPr lang="en-US" sz="1600" dirty="0" smtClean="0">
                <a:solidFill>
                  <a:schemeClr val="tx2"/>
                </a:solidFill>
              </a:rPr>
              <a:t>E</a:t>
            </a:r>
            <a:r>
              <a:rPr lang="he-IL" sz="1600" dirty="0" smtClean="0">
                <a:solidFill>
                  <a:schemeClr val="tx2"/>
                </a:solidFill>
              </a:rPr>
              <a:t> </a:t>
            </a:r>
            <a:r>
              <a:rPr lang="he-IL" sz="1600" dirty="0" smtClean="0"/>
              <a:t>(</a:t>
            </a:r>
            <a:r>
              <a:rPr lang="en-US" sz="1600" dirty="0" smtClean="0"/>
              <a:t>Energy</a:t>
            </a:r>
            <a:r>
              <a:rPr lang="he-IL" sz="1600" dirty="0" smtClean="0"/>
              <a:t>), ולעיתים גם באות </a:t>
            </a:r>
            <a:r>
              <a:rPr lang="en-US" sz="1600" dirty="0" smtClean="0">
                <a:solidFill>
                  <a:schemeClr val="tx2"/>
                </a:solidFill>
              </a:rPr>
              <a:t>U</a:t>
            </a:r>
            <a:r>
              <a:rPr lang="he-IL" sz="1600" dirty="0" smtClean="0"/>
              <a:t>.</a:t>
            </a:r>
          </a:p>
          <a:p>
            <a:pPr marL="0" indent="0">
              <a:buNone/>
            </a:pPr>
            <a:endParaRPr lang="he-IL" sz="1600" dirty="0"/>
          </a:p>
          <a:p>
            <a:pPr marL="0" indent="0">
              <a:buNone/>
            </a:pPr>
            <a:r>
              <a:rPr lang="he-IL" sz="1600" dirty="0" smtClean="0"/>
              <a:t>נהוג לכלול בסימון גם את סוג האנרגיה: </a:t>
            </a:r>
            <a:r>
              <a:rPr lang="en-US" sz="1600" dirty="0" smtClean="0"/>
              <a:t>E</a:t>
            </a:r>
            <a:r>
              <a:rPr lang="en-US" sz="1600" baseline="-25000" dirty="0" smtClean="0"/>
              <a:t>K</a:t>
            </a:r>
            <a:r>
              <a:rPr lang="he-IL" sz="1600" dirty="0" smtClean="0"/>
              <a:t> עבור אנרגיה קינטית ו– </a:t>
            </a:r>
            <a:r>
              <a:rPr lang="en-US" sz="1600" dirty="0" smtClean="0"/>
              <a:t>E</a:t>
            </a:r>
            <a:r>
              <a:rPr lang="en-US" sz="1600" baseline="-25000" dirty="0" smtClean="0"/>
              <a:t>G</a:t>
            </a:r>
            <a:r>
              <a:rPr lang="he-IL" sz="1600" dirty="0" smtClean="0"/>
              <a:t> או </a:t>
            </a:r>
            <a:r>
              <a:rPr lang="en-US" sz="1600" dirty="0" smtClean="0"/>
              <a:t>U</a:t>
            </a:r>
            <a:r>
              <a:rPr lang="en-US" sz="1600" baseline="-25000" dirty="0" smtClean="0"/>
              <a:t>G</a:t>
            </a:r>
            <a:r>
              <a:rPr lang="he-IL" sz="1600" dirty="0" smtClean="0"/>
              <a:t> לאנרגיה פוטנציאלית </a:t>
            </a:r>
            <a:r>
              <a:rPr lang="he-IL" sz="1600" dirty="0" err="1" smtClean="0"/>
              <a:t>כובדית</a:t>
            </a:r>
            <a:r>
              <a:rPr lang="he-IL" sz="1600" dirty="0" smtClean="0"/>
              <a:t>.</a:t>
            </a:r>
          </a:p>
          <a:p>
            <a:pPr marL="0" indent="0">
              <a:buNone/>
            </a:pPr>
            <a:endParaRPr lang="he-IL" sz="1600" dirty="0"/>
          </a:p>
          <a:p>
            <a:pPr marL="0" indent="0">
              <a:buNone/>
            </a:pPr>
            <a:r>
              <a:rPr lang="he-IL" sz="1600" b="1" dirty="0" smtClean="0">
                <a:solidFill>
                  <a:schemeClr val="tx2"/>
                </a:solidFill>
              </a:rPr>
              <a:t>יחידת המדידה התקנית של האנרגיה נקראת </a:t>
            </a:r>
            <a:r>
              <a:rPr lang="he-IL" sz="1600" b="1" dirty="0" err="1" smtClean="0">
                <a:solidFill>
                  <a:schemeClr val="tx2"/>
                </a:solidFill>
              </a:rPr>
              <a:t>ג'ול</a:t>
            </a:r>
            <a:r>
              <a:rPr lang="he-IL" sz="1600" b="1" dirty="0" smtClean="0">
                <a:solidFill>
                  <a:schemeClr val="tx2"/>
                </a:solidFill>
              </a:rPr>
              <a:t> (</a:t>
            </a:r>
            <a:r>
              <a:rPr lang="en-US" sz="1600" b="1" dirty="0" smtClean="0">
                <a:solidFill>
                  <a:schemeClr val="tx2"/>
                </a:solidFill>
              </a:rPr>
              <a:t>J</a:t>
            </a:r>
            <a:r>
              <a:rPr lang="he-IL" sz="1600" b="1" dirty="0" smtClean="0">
                <a:solidFill>
                  <a:schemeClr val="tx2"/>
                </a:solidFill>
              </a:rPr>
              <a:t>)</a:t>
            </a:r>
            <a:r>
              <a:rPr lang="he-IL" sz="1600" dirty="0" smtClean="0"/>
              <a:t>, על שמו של </a:t>
            </a:r>
            <a:r>
              <a:rPr lang="en-US" sz="1600" dirty="0" smtClean="0"/>
              <a:t/>
            </a:r>
            <a:br>
              <a:rPr lang="en-US" sz="1600" dirty="0" smtClean="0"/>
            </a:br>
            <a:r>
              <a:rPr lang="he-IL" sz="1600" dirty="0" smtClean="0"/>
              <a:t>ג'יימס </a:t>
            </a:r>
            <a:r>
              <a:rPr lang="he-IL" sz="1600" dirty="0" err="1" smtClean="0"/>
              <a:t>ג'ול</a:t>
            </a:r>
            <a:r>
              <a:rPr lang="he-IL" sz="1600" dirty="0"/>
              <a:t> </a:t>
            </a:r>
            <a:r>
              <a:rPr lang="he-IL" sz="1600" dirty="0" smtClean="0"/>
              <a:t>(1818-1889), פיזיקאי בריטי שתרם רבות לחקר האנרגיה </a:t>
            </a:r>
            <a:r>
              <a:rPr lang="en-US" sz="1600" dirty="0" smtClean="0"/>
              <a:t/>
            </a:r>
            <a:br>
              <a:rPr lang="en-US" sz="1600" dirty="0" smtClean="0"/>
            </a:br>
            <a:r>
              <a:rPr lang="he-IL" sz="1600" dirty="0" smtClean="0"/>
              <a:t>וגילה כי אנרגיה תרמית, אנרגיה מכנית ואנרגיה חשמלית אינם אלא </a:t>
            </a:r>
            <a:r>
              <a:rPr lang="en-US" sz="1600" dirty="0" smtClean="0"/>
              <a:t/>
            </a:r>
            <a:br>
              <a:rPr lang="en-US" sz="1600" dirty="0" smtClean="0"/>
            </a:br>
            <a:r>
              <a:rPr lang="he-IL" sz="1600" dirty="0" smtClean="0"/>
              <a:t>מהות אחת הבאה לידי ביטוי באופנים שונים בהתאם לתהליך המתרחש.</a:t>
            </a:r>
          </a:p>
          <a:p>
            <a:pPr marL="0" indent="0">
              <a:buNone/>
            </a:pPr>
            <a:r>
              <a:rPr lang="he-IL" sz="1600" dirty="0" smtClean="0"/>
              <a:t> </a:t>
            </a:r>
          </a:p>
          <a:p>
            <a:pPr marL="0" indent="0">
              <a:buNone/>
            </a:pPr>
            <a:r>
              <a:rPr lang="he-IL" sz="1600" b="1" dirty="0" err="1" smtClean="0">
                <a:solidFill>
                  <a:schemeClr val="tx2"/>
                </a:solidFill>
              </a:rPr>
              <a:t>ג'ול</a:t>
            </a:r>
            <a:r>
              <a:rPr lang="he-IL" sz="1600" b="1" dirty="0" smtClean="0">
                <a:solidFill>
                  <a:schemeClr val="tx2"/>
                </a:solidFill>
              </a:rPr>
              <a:t> (</a:t>
            </a:r>
            <a:r>
              <a:rPr lang="en-US" sz="1600" b="1" dirty="0" smtClean="0">
                <a:solidFill>
                  <a:schemeClr val="tx2"/>
                </a:solidFill>
              </a:rPr>
              <a:t>Joule</a:t>
            </a:r>
            <a:r>
              <a:rPr lang="he-IL" sz="1600" b="1" dirty="0" smtClean="0">
                <a:solidFill>
                  <a:schemeClr val="tx2"/>
                </a:solidFill>
              </a:rPr>
              <a:t>) אחד מוגדר כאנרגיה המושקעת בגוף שמסתו קילוגרם אחד כדי</a:t>
            </a:r>
            <a:r>
              <a:rPr lang="en-US" sz="1600" b="1" dirty="0" smtClean="0">
                <a:solidFill>
                  <a:schemeClr val="tx2"/>
                </a:solidFill>
              </a:rPr>
              <a:t/>
            </a:r>
            <a:br>
              <a:rPr lang="en-US" sz="1600" b="1" dirty="0" smtClean="0">
                <a:solidFill>
                  <a:schemeClr val="tx2"/>
                </a:solidFill>
              </a:rPr>
            </a:br>
            <a:r>
              <a:rPr lang="he-IL" sz="1600" b="1" dirty="0" smtClean="0">
                <a:solidFill>
                  <a:schemeClr val="tx2"/>
                </a:solidFill>
              </a:rPr>
              <a:t>להרים אותו לגובה 10 סנטימטרים.</a:t>
            </a:r>
          </a:p>
          <a:p>
            <a:pPr marL="0" indent="0">
              <a:buNone/>
            </a:pPr>
            <a:r>
              <a:rPr lang="he-IL" sz="1600" dirty="0" smtClean="0"/>
              <a:t>זו יחידה קטנה יחסית ולכן בחיי היום יום מקובל להשתמש </a:t>
            </a:r>
            <a:r>
              <a:rPr lang="he-IL" sz="1600" dirty="0" err="1" smtClean="0"/>
              <a:t>בקילוג'ול</a:t>
            </a:r>
            <a:r>
              <a:rPr lang="he-IL" sz="1600" dirty="0" smtClean="0"/>
              <a:t> (</a:t>
            </a:r>
            <a:r>
              <a:rPr lang="en-US" sz="1600" dirty="0" smtClean="0"/>
              <a:t>KJ</a:t>
            </a:r>
            <a:r>
              <a:rPr lang="he-IL" sz="1600" dirty="0" smtClean="0"/>
              <a:t>) השווה 1000 </a:t>
            </a:r>
            <a:r>
              <a:rPr lang="he-IL" sz="1600" dirty="0" err="1" smtClean="0"/>
              <a:t>ג'ולים</a:t>
            </a:r>
            <a:r>
              <a:rPr lang="he-IL" sz="1600" dirty="0" smtClean="0"/>
              <a:t>.</a:t>
            </a:r>
          </a:p>
          <a:p>
            <a:pPr marL="0" indent="0">
              <a:buNone/>
            </a:pPr>
            <a:endParaRPr lang="he-IL" sz="1600" dirty="0"/>
          </a:p>
          <a:p>
            <a:pPr marL="0" indent="0">
              <a:buNone/>
            </a:pPr>
            <a:r>
              <a:rPr lang="he-IL" sz="1600" dirty="0" smtClean="0"/>
              <a:t>בחיי היום יום נפוצות יחידות נוספות למדידת אנרגיה.</a:t>
            </a:r>
          </a:p>
          <a:p>
            <a:pPr marL="0" indent="0">
              <a:buNone/>
            </a:pPr>
            <a:r>
              <a:rPr lang="he-IL" sz="1600" dirty="0" smtClean="0"/>
              <a:t>בתחום החשמל משתמשים בקילו-ואט-שעה (</a:t>
            </a:r>
            <a:r>
              <a:rPr lang="he-IL" sz="1600" dirty="0" err="1" smtClean="0"/>
              <a:t>קוט"ש</a:t>
            </a:r>
            <a:r>
              <a:rPr lang="he-IL" sz="1600" dirty="0" smtClean="0"/>
              <a:t> – </a:t>
            </a:r>
            <a:r>
              <a:rPr lang="en-US" sz="1600" dirty="0" smtClean="0"/>
              <a:t>kWh</a:t>
            </a:r>
            <a:r>
              <a:rPr lang="he-IL" sz="1600" dirty="0" smtClean="0"/>
              <a:t>) השווה 3,600,000 </a:t>
            </a:r>
            <a:r>
              <a:rPr lang="he-IL" sz="1600" dirty="0" err="1" smtClean="0"/>
              <a:t>ג'ול</a:t>
            </a:r>
            <a:r>
              <a:rPr lang="he-IL" sz="1600" dirty="0" smtClean="0"/>
              <a:t>.</a:t>
            </a:r>
          </a:p>
          <a:p>
            <a:pPr marL="0" indent="0">
              <a:buNone/>
            </a:pPr>
            <a:r>
              <a:rPr lang="he-IL" sz="1600" dirty="0" smtClean="0"/>
              <a:t>בתחום המזון נפוצות יחידות קלוריה (</a:t>
            </a:r>
            <a:r>
              <a:rPr lang="en-US" sz="1600" dirty="0" smtClean="0"/>
              <a:t>Cal</a:t>
            </a:r>
            <a:r>
              <a:rPr lang="he-IL" sz="1600" dirty="0" smtClean="0"/>
              <a:t>) וקילו-קלוריה (קק"ל או </a:t>
            </a:r>
            <a:r>
              <a:rPr lang="en-US" sz="1600" dirty="0" err="1" smtClean="0"/>
              <a:t>KCal</a:t>
            </a:r>
            <a:r>
              <a:rPr lang="he-IL" sz="1600" dirty="0" smtClean="0"/>
              <a:t>). קלוריה אחת שווה 4.2 </a:t>
            </a:r>
            <a:r>
              <a:rPr lang="he-IL" sz="1600" dirty="0" err="1" smtClean="0"/>
              <a:t>ג'ול</a:t>
            </a:r>
            <a:r>
              <a:rPr lang="he-IL" sz="1600" dirty="0" smtClean="0"/>
              <a:t>.</a:t>
            </a:r>
          </a:p>
          <a:p>
            <a:pPr marL="0" indent="0">
              <a:buNone/>
            </a:pPr>
            <a:endParaRPr lang="en-US" sz="16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1" y="2348880"/>
            <a:ext cx="1501325" cy="21602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7240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ייצוג חזותי של המרות אנרגיה</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a:bodyPr>
          <a:lstStyle/>
          <a:p>
            <a:pPr marL="0" indent="0">
              <a:buNone/>
            </a:pPr>
            <a:r>
              <a:rPr lang="he-IL" sz="1800" b="1" dirty="0" smtClean="0">
                <a:solidFill>
                  <a:schemeClr val="tx2"/>
                </a:solidFill>
              </a:rPr>
              <a:t>תרשים זרימה (</a:t>
            </a:r>
            <a:r>
              <a:rPr lang="en-US" sz="1800" b="1" dirty="0" smtClean="0">
                <a:solidFill>
                  <a:schemeClr val="tx2"/>
                </a:solidFill>
              </a:rPr>
              <a:t>Flow chart</a:t>
            </a:r>
            <a:r>
              <a:rPr lang="he-IL" sz="1800" b="1" dirty="0" smtClean="0">
                <a:solidFill>
                  <a:schemeClr val="tx2"/>
                </a:solidFill>
              </a:rPr>
              <a:t>) </a:t>
            </a:r>
            <a:r>
              <a:rPr lang="he-IL" sz="1600" dirty="0" smtClean="0"/>
              <a:t>הוא כלי נוח ליצוג תהליכי המרות אנרגיה.</a:t>
            </a:r>
          </a:p>
          <a:p>
            <a:pPr marL="0" indent="0">
              <a:buNone/>
            </a:pPr>
            <a:endParaRPr lang="he-IL" sz="1600" dirty="0" smtClean="0"/>
          </a:p>
          <a:p>
            <a:pPr marL="0" indent="0">
              <a:buNone/>
            </a:pPr>
            <a:r>
              <a:rPr lang="he-IL" sz="1600" dirty="0" smtClean="0"/>
              <a:t>למשל המשפט "בתהליך הראייה ברשתית העין מתרחשת המרת אנרגיית קרינה של האור לאנרגייה חשמלית":</a:t>
            </a:r>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r>
              <a:rPr lang="he-IL" sz="1800" b="1" dirty="0" smtClean="0">
                <a:solidFill>
                  <a:schemeClr val="tx2"/>
                </a:solidFill>
              </a:rPr>
              <a:t>תרשים עוגה (</a:t>
            </a:r>
            <a:r>
              <a:rPr lang="en-US" sz="1800" b="1" dirty="0" smtClean="0">
                <a:solidFill>
                  <a:schemeClr val="tx2"/>
                </a:solidFill>
              </a:rPr>
              <a:t>Pie chart</a:t>
            </a:r>
            <a:r>
              <a:rPr lang="he-IL" sz="1800" b="1" dirty="0" smtClean="0">
                <a:solidFill>
                  <a:schemeClr val="tx2"/>
                </a:solidFill>
              </a:rPr>
              <a:t>) </a:t>
            </a:r>
            <a:r>
              <a:rPr lang="he-IL" sz="1600" dirty="0" smtClean="0"/>
              <a:t>מתאים להצגת מידע כמותי אודות התפלגות אנרגיות במצב כלשהו.</a:t>
            </a:r>
          </a:p>
          <a:p>
            <a:pPr marL="0" indent="0">
              <a:buNone/>
            </a:pPr>
            <a:endParaRPr lang="he-IL" sz="1600" dirty="0" smtClean="0"/>
          </a:p>
          <a:p>
            <a:pPr marL="0" indent="0">
              <a:buNone/>
            </a:pPr>
            <a:r>
              <a:rPr lang="he-IL" sz="1600" dirty="0" smtClean="0"/>
              <a:t>למשל המשפט "במנוע בעירה פנימית, שהוא המנוע הפועל ברוב המכוניות הפרטיות, מומרת אנרגיה כימית של הדלק ברובה לאנרגיה תרמית, ושליש ממנה לאנרגיית תנועה של הבוכנה":</a:t>
            </a:r>
          </a:p>
          <a:p>
            <a:pPr marL="0" indent="0">
              <a:buNone/>
            </a:pPr>
            <a:endParaRPr lang="he-IL" sz="1600" dirty="0" smtClean="0"/>
          </a:p>
          <a:p>
            <a:pPr marL="0" indent="0">
              <a:buNone/>
            </a:pPr>
            <a:endParaRPr lang="he-IL" sz="1600" dirty="0" smtClean="0"/>
          </a:p>
          <a:p>
            <a:pPr marL="0" indent="0">
              <a:buNone/>
            </a:pPr>
            <a:endParaRPr lang="en-US" sz="16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4" name="Picture 2"/>
          <p:cNvPicPr>
            <a:picLocks noChangeAspect="1" noChangeArrowheads="1"/>
          </p:cNvPicPr>
          <p:nvPr/>
        </p:nvPicPr>
        <p:blipFill>
          <a:blip r:embed="rId2" cstate="print"/>
          <a:srcRect/>
          <a:stretch>
            <a:fillRect/>
          </a:stretch>
        </p:blipFill>
        <p:spPr bwMode="auto">
          <a:xfrm>
            <a:off x="2843808" y="2636912"/>
            <a:ext cx="4171950" cy="7239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267744" y="5301208"/>
            <a:ext cx="4851826" cy="1054224"/>
          </a:xfrm>
          <a:prstGeom prst="rect">
            <a:avLst/>
          </a:prstGeom>
          <a:noFill/>
          <a:ln w="9525">
            <a:noFill/>
            <a:miter lim="800000"/>
            <a:headEnd/>
            <a:tailEnd/>
          </a:ln>
        </p:spPr>
      </p:pic>
    </p:spTree>
    <p:extLst>
      <p:ext uri="{BB962C8B-B14F-4D97-AF65-F5344CB8AC3E}">
        <p14:creationId xmlns:p14="http://schemas.microsoft.com/office/powerpoint/2010/main" xmlns="" val="307240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ייצוג חזותי של המרות אנרגיה (המשך)</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a:bodyPr>
          <a:lstStyle/>
          <a:p>
            <a:pPr marL="0" indent="0">
              <a:buNone/>
            </a:pPr>
            <a:r>
              <a:rPr lang="he-IL" sz="1800" b="1" dirty="0" smtClean="0">
                <a:solidFill>
                  <a:schemeClr val="tx2"/>
                </a:solidFill>
              </a:rPr>
              <a:t>תרשים עמודות (</a:t>
            </a:r>
            <a:r>
              <a:rPr lang="en-US" sz="1800" b="1" dirty="0" smtClean="0">
                <a:solidFill>
                  <a:schemeClr val="tx2"/>
                </a:solidFill>
              </a:rPr>
              <a:t>Bar chart</a:t>
            </a:r>
            <a:r>
              <a:rPr lang="he-IL" sz="1800" b="1" dirty="0" smtClean="0">
                <a:solidFill>
                  <a:schemeClr val="tx2"/>
                </a:solidFill>
              </a:rPr>
              <a:t>) </a:t>
            </a:r>
            <a:r>
              <a:rPr lang="he-IL" sz="1600" dirty="0" smtClean="0"/>
              <a:t>משמש להשוואה בין מצבים שונים או מכשירים שונים.</a:t>
            </a:r>
          </a:p>
          <a:p>
            <a:pPr marL="0" indent="0">
              <a:buNone/>
            </a:pPr>
            <a:endParaRPr lang="he-IL" sz="1600" dirty="0" smtClean="0"/>
          </a:p>
          <a:p>
            <a:pPr marL="0" indent="0">
              <a:buNone/>
            </a:pPr>
            <a:r>
              <a:rPr lang="he-IL" sz="1600" dirty="0" smtClean="0"/>
              <a:t>למשל להשוואת אחוזי אנרגיית האור מכלל האנרגיה הנפלטת מנורה, עבור שלושה סוגי נורות:</a:t>
            </a:r>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800" b="1" dirty="0" smtClean="0">
              <a:solidFill>
                <a:schemeClr val="tx2"/>
              </a:solidFill>
            </a:endParaRPr>
          </a:p>
          <a:p>
            <a:pPr marL="0" indent="0">
              <a:buNone/>
            </a:pPr>
            <a:r>
              <a:rPr lang="he-IL" sz="1800" b="1" dirty="0" smtClean="0">
                <a:solidFill>
                  <a:schemeClr val="tx2"/>
                </a:solidFill>
              </a:rPr>
              <a:t>גרף קוי (</a:t>
            </a:r>
            <a:r>
              <a:rPr lang="en-US" sz="1800" b="1" dirty="0" smtClean="0">
                <a:solidFill>
                  <a:schemeClr val="tx2"/>
                </a:solidFill>
              </a:rPr>
              <a:t>Line chart</a:t>
            </a:r>
            <a:r>
              <a:rPr lang="he-IL" sz="1800" b="1" dirty="0" smtClean="0">
                <a:solidFill>
                  <a:schemeClr val="tx2"/>
                </a:solidFill>
              </a:rPr>
              <a:t>) </a:t>
            </a:r>
            <a:r>
              <a:rPr lang="he-IL" sz="1600" dirty="0" smtClean="0"/>
              <a:t>מתאים להצגת שינויים הדרגתיים שחלים באנרגיה במערכת כלשהי.</a:t>
            </a:r>
          </a:p>
          <a:p>
            <a:pPr marL="0" indent="0">
              <a:buNone/>
            </a:pPr>
            <a:endParaRPr lang="he-IL" sz="1600" dirty="0" smtClean="0"/>
          </a:p>
          <a:p>
            <a:pPr marL="0" indent="0">
              <a:buNone/>
            </a:pPr>
            <a:r>
              <a:rPr lang="he-IL" sz="1600" dirty="0" smtClean="0"/>
              <a:t>למשל השינויים שחלים בערכי סוגי האנרגיה שונים במהלך תנועתו של כדור הנזרק לאויר:</a:t>
            </a:r>
          </a:p>
          <a:p>
            <a:pPr marL="0" indent="0">
              <a:buNone/>
            </a:pPr>
            <a:endParaRPr lang="he-IL" sz="1600" dirty="0" smtClean="0"/>
          </a:p>
          <a:p>
            <a:pPr marL="0" indent="0">
              <a:buNone/>
            </a:pPr>
            <a:endParaRPr lang="he-IL" sz="1600" dirty="0" smtClean="0"/>
          </a:p>
          <a:p>
            <a:pPr marL="0" indent="0">
              <a:buNone/>
            </a:pPr>
            <a:endParaRPr lang="en-US" sz="16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2050" name="Picture 2"/>
          <p:cNvPicPr>
            <a:picLocks noChangeAspect="1" noChangeArrowheads="1"/>
          </p:cNvPicPr>
          <p:nvPr/>
        </p:nvPicPr>
        <p:blipFill>
          <a:blip r:embed="rId2" cstate="print"/>
          <a:srcRect/>
          <a:stretch>
            <a:fillRect/>
          </a:stretch>
        </p:blipFill>
        <p:spPr bwMode="auto">
          <a:xfrm>
            <a:off x="2555776" y="2420888"/>
            <a:ext cx="4210050" cy="132397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699792" y="4941168"/>
            <a:ext cx="4181475" cy="1447800"/>
          </a:xfrm>
          <a:prstGeom prst="rect">
            <a:avLst/>
          </a:prstGeom>
          <a:noFill/>
          <a:ln w="9525">
            <a:noFill/>
            <a:miter lim="800000"/>
            <a:headEnd/>
            <a:tailEnd/>
          </a:ln>
        </p:spPr>
      </p:pic>
    </p:spTree>
    <p:extLst>
      <p:ext uri="{BB962C8B-B14F-4D97-AF65-F5344CB8AC3E}">
        <p14:creationId xmlns:p14="http://schemas.microsoft.com/office/powerpoint/2010/main" xmlns="" val="307240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תרגיל 1 - המרות אנרגיה</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a:bodyPr>
          <a:lstStyle/>
          <a:p>
            <a:pPr marL="0" indent="0">
              <a:buNone/>
            </a:pPr>
            <a:r>
              <a:rPr lang="he-IL" sz="1800" dirty="0" smtClean="0"/>
              <a:t>שני הילדים מעוניינים להגיע מהמפלס התחתון של הקניון למפלס שמעליו. ידוע שאנרגיית הגובה שלהם תגדל ב 600 ג'ול. הילד מתכוון לעלות במדרגות ואילו הילדה מדרגות הנעות.</a:t>
            </a:r>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r>
              <a:rPr lang="he-IL" sz="1800" dirty="0" smtClean="0"/>
              <a:t>א. תארו בעזרת מושגי אנרגיה את המעבר של כל אחד מהילדים מהמפלס התחתון לעליון</a:t>
            </a:r>
          </a:p>
          <a:p>
            <a:pPr marL="0" indent="0">
              <a:buNone/>
            </a:pPr>
            <a:endParaRPr lang="he-IL" sz="1800" dirty="0" smtClean="0"/>
          </a:p>
          <a:p>
            <a:pPr marL="0" indent="0">
              <a:buNone/>
            </a:pPr>
            <a:r>
              <a:rPr lang="he-IL" sz="1800" dirty="0" smtClean="0">
                <a:solidFill>
                  <a:schemeClr val="tx2"/>
                </a:solidFill>
              </a:rPr>
              <a:t>בעת העלייה במדרגות האנרגיה כימית האגורה בשרירים של הילד מומרת לאנרגיית גובה שלו. לעומת זאת, הילדה מנצלת את האנרגיה החשמלית של הדרגנוע, המומרת לאנרגיית הגובה של הילדה בעת העלייה.</a:t>
            </a:r>
          </a:p>
          <a:p>
            <a:pPr marL="0" indent="0">
              <a:buNone/>
            </a:pPr>
            <a:endParaRPr lang="he-IL" sz="1600" dirty="0" smtClean="0"/>
          </a:p>
          <a:p>
            <a:pPr marL="0" indent="0">
              <a:buNone/>
            </a:pPr>
            <a:endParaRPr lang="he-IL" sz="1600" dirty="0" smtClean="0"/>
          </a:p>
          <a:p>
            <a:pPr marL="0" indent="0">
              <a:buNone/>
            </a:pPr>
            <a:endParaRPr lang="en-US" sz="16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3074" name="Picture 2"/>
          <p:cNvPicPr>
            <a:picLocks noChangeAspect="1" noChangeArrowheads="1"/>
          </p:cNvPicPr>
          <p:nvPr/>
        </p:nvPicPr>
        <p:blipFill>
          <a:blip r:embed="rId2" cstate="print"/>
          <a:srcRect/>
          <a:stretch>
            <a:fillRect/>
          </a:stretch>
        </p:blipFill>
        <p:spPr bwMode="auto">
          <a:xfrm>
            <a:off x="3707904" y="2204864"/>
            <a:ext cx="1847850" cy="1914525"/>
          </a:xfrm>
          <a:prstGeom prst="rect">
            <a:avLst/>
          </a:prstGeom>
          <a:noFill/>
          <a:ln w="9525">
            <a:noFill/>
            <a:miter lim="800000"/>
            <a:headEnd/>
            <a:tailEnd/>
          </a:ln>
        </p:spPr>
      </p:pic>
    </p:spTree>
    <p:extLst>
      <p:ext uri="{BB962C8B-B14F-4D97-AF65-F5344CB8AC3E}">
        <p14:creationId xmlns:p14="http://schemas.microsoft.com/office/powerpoint/2010/main" xmlns="" val="307240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העברות והמרות אנרגיה</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a:bodyPr>
          <a:lstStyle/>
          <a:p>
            <a:pPr marL="0" indent="0">
              <a:buNone/>
            </a:pPr>
            <a:r>
              <a:rPr lang="he-IL" sz="1600" dirty="0" smtClean="0"/>
              <a:t>מספרים על ג'יימס ואט (1736-1819), מהנדס סקוטי, שכשהיה ילד הוא נהג לשבת ליד קומקום רותח ולהתבונן שעות רבות כיצד אדי המים (הקיטור) היו כל כך חזקים עד שהיו כל כך חזקים עד שהניפו את מכסה הקומקום. תופעה זו נתנה לו את הרעיון לפיתוח מנוע קיטור, ששינה את פני האנושות והוביל לעידן חדש – המהפכה התעשייתית.</a:t>
            </a:r>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600" dirty="0" smtClean="0"/>
          </a:p>
          <a:p>
            <a:pPr marL="0" indent="0">
              <a:buNone/>
            </a:pPr>
            <a:r>
              <a:rPr lang="he-IL" sz="1600" dirty="0" smtClean="0"/>
              <a:t>בשפה הפיזיקלית, מנוע הקיטור הוא יישום טכנולוגי של חוק שימור האנרגיה. האנרגיה התרמית במנוע הקיטור אינה נעלמת אלא מועברת לבוכנה של מנוע ומומרת לאנרגיה של תנועה.</a:t>
            </a:r>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18434" name="Picture 2" descr="https://upload.wikimedia.org/wikipedia/commons/thumb/9/9e/Maquina_vapor_Watt_ETSIIM.jpg/300px-Maquina_vapor_Watt_ETSIIM.jpg"/>
          <p:cNvPicPr>
            <a:picLocks noChangeAspect="1" noChangeArrowheads="1"/>
          </p:cNvPicPr>
          <p:nvPr/>
        </p:nvPicPr>
        <p:blipFill>
          <a:blip r:embed="rId2" cstate="print"/>
          <a:srcRect/>
          <a:stretch>
            <a:fillRect/>
          </a:stretch>
        </p:blipFill>
        <p:spPr bwMode="auto">
          <a:xfrm>
            <a:off x="3059832" y="2708920"/>
            <a:ext cx="3312368" cy="24621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תרגיל 1 - המרות אנרגיה</a:t>
            </a:r>
            <a:endParaRPr lang="en-US" sz="3600" dirty="0">
              <a:solidFill>
                <a:schemeClr val="tx2"/>
              </a:solidFill>
            </a:endParaRPr>
          </a:p>
        </p:txBody>
      </p:sp>
      <p:sp>
        <p:nvSpPr>
          <p:cNvPr id="3" name="Content Placeholder 2"/>
          <p:cNvSpPr>
            <a:spLocks noGrp="1"/>
          </p:cNvSpPr>
          <p:nvPr>
            <p:ph idx="1"/>
          </p:nvPr>
        </p:nvSpPr>
        <p:spPr>
          <a:xfrm>
            <a:off x="179512" y="1340768"/>
            <a:ext cx="8507288" cy="5184576"/>
          </a:xfrm>
        </p:spPr>
        <p:txBody>
          <a:bodyPr>
            <a:normAutofit/>
          </a:bodyPr>
          <a:lstStyle/>
          <a:p>
            <a:pPr marL="0" indent="0">
              <a:buNone/>
            </a:pPr>
            <a:r>
              <a:rPr lang="he-IL" sz="1600" dirty="0" smtClean="0"/>
              <a:t>ב. השלימו את התרשים הבא עבור עלייתו של הילד:</a:t>
            </a:r>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600" dirty="0" smtClean="0"/>
          </a:p>
          <a:p>
            <a:pPr marL="0" indent="0">
              <a:buNone/>
            </a:pPr>
            <a:r>
              <a:rPr lang="he-IL" sz="1600" dirty="0" smtClean="0"/>
              <a:t>אנרגיה</a:t>
            </a:r>
            <a:r>
              <a:rPr lang="he-IL" sz="1600" dirty="0" smtClean="0">
                <a:solidFill>
                  <a:schemeClr val="tx2"/>
                </a:solidFill>
              </a:rPr>
              <a:t> פוטנציאלית כובדית </a:t>
            </a:r>
            <a:r>
              <a:rPr lang="he-IL" sz="1600" dirty="0" smtClean="0"/>
              <a:t>גדלה</a:t>
            </a:r>
          </a:p>
          <a:p>
            <a:pPr marL="0" indent="0">
              <a:buNone/>
            </a:pPr>
            <a:r>
              <a:rPr lang="he-IL" sz="1600" dirty="0" smtClean="0"/>
              <a:t>אנרגיה</a:t>
            </a:r>
            <a:r>
              <a:rPr lang="he-IL" sz="1600" dirty="0" smtClean="0">
                <a:solidFill>
                  <a:schemeClr val="tx2"/>
                </a:solidFill>
              </a:rPr>
              <a:t> כימית </a:t>
            </a:r>
            <a:r>
              <a:rPr lang="he-IL" sz="1600" dirty="0" smtClean="0"/>
              <a:t>קטנה</a:t>
            </a:r>
          </a:p>
          <a:p>
            <a:pPr marL="0" indent="0">
              <a:buNone/>
            </a:pPr>
            <a:endParaRPr lang="he-IL" sz="1600" dirty="0" smtClean="0"/>
          </a:p>
          <a:p>
            <a:pPr marL="0" indent="0">
              <a:buNone/>
            </a:pPr>
            <a:r>
              <a:rPr lang="he-IL" sz="1600" dirty="0" smtClean="0"/>
              <a:t>ג. ניתן להעריך שבעת העלאת הילדה, ישקיע מנוע הדרגנוע אנרגיה של 0.01 קוט"ש. פי כמה גדולה אנרגיה זו מאנרגיית הגובה המועברת לילדה? הסבירו לאן "מתבזבזת" האנרגיה החשמלית</a:t>
            </a:r>
          </a:p>
          <a:p>
            <a:pPr marL="0" indent="0">
              <a:buNone/>
            </a:pPr>
            <a:endParaRPr lang="he-IL" sz="1600" dirty="0" smtClean="0"/>
          </a:p>
          <a:p>
            <a:pPr marL="0" indent="0">
              <a:buNone/>
            </a:pPr>
            <a:r>
              <a:rPr lang="he-IL" sz="1600" dirty="0" smtClean="0">
                <a:solidFill>
                  <a:schemeClr val="tx2"/>
                </a:solidFill>
              </a:rPr>
              <a:t>תחילה נבטא את האנרגיה החשמלית ביחידות תקניות</a:t>
            </a:r>
            <a:r>
              <a:rPr lang="en-US" sz="1600" dirty="0" smtClean="0">
                <a:solidFill>
                  <a:schemeClr val="tx2"/>
                </a:solidFill>
              </a:rPr>
              <a:t> 0.01kWh = 0.01 x 3,600,000J = 36,000J  	</a:t>
            </a:r>
            <a:endParaRPr lang="he-IL" sz="1600" dirty="0" smtClean="0">
              <a:solidFill>
                <a:schemeClr val="tx2"/>
              </a:solidFill>
            </a:endParaRPr>
          </a:p>
          <a:p>
            <a:pPr marL="0" indent="0">
              <a:buNone/>
            </a:pPr>
            <a:r>
              <a:rPr lang="he-IL" sz="1600" dirty="0" smtClean="0">
                <a:solidFill>
                  <a:schemeClr val="tx2"/>
                </a:solidFill>
              </a:rPr>
              <a:t>היחס בין האנרגיות הוא:</a:t>
            </a:r>
            <a:r>
              <a:rPr lang="en-US" sz="1600" dirty="0" smtClean="0">
                <a:solidFill>
                  <a:schemeClr val="tx2"/>
                </a:solidFill>
              </a:rPr>
              <a:t>                                                           </a:t>
            </a:r>
            <a:r>
              <a:rPr lang="he-IL" sz="1600" dirty="0" smtClean="0">
                <a:solidFill>
                  <a:schemeClr val="tx2"/>
                </a:solidFill>
              </a:rPr>
              <a:t> </a:t>
            </a:r>
            <a:r>
              <a:rPr lang="en-US" sz="1600" dirty="0" err="1" smtClean="0">
                <a:solidFill>
                  <a:schemeClr val="tx2"/>
                </a:solidFill>
              </a:rPr>
              <a:t>E</a:t>
            </a:r>
            <a:r>
              <a:rPr lang="en-US" sz="1600" baseline="-25000" dirty="0" err="1" smtClean="0">
                <a:solidFill>
                  <a:schemeClr val="tx2"/>
                </a:solidFill>
              </a:rPr>
              <a:t>electricity</a:t>
            </a:r>
            <a:r>
              <a:rPr lang="en-US" sz="1600" dirty="0" smtClean="0">
                <a:solidFill>
                  <a:schemeClr val="tx2"/>
                </a:solidFill>
              </a:rPr>
              <a:t> / U</a:t>
            </a:r>
            <a:r>
              <a:rPr lang="en-US" sz="1600" baseline="-25000" dirty="0" smtClean="0">
                <a:solidFill>
                  <a:schemeClr val="tx2"/>
                </a:solidFill>
              </a:rPr>
              <a:t>G</a:t>
            </a:r>
            <a:r>
              <a:rPr lang="en-US" sz="1600" dirty="0" smtClean="0">
                <a:solidFill>
                  <a:schemeClr val="tx2"/>
                </a:solidFill>
              </a:rPr>
              <a:t> = 36,000J / 600J = 60</a:t>
            </a:r>
          </a:p>
          <a:p>
            <a:pPr marL="0" indent="0">
              <a:buNone/>
            </a:pPr>
            <a:r>
              <a:rPr lang="he-IL" sz="1600" dirty="0" smtClean="0">
                <a:solidFill>
                  <a:schemeClr val="tx2"/>
                </a:solidFill>
              </a:rPr>
              <a:t>האנרגיה החשמלית המושקעת בדרגנוע </a:t>
            </a:r>
            <a:r>
              <a:rPr lang="he-IL" sz="1600" b="1" dirty="0" smtClean="0">
                <a:solidFill>
                  <a:schemeClr val="tx2"/>
                </a:solidFill>
              </a:rPr>
              <a:t>גדולה פי 60 </a:t>
            </a:r>
            <a:r>
              <a:rPr lang="he-IL" sz="1600" dirty="0" smtClean="0">
                <a:solidFill>
                  <a:schemeClr val="tx2"/>
                </a:solidFill>
              </a:rPr>
              <a:t>מזו שנדרשת להעלאת הילדה.</a:t>
            </a:r>
            <a:endParaRPr lang="en-US" sz="1600" dirty="0" smtClean="0">
              <a:solidFill>
                <a:schemeClr val="tx2"/>
              </a:solidFill>
            </a:endParaRPr>
          </a:p>
          <a:p>
            <a:pPr marL="0" indent="0">
              <a:buNone/>
            </a:pPr>
            <a:endParaRPr lang="he-IL" sz="1800" dirty="0" smtClean="0">
              <a:solidFill>
                <a:schemeClr val="tx2"/>
              </a:solidFill>
            </a:endParaRPr>
          </a:p>
          <a:p>
            <a:pPr marL="0" indent="0">
              <a:buNone/>
            </a:pPr>
            <a:r>
              <a:rPr lang="he-IL" sz="1600" dirty="0" smtClean="0">
                <a:solidFill>
                  <a:schemeClr val="tx2"/>
                </a:solidFill>
              </a:rPr>
              <a:t>האנרגיה החשמלית של הדרגנוע אינה מומרת רק לאנרגיית הגובה של הילדה אלא גם לאנרגיית התנועה של המסוע ולאנרגייה תרמית של כל המנגנון עקב חיכוך בין חלקיו.</a:t>
            </a:r>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4098" name="Picture 2"/>
          <p:cNvPicPr>
            <a:picLocks noChangeAspect="1" noChangeArrowheads="1"/>
          </p:cNvPicPr>
          <p:nvPr/>
        </p:nvPicPr>
        <p:blipFill>
          <a:blip r:embed="rId2" cstate="print"/>
          <a:srcRect/>
          <a:stretch>
            <a:fillRect/>
          </a:stretch>
        </p:blipFill>
        <p:spPr bwMode="auto">
          <a:xfrm>
            <a:off x="1907704" y="1844824"/>
            <a:ext cx="5472608" cy="884049"/>
          </a:xfrm>
          <a:prstGeom prst="rect">
            <a:avLst/>
          </a:prstGeom>
          <a:noFill/>
          <a:ln w="9525">
            <a:noFill/>
            <a:miter lim="800000"/>
            <a:headEnd/>
            <a:tailEnd/>
          </a:ln>
        </p:spPr>
      </p:pic>
    </p:spTree>
    <p:extLst>
      <p:ext uri="{BB962C8B-B14F-4D97-AF65-F5344CB8AC3E}">
        <p14:creationId xmlns:p14="http://schemas.microsoft.com/office/powerpoint/2010/main" xmlns="" val="307240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www.traklin.co.il/shops/1122/p104537.jpg"/>
          <p:cNvPicPr>
            <a:picLocks noChangeAspect="1" noChangeArrowheads="1"/>
          </p:cNvPicPr>
          <p:nvPr/>
        </p:nvPicPr>
        <p:blipFill>
          <a:blip r:embed="rId2" cstate="print"/>
          <a:srcRect/>
          <a:stretch>
            <a:fillRect/>
          </a:stretch>
        </p:blipFill>
        <p:spPr bwMode="auto">
          <a:xfrm>
            <a:off x="251520" y="1340768"/>
            <a:ext cx="2520280" cy="2520280"/>
          </a:xfrm>
          <a:prstGeom prst="rect">
            <a:avLst/>
          </a:prstGeom>
          <a:noFill/>
        </p:spPr>
      </p:pic>
      <p:sp>
        <p:nvSpPr>
          <p:cNvPr id="2" name="Title 1"/>
          <p:cNvSpPr>
            <a:spLocks noGrp="1"/>
          </p:cNvSpPr>
          <p:nvPr>
            <p:ph type="title"/>
          </p:nvPr>
        </p:nvSpPr>
        <p:spPr/>
        <p:txBody>
          <a:bodyPr>
            <a:normAutofit/>
          </a:bodyPr>
          <a:lstStyle/>
          <a:p>
            <a:r>
              <a:rPr lang="he-IL" sz="3600" dirty="0" smtClean="0">
                <a:solidFill>
                  <a:schemeClr val="tx2"/>
                </a:solidFill>
              </a:rPr>
              <a:t>תרגיל 2 – חישוב נצילות מכשיר חשמלי</a:t>
            </a:r>
            <a:endParaRPr lang="en-US" sz="3600" dirty="0">
              <a:solidFill>
                <a:schemeClr val="tx2"/>
              </a:solidFill>
            </a:endParaRPr>
          </a:p>
        </p:txBody>
      </p:sp>
      <p:sp>
        <p:nvSpPr>
          <p:cNvPr id="3" name="Content Placeholder 2"/>
          <p:cNvSpPr>
            <a:spLocks noGrp="1"/>
          </p:cNvSpPr>
          <p:nvPr>
            <p:ph idx="1"/>
          </p:nvPr>
        </p:nvSpPr>
        <p:spPr>
          <a:xfrm>
            <a:off x="179512" y="1340768"/>
            <a:ext cx="8507288" cy="5328592"/>
          </a:xfrm>
        </p:spPr>
        <p:txBody>
          <a:bodyPr>
            <a:normAutofit/>
          </a:bodyPr>
          <a:lstStyle/>
          <a:p>
            <a:pPr marL="0" indent="0">
              <a:buNone/>
            </a:pPr>
            <a:r>
              <a:rPr lang="he-IL" sz="1600" dirty="0" smtClean="0"/>
              <a:t>תפקידו של מערבל מזון להמיר אנרגיה חשמלית לאנרגיית תנועה. </a:t>
            </a:r>
            <a:r>
              <a:rPr lang="en-US" sz="1600" dirty="0" smtClean="0"/>
              <a:t/>
            </a:r>
            <a:br>
              <a:rPr lang="en-US" sz="1600" dirty="0" smtClean="0"/>
            </a:br>
            <a:r>
              <a:rPr lang="he-IL" sz="1600" dirty="0" smtClean="0"/>
              <a:t>מנתוני מערבל מזון מסוים, האנרגיה החשמלית המושקעת בכל שנייה </a:t>
            </a:r>
            <a:r>
              <a:rPr lang="en-US" sz="1600" dirty="0" smtClean="0"/>
              <a:t/>
            </a:r>
            <a:br>
              <a:rPr lang="en-US" sz="1600" dirty="0" smtClean="0"/>
            </a:br>
            <a:r>
              <a:rPr lang="he-IL" sz="1600" dirty="0" smtClean="0"/>
              <a:t>במערבל המזון היא 250 גול ואילו אנרגיית התנועה של הלהבים שלו </a:t>
            </a:r>
            <a:r>
              <a:rPr lang="en-US" sz="1600" dirty="0" smtClean="0"/>
              <a:t/>
            </a:r>
            <a:br>
              <a:rPr lang="en-US" sz="1600" dirty="0" smtClean="0"/>
            </a:br>
            <a:r>
              <a:rPr lang="he-IL" sz="1600" dirty="0" smtClean="0"/>
              <a:t>בכל שנייה היא 20 ג'ול. </a:t>
            </a:r>
          </a:p>
          <a:p>
            <a:pPr marL="0" indent="0">
              <a:buNone/>
            </a:pPr>
            <a:endParaRPr lang="he-IL" sz="1800" dirty="0" smtClean="0"/>
          </a:p>
          <a:p>
            <a:pPr marL="0" indent="0">
              <a:buNone/>
            </a:pPr>
            <a:r>
              <a:rPr lang="he-IL" sz="1700" dirty="0" smtClean="0"/>
              <a:t>א. </a:t>
            </a:r>
            <a:r>
              <a:rPr lang="he-IL" sz="1600" dirty="0" smtClean="0"/>
              <a:t>רשמו את הנתונים של הדוגמה בצורה מתמטית.</a:t>
            </a:r>
          </a:p>
          <a:p>
            <a:pPr marL="0" indent="0">
              <a:buNone/>
            </a:pPr>
            <a:r>
              <a:rPr lang="en-US" sz="1600" dirty="0" err="1" smtClean="0">
                <a:solidFill>
                  <a:schemeClr val="tx2"/>
                </a:solidFill>
              </a:rPr>
              <a:t>E</a:t>
            </a:r>
            <a:r>
              <a:rPr lang="en-US" sz="1600" baseline="-25000" dirty="0" err="1" smtClean="0">
                <a:solidFill>
                  <a:schemeClr val="tx2"/>
                </a:solidFill>
              </a:rPr>
              <a:t>k</a:t>
            </a:r>
            <a:r>
              <a:rPr lang="en-US" sz="1600" dirty="0" smtClean="0">
                <a:solidFill>
                  <a:schemeClr val="tx2"/>
                </a:solidFill>
              </a:rPr>
              <a:t> = 20J ; </a:t>
            </a:r>
            <a:r>
              <a:rPr lang="en-US" sz="1600" dirty="0" err="1" smtClean="0">
                <a:solidFill>
                  <a:schemeClr val="tx2"/>
                </a:solidFill>
              </a:rPr>
              <a:t>E</a:t>
            </a:r>
            <a:r>
              <a:rPr lang="en-US" sz="1600" baseline="-25000" dirty="0" err="1" smtClean="0">
                <a:solidFill>
                  <a:schemeClr val="tx2"/>
                </a:solidFill>
              </a:rPr>
              <a:t>electricity</a:t>
            </a:r>
            <a:r>
              <a:rPr lang="en-US" sz="1600" baseline="-25000" dirty="0" smtClean="0">
                <a:solidFill>
                  <a:schemeClr val="tx2"/>
                </a:solidFill>
              </a:rPr>
              <a:t> </a:t>
            </a:r>
            <a:r>
              <a:rPr lang="en-US" sz="1600" dirty="0" smtClean="0">
                <a:solidFill>
                  <a:schemeClr val="tx2"/>
                </a:solidFill>
              </a:rPr>
              <a:t>= 250J </a:t>
            </a:r>
          </a:p>
          <a:p>
            <a:pPr marL="0" indent="0" algn="l">
              <a:buNone/>
            </a:pPr>
            <a:endParaRPr lang="he-IL" sz="1600" dirty="0" smtClean="0">
              <a:solidFill>
                <a:schemeClr val="tx2"/>
              </a:solidFill>
            </a:endParaRPr>
          </a:p>
          <a:p>
            <a:pPr marL="0" indent="0">
              <a:buNone/>
            </a:pPr>
            <a:r>
              <a:rPr lang="he-IL" sz="1600" dirty="0" smtClean="0"/>
              <a:t>ב. חשבו איזה אחוז אנרגיה</a:t>
            </a:r>
            <a:r>
              <a:rPr lang="en-US" sz="1600" dirty="0" smtClean="0"/>
              <a:t> </a:t>
            </a:r>
            <a:r>
              <a:rPr lang="he-IL" sz="1600" dirty="0" smtClean="0"/>
              <a:t>מנוצל במערבל להנעת הלהבים (נצילות המכשיר) . </a:t>
            </a:r>
            <a:endParaRPr lang="en-US" sz="1600" dirty="0" smtClean="0"/>
          </a:p>
          <a:p>
            <a:pPr marL="0" indent="0" algn="l">
              <a:buNone/>
            </a:pPr>
            <a:endParaRPr lang="he-IL" sz="1600" dirty="0" smtClean="0"/>
          </a:p>
          <a:p>
            <a:pPr marL="0" indent="0">
              <a:buNone/>
            </a:pPr>
            <a:r>
              <a:rPr lang="en-US" sz="1600" dirty="0" err="1" smtClean="0">
                <a:solidFill>
                  <a:schemeClr val="tx2"/>
                </a:solidFill>
              </a:rPr>
              <a:t>E</a:t>
            </a:r>
            <a:r>
              <a:rPr lang="en-US" sz="1600" baseline="-25000" dirty="0" err="1" smtClean="0">
                <a:solidFill>
                  <a:schemeClr val="tx2"/>
                </a:solidFill>
              </a:rPr>
              <a:t>k</a:t>
            </a:r>
            <a:r>
              <a:rPr lang="en-US" sz="1600" baseline="-25000" dirty="0" smtClean="0">
                <a:solidFill>
                  <a:schemeClr val="tx2"/>
                </a:solidFill>
              </a:rPr>
              <a:t> </a:t>
            </a:r>
            <a:r>
              <a:rPr lang="en-US" sz="1600" dirty="0" smtClean="0">
                <a:solidFill>
                  <a:schemeClr val="tx2"/>
                </a:solidFill>
              </a:rPr>
              <a:t>/</a:t>
            </a:r>
            <a:r>
              <a:rPr lang="en-US" sz="1600" baseline="-25000" dirty="0" smtClean="0">
                <a:solidFill>
                  <a:schemeClr val="tx2"/>
                </a:solidFill>
              </a:rPr>
              <a:t> </a:t>
            </a:r>
            <a:r>
              <a:rPr lang="en-US" sz="1600" dirty="0" err="1" smtClean="0">
                <a:solidFill>
                  <a:schemeClr val="tx2"/>
                </a:solidFill>
              </a:rPr>
              <a:t>E</a:t>
            </a:r>
            <a:r>
              <a:rPr lang="en-US" sz="1600" baseline="-25000" dirty="0" err="1" smtClean="0">
                <a:solidFill>
                  <a:schemeClr val="tx2"/>
                </a:solidFill>
              </a:rPr>
              <a:t>electricity</a:t>
            </a:r>
            <a:r>
              <a:rPr lang="en-US" sz="1600" baseline="-25000" dirty="0" smtClean="0">
                <a:solidFill>
                  <a:schemeClr val="tx2"/>
                </a:solidFill>
              </a:rPr>
              <a:t> </a:t>
            </a:r>
            <a:r>
              <a:rPr lang="en-US" sz="1600" dirty="0" smtClean="0">
                <a:solidFill>
                  <a:schemeClr val="tx2"/>
                </a:solidFill>
              </a:rPr>
              <a:t>x 100% = 20J/250J x 100% = 8% </a:t>
            </a:r>
            <a:endParaRPr lang="he-IL" sz="1600" dirty="0" smtClean="0">
              <a:solidFill>
                <a:schemeClr val="tx2"/>
              </a:solidFill>
            </a:endParaRPr>
          </a:p>
          <a:p>
            <a:pPr marL="0" indent="0" algn="l">
              <a:buNone/>
            </a:pPr>
            <a:endParaRPr lang="he-IL" sz="1600" dirty="0" smtClean="0"/>
          </a:p>
          <a:p>
            <a:pPr marL="0" indent="0">
              <a:buNone/>
            </a:pPr>
            <a:r>
              <a:rPr lang="he-IL" sz="1600" dirty="0" smtClean="0"/>
              <a:t>ג. ציינו שני סוגי אנרגיה נוספים לאנרגיית התנועה, שאליהם מומרת האנרגיה חשמלית המושקעת  במכשיר.</a:t>
            </a:r>
          </a:p>
          <a:p>
            <a:pPr marL="0" indent="0">
              <a:buNone/>
            </a:pPr>
            <a:r>
              <a:rPr lang="he-IL" sz="1600" dirty="0" smtClean="0">
                <a:solidFill>
                  <a:schemeClr val="tx2"/>
                </a:solidFill>
              </a:rPr>
              <a:t>אנרגיה תרמית (המנוע של המכשיר מתחמם)</a:t>
            </a:r>
          </a:p>
          <a:p>
            <a:pPr marL="0" indent="0">
              <a:buNone/>
            </a:pPr>
            <a:r>
              <a:rPr lang="he-IL" sz="1600" dirty="0" smtClean="0">
                <a:solidFill>
                  <a:schemeClr val="tx2"/>
                </a:solidFill>
              </a:rPr>
              <a:t>אנרגיה אקוסטית (נשמע רעש חזק בעת הפעלת המכשיר)</a:t>
            </a:r>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spTree>
    <p:extLst>
      <p:ext uri="{BB962C8B-B14F-4D97-AF65-F5344CB8AC3E}">
        <p14:creationId xmlns:p14="http://schemas.microsoft.com/office/powerpoint/2010/main" xmlns="" val="307240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העברות והמרות אנרגיה</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a:bodyPr>
          <a:lstStyle/>
          <a:p>
            <a:pPr marL="0" indent="0">
              <a:buNone/>
            </a:pPr>
            <a:r>
              <a:rPr lang="he-IL" sz="1600" dirty="0" smtClean="0"/>
              <a:t>העברות והמרות אנרגיה מתבצעות בטבע כל הזמן. לדוגמה:</a:t>
            </a:r>
          </a:p>
          <a:p>
            <a:pPr marL="0" indent="0">
              <a:buNone/>
            </a:pPr>
            <a:endParaRPr lang="he-IL" sz="1600" dirty="0" smtClean="0"/>
          </a:p>
          <a:p>
            <a:pPr marL="0" indent="0">
              <a:buNone/>
            </a:pPr>
            <a:r>
              <a:rPr lang="he-IL" sz="1600" dirty="0" smtClean="0"/>
              <a:t>אנרגיה כימית האגורה במזון מועברת לגוף האדם ומומרת לסוגי אנרגיה </a:t>
            </a:r>
            <a:r>
              <a:rPr lang="en-US" sz="1600" dirty="0" smtClean="0"/>
              <a:t/>
            </a:r>
            <a:br>
              <a:rPr lang="en-US" sz="1600" dirty="0" smtClean="0"/>
            </a:br>
            <a:r>
              <a:rPr lang="he-IL" sz="1600" dirty="0" smtClean="0"/>
              <a:t>אחרים – אנרגיה תרמית, אנרגיית תנועה ועוד.</a:t>
            </a:r>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r>
              <a:rPr lang="he-IL" sz="1600" dirty="0" smtClean="0"/>
              <a:t>אנרגיית קרינה של אור השמש מועברת לצמחים ומומרת בחלקה לאנרגיה</a:t>
            </a:r>
            <a:r>
              <a:rPr lang="en-US" sz="1600" dirty="0" smtClean="0"/>
              <a:t/>
            </a:r>
            <a:br>
              <a:rPr lang="en-US" sz="1600" dirty="0" smtClean="0"/>
            </a:br>
            <a:r>
              <a:rPr lang="he-IL" sz="1600" dirty="0" smtClean="0"/>
              <a:t> כימית בתהליך הנקרא פוטוסינתזה.</a:t>
            </a:r>
            <a:endParaRPr lang="en-US"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r>
              <a:rPr lang="he-IL" sz="1600" dirty="0" smtClean="0"/>
              <a:t>אנרגיית הקרינה של אור השמש מועברת למי האוקיינוסים וגורמת להם </a:t>
            </a:r>
            <a:r>
              <a:rPr lang="en-US" sz="1600" dirty="0" smtClean="0"/>
              <a:t/>
            </a:r>
            <a:br>
              <a:rPr lang="en-US" sz="1600" dirty="0" smtClean="0"/>
            </a:br>
            <a:r>
              <a:rPr lang="he-IL" sz="1600" dirty="0" smtClean="0"/>
              <a:t>להתחמם ולהתאדות. בעקבות האידוי מומרת אנרגייה זו לאנרגיית גובה.</a:t>
            </a:r>
            <a:endParaRPr lang="en-US" sz="16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34818" name="Picture 2" descr="http://briuton.co.il/wp-content/uploads/nutrition_facts.jpg"/>
          <p:cNvPicPr>
            <a:picLocks noChangeAspect="1" noChangeArrowheads="1"/>
          </p:cNvPicPr>
          <p:nvPr/>
        </p:nvPicPr>
        <p:blipFill>
          <a:blip r:embed="rId2" cstate="print"/>
          <a:srcRect/>
          <a:stretch>
            <a:fillRect/>
          </a:stretch>
        </p:blipFill>
        <p:spPr bwMode="auto">
          <a:xfrm>
            <a:off x="467544" y="1844824"/>
            <a:ext cx="2322839" cy="1440160"/>
          </a:xfrm>
          <a:prstGeom prst="rect">
            <a:avLst/>
          </a:prstGeom>
          <a:noFill/>
        </p:spPr>
      </p:pic>
      <p:pic>
        <p:nvPicPr>
          <p:cNvPr id="34819" name="Picture 3"/>
          <p:cNvPicPr>
            <a:picLocks noChangeAspect="1" noChangeArrowheads="1"/>
          </p:cNvPicPr>
          <p:nvPr/>
        </p:nvPicPr>
        <p:blipFill>
          <a:blip r:embed="rId3" cstate="print"/>
          <a:srcRect/>
          <a:stretch>
            <a:fillRect/>
          </a:stretch>
        </p:blipFill>
        <p:spPr bwMode="auto">
          <a:xfrm>
            <a:off x="323528" y="3717032"/>
            <a:ext cx="2496276" cy="1152128"/>
          </a:xfrm>
          <a:prstGeom prst="rect">
            <a:avLst/>
          </a:prstGeom>
          <a:noFill/>
          <a:ln w="9525">
            <a:noFill/>
            <a:miter lim="800000"/>
            <a:headEnd/>
            <a:tailEnd/>
          </a:ln>
        </p:spPr>
      </p:pic>
      <p:pic>
        <p:nvPicPr>
          <p:cNvPr id="34821" name="Picture 5" descr="http://www.kibbutznetwork.co.il/mezeg_avir/mazeget_slide0012_image002.gif"/>
          <p:cNvPicPr>
            <a:picLocks noChangeAspect="1" noChangeArrowheads="1"/>
          </p:cNvPicPr>
          <p:nvPr/>
        </p:nvPicPr>
        <p:blipFill>
          <a:blip r:embed="rId4" cstate="print"/>
          <a:srcRect/>
          <a:stretch>
            <a:fillRect/>
          </a:stretch>
        </p:blipFill>
        <p:spPr bwMode="auto">
          <a:xfrm>
            <a:off x="467544" y="5373216"/>
            <a:ext cx="2088232" cy="134243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סוגי אנרגיה – אנרגיה מכנית</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a:bodyPr>
          <a:lstStyle/>
          <a:p>
            <a:pPr marL="0" indent="0">
              <a:buNone/>
            </a:pPr>
            <a:r>
              <a:rPr lang="he-IL" sz="1600" dirty="0" smtClean="0"/>
              <a:t>תופעות רבות בחיינו ניתן לשייך לתחום הנקרא מכניקה – זריקת כדור לסל, נסיעת רכבת, מתיחת קפיץ, זרימת נהר ועוד. סימני ההכר של תופעות מכניות הם קיום תנועה, שינויי גובה או שינויי צורה של גופים.</a:t>
            </a:r>
          </a:p>
          <a:p>
            <a:pPr marL="0" indent="0">
              <a:buNone/>
            </a:pPr>
            <a:r>
              <a:rPr lang="he-IL" sz="1600" dirty="0" smtClean="0"/>
              <a:t>בהתאם לכך נהוג להבחין בשלושה סוגים של אנרגיה מכנית:</a:t>
            </a:r>
          </a:p>
          <a:p>
            <a:pPr marL="0" indent="0">
              <a:buNone/>
            </a:pPr>
            <a:endParaRPr lang="he-IL" sz="1600" dirty="0" smtClean="0"/>
          </a:p>
          <a:p>
            <a:pPr marL="0" indent="0">
              <a:buNone/>
            </a:pPr>
            <a:r>
              <a:rPr lang="he-IL" sz="1600" b="1" dirty="0" smtClean="0">
                <a:solidFill>
                  <a:schemeClr val="tx2"/>
                </a:solidFill>
              </a:rPr>
              <a:t>אנרגיית תנועה (אנרגיה קינטית) </a:t>
            </a:r>
            <a:r>
              <a:rPr lang="he-IL" sz="1600" dirty="0" smtClean="0"/>
              <a:t>– אנרגיה של תנועה. לכל גוף שנע יש אנרגיה קינטית. </a:t>
            </a:r>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r>
              <a:rPr lang="he-IL" sz="1600" dirty="0" smtClean="0"/>
              <a:t>גם "אנרגיית רוח" היא סוג של אנרגיה קינטית.</a:t>
            </a:r>
          </a:p>
          <a:p>
            <a:pPr marL="0" indent="0">
              <a:buNone/>
            </a:pPr>
            <a:endParaRPr lang="he-IL" sz="1600" dirty="0" smtClean="0"/>
          </a:p>
          <a:p>
            <a:pPr marL="0" indent="0">
              <a:buNone/>
            </a:pPr>
            <a:endParaRPr lang="he-IL" sz="1600" dirty="0" smtClean="0"/>
          </a:p>
          <a:p>
            <a:pPr marL="0" indent="0">
              <a:buNone/>
            </a:pPr>
            <a:endParaRPr lang="en-US" sz="16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2160" y="2996952"/>
            <a:ext cx="2973710" cy="16737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91680" y="4869160"/>
            <a:ext cx="2424999" cy="18379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47864" y="3068960"/>
            <a:ext cx="2319548" cy="15121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7544" y="2924944"/>
            <a:ext cx="2510554" cy="16757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סוגי אנרגיה – אנרגיה מכנית</a:t>
            </a:r>
            <a:endParaRPr lang="en-US" sz="3600" dirty="0">
              <a:solidFill>
                <a:schemeClr val="tx2"/>
              </a:solidFill>
            </a:endParaRPr>
          </a:p>
        </p:txBody>
      </p:sp>
      <p:sp>
        <p:nvSpPr>
          <p:cNvPr id="3" name="Content Placeholder 2"/>
          <p:cNvSpPr>
            <a:spLocks noGrp="1"/>
          </p:cNvSpPr>
          <p:nvPr>
            <p:ph idx="1"/>
          </p:nvPr>
        </p:nvSpPr>
        <p:spPr>
          <a:xfrm>
            <a:off x="179512" y="1340768"/>
            <a:ext cx="8856984" cy="5517232"/>
          </a:xfrm>
        </p:spPr>
        <p:txBody>
          <a:bodyPr>
            <a:normAutofit/>
          </a:bodyPr>
          <a:lstStyle/>
          <a:p>
            <a:pPr marL="0" indent="0">
              <a:buNone/>
            </a:pPr>
            <a:r>
              <a:rPr lang="he-IL" sz="1700" b="1" dirty="0" smtClean="0">
                <a:solidFill>
                  <a:schemeClr val="tx2"/>
                </a:solidFill>
              </a:rPr>
              <a:t>אנרגיית גובה (אנרגייה פוטנציאלית כובדית)</a:t>
            </a:r>
            <a:r>
              <a:rPr lang="he-IL" sz="1700" dirty="0" smtClean="0">
                <a:solidFill>
                  <a:schemeClr val="tx2"/>
                </a:solidFill>
              </a:rPr>
              <a:t> </a:t>
            </a:r>
            <a:r>
              <a:rPr lang="he-IL" sz="1700" dirty="0" smtClean="0"/>
              <a:t>– "פוטנציאל" פרושו יכולת. אם גוף מורם לגובה, יש לו פוטנציאל ליפול, כלומר להתחיל לנוע (בהשפעת כח הכובד). </a:t>
            </a:r>
          </a:p>
          <a:p>
            <a:pPr marL="0" indent="0">
              <a:buNone/>
            </a:pPr>
            <a:endParaRPr lang="he-IL" sz="1600" dirty="0"/>
          </a:p>
          <a:p>
            <a:pPr marL="0" indent="0">
              <a:buNone/>
            </a:pPr>
            <a:endParaRPr lang="he-IL" sz="1600" dirty="0" smtClean="0"/>
          </a:p>
          <a:p>
            <a:pPr marL="0" indent="0">
              <a:buNone/>
            </a:pPr>
            <a:endParaRPr lang="he-IL" sz="1600" dirty="0"/>
          </a:p>
          <a:p>
            <a:pPr marL="0" indent="0">
              <a:buNone/>
            </a:pPr>
            <a:endParaRPr lang="he-IL" sz="1600" dirty="0" smtClean="0"/>
          </a:p>
          <a:p>
            <a:pPr marL="0" indent="0">
              <a:buNone/>
            </a:pPr>
            <a:endParaRPr lang="he-IL" sz="1600" dirty="0" smtClean="0"/>
          </a:p>
          <a:p>
            <a:pPr marL="0" indent="0">
              <a:buNone/>
            </a:pPr>
            <a:endParaRPr lang="he-IL" sz="1600" dirty="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700" dirty="0" smtClean="0"/>
          </a:p>
          <a:p>
            <a:pPr marL="0" indent="0">
              <a:buNone/>
            </a:pPr>
            <a:endParaRPr lang="he-IL" sz="1600" dirty="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7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9495" y="2852936"/>
            <a:ext cx="3359921" cy="22322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4048" y="2852936"/>
            <a:ext cx="3370558" cy="22450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5806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סוגי אנרגיה – אנרגיה מכנית</a:t>
            </a:r>
            <a:endParaRPr lang="en-US" sz="3600" dirty="0">
              <a:solidFill>
                <a:schemeClr val="tx2"/>
              </a:solidFill>
            </a:endParaRPr>
          </a:p>
        </p:txBody>
      </p:sp>
      <p:sp>
        <p:nvSpPr>
          <p:cNvPr id="3" name="Content Placeholder 2"/>
          <p:cNvSpPr>
            <a:spLocks noGrp="1"/>
          </p:cNvSpPr>
          <p:nvPr>
            <p:ph idx="1"/>
          </p:nvPr>
        </p:nvSpPr>
        <p:spPr>
          <a:xfrm>
            <a:off x="179512" y="1340768"/>
            <a:ext cx="8856984" cy="5517232"/>
          </a:xfrm>
        </p:spPr>
        <p:txBody>
          <a:bodyPr>
            <a:normAutofit/>
          </a:bodyPr>
          <a:lstStyle/>
          <a:p>
            <a:pPr marL="0" indent="0">
              <a:buNone/>
            </a:pPr>
            <a:r>
              <a:rPr lang="he-IL" sz="1700" dirty="0" smtClean="0"/>
              <a:t>לכוס </a:t>
            </a:r>
            <a:r>
              <a:rPr lang="he-IL" sz="1700" dirty="0" smtClean="0"/>
              <a:t>שבתמונה יש פוטנציאל ליפול אל הרצפה, זאת אומרת שיש לה אנרגיית גובה ביחס</a:t>
            </a:r>
            <a:r>
              <a:rPr lang="he-IL" sz="1700" dirty="0"/>
              <a:t> </a:t>
            </a:r>
            <a:r>
              <a:rPr lang="he-IL" sz="1700" dirty="0" smtClean="0"/>
              <a:t>לרצפה. </a:t>
            </a:r>
          </a:p>
          <a:p>
            <a:pPr marL="0" indent="0">
              <a:buNone/>
            </a:pPr>
            <a:r>
              <a:rPr lang="he-IL" sz="1700" dirty="0" smtClean="0"/>
              <a:t>לעומת זאת, אנרגיית הגובה שלה ביחס לשולחן היא אפס.</a:t>
            </a:r>
          </a:p>
          <a:p>
            <a:pPr marL="0" indent="0">
              <a:buNone/>
            </a:pPr>
            <a:endParaRPr lang="he-IL" sz="1600" dirty="0" smtClean="0"/>
          </a:p>
          <a:p>
            <a:pPr marL="0" indent="0">
              <a:buNone/>
            </a:pPr>
            <a:endParaRPr lang="he-IL" sz="1600" dirty="0" smtClean="0"/>
          </a:p>
          <a:p>
            <a:pPr marL="0" indent="0">
              <a:buNone/>
            </a:pPr>
            <a:endParaRPr lang="he-IL" sz="1600" dirty="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he-IL" sz="1700" dirty="0" smtClean="0"/>
          </a:p>
          <a:p>
            <a:pPr marL="0" indent="0">
              <a:buNone/>
            </a:pPr>
            <a:endParaRPr lang="en-US" sz="1700" dirty="0" smtClean="0"/>
          </a:p>
          <a:p>
            <a:pPr marL="0" indent="0">
              <a:buNone/>
            </a:pPr>
            <a:r>
              <a:rPr lang="he-IL" sz="1600" dirty="0" smtClean="0"/>
              <a:t>כאשר </a:t>
            </a:r>
            <a:r>
              <a:rPr lang="he-IL" sz="1600" dirty="0" smtClean="0"/>
              <a:t>מדברים על אנרגיית גובה, חשוב לציין ביחס למה מודדים את</a:t>
            </a:r>
            <a:r>
              <a:rPr lang="he-IL" sz="1600" dirty="0"/>
              <a:t> </a:t>
            </a:r>
            <a:r>
              <a:rPr lang="he-IL" sz="1600" dirty="0" smtClean="0"/>
              <a:t>הגובה של הגוף </a:t>
            </a:r>
            <a:r>
              <a:rPr lang="he-IL" sz="1600" dirty="0" smtClean="0"/>
              <a:t>הנחקר. </a:t>
            </a:r>
            <a:r>
              <a:rPr lang="he-IL" sz="1600" dirty="0" smtClean="0"/>
              <a:t>מהו מישור היחוס?</a:t>
            </a:r>
          </a:p>
          <a:p>
            <a:pPr marL="0" indent="0">
              <a:buNone/>
            </a:pPr>
            <a:endParaRPr lang="en-US" sz="1800" dirty="0" smtClean="0"/>
          </a:p>
          <a:p>
            <a:pPr marL="0" indent="0">
              <a:buNone/>
            </a:pPr>
            <a:r>
              <a:rPr lang="he-IL" sz="1600" dirty="0" smtClean="0"/>
              <a:t>לערך הכמותי של האנרגיה במקרה זה אין משמעות. מה שחשוב הוא </a:t>
            </a:r>
            <a:r>
              <a:rPr lang="he-IL" sz="1600" b="1" dirty="0" smtClean="0">
                <a:solidFill>
                  <a:schemeClr val="tx2"/>
                </a:solidFill>
              </a:rPr>
              <a:t>הפרש אנרגיות הגובה </a:t>
            </a:r>
            <a:r>
              <a:rPr lang="he-IL" sz="1600" dirty="0" smtClean="0"/>
              <a:t>של הגוף בין שני מצבי גובה שונים (הדבר נכון גם לגבי אנרגיית תנועה. מדוע?)</a:t>
            </a:r>
            <a:endParaRPr lang="he-IL" sz="16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35845" name="Picture 5" descr="http://wac.450f.edgecastcdn.net/80450F/rev967.com/files/2013/10/Cup-of-coffee-on-table-in-cafe.jpg"/>
          <p:cNvPicPr>
            <a:picLocks noChangeAspect="1" noChangeArrowheads="1"/>
          </p:cNvPicPr>
          <p:nvPr/>
        </p:nvPicPr>
        <p:blipFill>
          <a:blip r:embed="rId2" cstate="print"/>
          <a:srcRect/>
          <a:stretch>
            <a:fillRect/>
          </a:stretch>
        </p:blipFill>
        <p:spPr bwMode="auto">
          <a:xfrm>
            <a:off x="3059832" y="2204863"/>
            <a:ext cx="3096345" cy="2064229"/>
          </a:xfrm>
          <a:prstGeom prst="rect">
            <a:avLst/>
          </a:prstGeom>
          <a:noFill/>
        </p:spPr>
      </p:pic>
    </p:spTree>
    <p:extLst>
      <p:ext uri="{BB962C8B-B14F-4D97-AF65-F5344CB8AC3E}">
        <p14:creationId xmlns:p14="http://schemas.microsoft.com/office/powerpoint/2010/main" xmlns="" val="415806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סוגי אנרגיה – אנרגיה מכנית</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a:bodyPr>
          <a:lstStyle/>
          <a:p>
            <a:pPr marL="0" indent="0">
              <a:buNone/>
            </a:pPr>
            <a:r>
              <a:rPr lang="he-IL" sz="1600" b="1" dirty="0" smtClean="0">
                <a:solidFill>
                  <a:schemeClr val="tx2"/>
                </a:solidFill>
              </a:rPr>
              <a:t>אנרגיית קפיץ (אנרגייה פוטנציאלית אלסטית)</a:t>
            </a:r>
            <a:r>
              <a:rPr lang="he-IL" sz="1600" b="1" dirty="0" smtClean="0"/>
              <a:t> </a:t>
            </a:r>
            <a:r>
              <a:rPr lang="he-IL" sz="1600" dirty="0" smtClean="0"/>
              <a:t>– אם נתון קפיץ, גומי או כל חומר אלסטי אחר אשר מכווץ או מתוח, יש לו אנרגייה פוטנציאלית אלסטית. </a:t>
            </a:r>
          </a:p>
          <a:p>
            <a:pPr marL="0" indent="0">
              <a:buNone/>
            </a:pPr>
            <a:endParaRPr lang="he-IL" sz="1600" dirty="0" smtClean="0"/>
          </a:p>
          <a:p>
            <a:pPr marL="0" indent="0">
              <a:buNone/>
            </a:pPr>
            <a:r>
              <a:rPr lang="he-IL" sz="1600" dirty="0" smtClean="0"/>
              <a:t>לדוגמה בקשת מתוחה אגורה אנרגייה פוטנציאלית אלסטית אותה ניתן להמיר לאנרגיית תנועה של החץ.</a:t>
            </a:r>
          </a:p>
          <a:p>
            <a:pPr marL="0" indent="0">
              <a:buNone/>
            </a:pPr>
            <a:endParaRPr lang="he-IL" sz="1600" dirty="0" smtClean="0"/>
          </a:p>
          <a:p>
            <a:pPr marL="0" indent="0">
              <a:buNone/>
            </a:pPr>
            <a:endParaRPr lang="en-US" sz="16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19872" y="3140968"/>
            <a:ext cx="2822121" cy="2009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3212976"/>
            <a:ext cx="3127242" cy="20848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8" name="Group 7"/>
          <p:cNvGrpSpPr/>
          <p:nvPr/>
        </p:nvGrpSpPr>
        <p:grpSpPr>
          <a:xfrm>
            <a:off x="5652120" y="2564904"/>
            <a:ext cx="3024336" cy="4104456"/>
            <a:chOff x="5220072" y="2636912"/>
            <a:chExt cx="2952328" cy="3888432"/>
          </a:xfrm>
        </p:grpSpPr>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80112" y="2636912"/>
              <a:ext cx="2333989" cy="35495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6"/>
            <p:cNvSpPr/>
            <p:nvPr/>
          </p:nvSpPr>
          <p:spPr>
            <a:xfrm>
              <a:off x="5220072" y="5877272"/>
              <a:ext cx="295232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415806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dirty="0" smtClean="0">
                <a:solidFill>
                  <a:schemeClr val="tx2"/>
                </a:solidFill>
              </a:rPr>
              <a:t>סוגי אנרגיה – אנרגיה פנימית</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a:bodyPr>
          <a:lstStyle/>
          <a:p>
            <a:pPr marL="0" indent="0">
              <a:buNone/>
            </a:pPr>
            <a:r>
              <a:rPr lang="he-IL" sz="2000" b="1" dirty="0" smtClean="0">
                <a:solidFill>
                  <a:schemeClr val="tx2"/>
                </a:solidFill>
              </a:rPr>
              <a:t>אנרגיה פנימית</a:t>
            </a:r>
          </a:p>
          <a:p>
            <a:pPr marL="0" indent="0">
              <a:buNone/>
            </a:pPr>
            <a:r>
              <a:rPr lang="he-IL" sz="1600" dirty="0" smtClean="0"/>
              <a:t>האנרגיה הפנימית קשורה למבנה הפנימי של הגופים ולמצב החומר שממנו </a:t>
            </a:r>
            <a:r>
              <a:rPr lang="he-IL" sz="1600" smtClean="0"/>
              <a:t>הם עשויים</a:t>
            </a:r>
            <a:endParaRPr lang="he-IL" sz="1600" dirty="0" smtClean="0"/>
          </a:p>
          <a:p>
            <a:pPr marL="0" indent="0">
              <a:buNone/>
            </a:pPr>
            <a:endParaRPr lang="he-IL" sz="1600" dirty="0" smtClean="0"/>
          </a:p>
          <a:p>
            <a:pPr marL="0" indent="0">
              <a:buNone/>
            </a:pPr>
            <a:r>
              <a:rPr lang="he-IL" sz="1600" b="1" dirty="0" smtClean="0">
                <a:solidFill>
                  <a:schemeClr val="tx2"/>
                </a:solidFill>
              </a:rPr>
              <a:t>אנרגיית חום (אנרגייה תרמית) </a:t>
            </a:r>
            <a:r>
              <a:rPr lang="he-IL" sz="1600" dirty="0" smtClean="0"/>
              <a:t>– לכל גוף יש אנרגיה תרמית הקשורה לתנועה של חלקיקי החומר בתוכו. כמות האנרגיה התרמית של החומר גדלה עם חימומו וקטנה עם קירורו של החומר.</a:t>
            </a:r>
            <a:endParaRPr lang="en-US" sz="1600" dirty="0" smtClean="0"/>
          </a:p>
          <a:p>
            <a:pPr marL="0" indent="0">
              <a:buNone/>
            </a:pPr>
            <a:endParaRPr lang="he-IL" sz="1600" dirty="0" smtClean="0"/>
          </a:p>
          <a:p>
            <a:pPr marL="0" indent="0">
              <a:buNone/>
            </a:pPr>
            <a:endParaRPr lang="he-IL" sz="1600" dirty="0" smtClean="0"/>
          </a:p>
          <a:p>
            <a:pPr marL="0" indent="0">
              <a:buNone/>
            </a:pPr>
            <a:endParaRPr lang="he-IL" sz="1600" dirty="0" smtClean="0"/>
          </a:p>
          <a:p>
            <a:pPr marL="0" indent="0">
              <a:buNone/>
            </a:pPr>
            <a:endParaRPr lang="en-US" sz="16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4098" name="Picture 2" descr="https://qph.ec.quoracdn.net/main-qimg-79076daf7a8dc87da07d011e23d47f28"/>
          <p:cNvPicPr>
            <a:picLocks noChangeAspect="1" noChangeArrowheads="1"/>
          </p:cNvPicPr>
          <p:nvPr/>
        </p:nvPicPr>
        <p:blipFill>
          <a:blip r:embed="rId2" cstate="print"/>
          <a:srcRect/>
          <a:stretch>
            <a:fillRect/>
          </a:stretch>
        </p:blipFill>
        <p:spPr bwMode="auto">
          <a:xfrm>
            <a:off x="755576" y="3501008"/>
            <a:ext cx="3231719" cy="1584176"/>
          </a:xfrm>
          <a:prstGeom prst="rect">
            <a:avLst/>
          </a:prstGeom>
          <a:noFill/>
        </p:spPr>
      </p:pic>
      <p:pic>
        <p:nvPicPr>
          <p:cNvPr id="4100" name="Picture 4" descr="http://www.wildnatureimages.com/images%203/070728-048..jpg"/>
          <p:cNvPicPr>
            <a:picLocks noChangeAspect="1" noChangeArrowheads="1"/>
          </p:cNvPicPr>
          <p:nvPr/>
        </p:nvPicPr>
        <p:blipFill>
          <a:blip r:embed="rId3" cstate="print"/>
          <a:srcRect/>
          <a:stretch>
            <a:fillRect/>
          </a:stretch>
        </p:blipFill>
        <p:spPr bwMode="auto">
          <a:xfrm>
            <a:off x="4716016" y="3212976"/>
            <a:ext cx="3240360" cy="21656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93" name="Picture 17" descr="http://rslerner.co.il/588-thickbox_default/-aa.jpg"/>
          <p:cNvPicPr>
            <a:picLocks noChangeAspect="1" noChangeArrowheads="1"/>
          </p:cNvPicPr>
          <p:nvPr/>
        </p:nvPicPr>
        <p:blipFill>
          <a:blip r:embed="rId2" cstate="print"/>
          <a:srcRect/>
          <a:stretch>
            <a:fillRect/>
          </a:stretch>
        </p:blipFill>
        <p:spPr bwMode="auto">
          <a:xfrm>
            <a:off x="4139952" y="2564904"/>
            <a:ext cx="1800200" cy="1800200"/>
          </a:xfrm>
          <a:prstGeom prst="rect">
            <a:avLst/>
          </a:prstGeom>
          <a:noFill/>
        </p:spPr>
      </p:pic>
      <p:sp>
        <p:nvSpPr>
          <p:cNvPr id="2" name="Title 1"/>
          <p:cNvSpPr>
            <a:spLocks noGrp="1"/>
          </p:cNvSpPr>
          <p:nvPr>
            <p:ph type="title"/>
          </p:nvPr>
        </p:nvSpPr>
        <p:spPr/>
        <p:txBody>
          <a:bodyPr>
            <a:normAutofit/>
          </a:bodyPr>
          <a:lstStyle/>
          <a:p>
            <a:r>
              <a:rPr lang="he-IL" sz="3600" dirty="0" smtClean="0">
                <a:solidFill>
                  <a:schemeClr val="tx2"/>
                </a:solidFill>
              </a:rPr>
              <a:t>סוגי אנרגיה – אנרגיה פנימית</a:t>
            </a:r>
            <a:endParaRPr lang="en-US" sz="3600" dirty="0">
              <a:solidFill>
                <a:schemeClr val="tx2"/>
              </a:solidFill>
            </a:endParaRPr>
          </a:p>
        </p:txBody>
      </p:sp>
      <p:sp>
        <p:nvSpPr>
          <p:cNvPr id="3" name="Content Placeholder 2"/>
          <p:cNvSpPr>
            <a:spLocks noGrp="1"/>
          </p:cNvSpPr>
          <p:nvPr>
            <p:ph idx="1"/>
          </p:nvPr>
        </p:nvSpPr>
        <p:spPr>
          <a:xfrm>
            <a:off x="457200" y="1340768"/>
            <a:ext cx="8229600" cy="5184576"/>
          </a:xfrm>
        </p:spPr>
        <p:txBody>
          <a:bodyPr>
            <a:normAutofit/>
          </a:bodyPr>
          <a:lstStyle/>
          <a:p>
            <a:pPr marL="0" indent="0">
              <a:buNone/>
            </a:pPr>
            <a:r>
              <a:rPr lang="he-IL" sz="1600" b="1" dirty="0" smtClean="0">
                <a:solidFill>
                  <a:schemeClr val="tx2"/>
                </a:solidFill>
              </a:rPr>
              <a:t>אנרגייה כימית </a:t>
            </a:r>
            <a:r>
              <a:rPr lang="he-IL" sz="1600" dirty="0" smtClean="0"/>
              <a:t>– לכל גוף יש אנרגיה כימית הנאגרת בקשרים הכימיים בין החלקיקים מהם בנוי הגוף. כאשר משתנה הקשר בין חלקיקי הגוף, אנרגיה זו משתנה. </a:t>
            </a:r>
          </a:p>
          <a:p>
            <a:pPr marL="0" indent="0">
              <a:buNone/>
            </a:pPr>
            <a:endParaRPr lang="he-IL" sz="16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a:p>
            <a:pPr marL="0" indent="0">
              <a:buNone/>
            </a:pPr>
            <a:endParaRPr lang="he-IL" sz="1800" dirty="0" smtClean="0"/>
          </a:p>
        </p:txBody>
      </p:sp>
      <p:pic>
        <p:nvPicPr>
          <p:cNvPr id="24578" name="Picture 2" descr="http://uri-manor.co.il/wp-content/uploads/2015/10/Untitled-3-300x300.jpg"/>
          <p:cNvPicPr>
            <a:picLocks noChangeAspect="1" noChangeArrowheads="1"/>
          </p:cNvPicPr>
          <p:nvPr/>
        </p:nvPicPr>
        <p:blipFill>
          <a:blip r:embed="rId3" cstate="print"/>
          <a:srcRect/>
          <a:stretch>
            <a:fillRect/>
          </a:stretch>
        </p:blipFill>
        <p:spPr bwMode="auto">
          <a:xfrm>
            <a:off x="6588224" y="2420888"/>
            <a:ext cx="1489348" cy="1489348"/>
          </a:xfrm>
          <a:prstGeom prst="rect">
            <a:avLst/>
          </a:prstGeom>
          <a:noFill/>
        </p:spPr>
      </p:pic>
      <p:pic>
        <p:nvPicPr>
          <p:cNvPr id="24582" name="Picture 6" descr="http://allprochimney.com/wp-content/uploads/2016/02/howard-county-fireplace.jpg"/>
          <p:cNvPicPr>
            <a:picLocks noChangeAspect="1" noChangeArrowheads="1"/>
          </p:cNvPicPr>
          <p:nvPr/>
        </p:nvPicPr>
        <p:blipFill>
          <a:blip r:embed="rId4" cstate="print"/>
          <a:srcRect/>
          <a:stretch>
            <a:fillRect/>
          </a:stretch>
        </p:blipFill>
        <p:spPr bwMode="auto">
          <a:xfrm>
            <a:off x="6228184" y="4365104"/>
            <a:ext cx="2160240" cy="2160240"/>
          </a:xfrm>
          <a:prstGeom prst="rect">
            <a:avLst/>
          </a:prstGeom>
          <a:noFill/>
        </p:spPr>
      </p:pic>
      <p:pic>
        <p:nvPicPr>
          <p:cNvPr id="24586" name="Picture 10" descr="http://www.autoblog4me.com/wp-content/uploads/2015/10/enlace-desguace.jpg"/>
          <p:cNvPicPr>
            <a:picLocks noChangeAspect="1" noChangeArrowheads="1"/>
          </p:cNvPicPr>
          <p:nvPr/>
        </p:nvPicPr>
        <p:blipFill>
          <a:blip r:embed="rId5" cstate="print"/>
          <a:srcRect/>
          <a:stretch>
            <a:fillRect/>
          </a:stretch>
        </p:blipFill>
        <p:spPr bwMode="auto">
          <a:xfrm>
            <a:off x="1043608" y="2276872"/>
            <a:ext cx="2088232" cy="2088232"/>
          </a:xfrm>
          <a:prstGeom prst="rect">
            <a:avLst/>
          </a:prstGeom>
          <a:noFill/>
        </p:spPr>
      </p:pic>
      <p:pic>
        <p:nvPicPr>
          <p:cNvPr id="24589" name="Picture 13"/>
          <p:cNvPicPr>
            <a:picLocks noChangeAspect="1" noChangeArrowheads="1"/>
          </p:cNvPicPr>
          <p:nvPr/>
        </p:nvPicPr>
        <p:blipFill>
          <a:blip r:embed="rId6" cstate="print"/>
          <a:srcRect/>
          <a:stretch>
            <a:fillRect/>
          </a:stretch>
        </p:blipFill>
        <p:spPr bwMode="auto">
          <a:xfrm>
            <a:off x="1907704" y="4941168"/>
            <a:ext cx="3528392" cy="13533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8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9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8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ערכת נושא של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3024</TotalTime>
  <Words>1003</Words>
  <Application>Microsoft Office PowerPoint</Application>
  <PresentationFormat>On-screen Show (4:3)</PresentationFormat>
  <Paragraphs>335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ערכת נושא של Office</vt:lpstr>
      <vt:lpstr>אנרגיה</vt:lpstr>
      <vt:lpstr>העברות והמרות אנרגיה</vt:lpstr>
      <vt:lpstr>העברות והמרות אנרגיה</vt:lpstr>
      <vt:lpstr>סוגי אנרגיה – אנרגיה מכנית</vt:lpstr>
      <vt:lpstr>סוגי אנרגיה – אנרגיה מכנית</vt:lpstr>
      <vt:lpstr>סוגי אנרגיה – אנרגיה מכנית</vt:lpstr>
      <vt:lpstr>סוגי אנרגיה – אנרגיה מכנית</vt:lpstr>
      <vt:lpstr>סוגי אנרגיה – אנרגיה פנימית</vt:lpstr>
      <vt:lpstr>סוגי אנרגיה – אנרגיה פנימית</vt:lpstr>
      <vt:lpstr>Slide 10</vt:lpstr>
      <vt:lpstr>סוגי אנרגיה – אנרגיה פנימית</vt:lpstr>
      <vt:lpstr>סוגי אנרגיה – אנרגיה חשמלית</vt:lpstr>
      <vt:lpstr>סוגי אנרגיה - קרינה</vt:lpstr>
      <vt:lpstr>סוגי אנרגיה – אקוסטית</vt:lpstr>
      <vt:lpstr>איזו אנרגיה יש לתפוח על עץ?</vt:lpstr>
      <vt:lpstr>סימונים ויחידות</vt:lpstr>
      <vt:lpstr>ייצוג חזותי של המרות אנרגיה</vt:lpstr>
      <vt:lpstr>ייצוג חזותי של המרות אנרגיה (המשך)</vt:lpstr>
      <vt:lpstr>תרגיל 1 - המרות אנרגיה</vt:lpstr>
      <vt:lpstr>תרגיל 1 - המרות אנרגיה</vt:lpstr>
      <vt:lpstr>תרגיל 2 – חישוב נצילות מכשיר חשמלי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אנרגיה</dc:title>
  <dc:creator>ort</dc:creator>
  <cp:lastModifiedBy>Yossi Pinkas</cp:lastModifiedBy>
  <cp:revision>102</cp:revision>
  <dcterms:created xsi:type="dcterms:W3CDTF">2016-02-28T14:02:15Z</dcterms:created>
  <dcterms:modified xsi:type="dcterms:W3CDTF">2017-04-24T13:41:51Z</dcterms:modified>
</cp:coreProperties>
</file>