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6"/>
  </p:notesMasterIdLst>
  <p:sldIdLst>
    <p:sldId id="256" r:id="rId5"/>
    <p:sldId id="273" r:id="rId6"/>
    <p:sldId id="258" r:id="rId7"/>
    <p:sldId id="257" r:id="rId8"/>
    <p:sldId id="259" r:id="rId9"/>
    <p:sldId id="265" r:id="rId10"/>
    <p:sldId id="266" r:id="rId11"/>
    <p:sldId id="261" r:id="rId12"/>
    <p:sldId id="263" r:id="rId13"/>
    <p:sldId id="260" r:id="rId14"/>
    <p:sldId id="264" r:id="rId15"/>
    <p:sldId id="262" r:id="rId16"/>
    <p:sldId id="268" r:id="rId17"/>
    <p:sldId id="267" r:id="rId18"/>
    <p:sldId id="275" r:id="rId19"/>
    <p:sldId id="276" r:id="rId20"/>
    <p:sldId id="269" r:id="rId21"/>
    <p:sldId id="270" r:id="rId22"/>
    <p:sldId id="271" r:id="rId23"/>
    <p:sldId id="272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94" autoAdjust="0"/>
  </p:normalViewPr>
  <p:slideViewPr>
    <p:cSldViewPr snapToGrid="0">
      <p:cViewPr varScale="1">
        <p:scale>
          <a:sx n="69" d="100"/>
          <a:sy n="69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9F7E-10D5-4147-824F-36413B0D237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AA58-9A17-43DD-B245-21C41D2AA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AA58-9A17-43DD-B245-21C41D2AAC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278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921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256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23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0435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522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506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754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656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9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271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5065A8-70E8-4C99-B429-09AB002B33A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DFEA862-5C84-4702-BBB5-A31FEA5D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l.brainpop.com/category_8/subcategory_94/subjects_467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.kotar.co.il/KotarApp/Viewer.aspx?nBookID=94197999#154.6444.5.defaul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סוגי מעגלים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2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3815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1. לפניכם מעגל טורי. נורה א' נשרפה.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א. האם נורה ב' תדלוק?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ב. האם נורה ג' תדלוק?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תוצאת תמונה עבור מעגל חשמלי נורות במקבי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1"/>
          <a:stretch/>
        </p:blipFill>
        <p:spPr bwMode="auto">
          <a:xfrm>
            <a:off x="2889883" y="2114550"/>
            <a:ext cx="6686551" cy="44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76334" y="32004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א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833108" y="290801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ב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03216" y="342986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ג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8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68375"/>
            <a:ext cx="9875520" cy="2152650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dirty="0" smtClean="0">
                <a:solidFill>
                  <a:schemeClr val="tx1"/>
                </a:solidFill>
              </a:rPr>
              <a:t>2. לפניכם מעגל </a:t>
            </a:r>
            <a:r>
              <a:rPr lang="he-IL" b="1" dirty="0" smtClean="0">
                <a:solidFill>
                  <a:schemeClr val="tx1"/>
                </a:solidFill>
              </a:rPr>
              <a:t>חשמלי מקבילי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א. נורה 1 כבתה. האם נורה 2 תדלוק?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ב. נורה 2 כבתה. האם נורה 1 תדלוק?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ג. במידה והכל תקין. האם במעגל זה עוצמת האור בנורות שווה?</a:t>
            </a:r>
            <a:br>
              <a:rPr lang="he-IL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תוצאת תמונה עבור מעגל חשמלי נורות במקבי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5" b="15622"/>
          <a:stretch/>
        </p:blipFill>
        <p:spPr bwMode="auto">
          <a:xfrm>
            <a:off x="3429000" y="3121025"/>
            <a:ext cx="46990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94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01995"/>
            <a:ext cx="9875520" cy="135636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>
                <a:solidFill>
                  <a:schemeClr val="tx1"/>
                </a:solidFill>
              </a:rPr>
              <a:t>3. לפניכם </a:t>
            </a:r>
            <a:r>
              <a:rPr lang="he-IL" b="1" dirty="0" smtClean="0">
                <a:solidFill>
                  <a:schemeClr val="tx1"/>
                </a:solidFill>
              </a:rPr>
              <a:t>מעגל טורי. </a:t>
            </a:r>
            <a:r>
              <a:rPr lang="he-IL" dirty="0" smtClean="0">
                <a:solidFill>
                  <a:schemeClr val="tx1"/>
                </a:solidFill>
              </a:rPr>
              <a:t/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א. נורה ג' נשרפה. אילו נורות ידלקו?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ב. במידה והכל תקין במעגל. האם עוצמת הזרם בנורות גבוהה או חלשה?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תוצאת תמונה עבור מעגל חשמלי נורות במקבי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" y="2780284"/>
            <a:ext cx="5806440" cy="36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7684" y="581134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א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4047" y="5903739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ב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09084" y="2703249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ג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70697" y="2654571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ד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8913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76300"/>
            <a:ext cx="9875520" cy="135636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 smtClean="0">
                <a:solidFill>
                  <a:schemeClr val="tx1"/>
                </a:solidFill>
              </a:rPr>
              <a:t>4. שי </a:t>
            </a:r>
            <a:r>
              <a:rPr lang="he-IL" dirty="0">
                <a:solidFill>
                  <a:schemeClr val="tx1"/>
                </a:solidFill>
              </a:rPr>
              <a:t>בנתה מעגל חשמלי עם </a:t>
            </a:r>
            <a:r>
              <a:rPr lang="he-IL" b="1" dirty="0">
                <a:solidFill>
                  <a:schemeClr val="tx1"/>
                </a:solidFill>
              </a:rPr>
              <a:t>סוללה </a:t>
            </a:r>
            <a:r>
              <a:rPr lang="he-IL" b="1" dirty="0" smtClean="0">
                <a:solidFill>
                  <a:schemeClr val="tx1"/>
                </a:solidFill>
              </a:rPr>
              <a:t>וארבע </a:t>
            </a:r>
            <a:r>
              <a:rPr lang="he-IL" b="1" dirty="0">
                <a:solidFill>
                  <a:schemeClr val="tx1"/>
                </a:solidFill>
              </a:rPr>
              <a:t>נורות מחוברות במקביל</a:t>
            </a:r>
            <a:r>
              <a:rPr lang="he-IL" dirty="0">
                <a:solidFill>
                  <a:schemeClr val="tx1"/>
                </a:solidFill>
              </a:rPr>
              <a:t>.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מה </a:t>
            </a:r>
            <a:r>
              <a:rPr lang="he-IL" dirty="0">
                <a:solidFill>
                  <a:schemeClr val="tx1"/>
                </a:solidFill>
              </a:rPr>
              <a:t>יקרה לאור שבנורות, אם </a:t>
            </a:r>
            <a:r>
              <a:rPr lang="he-IL" dirty="0" smtClean="0">
                <a:solidFill>
                  <a:schemeClr val="tx1"/>
                </a:solidFill>
              </a:rPr>
              <a:t>שי</a:t>
            </a:r>
            <a:r>
              <a:rPr lang="he-IL" dirty="0">
                <a:solidFill>
                  <a:schemeClr val="tx1"/>
                </a:solidFill>
              </a:rPr>
              <a:t> </a:t>
            </a:r>
            <a:r>
              <a:rPr lang="he-IL" b="1" dirty="0">
                <a:solidFill>
                  <a:schemeClr val="tx1"/>
                </a:solidFill>
              </a:rPr>
              <a:t>תוציא</a:t>
            </a:r>
            <a:r>
              <a:rPr lang="he-IL" dirty="0">
                <a:solidFill>
                  <a:schemeClr val="tx1"/>
                </a:solidFill>
              </a:rPr>
              <a:t> נורה אחת מהמעגל?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תוצאת תמונה עבור מעגל חשמלי נורות במקבי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08221"/>
            <a:ext cx="449690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1308" y="3385066"/>
            <a:ext cx="6437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 smtClean="0"/>
              <a:t>א. האור שבשלוש הנורות האחרות יתחזק.</a:t>
            </a:r>
          </a:p>
          <a:p>
            <a:pPr algn="r" rtl="1"/>
            <a:r>
              <a:rPr lang="he-IL" sz="2800" dirty="0" smtClean="0"/>
              <a:t>ב. האור שבשלוש הנורות האחרות ייחלש.</a:t>
            </a:r>
          </a:p>
          <a:p>
            <a:pPr algn="r" rtl="1"/>
            <a:r>
              <a:rPr lang="he-IL" sz="2800" dirty="0" smtClean="0"/>
              <a:t>ג. האור שבשלוש הנורות האחרות לא ישתנה</a:t>
            </a:r>
            <a:endParaRPr lang="en-US" sz="2800" dirty="0"/>
          </a:p>
        </p:txBody>
      </p:sp>
      <p:pic>
        <p:nvPicPr>
          <p:cNvPr id="9218" name="Picture 2" descr="no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9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11132820" cy="135636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 smtClean="0">
                <a:solidFill>
                  <a:schemeClr val="tx1"/>
                </a:solidFill>
              </a:rPr>
              <a:t>5. נתונים </a:t>
            </a:r>
            <a:r>
              <a:rPr lang="he-IL" dirty="0">
                <a:solidFill>
                  <a:schemeClr val="tx1"/>
                </a:solidFill>
              </a:rPr>
              <a:t>שני מעגלים חשמליים: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 smtClean="0">
                <a:solidFill>
                  <a:schemeClr val="tx1"/>
                </a:solidFill>
              </a:rPr>
              <a:t>במעגל </a:t>
            </a:r>
            <a:r>
              <a:rPr lang="he-IL" b="1" dirty="0">
                <a:solidFill>
                  <a:schemeClr val="tx1"/>
                </a:solidFill>
              </a:rPr>
              <a:t>א</a:t>
            </a:r>
            <a:r>
              <a:rPr lang="he-IL" dirty="0">
                <a:solidFill>
                  <a:schemeClr val="tx1"/>
                </a:solidFill>
              </a:rPr>
              <a:t> יש סוללה ושלוש נורות מחוברות </a:t>
            </a:r>
            <a:r>
              <a:rPr lang="he-IL" b="1" dirty="0">
                <a:solidFill>
                  <a:schemeClr val="tx1"/>
                </a:solidFill>
              </a:rPr>
              <a:t>בטור</a:t>
            </a:r>
            <a:r>
              <a:rPr lang="he-IL" dirty="0">
                <a:solidFill>
                  <a:schemeClr val="tx1"/>
                </a:solidFill>
              </a:rPr>
              <a:t>.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b="1" dirty="0" smtClean="0">
                <a:solidFill>
                  <a:schemeClr val="tx1"/>
                </a:solidFill>
              </a:rPr>
              <a:t>במעגל </a:t>
            </a:r>
            <a:r>
              <a:rPr lang="he-IL" b="1" dirty="0">
                <a:solidFill>
                  <a:schemeClr val="tx1"/>
                </a:solidFill>
              </a:rPr>
              <a:t>ב</a:t>
            </a:r>
            <a:r>
              <a:rPr lang="he-IL" dirty="0">
                <a:solidFill>
                  <a:schemeClr val="tx1"/>
                </a:solidFill>
              </a:rPr>
              <a:t> יש סוללה ושלוש נורות מחוברות </a:t>
            </a:r>
            <a:r>
              <a:rPr lang="he-IL" b="1" dirty="0" smtClean="0">
                <a:solidFill>
                  <a:schemeClr val="tx1"/>
                </a:solidFill>
              </a:rPr>
              <a:t>במקביל</a:t>
            </a:r>
            <a:r>
              <a:rPr lang="he-IL" dirty="0" smtClean="0">
                <a:solidFill>
                  <a:schemeClr val="tx1"/>
                </a:solidFill>
              </a:rPr>
              <a:t>.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היכן </a:t>
            </a:r>
            <a:r>
              <a:rPr lang="he-IL" dirty="0">
                <a:solidFill>
                  <a:schemeClr val="tx1"/>
                </a:solidFill>
              </a:rPr>
              <a:t>עוצמת האור של הנורות חזקה יותר?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תוצאת תמונה עבור מעגל חשמלי נורות במקבי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1"/>
          <a:stretch/>
        </p:blipFill>
        <p:spPr bwMode="auto">
          <a:xfrm>
            <a:off x="6509383" y="3238500"/>
            <a:ext cx="4113257" cy="27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238500"/>
            <a:ext cx="50673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0550" y="5829300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/>
              <a:t>א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95550" y="5686638"/>
            <a:ext cx="158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 smtClean="0"/>
              <a:t>ב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30140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25448" t="36779" r="24441" b="13942"/>
          <a:stretch/>
        </p:blipFill>
        <p:spPr>
          <a:xfrm>
            <a:off x="422031" y="246185"/>
            <a:ext cx="11371863" cy="60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81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סיכום- מעגל טורי מעגל מקבילי</a:t>
            </a:r>
            <a:endParaRPr lang="he-IL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62432"/>
              </p:ext>
            </p:extLst>
          </p:nvPr>
        </p:nvGraphicFramePr>
        <p:xfrm>
          <a:off x="984740" y="1710331"/>
          <a:ext cx="10550769" cy="3718691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516923"/>
                <a:gridCol w="3516923"/>
                <a:gridCol w="3516923"/>
              </a:tblGrid>
              <a:tr h="792611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מאפיין/סוג מעגל</a:t>
                      </a:r>
                      <a:endParaRPr lang="he-I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מעגל טורי</a:t>
                      </a:r>
                      <a:endParaRPr lang="he-I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מעגל מקבילי</a:t>
                      </a:r>
                      <a:endParaRPr lang="he-I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he-IL" sz="2400" dirty="0" smtClean="0"/>
                        <a:t>1. סידור הרכיבים במעגל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טורי/מקבילי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טורי/מקבילי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he-IL" sz="2400" dirty="0" smtClean="0"/>
                        <a:t>2. עוצמת הזרם במעגל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קבועה/משתנה 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קבועה/משתנה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3. הוספת מכשיר חשמלי למעגל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תקטין/תגדיל את עוצמת הזרם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/>
                        <a:t>תקטין/תגדיל את עוצמת הזרם</a:t>
                      </a:r>
                    </a:p>
                    <a:p>
                      <a:pPr algn="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4. ניתוק מכשיר</a:t>
                      </a:r>
                      <a:r>
                        <a:rPr lang="he-IL" sz="2400" baseline="0" dirty="0" smtClean="0"/>
                        <a:t> חשמלי מהמעגל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 smtClean="0"/>
                        <a:t>המעגל יהיה</a:t>
                      </a:r>
                      <a:r>
                        <a:rPr lang="he-IL" sz="2400" baseline="0" dirty="0" smtClean="0"/>
                        <a:t> סגור/פתוח</a:t>
                      </a:r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 smtClean="0"/>
                        <a:t>המעגל יהיה</a:t>
                      </a:r>
                      <a:r>
                        <a:rPr lang="he-IL" sz="2400" baseline="0" dirty="0" smtClean="0"/>
                        <a:t> סגור/פתוח</a:t>
                      </a:r>
                      <a:endParaRPr lang="he-IL" sz="2400" dirty="0" smtClean="0"/>
                    </a:p>
                    <a:p>
                      <a:pPr algn="r" rtl="1"/>
                      <a:endParaRPr lang="he-IL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אליפסה 3"/>
          <p:cNvSpPr/>
          <p:nvPr/>
        </p:nvSpPr>
        <p:spPr>
          <a:xfrm>
            <a:off x="7420708" y="2532184"/>
            <a:ext cx="545123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2719754" y="2479430"/>
            <a:ext cx="1148861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7148146" y="2954215"/>
            <a:ext cx="817685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3458308" y="2954214"/>
            <a:ext cx="1025769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7047034" y="3376246"/>
            <a:ext cx="91879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2740268" y="3414931"/>
            <a:ext cx="888024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4953001" y="4618893"/>
            <a:ext cx="885091" cy="410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2315308" y="4618894"/>
            <a:ext cx="638907" cy="410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723292" y="5556738"/>
            <a:ext cx="97242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/>
              <a:t>ציירו מתחת לכל עמודה את המעגל המתאים לו: (עד 3 נורות)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446451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מדידות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38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</a:bodyPr>
          <a:lstStyle/>
          <a:p>
            <a:pPr algn="r">
              <a:spcBef>
                <a:spcPts val="0"/>
              </a:spcBef>
              <a:defRPr/>
            </a:pPr>
            <a:r>
              <a:rPr lang="he-IL" sz="6000">
                <a:solidFill>
                  <a:srgbClr val="0033CC"/>
                </a:solidFill>
                <a:cs typeface="+mn-cs"/>
              </a:rPr>
              <a:t>מד זרם - </a:t>
            </a:r>
            <a:r>
              <a:rPr lang="he-IL" sz="6000">
                <a:solidFill>
                  <a:srgbClr val="0033CC"/>
                </a:solidFill>
              </a:rPr>
              <a:t>אמפרמטר</a:t>
            </a:r>
            <a:r>
              <a:rPr lang="he-IL" sz="6000">
                <a:solidFill>
                  <a:srgbClr val="0033CC"/>
                </a:solidFill>
                <a:cs typeface="+mn-cs"/>
              </a:rPr>
              <a:t> </a:t>
            </a:r>
            <a:r>
              <a:rPr lang="he-IL" sz="2800">
                <a:solidFill>
                  <a:schemeClr val="tx1"/>
                </a:solidFill>
                <a:cs typeface="+mn-cs"/>
              </a:rPr>
              <a:t>(בלועזית)</a:t>
            </a:r>
            <a:endParaRPr sz="2800">
              <a:solidFill>
                <a:schemeClr val="tx1"/>
              </a:solidFill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151312" y="1600201"/>
            <a:ext cx="7297737" cy="5257799"/>
          </a:xfrm>
        </p:spPr>
        <p:txBody>
          <a:bodyPr>
            <a:normAutofit/>
          </a:bodyPr>
          <a:lstStyle/>
          <a:p>
            <a:pPr marL="0" indent="-274320" algn="r" rtl="1"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he-IL" sz="3200" b="1" dirty="0" smtClean="0">
                <a:solidFill>
                  <a:schemeClr val="tx1"/>
                </a:solidFill>
                <a:cs typeface="+mn-cs"/>
              </a:rPr>
              <a:t>מכשיר למדידת עוצמת הזרם החשמלי </a:t>
            </a:r>
            <a:r>
              <a:rPr lang="en-US" sz="3200" b="1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cs typeface="+mn-cs"/>
              </a:rPr>
            </a:br>
            <a:r>
              <a:rPr lang="he-IL" sz="3200" b="1" dirty="0" smtClean="0">
                <a:solidFill>
                  <a:schemeClr val="tx1"/>
                </a:solidFill>
                <a:cs typeface="+mn-cs"/>
              </a:rPr>
              <a:t>   במעגל</a:t>
            </a:r>
            <a:endParaRPr lang="he-IL" sz="3200" b="1" dirty="0">
              <a:solidFill>
                <a:schemeClr val="tx1"/>
              </a:solidFill>
              <a:cs typeface="+mn-cs"/>
            </a:endParaRPr>
          </a:p>
          <a:p>
            <a:pPr marL="0" indent="-274320" algn="r" rtl="1"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he-IL" sz="3200" b="1" dirty="0" smtClean="0">
                <a:solidFill>
                  <a:schemeClr val="tx1"/>
                </a:solidFill>
                <a:cs typeface="+mn-cs"/>
              </a:rPr>
              <a:t>יחידת עוצמת הזרם- אמפר ( </a:t>
            </a:r>
            <a:r>
              <a:rPr lang="en-US" sz="3200" b="1" dirty="0" smtClean="0">
                <a:solidFill>
                  <a:schemeClr val="tx1"/>
                </a:solidFill>
                <a:cs typeface="+mn-cs"/>
              </a:rPr>
              <a:t>A</a:t>
            </a:r>
            <a:r>
              <a:rPr lang="he-IL" sz="3200" b="1" dirty="0" smtClean="0">
                <a:solidFill>
                  <a:schemeClr val="tx1"/>
                </a:solidFill>
                <a:cs typeface="+mn-cs"/>
              </a:rPr>
              <a:t>1)</a:t>
            </a:r>
          </a:p>
          <a:p>
            <a:pPr marL="0" indent="-274320" algn="r" rtl="1">
              <a:spcBef>
                <a:spcPts val="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r>
              <a:rPr lang="he-IL" sz="3200" b="1" dirty="0" smtClean="0">
                <a:solidFill>
                  <a:schemeClr val="tx1"/>
                </a:solidFill>
                <a:cs typeface="+mn-cs"/>
              </a:rPr>
              <a:t>עצמת הזרם היא מספר האלקטרונים </a:t>
            </a:r>
            <a:r>
              <a:rPr lang="en-US" sz="3200" b="1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cs typeface="+mn-cs"/>
              </a:rPr>
            </a:br>
            <a:r>
              <a:rPr lang="he-IL" sz="3200" b="1" dirty="0" smtClean="0">
                <a:solidFill>
                  <a:schemeClr val="tx1"/>
                </a:solidFill>
                <a:cs typeface="+mn-cs"/>
              </a:rPr>
              <a:t>   העוברים בכול שנייה דרך שטח  חתך</a:t>
            </a:r>
            <a:r>
              <a:rPr lang="en-US" sz="3200" b="1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cs typeface="+mn-cs"/>
              </a:rPr>
            </a:br>
            <a:r>
              <a:rPr lang="he-IL" sz="3200" b="1" dirty="0" smtClean="0">
                <a:solidFill>
                  <a:schemeClr val="tx1"/>
                </a:solidFill>
                <a:cs typeface="+mn-cs"/>
              </a:rPr>
              <a:t>   המוליך</a:t>
            </a:r>
            <a:endParaRPr lang="en-US" sz="3200" b="1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244" name="Picture 5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98836"/>
            <a:ext cx="2503489" cy="287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80006E-5885-4539-8429-031506F6963F}" type="slidenum">
              <a:rPr lang="he-IL" altLang="en-US">
                <a:solidFill>
                  <a:schemeClr val="tx2"/>
                </a:solidFill>
                <a:latin typeface="Candara" panose="020E0502030303020204" pitchFamily="34" charset="0"/>
              </a:rPr>
              <a:pPr eaLnBrk="1" hangingPunct="1"/>
              <a:t>18</a:t>
            </a:fld>
            <a:endParaRPr lang="en-US" altLang="en-US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5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chemeClr val="tx1"/>
                </a:solidFill>
              </a:rPr>
              <a:t>משימה: </a:t>
            </a:r>
            <a:r>
              <a:rPr lang="he-IL" dirty="0" smtClean="0">
                <a:solidFill>
                  <a:schemeClr val="tx1"/>
                </a:solidFill>
              </a:rPr>
              <a:t>כל קבוצה מקבלת אמפרמטר, עליכם לבנות מעגל 1 טורי (סוללה/סוללות חוטים ונורה) ולמדוד את הזרם במעגל.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6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 למדנו עד כה? עולם החשמל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https://il.brainpop.com/category_8/subcategory_94/subjects_4679</a:t>
            </a:r>
            <a:r>
              <a:rPr lang="en-US" dirty="0" smtClean="0">
                <a:hlinkClick r:id="rId3"/>
              </a:rPr>
              <a:t>/</a:t>
            </a:r>
            <a:endParaRPr lang="he-IL" dirty="0" smtClean="0"/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7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האם גוף האדם מוליך חשמל?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www.school.kotar.co.il/KotarApp/Viewer.aspx?nBookID=94197999#154.6444.5.default</a:t>
            </a:r>
            <a:endParaRPr lang="he-IL" sz="3200" dirty="0" smtClean="0"/>
          </a:p>
          <a:p>
            <a:pPr algn="ctr"/>
            <a:r>
              <a:rPr lang="he-IL" dirty="0" smtClean="0"/>
              <a:t>עמ 153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2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tx1"/>
                </a:solidFill>
              </a:rPr>
              <a:t>תכנית אוטובוס הקסמים- אוירה מחושמלת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ניתן לייצג מעגלים בדרכים שונות</a:t>
            </a:r>
            <a:endParaRPr lang="en-US" dirty="0"/>
          </a:p>
        </p:txBody>
      </p:sp>
      <p:grpSp>
        <p:nvGrpSpPr>
          <p:cNvPr id="3" name="קבוצה 1"/>
          <p:cNvGrpSpPr>
            <a:grpSpLocks/>
          </p:cNvGrpSpPr>
          <p:nvPr/>
        </p:nvGrpSpPr>
        <p:grpSpPr bwMode="auto">
          <a:xfrm>
            <a:off x="2008682" y="2149561"/>
            <a:ext cx="5973389" cy="1418097"/>
            <a:chOff x="-3057995" y="3348914"/>
            <a:chExt cx="5973389" cy="1417707"/>
          </a:xfrm>
        </p:grpSpPr>
        <p:grpSp>
          <p:nvGrpSpPr>
            <p:cNvPr id="5" name="Group 89"/>
            <p:cNvGrpSpPr>
              <a:grpSpLocks/>
            </p:cNvGrpSpPr>
            <p:nvPr/>
          </p:nvGrpSpPr>
          <p:grpSpPr bwMode="auto">
            <a:xfrm>
              <a:off x="1259632" y="3428998"/>
              <a:ext cx="1655762" cy="994617"/>
              <a:chOff x="10603" y="8274"/>
              <a:chExt cx="2655" cy="1853"/>
            </a:xfrm>
          </p:grpSpPr>
          <p:grpSp>
            <p:nvGrpSpPr>
              <p:cNvPr id="7" name="Group 90"/>
              <p:cNvGrpSpPr>
                <a:grpSpLocks/>
              </p:cNvGrpSpPr>
              <p:nvPr/>
            </p:nvGrpSpPr>
            <p:grpSpPr bwMode="auto">
              <a:xfrm>
                <a:off x="10603" y="8274"/>
                <a:ext cx="1036" cy="1402"/>
                <a:chOff x="8100" y="13500"/>
                <a:chExt cx="1080" cy="1980"/>
              </a:xfrm>
            </p:grpSpPr>
            <p:sp>
              <p:nvSpPr>
                <p:cNvPr id="11" name="AutoShape 91"/>
                <p:cNvSpPr>
                  <a:spLocks noChangeArrowheads="1"/>
                </p:cNvSpPr>
                <p:nvPr/>
              </p:nvSpPr>
              <p:spPr bwMode="auto">
                <a:xfrm>
                  <a:off x="8100" y="13500"/>
                  <a:ext cx="1080" cy="1980"/>
                </a:xfrm>
                <a:prstGeom prst="can">
                  <a:avLst>
                    <a:gd name="adj" fmla="val 45833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/>
                  </a:prst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12" name="AutoShape 92"/>
                <p:cNvSpPr>
                  <a:spLocks noChangeArrowheads="1"/>
                </p:cNvSpPr>
                <p:nvPr/>
              </p:nvSpPr>
              <p:spPr bwMode="auto">
                <a:xfrm>
                  <a:off x="8460" y="15300"/>
                  <a:ext cx="360" cy="1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13" name="AutoShape 93"/>
                <p:cNvSpPr>
                  <a:spLocks noChangeArrowheads="1"/>
                </p:cNvSpPr>
                <p:nvPr/>
              </p:nvSpPr>
              <p:spPr bwMode="auto">
                <a:xfrm flipH="1">
                  <a:off x="8460" y="13680"/>
                  <a:ext cx="360" cy="1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08080"/>
                  </a:prstShdw>
                </a:effec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he-IL" altLang="en-US"/>
                </a:p>
              </p:txBody>
            </p:sp>
            <p:sp>
              <p:nvSpPr>
                <p:cNvPr id="1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8100" y="14040"/>
                  <a:ext cx="72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8280" y="14760"/>
                  <a:ext cx="5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pic>
            <p:nvPicPr>
              <p:cNvPr id="8" name="Picture 9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9" y="8402"/>
                <a:ext cx="929" cy="1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Freeform 97"/>
              <p:cNvSpPr>
                <a:spLocks/>
              </p:cNvSpPr>
              <p:nvPr/>
            </p:nvSpPr>
            <p:spPr bwMode="auto">
              <a:xfrm>
                <a:off x="10882" y="9463"/>
                <a:ext cx="1911" cy="664"/>
              </a:xfrm>
              <a:custGeom>
                <a:avLst/>
                <a:gdLst>
                  <a:gd name="T0" fmla="*/ 0 w 1780"/>
                  <a:gd name="T1" fmla="*/ 10 h 660"/>
                  <a:gd name="T2" fmla="*/ 75 w 1780"/>
                  <a:gd name="T3" fmla="*/ 16 h 660"/>
                  <a:gd name="T4" fmla="*/ 103 w 1780"/>
                  <a:gd name="T5" fmla="*/ 22 h 660"/>
                  <a:gd name="T6" fmla="*/ 176 w 1780"/>
                  <a:gd name="T7" fmla="*/ 30 h 660"/>
                  <a:gd name="T8" fmla="*/ 317 w 1780"/>
                  <a:gd name="T9" fmla="*/ 49 h 660"/>
                  <a:gd name="T10" fmla="*/ 367 w 1780"/>
                  <a:gd name="T11" fmla="*/ 50 h 660"/>
                  <a:gd name="T12" fmla="*/ 418 w 1780"/>
                  <a:gd name="T13" fmla="*/ 56 h 660"/>
                  <a:gd name="T14" fmla="*/ 544 w 1780"/>
                  <a:gd name="T15" fmla="*/ 60 h 660"/>
                  <a:gd name="T16" fmla="*/ 811 w 1780"/>
                  <a:gd name="T17" fmla="*/ 56 h 660"/>
                  <a:gd name="T18" fmla="*/ 850 w 1780"/>
                  <a:gd name="T19" fmla="*/ 51 h 660"/>
                  <a:gd name="T20" fmla="*/ 887 w 1780"/>
                  <a:gd name="T21" fmla="*/ 50 h 660"/>
                  <a:gd name="T22" fmla="*/ 963 w 1780"/>
                  <a:gd name="T23" fmla="*/ 41 h 660"/>
                  <a:gd name="T24" fmla="*/ 1001 w 1780"/>
                  <a:gd name="T25" fmla="*/ 39 h 660"/>
                  <a:gd name="T26" fmla="*/ 1078 w 1780"/>
                  <a:gd name="T27" fmla="*/ 24 h 660"/>
                  <a:gd name="T28" fmla="*/ 1127 w 1780"/>
                  <a:gd name="T29" fmla="*/ 0 h 6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80"/>
                  <a:gd name="T46" fmla="*/ 0 h 660"/>
                  <a:gd name="T47" fmla="*/ 1780 w 1780"/>
                  <a:gd name="T48" fmla="*/ 660 h 6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80" h="660">
                    <a:moveTo>
                      <a:pt x="0" y="100"/>
                    </a:moveTo>
                    <a:cubicBezTo>
                      <a:pt x="74" y="125"/>
                      <a:pt x="62" y="111"/>
                      <a:pt x="120" y="180"/>
                    </a:cubicBezTo>
                    <a:cubicBezTo>
                      <a:pt x="135" y="198"/>
                      <a:pt x="142" y="224"/>
                      <a:pt x="160" y="240"/>
                    </a:cubicBezTo>
                    <a:cubicBezTo>
                      <a:pt x="196" y="272"/>
                      <a:pt x="240" y="293"/>
                      <a:pt x="280" y="320"/>
                    </a:cubicBezTo>
                    <a:cubicBezTo>
                      <a:pt x="353" y="369"/>
                      <a:pt x="428" y="475"/>
                      <a:pt x="500" y="520"/>
                    </a:cubicBezTo>
                    <a:cubicBezTo>
                      <a:pt x="523" y="535"/>
                      <a:pt x="553" y="533"/>
                      <a:pt x="580" y="540"/>
                    </a:cubicBezTo>
                    <a:cubicBezTo>
                      <a:pt x="607" y="560"/>
                      <a:pt x="631" y="583"/>
                      <a:pt x="660" y="600"/>
                    </a:cubicBezTo>
                    <a:cubicBezTo>
                      <a:pt x="717" y="633"/>
                      <a:pt x="797" y="639"/>
                      <a:pt x="860" y="660"/>
                    </a:cubicBezTo>
                    <a:cubicBezTo>
                      <a:pt x="1006" y="647"/>
                      <a:pt x="1139" y="635"/>
                      <a:pt x="1280" y="600"/>
                    </a:cubicBezTo>
                    <a:cubicBezTo>
                      <a:pt x="1300" y="587"/>
                      <a:pt x="1319" y="571"/>
                      <a:pt x="1340" y="560"/>
                    </a:cubicBezTo>
                    <a:cubicBezTo>
                      <a:pt x="1359" y="551"/>
                      <a:pt x="1382" y="550"/>
                      <a:pt x="1400" y="540"/>
                    </a:cubicBezTo>
                    <a:cubicBezTo>
                      <a:pt x="1442" y="517"/>
                      <a:pt x="1480" y="487"/>
                      <a:pt x="1520" y="460"/>
                    </a:cubicBezTo>
                    <a:cubicBezTo>
                      <a:pt x="1540" y="447"/>
                      <a:pt x="1580" y="420"/>
                      <a:pt x="1580" y="420"/>
                    </a:cubicBezTo>
                    <a:cubicBezTo>
                      <a:pt x="1606" y="341"/>
                      <a:pt x="1630" y="307"/>
                      <a:pt x="1700" y="260"/>
                    </a:cubicBezTo>
                    <a:cubicBezTo>
                      <a:pt x="1720" y="199"/>
                      <a:pt x="1780" y="70"/>
                      <a:pt x="1780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8"/>
              <p:cNvSpPr>
                <a:spLocks/>
              </p:cNvSpPr>
              <p:nvPr/>
            </p:nvSpPr>
            <p:spPr bwMode="auto">
              <a:xfrm>
                <a:off x="11121" y="8274"/>
                <a:ext cx="1477" cy="1048"/>
              </a:xfrm>
              <a:custGeom>
                <a:avLst/>
                <a:gdLst>
                  <a:gd name="T0" fmla="*/ 0 w 1540"/>
                  <a:gd name="T1" fmla="*/ 1 h 1300"/>
                  <a:gd name="T2" fmla="*/ 47 w 1540"/>
                  <a:gd name="T3" fmla="*/ 1 h 1300"/>
                  <a:gd name="T4" fmla="*/ 70 w 1540"/>
                  <a:gd name="T5" fmla="*/ 1 h 1300"/>
                  <a:gd name="T6" fmla="*/ 93 w 1540"/>
                  <a:gd name="T7" fmla="*/ 0 h 1300"/>
                  <a:gd name="T8" fmla="*/ 238 w 1540"/>
                  <a:gd name="T9" fmla="*/ 1 h 1300"/>
                  <a:gd name="T10" fmla="*/ 330 w 1540"/>
                  <a:gd name="T11" fmla="*/ 1 h 1300"/>
                  <a:gd name="T12" fmla="*/ 392 w 1540"/>
                  <a:gd name="T13" fmla="*/ 1 h 1300"/>
                  <a:gd name="T14" fmla="*/ 407 w 1540"/>
                  <a:gd name="T15" fmla="*/ 1 h 1300"/>
                  <a:gd name="T16" fmla="*/ 475 w 1540"/>
                  <a:gd name="T17" fmla="*/ 1 h 1300"/>
                  <a:gd name="T18" fmla="*/ 483 w 1540"/>
                  <a:gd name="T19" fmla="*/ 1 h 1300"/>
                  <a:gd name="T20" fmla="*/ 528 w 1540"/>
                  <a:gd name="T21" fmla="*/ 1 h 1300"/>
                  <a:gd name="T22" fmla="*/ 535 w 1540"/>
                  <a:gd name="T23" fmla="*/ 1 h 1300"/>
                  <a:gd name="T24" fmla="*/ 590 w 1540"/>
                  <a:gd name="T25" fmla="*/ 1 h 13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40"/>
                  <a:gd name="T40" fmla="*/ 0 h 1300"/>
                  <a:gd name="T41" fmla="*/ 1540 w 1540"/>
                  <a:gd name="T42" fmla="*/ 1300 h 13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40" h="1300">
                    <a:moveTo>
                      <a:pt x="0" y="80"/>
                    </a:moveTo>
                    <a:cubicBezTo>
                      <a:pt x="40" y="67"/>
                      <a:pt x="80" y="53"/>
                      <a:pt x="120" y="40"/>
                    </a:cubicBezTo>
                    <a:cubicBezTo>
                      <a:pt x="140" y="33"/>
                      <a:pt x="160" y="27"/>
                      <a:pt x="180" y="20"/>
                    </a:cubicBezTo>
                    <a:cubicBezTo>
                      <a:pt x="200" y="13"/>
                      <a:pt x="240" y="0"/>
                      <a:pt x="240" y="0"/>
                    </a:cubicBezTo>
                    <a:cubicBezTo>
                      <a:pt x="367" y="7"/>
                      <a:pt x="494" y="9"/>
                      <a:pt x="620" y="20"/>
                    </a:cubicBezTo>
                    <a:cubicBezTo>
                      <a:pt x="717" y="29"/>
                      <a:pt x="785" y="130"/>
                      <a:pt x="860" y="180"/>
                    </a:cubicBezTo>
                    <a:cubicBezTo>
                      <a:pt x="909" y="326"/>
                      <a:pt x="972" y="455"/>
                      <a:pt x="1020" y="600"/>
                    </a:cubicBezTo>
                    <a:cubicBezTo>
                      <a:pt x="1028" y="623"/>
                      <a:pt x="1050" y="638"/>
                      <a:pt x="1060" y="660"/>
                    </a:cubicBezTo>
                    <a:cubicBezTo>
                      <a:pt x="1124" y="805"/>
                      <a:pt x="1101" y="907"/>
                      <a:pt x="1240" y="1000"/>
                    </a:cubicBezTo>
                    <a:cubicBezTo>
                      <a:pt x="1247" y="1020"/>
                      <a:pt x="1245" y="1045"/>
                      <a:pt x="1260" y="1060"/>
                    </a:cubicBezTo>
                    <a:cubicBezTo>
                      <a:pt x="1294" y="1094"/>
                      <a:pt x="1380" y="1140"/>
                      <a:pt x="1380" y="1140"/>
                    </a:cubicBezTo>
                    <a:cubicBezTo>
                      <a:pt x="1387" y="1160"/>
                      <a:pt x="1385" y="1185"/>
                      <a:pt x="1400" y="1200"/>
                    </a:cubicBezTo>
                    <a:cubicBezTo>
                      <a:pt x="1419" y="1219"/>
                      <a:pt x="1503" y="1263"/>
                      <a:pt x="1540" y="130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57995" y="3348914"/>
              <a:ext cx="2601487" cy="141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תוצאת תמונה עבור מעגל חשמל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994791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91625" y="4796852"/>
            <a:ext cx="2410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תמונה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7329" y="4796851"/>
            <a:ext cx="24107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איור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4958" y="4796850"/>
            <a:ext cx="24107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שרטוט סכמתי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0572750" y="3733800"/>
            <a:ext cx="19050" cy="1063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349445" y="3733799"/>
            <a:ext cx="19050" cy="1063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290375" y="3751259"/>
            <a:ext cx="19050" cy="10630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6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19" name="קבוצה 2"/>
          <p:cNvGrpSpPr>
            <a:grpSpLocks/>
          </p:cNvGrpSpPr>
          <p:nvPr/>
        </p:nvGrpSpPr>
        <p:grpSpPr bwMode="auto">
          <a:xfrm>
            <a:off x="2927350" y="188914"/>
            <a:ext cx="6337300" cy="6480175"/>
            <a:chOff x="1619672" y="332656"/>
            <a:chExt cx="5976664" cy="6048671"/>
          </a:xfrm>
        </p:grpSpPr>
        <p:pic>
          <p:nvPicPr>
            <p:cNvPr id="9221" name="Picture 7" descr="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32656"/>
              <a:ext cx="5976664" cy="604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19672" y="332656"/>
              <a:ext cx="5976664" cy="488380"/>
            </a:xfrm>
            <a:prstGeom prst="rect">
              <a:avLst/>
            </a:prstGeom>
            <a:solidFill>
              <a:schemeClr val="bg1"/>
            </a:solidFill>
          </p:spPr>
          <p:txBody>
            <a:bodyPr rtlCol="1">
              <a:spAutoFit/>
            </a:bodyPr>
            <a:lstStyle/>
            <a:p>
              <a:pPr algn="l">
                <a:defRPr/>
              </a:pPr>
              <a:r>
                <a:rPr lang="he-IL" sz="2800" b="1" dirty="0">
                  <a:solidFill>
                    <a:schemeClr val="accent2"/>
                  </a:solidFill>
                  <a:cs typeface="+mj-cs"/>
                </a:rPr>
                <a:t>סימנים מוסכמים לחלקי המעגל החשמלי</a:t>
              </a:r>
            </a:p>
          </p:txBody>
        </p:sp>
      </p:grpSp>
      <p:sp>
        <p:nvSpPr>
          <p:cNvPr id="9220" name="מציין מיקום של מספר שקופית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48D903-65BA-4D80-9F02-32F1DFFF895D}" type="slidenum">
              <a:rPr lang="he-IL" altLang="en-US">
                <a:solidFill>
                  <a:schemeClr val="tx2"/>
                </a:solidFill>
                <a:latin typeface="Candara" panose="020E0502030303020204" pitchFamily="34" charset="0"/>
              </a:rPr>
              <a:pPr eaLnBrk="1" hangingPunct="1"/>
              <a:t>4</a:t>
            </a:fld>
            <a:endParaRPr lang="en-US" altLang="en-US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96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סוגי מעגלים- מה ההבדל בין שני המעגלים שבתמונה?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037" t="28125" r="37174" b="29457"/>
          <a:stretch/>
        </p:blipFill>
        <p:spPr>
          <a:xfrm>
            <a:off x="974361" y="2413416"/>
            <a:ext cx="4916774" cy="3102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670" t="45146" r="37262" b="13967"/>
          <a:stretch/>
        </p:blipFill>
        <p:spPr>
          <a:xfrm>
            <a:off x="6591300" y="2413415"/>
            <a:ext cx="4953000" cy="31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3663"/>
            <a:ext cx="11049000" cy="3600450"/>
          </a:xfrm>
        </p:spPr>
        <p:txBody>
          <a:bodyPr>
            <a:normAutofit/>
          </a:bodyPr>
          <a:lstStyle/>
          <a:p>
            <a:pPr algn="r" rtl="1"/>
            <a:r>
              <a:rPr lang="he-IL" b="1" dirty="0" smtClean="0">
                <a:solidFill>
                  <a:schemeClr val="tx1"/>
                </a:solidFill>
              </a:rPr>
              <a:t>משימה בזוגות: </a:t>
            </a:r>
            <a:r>
              <a:rPr lang="he-IL" dirty="0" smtClean="0">
                <a:solidFill>
                  <a:schemeClr val="tx1"/>
                </a:solidFill>
              </a:rPr>
              <a:t>נסו לבנות את המעגל הבא: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 א. מעגל חשמלי </a:t>
            </a:r>
            <a:r>
              <a:rPr lang="he-IL" b="1" dirty="0" smtClean="0">
                <a:solidFill>
                  <a:schemeClr val="tx1"/>
                </a:solidFill>
              </a:rPr>
              <a:t>טורי</a:t>
            </a:r>
            <a:r>
              <a:rPr lang="he-IL" dirty="0" smtClean="0">
                <a:solidFill>
                  <a:schemeClr val="tx1"/>
                </a:solidFill>
              </a:rPr>
              <a:t> המורכב מ: 2 נורות, בית סוללות וחוטים.</a:t>
            </a:r>
            <a:br>
              <a:rPr lang="he-IL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>
            <a:off x="498475" y="2447925"/>
            <a:ext cx="3136900" cy="3860800"/>
          </a:xfrm>
          <a:custGeom>
            <a:avLst/>
            <a:gdLst>
              <a:gd name="T0" fmla="*/ 2147483647 w 1976"/>
              <a:gd name="T1" fmla="*/ 2147483647 h 2432"/>
              <a:gd name="T2" fmla="*/ 2147483647 w 1976"/>
              <a:gd name="T3" fmla="*/ 2147483647 h 2432"/>
              <a:gd name="T4" fmla="*/ 2147483647 w 1976"/>
              <a:gd name="T5" fmla="*/ 2147483647 h 2432"/>
              <a:gd name="T6" fmla="*/ 2147483647 w 1976"/>
              <a:gd name="T7" fmla="*/ 2147483647 h 2432"/>
              <a:gd name="T8" fmla="*/ 2147483647 w 1976"/>
              <a:gd name="T9" fmla="*/ 2147483647 h 2432"/>
              <a:gd name="T10" fmla="*/ 2147483647 w 1976"/>
              <a:gd name="T11" fmla="*/ 2147483647 h 2432"/>
              <a:gd name="T12" fmla="*/ 2147483647 w 1976"/>
              <a:gd name="T13" fmla="*/ 2147483647 h 2432"/>
              <a:gd name="T14" fmla="*/ 2147483647 w 1976"/>
              <a:gd name="T15" fmla="*/ 2147483647 h 2432"/>
              <a:gd name="T16" fmla="*/ 2147483647 w 1976"/>
              <a:gd name="T17" fmla="*/ 2147483647 h 2432"/>
              <a:gd name="T18" fmla="*/ 2147483647 w 1976"/>
              <a:gd name="T19" fmla="*/ 2147483647 h 2432"/>
              <a:gd name="T20" fmla="*/ 2147483647 w 1976"/>
              <a:gd name="T21" fmla="*/ 2147483647 h 2432"/>
              <a:gd name="T22" fmla="*/ 2147483647 w 1976"/>
              <a:gd name="T23" fmla="*/ 2147483647 h 2432"/>
              <a:gd name="T24" fmla="*/ 2147483647 w 1976"/>
              <a:gd name="T25" fmla="*/ 2147483647 h 2432"/>
              <a:gd name="T26" fmla="*/ 2147483647 w 1976"/>
              <a:gd name="T27" fmla="*/ 2147483647 h 2432"/>
              <a:gd name="T28" fmla="*/ 2147483647 w 1976"/>
              <a:gd name="T29" fmla="*/ 2147483647 h 2432"/>
              <a:gd name="T30" fmla="*/ 2147483647 w 1976"/>
              <a:gd name="T31" fmla="*/ 2147483647 h 24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76"/>
              <a:gd name="T49" fmla="*/ 0 h 2432"/>
              <a:gd name="T50" fmla="*/ 1976 w 1976"/>
              <a:gd name="T51" fmla="*/ 2432 h 24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76" h="2432">
                <a:moveTo>
                  <a:pt x="328" y="1376"/>
                </a:moveTo>
                <a:cubicBezTo>
                  <a:pt x="304" y="1372"/>
                  <a:pt x="280" y="1368"/>
                  <a:pt x="280" y="1328"/>
                </a:cubicBezTo>
                <a:cubicBezTo>
                  <a:pt x="280" y="1288"/>
                  <a:pt x="360" y="1224"/>
                  <a:pt x="328" y="1136"/>
                </a:cubicBezTo>
                <a:cubicBezTo>
                  <a:pt x="296" y="1048"/>
                  <a:pt x="136" y="896"/>
                  <a:pt x="88" y="800"/>
                </a:cubicBezTo>
                <a:cubicBezTo>
                  <a:pt x="40" y="704"/>
                  <a:pt x="0" y="680"/>
                  <a:pt x="40" y="560"/>
                </a:cubicBezTo>
                <a:cubicBezTo>
                  <a:pt x="80" y="440"/>
                  <a:pt x="240" y="160"/>
                  <a:pt x="328" y="80"/>
                </a:cubicBezTo>
                <a:cubicBezTo>
                  <a:pt x="416" y="0"/>
                  <a:pt x="416" y="80"/>
                  <a:pt x="568" y="80"/>
                </a:cubicBezTo>
                <a:cubicBezTo>
                  <a:pt x="720" y="80"/>
                  <a:pt x="1064" y="64"/>
                  <a:pt x="1240" y="80"/>
                </a:cubicBezTo>
                <a:cubicBezTo>
                  <a:pt x="1416" y="96"/>
                  <a:pt x="1536" y="80"/>
                  <a:pt x="1624" y="176"/>
                </a:cubicBezTo>
                <a:cubicBezTo>
                  <a:pt x="1712" y="272"/>
                  <a:pt x="1712" y="488"/>
                  <a:pt x="1768" y="656"/>
                </a:cubicBezTo>
                <a:cubicBezTo>
                  <a:pt x="1824" y="824"/>
                  <a:pt x="1944" y="992"/>
                  <a:pt x="1960" y="1184"/>
                </a:cubicBezTo>
                <a:cubicBezTo>
                  <a:pt x="1976" y="1376"/>
                  <a:pt x="1896" y="1616"/>
                  <a:pt x="1864" y="1808"/>
                </a:cubicBezTo>
                <a:cubicBezTo>
                  <a:pt x="1832" y="2000"/>
                  <a:pt x="1920" y="2240"/>
                  <a:pt x="1768" y="2336"/>
                </a:cubicBezTo>
                <a:cubicBezTo>
                  <a:pt x="1616" y="2432"/>
                  <a:pt x="1208" y="2400"/>
                  <a:pt x="952" y="2384"/>
                </a:cubicBezTo>
                <a:cubicBezTo>
                  <a:pt x="696" y="2368"/>
                  <a:pt x="352" y="2280"/>
                  <a:pt x="232" y="2240"/>
                </a:cubicBezTo>
                <a:cubicBezTo>
                  <a:pt x="112" y="2200"/>
                  <a:pt x="172" y="2172"/>
                  <a:pt x="232" y="2144"/>
                </a:cubicBezTo>
              </a:path>
            </a:pathLst>
          </a:cu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13275"/>
            <a:ext cx="981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j03364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00225"/>
            <a:ext cx="750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j03364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31" y="3830637"/>
            <a:ext cx="750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89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1018520" cy="135636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b="1" dirty="0">
                <a:solidFill>
                  <a:schemeClr val="tx1"/>
                </a:solidFill>
              </a:rPr>
              <a:t>משימה בזוגות: </a:t>
            </a:r>
            <a:r>
              <a:rPr lang="he-IL" dirty="0">
                <a:solidFill>
                  <a:schemeClr val="tx1"/>
                </a:solidFill>
              </a:rPr>
              <a:t>נסו לבנות את </a:t>
            </a:r>
            <a:r>
              <a:rPr lang="he-IL" dirty="0" smtClean="0">
                <a:solidFill>
                  <a:schemeClr val="tx1"/>
                </a:solidFill>
              </a:rPr>
              <a:t>המעגל הבא:</a:t>
            </a:r>
            <a:br>
              <a:rPr lang="he-IL" dirty="0" smtClean="0">
                <a:solidFill>
                  <a:schemeClr val="tx1"/>
                </a:solidFill>
              </a:rPr>
            </a:br>
            <a:r>
              <a:rPr lang="he-IL" dirty="0" smtClean="0">
                <a:solidFill>
                  <a:schemeClr val="tx1"/>
                </a:solidFill>
              </a:rPr>
              <a:t>ב</a:t>
            </a:r>
            <a:r>
              <a:rPr lang="he-IL" dirty="0">
                <a:solidFill>
                  <a:schemeClr val="tx1"/>
                </a:solidFill>
              </a:rPr>
              <a:t>. מעגל חשמלי </a:t>
            </a:r>
            <a:r>
              <a:rPr lang="he-IL" b="1" dirty="0">
                <a:solidFill>
                  <a:schemeClr val="tx1"/>
                </a:solidFill>
              </a:rPr>
              <a:t>מקבילי</a:t>
            </a:r>
            <a:r>
              <a:rPr lang="he-IL" dirty="0">
                <a:solidFill>
                  <a:schemeClr val="tx1"/>
                </a:solidFill>
              </a:rPr>
              <a:t> המורכב מ: 2 נורות בית סוללות וחוטים.</a:t>
            </a:r>
            <a:endParaRPr lang="en-US" dirty="0"/>
          </a:p>
        </p:txBody>
      </p:sp>
      <p:sp>
        <p:nvSpPr>
          <p:cNvPr id="3" name="Freeform 22"/>
          <p:cNvSpPr>
            <a:spLocks/>
          </p:cNvSpPr>
          <p:nvPr/>
        </p:nvSpPr>
        <p:spPr bwMode="auto">
          <a:xfrm>
            <a:off x="619125" y="2461895"/>
            <a:ext cx="3162300" cy="3892550"/>
          </a:xfrm>
          <a:custGeom>
            <a:avLst/>
            <a:gdLst>
              <a:gd name="T0" fmla="*/ 2147483647 w 1992"/>
              <a:gd name="T1" fmla="*/ 2147483647 h 2904"/>
              <a:gd name="T2" fmla="*/ 2147483647 w 1992"/>
              <a:gd name="T3" fmla="*/ 2147483647 h 2904"/>
              <a:gd name="T4" fmla="*/ 2147483647 w 1992"/>
              <a:gd name="T5" fmla="*/ 2147483647 h 2904"/>
              <a:gd name="T6" fmla="*/ 2147483647 w 1992"/>
              <a:gd name="T7" fmla="*/ 2147483647 h 2904"/>
              <a:gd name="T8" fmla="*/ 2147483647 w 1992"/>
              <a:gd name="T9" fmla="*/ 2147483647 h 2904"/>
              <a:gd name="T10" fmla="*/ 2147483647 w 1992"/>
              <a:gd name="T11" fmla="*/ 2147483647 h 2904"/>
              <a:gd name="T12" fmla="*/ 2147483647 w 1992"/>
              <a:gd name="T13" fmla="*/ 2147483647 h 2904"/>
              <a:gd name="T14" fmla="*/ 2147483647 w 1992"/>
              <a:gd name="T15" fmla="*/ 2147483647 h 2904"/>
              <a:gd name="T16" fmla="*/ 2147483647 w 1992"/>
              <a:gd name="T17" fmla="*/ 2147483647 h 2904"/>
              <a:gd name="T18" fmla="*/ 2147483647 w 1992"/>
              <a:gd name="T19" fmla="*/ 2147483647 h 2904"/>
              <a:gd name="T20" fmla="*/ 2147483647 w 1992"/>
              <a:gd name="T21" fmla="*/ 2147483647 h 2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2"/>
              <a:gd name="T34" fmla="*/ 0 h 2904"/>
              <a:gd name="T35" fmla="*/ 1992 w 1992"/>
              <a:gd name="T36" fmla="*/ 2904 h 29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2" h="2904">
                <a:moveTo>
                  <a:pt x="360" y="2728"/>
                </a:moveTo>
                <a:cubicBezTo>
                  <a:pt x="308" y="2788"/>
                  <a:pt x="256" y="2848"/>
                  <a:pt x="408" y="2872"/>
                </a:cubicBezTo>
                <a:cubicBezTo>
                  <a:pt x="560" y="2896"/>
                  <a:pt x="1040" y="2904"/>
                  <a:pt x="1272" y="2872"/>
                </a:cubicBezTo>
                <a:cubicBezTo>
                  <a:pt x="1504" y="2840"/>
                  <a:pt x="1688" y="2808"/>
                  <a:pt x="1800" y="2680"/>
                </a:cubicBezTo>
                <a:cubicBezTo>
                  <a:pt x="1912" y="2552"/>
                  <a:pt x="1936" y="2496"/>
                  <a:pt x="1944" y="2104"/>
                </a:cubicBezTo>
                <a:cubicBezTo>
                  <a:pt x="1952" y="1712"/>
                  <a:pt x="1992" y="656"/>
                  <a:pt x="1848" y="328"/>
                </a:cubicBezTo>
                <a:cubicBezTo>
                  <a:pt x="1704" y="0"/>
                  <a:pt x="1336" y="160"/>
                  <a:pt x="1080" y="136"/>
                </a:cubicBezTo>
                <a:cubicBezTo>
                  <a:pt x="824" y="112"/>
                  <a:pt x="488" y="104"/>
                  <a:pt x="312" y="184"/>
                </a:cubicBezTo>
                <a:cubicBezTo>
                  <a:pt x="136" y="264"/>
                  <a:pt x="48" y="408"/>
                  <a:pt x="24" y="616"/>
                </a:cubicBezTo>
                <a:cubicBezTo>
                  <a:pt x="0" y="824"/>
                  <a:pt x="96" y="1160"/>
                  <a:pt x="168" y="1432"/>
                </a:cubicBezTo>
                <a:cubicBezTo>
                  <a:pt x="240" y="1704"/>
                  <a:pt x="408" y="2112"/>
                  <a:pt x="456" y="2248"/>
                </a:cubicBezTo>
              </a:path>
            </a:pathLst>
          </a:cu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4" name="Picture 16" descr="j03364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2" y="1595754"/>
            <a:ext cx="750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34560"/>
            <a:ext cx="981075" cy="14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j03364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2" y="3034663"/>
            <a:ext cx="750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28"/>
          <p:cNvSpPr>
            <a:spLocks/>
          </p:cNvSpPr>
          <p:nvPr/>
        </p:nvSpPr>
        <p:spPr bwMode="auto">
          <a:xfrm>
            <a:off x="850900" y="3999230"/>
            <a:ext cx="3092450" cy="647700"/>
          </a:xfrm>
          <a:custGeom>
            <a:avLst/>
            <a:gdLst>
              <a:gd name="T0" fmla="*/ 2147483647 w 1984"/>
              <a:gd name="T1" fmla="*/ 2147483647 h 408"/>
              <a:gd name="T2" fmla="*/ 2147483647 w 1984"/>
              <a:gd name="T3" fmla="*/ 2147483647 h 408"/>
              <a:gd name="T4" fmla="*/ 2147483647 w 1984"/>
              <a:gd name="T5" fmla="*/ 2147483647 h 408"/>
              <a:gd name="T6" fmla="*/ 2147483647 w 1984"/>
              <a:gd name="T7" fmla="*/ 2147483647 h 408"/>
              <a:gd name="T8" fmla="*/ 2147483647 w 1984"/>
              <a:gd name="T9" fmla="*/ 2147483647 h 408"/>
              <a:gd name="T10" fmla="*/ 0 w 1984"/>
              <a:gd name="T11" fmla="*/ 2147483647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4"/>
              <a:gd name="T19" fmla="*/ 0 h 408"/>
              <a:gd name="T20" fmla="*/ 1984 w 1984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4" h="408">
                <a:moveTo>
                  <a:pt x="1872" y="408"/>
                </a:moveTo>
                <a:cubicBezTo>
                  <a:pt x="1860" y="344"/>
                  <a:pt x="1848" y="280"/>
                  <a:pt x="1824" y="216"/>
                </a:cubicBezTo>
                <a:cubicBezTo>
                  <a:pt x="1800" y="152"/>
                  <a:pt x="1984" y="48"/>
                  <a:pt x="1728" y="24"/>
                </a:cubicBezTo>
                <a:cubicBezTo>
                  <a:pt x="1472" y="0"/>
                  <a:pt x="552" y="56"/>
                  <a:pt x="288" y="72"/>
                </a:cubicBezTo>
                <a:cubicBezTo>
                  <a:pt x="24" y="88"/>
                  <a:pt x="192" y="80"/>
                  <a:pt x="144" y="120"/>
                </a:cubicBezTo>
                <a:cubicBezTo>
                  <a:pt x="96" y="160"/>
                  <a:pt x="48" y="236"/>
                  <a:pt x="0" y="312"/>
                </a:cubicBezTo>
              </a:path>
            </a:pathLst>
          </a:custGeom>
          <a:noFill/>
          <a:ln w="762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4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747936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</a:bodyPr>
          <a:lstStyle/>
          <a:p>
            <a:pPr algn="ctr">
              <a:spcBef>
                <a:spcPts val="0"/>
              </a:spcBef>
              <a:defRPr/>
            </a:pPr>
            <a:r>
              <a:rPr lang="he-IL" sz="6000" dirty="0">
                <a:solidFill>
                  <a:srgbClr val="0033CC"/>
                </a:solidFill>
                <a:cs typeface="+mn-cs"/>
              </a:rPr>
              <a:t>חיבור בטור </a:t>
            </a:r>
            <a:endParaRPr sz="600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68414"/>
            <a:ext cx="9144000" cy="5184775"/>
          </a:xfrm>
        </p:spPr>
        <p:txBody>
          <a:bodyPr/>
          <a:lstStyle/>
          <a:p>
            <a:pPr lvl="1" algn="ctr" rt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he-IL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כאשר רכיבים מחוברים זה אחר זה במעגל חשמלי, החיבור מכונה </a:t>
            </a:r>
            <a:r>
              <a:rPr lang="he-IL" altLang="en-US" sz="2400" b="1" i="1" dirty="0">
                <a:solidFill>
                  <a:schemeClr val="tx1"/>
                </a:solidFill>
                <a:cs typeface="Arial" panose="020B0604020202020204" pitchFamily="34" charset="0"/>
              </a:rPr>
              <a:t>חיבור בטור או מעגל טורי</a:t>
            </a:r>
          </a:p>
          <a:p>
            <a:pPr marL="0" indent="-273050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he-IL" altLang="en-US" sz="2400" b="1" dirty="0"/>
          </a:p>
          <a:p>
            <a:pPr marL="0" indent="-273050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he-IL" altLang="en-US" sz="2400" b="1" dirty="0"/>
          </a:p>
          <a:p>
            <a:pPr marL="0" indent="-273050"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endParaRPr lang="he-IL" altLang="en-US" sz="2400" b="1" dirty="0"/>
          </a:p>
          <a:p>
            <a:pPr marL="0" indent="-273050">
              <a:spcBef>
                <a:spcPct val="0"/>
              </a:spcBef>
              <a:buClr>
                <a:srgbClr val="FF0000"/>
              </a:buClr>
              <a:buSzPct val="120000"/>
              <a:buNone/>
            </a:pPr>
            <a:endParaRPr lang="he-IL" altLang="en-US" sz="2400" b="1" dirty="0"/>
          </a:p>
          <a:p>
            <a:pPr marL="0" indent="-273050">
              <a:spcBef>
                <a:spcPct val="0"/>
              </a:spcBef>
              <a:buClr>
                <a:srgbClr val="FF0000"/>
              </a:buClr>
              <a:buSzPct val="120000"/>
              <a:buNone/>
            </a:pPr>
            <a:endParaRPr lang="he-IL" altLang="en-US" sz="2400" b="1" dirty="0"/>
          </a:p>
          <a:p>
            <a:pPr marL="0" indent="-273050">
              <a:spcBef>
                <a:spcPct val="0"/>
              </a:spcBef>
              <a:buClr>
                <a:srgbClr val="FF0000"/>
              </a:buClr>
              <a:buSzPct val="120000"/>
              <a:buNone/>
            </a:pPr>
            <a:endParaRPr lang="he-IL" altLang="en-US" sz="2400" b="1" dirty="0"/>
          </a:p>
          <a:p>
            <a:pPr marL="0" indent="-273050" algn="r" rtl="1">
              <a:spcBef>
                <a:spcPct val="0"/>
              </a:spcBef>
              <a:buClr>
                <a:srgbClr val="FF0000"/>
              </a:buClr>
              <a:buSzPct val="120000"/>
              <a:buNone/>
            </a:pPr>
            <a:endParaRPr lang="he-IL" altLang="en-US" sz="2400" b="1" dirty="0">
              <a:solidFill>
                <a:schemeClr val="tx1"/>
              </a:solidFill>
            </a:endParaRPr>
          </a:p>
          <a:p>
            <a:pPr lvl="1" algn="r" rtl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he-IL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במעגל טורי עוצמת הזרם קבועה לכל אורך המעגל</a:t>
            </a:r>
          </a:p>
          <a:p>
            <a:pPr lvl="1" algn="r" rtl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he-IL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הוספת מכשיר כלשהו בטור במעגל כזה מגדילה את ההתנגדות הכוללת של המעגל ולכן מקטינה את עוצמת הזרם  </a:t>
            </a:r>
          </a:p>
          <a:p>
            <a:pPr lvl="1" algn="r" rtl="1"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he-IL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ניתוק אחד המכשירים במעגל טורי מפסיקה את זרימת הזרם במעגל 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9460" name="Picture 4" descr="C:\Users\user\Desktop\bb6379e9-b13d-4456-a737-7379480d5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205039"/>
            <a:ext cx="4356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6504E2-5E98-4750-A4BC-4FAA0D99A04D}" type="slidenum">
              <a:rPr lang="he-IL" altLang="en-US">
                <a:solidFill>
                  <a:schemeClr val="tx2"/>
                </a:solidFill>
                <a:latin typeface="Candara" panose="020E0502030303020204" pitchFamily="34" charset="0"/>
              </a:rPr>
              <a:pPr eaLnBrk="1" hangingPunct="1"/>
              <a:t>8</a:t>
            </a:fld>
            <a:endParaRPr lang="en-US" altLang="en-US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33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מעגל חשמלי מקבילי</a:t>
            </a:r>
            <a:endParaRPr lang="en-US" dirty="0"/>
          </a:p>
        </p:txBody>
      </p:sp>
      <p:pic>
        <p:nvPicPr>
          <p:cNvPr id="7170" name="Picture 2" descr="תוצאת תמונה עבור מעגל חשמלי נורות במקבי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89071"/>
            <a:ext cx="449690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2381250"/>
            <a:ext cx="6610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 smtClean="0"/>
              <a:t>מעגל חשמלי בו הרכיבים מחוברים במקביל.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 smtClean="0"/>
              <a:t>ניתוק אחד הרכיבים לא יביא להפסקת הזרם בשאר הרכיבים (אלא אם כן ניתקנו את הסוללה.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 smtClean="0"/>
              <a:t>עוצמת הזרם בין כל הרכיבים שווה.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b="1" dirty="0" smtClean="0"/>
              <a:t>הוספת מכשיר חשמלי תגדיל את עוצמת הזרם.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37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681C0C7283053F4D8B5B193150A31ADD" ma:contentTypeVersion="0" ma:contentTypeDescription="צור מסמך חדש." ma:contentTypeScope="" ma:versionID="2a4889fa711f7419557ab1b5c12cbc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c69e330b17b26747b49104fe0872e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3F582B-069F-4A2B-BBAA-FD2455CA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96D31-E890-4854-872F-694A45CC6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6DB446-50F6-4255-8D1D-11C56BF9F5A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5633</TotalTime>
  <Words>340</Words>
  <Application>Microsoft Office PowerPoint</Application>
  <PresentationFormat>מסך רחב</PresentationFormat>
  <Paragraphs>76</Paragraphs>
  <Slides>21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8" baseType="lpstr">
      <vt:lpstr>Arial</vt:lpstr>
      <vt:lpstr>Calibri</vt:lpstr>
      <vt:lpstr>Candara</vt:lpstr>
      <vt:lpstr>Corbel</vt:lpstr>
      <vt:lpstr>Gisha</vt:lpstr>
      <vt:lpstr>Wingdings</vt:lpstr>
      <vt:lpstr>Basis</vt:lpstr>
      <vt:lpstr>סוגי מעגלים</vt:lpstr>
      <vt:lpstr>מה למדנו עד כה? עולם החשמל</vt:lpstr>
      <vt:lpstr>ניתן לייצג מעגלים בדרכים שונות</vt:lpstr>
      <vt:lpstr>מצגת של PowerPoint</vt:lpstr>
      <vt:lpstr>סוגי מעגלים- מה ההבדל בין שני המעגלים שבתמונה?</vt:lpstr>
      <vt:lpstr>משימה בזוגות: נסו לבנות את המעגל הבא:  א. מעגל חשמלי טורי המורכב מ: 2 נורות, בית סוללות וחוטים. </vt:lpstr>
      <vt:lpstr>משימה בזוגות: נסו לבנות את המעגל הבא: ב. מעגל חשמלי מקבילי המורכב מ: 2 נורות בית סוללות וחוטים.</vt:lpstr>
      <vt:lpstr>חיבור בטור </vt:lpstr>
      <vt:lpstr>מעגל חשמלי מקבילי</vt:lpstr>
      <vt:lpstr>1. לפניכם מעגל טורי. נורה א' נשרפה. א. האם נורה ב' תדלוק? ב. האם נורה ג' תדלוק?</vt:lpstr>
      <vt:lpstr>2. לפניכם מעגל חשמלי מקבילי. א. נורה 1 כבתה. האם נורה 2 תדלוק? ב. נורה 2 כבתה. האם נורה 1 תדלוק? ג. במידה והכל תקין. האם במעגל זה עוצמת האור בנורות שווה? </vt:lpstr>
      <vt:lpstr>3. לפניכם מעגל טורי.  א. נורה ג' נשרפה. אילו נורות ידלקו? ב. במידה והכל תקין במעגל. האם עוצמת הזרם בנורות גבוהה או חלשה?</vt:lpstr>
      <vt:lpstr>4. שי בנתה מעגל חשמלי עם סוללה וארבע נורות מחוברות במקביל. מה יקרה לאור שבנורות, אם שי תוציא נורה אחת מהמעגל?</vt:lpstr>
      <vt:lpstr>5. נתונים שני מעגלים חשמליים: במעגל א יש סוללה ושלוש נורות מחוברות בטור. במעגל ב יש סוללה ושלוש נורות מחוברות במקביל. היכן עוצמת האור של הנורות חזקה יותר?</vt:lpstr>
      <vt:lpstr>מצגת של PowerPoint</vt:lpstr>
      <vt:lpstr>סיכום- מעגל טורי מעגל מקבילי</vt:lpstr>
      <vt:lpstr>מדידות</vt:lpstr>
      <vt:lpstr>מד זרם - אמפרמטר (בלועזית)</vt:lpstr>
      <vt:lpstr>משימה: כל קבוצה מקבלת אמפרמטר, עליכם לבנות מעגל 1 טורי (סוללה/סוללות חוטים ונורה) ולמדוד את הזרם במעגל.</vt:lpstr>
      <vt:lpstr>האם גוף האדם מוליך חשמל? </vt:lpstr>
      <vt:lpstr>תכנית אוטובוס הקסמים- אוירה מחושמלת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סוגי מעגלים</dc:title>
  <dc:creator>Yoni pru</dc:creator>
  <cp:lastModifiedBy>Windows User</cp:lastModifiedBy>
  <cp:revision>21</cp:revision>
  <dcterms:created xsi:type="dcterms:W3CDTF">2017-05-13T06:48:03Z</dcterms:created>
  <dcterms:modified xsi:type="dcterms:W3CDTF">2020-02-23T08:27:30Z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0x010100681C0C7283053F4D8B5B193150A31ADD</vt:lpwstr>
  </property>
</Properties>
</file>