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40"/>
  </p:notesMasterIdLst>
  <p:sldIdLst>
    <p:sldId id="262" r:id="rId2"/>
    <p:sldId id="272" r:id="rId3"/>
    <p:sldId id="257" r:id="rId4"/>
    <p:sldId id="266" r:id="rId5"/>
    <p:sldId id="267" r:id="rId6"/>
    <p:sldId id="269" r:id="rId7"/>
    <p:sldId id="274" r:id="rId8"/>
    <p:sldId id="268" r:id="rId9"/>
    <p:sldId id="270" r:id="rId10"/>
    <p:sldId id="271" r:id="rId11"/>
    <p:sldId id="273" r:id="rId12"/>
    <p:sldId id="277" r:id="rId13"/>
    <p:sldId id="276" r:id="rId14"/>
    <p:sldId id="301" r:id="rId15"/>
    <p:sldId id="260" r:id="rId16"/>
    <p:sldId id="263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02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64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5B5BE-0A46-4219-9DFB-51D843B93573}">
  <a:tblStyle styleId="{5C75B5BE-0A46-4219-9DFB-51D843B93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7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6e9df215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716e9df215_1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716e9df215_1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f2a4cea6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f2a4cea6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68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1947cb39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1947cb39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71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98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29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87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f2a4cea6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f2a4cea6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1947cb39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1947cb39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6e9df215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716e9df215_1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716e9df215_1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33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82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" name="Google Shape;28;p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רגול">
  <p:cSld name="1_תרגול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2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7" name="Google Shape;127;p12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28" name="Google Shape;128;p12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9" name="Google Shape;129;p12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2"/>
          </p:nvPr>
        </p:nvSpPr>
        <p:spPr>
          <a:xfrm>
            <a:off x="4706815" y="1369219"/>
            <a:ext cx="380853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36" name="Google Shape;136;p1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7" name="Google Shape;137;p1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2">
            <a:alphaModFix/>
          </a:blip>
          <a:srcRect t="45139" b="30974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>
            <a:spLocks noGrp="1"/>
          </p:cNvSpPr>
          <p:nvPr>
            <p:ph type="pic" idx="2"/>
          </p:nvPr>
        </p:nvSpPr>
        <p:spPr>
          <a:xfrm>
            <a:off x="743211" y="115632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-1785936" y="118821"/>
            <a:ext cx="10909092" cy="4905858"/>
            <a:chOff x="-2455150" y="146499"/>
            <a:chExt cx="14545456" cy="6541143"/>
          </a:xfrm>
        </p:grpSpPr>
        <p:sp>
          <p:nvSpPr>
            <p:cNvPr id="147" name="Google Shape;147;p14"/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14"/>
            <p:cNvCxnSpPr/>
            <p:nvPr/>
          </p:nvCxnSpPr>
          <p:spPr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49" name="Google Shape;149;p14"/>
            <p:cNvGrpSpPr/>
            <p:nvPr/>
          </p:nvGrpSpPr>
          <p:grpSpPr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150" name="Google Shape;150;p14"/>
              <p:cNvCxnSpPr/>
              <p:nvPr/>
            </p:nvCxnSpPr>
            <p:spPr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1" name="Google Shape;151;p14"/>
              <p:cNvSpPr/>
              <p:nvPr/>
            </p:nvSpPr>
            <p:spPr>
              <a:xfrm rot="-54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14"/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320095" y="496283"/>
            <a:ext cx="8215312" cy="5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5484019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>
            <a:spLocks noGrp="1"/>
          </p:cNvSpPr>
          <p:nvPr>
            <p:ph type="pic" idx="2"/>
          </p:nvPr>
        </p:nvSpPr>
        <p:spPr>
          <a:xfrm>
            <a:off x="636887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8115486" y="4716738"/>
            <a:ext cx="7746405" cy="125623"/>
            <a:chOff x="10668248" y="5893696"/>
            <a:chExt cx="10328540" cy="167498"/>
          </a:xfrm>
        </p:grpSpPr>
        <p:cxnSp>
          <p:nvCxnSpPr>
            <p:cNvPr id="159" name="Google Shape;159;p15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15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269040" y="50261"/>
            <a:ext cx="2934932" cy="379745"/>
            <a:chOff x="358720" y="6187719"/>
            <a:chExt cx="3913243" cy="506326"/>
          </a:xfrm>
        </p:grpSpPr>
        <p:cxnSp>
          <p:nvCxnSpPr>
            <p:cNvPr id="162" name="Google Shape;162;p1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3" name="Google Shape;163;p1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5484019" y="1656641"/>
            <a:ext cx="2949178" cy="273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2">
            <a:alphaModFix/>
          </a:blip>
          <a:srcRect l="95847" t="70" b="-72"/>
          <a:stretch/>
        </p:blipFill>
        <p:spPr>
          <a:xfrm>
            <a:off x="8764254" y="0"/>
            <a:ext cx="3797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>
            <a:spLocks noGrp="1"/>
          </p:cNvSpPr>
          <p:nvPr>
            <p:ph type="pic" idx="2"/>
          </p:nvPr>
        </p:nvSpPr>
        <p:spPr>
          <a:xfrm>
            <a:off x="762000" y="57936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ctrTitle"/>
          </p:nvPr>
        </p:nvSpPr>
        <p:spPr>
          <a:xfrm>
            <a:off x="328176" y="4157653"/>
            <a:ext cx="856407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6"/>
          <p:cNvGrpSpPr/>
          <p:nvPr/>
        </p:nvGrpSpPr>
        <p:grpSpPr>
          <a:xfrm>
            <a:off x="648784" y="267702"/>
            <a:ext cx="8266616" cy="379745"/>
            <a:chOff x="865046" y="356936"/>
            <a:chExt cx="11022154" cy="506326"/>
          </a:xfrm>
        </p:grpSpPr>
        <p:cxnSp>
          <p:nvCxnSpPr>
            <p:cNvPr id="171" name="Google Shape;171;p16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2" name="Google Shape;172;p16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 rot="10800000">
            <a:off x="8836143" y="367123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7"/>
          <p:cNvCxnSpPr/>
          <p:nvPr/>
        </p:nvCxnSpPr>
        <p:spPr>
          <a:xfrm>
            <a:off x="648784" y="399193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7"/>
          <p:cNvSpPr/>
          <p:nvPr/>
        </p:nvSpPr>
        <p:spPr>
          <a:xfrm rot="-54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585973" y="341182"/>
            <a:ext cx="125623" cy="125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1377851" y="1243121"/>
            <a:ext cx="6388298" cy="260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80" name="Google Shape;180;p17"/>
          <p:cNvCxnSpPr/>
          <p:nvPr/>
        </p:nvCxnSpPr>
        <p:spPr>
          <a:xfrm>
            <a:off x="594745" y="41300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17"/>
          <p:cNvSpPr/>
          <p:nvPr/>
        </p:nvSpPr>
        <p:spPr>
          <a:xfrm rot="10800000">
            <a:off x="8179182" y="1714666"/>
            <a:ext cx="315118" cy="3151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7"/>
          <p:cNvCxnSpPr/>
          <p:nvPr/>
        </p:nvCxnSpPr>
        <p:spPr>
          <a:xfrm>
            <a:off x="306371" y="4689730"/>
            <a:ext cx="2111604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7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Calibri"/>
              <a:buNone/>
              <a:defRPr sz="4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87" name="Google Shape;187;p18"/>
          <p:cNvCxnSpPr/>
          <p:nvPr/>
        </p:nvCxnSpPr>
        <p:spPr>
          <a:xfrm>
            <a:off x="-656248" y="4822181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8" name="Google Shape;188;p18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89" name="Google Shape;189;p18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18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5764490" y="4808041"/>
            <a:ext cx="3379510" cy="361003"/>
            <a:chOff x="5231876" y="2677211"/>
            <a:chExt cx="4506014" cy="481337"/>
          </a:xfrm>
        </p:grpSpPr>
        <p:sp>
          <p:nvSpPr>
            <p:cNvPr id="193" name="Google Shape;193;p18"/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">
  <p:cSld name="תמונה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>
            <a:spLocks noGrp="1"/>
          </p:cNvSpPr>
          <p:nvPr>
            <p:ph type="pic" idx="2"/>
          </p:nvPr>
        </p:nvSpPr>
        <p:spPr>
          <a:xfrm>
            <a:off x="540776" y="676319"/>
            <a:ext cx="7939985" cy="42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98" name="Google Shape;198;p1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9" name="Google Shape;199;p1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9"/>
          <p:cNvGrpSpPr/>
          <p:nvPr/>
        </p:nvGrpSpPr>
        <p:grpSpPr>
          <a:xfrm>
            <a:off x="-6117147" y="4531571"/>
            <a:ext cx="7746405" cy="125623"/>
            <a:chOff x="10668248" y="5893696"/>
            <a:chExt cx="10328540" cy="167498"/>
          </a:xfrm>
        </p:grpSpPr>
        <p:cxnSp>
          <p:nvCxnSpPr>
            <p:cNvPr id="202" name="Google Shape;202;p19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Google Shape;203;p19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9"/>
          <p:cNvSpPr/>
          <p:nvPr/>
        </p:nvSpPr>
        <p:spPr>
          <a:xfrm rot="10800000">
            <a:off x="8635094" y="541004"/>
            <a:ext cx="176789" cy="176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37" name="Google Shape;37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38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10800000">
            <a:off x="6132797" y="79679"/>
            <a:ext cx="2934932" cy="379745"/>
            <a:chOff x="358720" y="6187719"/>
            <a:chExt cx="3913243" cy="506326"/>
          </a:xfrm>
        </p:grpSpPr>
        <p:cxnSp>
          <p:nvCxnSpPr>
            <p:cNvPr id="41" name="Google Shape;41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" name="Google Shape;42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5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5"/>
          <p:cNvSpPr/>
          <p:nvPr/>
        </p:nvSpPr>
        <p:spPr>
          <a:xfrm rot="-5400000">
            <a:off x="5790916" y="1152756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3069950" y="3738734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5"/>
          <p:cNvCxnSpPr/>
          <p:nvPr/>
        </p:nvCxnSpPr>
        <p:spPr>
          <a:xfrm>
            <a:off x="3069950" y="152698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" name="Google Shape;52;p5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5"/>
          <p:cNvSpPr txBox="1"/>
          <p:nvPr/>
        </p:nvSpPr>
        <p:spPr>
          <a:xfrm>
            <a:off x="1657992" y="1835444"/>
            <a:ext cx="5828017" cy="1472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8975" tIns="188975" rIns="188975" bIns="188975" anchor="ctr" anchorCtr="0">
            <a:no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x-none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x-none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019675" y="3621625"/>
            <a:ext cx="257175" cy="257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823506" y="1778294"/>
            <a:ext cx="1143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7428858" y="3004408"/>
            <a:ext cx="114300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 txBox="1"/>
          <p:nvPr/>
        </p:nvSpPr>
        <p:spPr>
          <a:xfrm>
            <a:off x="2902782" y="4818545"/>
            <a:ext cx="3338436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2503183" y="484931"/>
            <a:ext cx="4104977" cy="4104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215456" y="2584801"/>
            <a:ext cx="4713089" cy="929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6"/>
          <p:cNvGrpSpPr/>
          <p:nvPr/>
        </p:nvGrpSpPr>
        <p:grpSpPr>
          <a:xfrm>
            <a:off x="6965731" y="4254000"/>
            <a:ext cx="2934932" cy="379745"/>
            <a:chOff x="358720" y="285496"/>
            <a:chExt cx="3913243" cy="506326"/>
          </a:xfrm>
        </p:grpSpPr>
        <p:cxnSp>
          <p:nvCxnSpPr>
            <p:cNvPr id="65" name="Google Shape;65;p6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" name="Google Shape;66;p6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2864755" y="1332003"/>
            <a:ext cx="3414489" cy="165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9" name="Google Shape;69;p6"/>
          <p:cNvCxnSpPr/>
          <p:nvPr/>
        </p:nvCxnSpPr>
        <p:spPr>
          <a:xfrm>
            <a:off x="1782790" y="46337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0" name="Google Shape;70;p6"/>
          <p:cNvGrpSpPr/>
          <p:nvPr/>
        </p:nvGrpSpPr>
        <p:grpSpPr>
          <a:xfrm rot="10800000">
            <a:off x="8611615" y="105186"/>
            <a:ext cx="452027" cy="432994"/>
            <a:chOff x="781297" y="5586292"/>
            <a:chExt cx="602703" cy="577326"/>
          </a:xfrm>
        </p:grpSpPr>
        <p:sp>
          <p:nvSpPr>
            <p:cNvPr id="71" name="Google Shape;71;p6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" name="Google Shape;73;p6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2823567" y="2778505"/>
            <a:ext cx="3496865" cy="6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76" name="Google Shape;76;p6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6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629841" y="1306259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4629150" y="1306259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" name="Google Shape;84;p7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רגול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8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8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90" name="Google Shape;90;p8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" name="Google Shape;91;p8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7004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12857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sz="2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2"/>
          </p:nvPr>
        </p:nvSpPr>
        <p:spPr>
          <a:xfrm>
            <a:off x="47009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103" name="Google Shape;103;p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" name="Google Shape;104;p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תרון">
  <p:cSld name="פתרון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0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0" name="Google Shape;110;p10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1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648784" y="1369219"/>
            <a:ext cx="38660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2"/>
          </p:nvPr>
        </p:nvSpPr>
        <p:spPr>
          <a:xfrm>
            <a:off x="4695091" y="1369219"/>
            <a:ext cx="382025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קניית ידע">
  <p:cSld name="1_הקניית ידע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8" name="Google Shape;118;p11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19;p1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2">
            <a:alphaModFix/>
          </a:blip>
          <a:srcRect t="4861" b="71253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312">
          <p15:clr>
            <a:srgbClr val="F26B43"/>
          </p15:clr>
        </p15:guide>
        <p15:guide id="2" orient="horz" pos="5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s.net/image/Science_and_Body/Physics/Electric_bar_2/127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s.net/image/Everything_Else/Clocks/Clock_2/790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57618">
            <a:off x="217537" y="202204"/>
            <a:ext cx="1101733" cy="72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4991" y="4357688"/>
            <a:ext cx="1562100" cy="157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6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969" y="922694"/>
            <a:ext cx="4746762" cy="3294201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582927" y="4092566"/>
            <a:ext cx="5594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זרם, מתח והתנגדות</a:t>
            </a:r>
          </a:p>
        </p:txBody>
      </p:sp>
      <p:sp>
        <p:nvSpPr>
          <p:cNvPr id="3" name="מלבן 2"/>
          <p:cNvSpPr/>
          <p:nvPr/>
        </p:nvSpPr>
        <p:spPr>
          <a:xfrm>
            <a:off x="3504878" y="-62801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חלק א'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כמות מטען משתנה עם הזמן</a:t>
            </a:r>
            <a:endParaRPr lang="en-US" dirty="0"/>
          </a:p>
        </p:txBody>
      </p:sp>
      <p:cxnSp>
        <p:nvCxnSpPr>
          <p:cNvPr id="7" name="Google Shape;666;p32"/>
          <p:cNvCxnSpPr/>
          <p:nvPr/>
        </p:nvCxnSpPr>
        <p:spPr>
          <a:xfrm>
            <a:off x="890588" y="5980113"/>
            <a:ext cx="3744912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668;p32"/>
          <p:cNvSpPr txBox="1"/>
          <p:nvPr/>
        </p:nvSpPr>
        <p:spPr>
          <a:xfrm>
            <a:off x="4491038" y="5980113"/>
            <a:ext cx="13684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t(sec</a:t>
            </a: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3" name="Google Shape;673;p32"/>
          <p:cNvSpPr txBox="1"/>
          <p:nvPr/>
        </p:nvSpPr>
        <p:spPr>
          <a:xfrm>
            <a:off x="3308350" y="6064250"/>
            <a:ext cx="576263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800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71" y="1320887"/>
            <a:ext cx="5473334" cy="33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עוצמת </a:t>
            </a:r>
            <a:r>
              <a:rPr lang="he-IL" dirty="0" err="1"/>
              <a:t>דרם</a:t>
            </a:r>
            <a:r>
              <a:rPr lang="he-IL" dirty="0"/>
              <a:t> משתנה כתלות בזמן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887" y="1409100"/>
            <a:ext cx="4787154" cy="30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4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סיבת הזרם בתוך המוליך ?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56607" y="1272570"/>
            <a:ext cx="7365117" cy="966177"/>
          </a:xfrm>
        </p:spPr>
        <p:txBody>
          <a:bodyPr/>
          <a:lstStyle/>
          <a:p>
            <a:r>
              <a:rPr lang="he-IL" b="1" dirty="0"/>
              <a:t>זה הזמן לעבור מאלקטרוסטטיקה לאלקטרודינמיקה....</a:t>
            </a:r>
            <a:endParaRPr lang="en-US" b="1" dirty="0"/>
          </a:p>
        </p:txBody>
      </p:sp>
      <p:grpSp>
        <p:nvGrpSpPr>
          <p:cNvPr id="4" name="Google Shape;105;p16"/>
          <p:cNvGrpSpPr/>
          <p:nvPr/>
        </p:nvGrpSpPr>
        <p:grpSpPr>
          <a:xfrm>
            <a:off x="220353" y="798064"/>
            <a:ext cx="8562747" cy="3465994"/>
            <a:chOff x="96" y="624"/>
            <a:chExt cx="3658" cy="1630"/>
          </a:xfrm>
        </p:grpSpPr>
        <p:sp>
          <p:nvSpPr>
            <p:cNvPr id="5" name="Google Shape;106;p16"/>
            <p:cNvSpPr txBox="1"/>
            <p:nvPr/>
          </p:nvSpPr>
          <p:spPr>
            <a:xfrm>
              <a:off x="235" y="1302"/>
              <a:ext cx="3519" cy="952"/>
            </a:xfrm>
            <a:prstGeom prst="rect">
              <a:avLst/>
            </a:prstGeom>
            <a:solidFill>
              <a:srgbClr val="FFFFCC"/>
            </a:solidFill>
            <a:ln w="38100" cap="flat" cmpd="dbl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4000" b="1" dirty="0">
                  <a:solidFill>
                    <a:srgbClr val="CC0066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סיבת הזרם היא- שדה חשמלי בתוך המוליך</a:t>
              </a:r>
              <a:r>
                <a:rPr lang="he-IL" sz="4000" b="1" dirty="0">
                  <a:solidFill>
                    <a:srgbClr val="CC0066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הנוצר ע"י הפרש פוטנציאלים של מקור המתח</a:t>
              </a:r>
            </a:p>
          </p:txBody>
        </p:sp>
        <p:pic>
          <p:nvPicPr>
            <p:cNvPr id="6" name="Google Shape;107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6" y="624"/>
              <a:ext cx="338" cy="89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9969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85" y="384602"/>
            <a:ext cx="6245413" cy="42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1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2;p18"/>
          <p:cNvSpPr txBox="1">
            <a:spLocks noGrp="1"/>
          </p:cNvSpPr>
          <p:nvPr>
            <p:ph type="body" idx="1"/>
          </p:nvPr>
        </p:nvSpPr>
        <p:spPr>
          <a:xfrm>
            <a:off x="1312934" y="227998"/>
            <a:ext cx="4395020" cy="796926"/>
          </a:xfrm>
          <a:prstGeom prst="rect">
            <a:avLst/>
          </a:prstGeom>
          <a:solidFill>
            <a:srgbClr val="F0FDA5"/>
          </a:solidFill>
          <a:ln>
            <a:noFill/>
          </a:ln>
          <a:effectLst>
            <a:outerShdw dist="35921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</a:pPr>
            <a:r>
              <a:rPr lang="he-IL" sz="3600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חוק</a:t>
            </a:r>
            <a:r>
              <a:rPr lang="x-none" sz="3600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אוהם</a:t>
            </a:r>
            <a:endParaRPr sz="3600" b="1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5;p18"/>
          <p:cNvSpPr/>
          <p:nvPr/>
        </p:nvSpPr>
        <p:spPr>
          <a:xfrm>
            <a:off x="608051" y="2593665"/>
            <a:ext cx="1993900" cy="1092200"/>
          </a:xfrm>
          <a:prstGeom prst="wedgeRoundRectCallout">
            <a:avLst>
              <a:gd name="adj1" fmla="val 50319"/>
              <a:gd name="adj2" fmla="val -83287"/>
              <a:gd name="adj3" fmla="val 16667"/>
            </a:avLst>
          </a:prstGeom>
          <a:solidFill>
            <a:srgbClr val="FFFD9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592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/>
            <a:r>
              <a:rPr lang="he-IL" sz="2400" b="1">
                <a:solidFill>
                  <a:srgbClr val="CC3300"/>
                </a:solidFill>
              </a:rPr>
              <a:t>עוצמת הזרם דרך המוליך</a:t>
            </a:r>
            <a:endParaRPr lang="he-IL" sz="2400" b="1" dirty="0">
              <a:solidFill>
                <a:srgbClr val="CC3300"/>
              </a:solidFill>
            </a:endParaRPr>
          </a:p>
        </p:txBody>
      </p:sp>
      <p:sp>
        <p:nvSpPr>
          <p:cNvPr id="10" name="Google Shape;127;p18"/>
          <p:cNvSpPr/>
          <p:nvPr/>
        </p:nvSpPr>
        <p:spPr>
          <a:xfrm>
            <a:off x="4636662" y="3364297"/>
            <a:ext cx="1993900" cy="1092200"/>
          </a:xfrm>
          <a:prstGeom prst="wedgeRoundRectCallout">
            <a:avLst>
              <a:gd name="adj1" fmla="val -81528"/>
              <a:gd name="adj2" fmla="val -94912"/>
              <a:gd name="adj3" fmla="val 16667"/>
            </a:avLst>
          </a:prstGeom>
          <a:solidFill>
            <a:srgbClr val="FFFD9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592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התנגדות חשמלית</a:t>
            </a:r>
            <a:endParaRPr sz="2400" b="1" dirty="0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01951" y="1449659"/>
                <a:ext cx="3568390" cy="142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atin typeface="Bernard MT Condensed" panose="02050806060905020404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6000" b="1" dirty="0">
                    <a:latin typeface="Bernard MT Condensed" panose="02050806060905020404" pitchFamily="18" charset="0"/>
                  </a:rPr>
                  <a:t>V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951" y="1449659"/>
                <a:ext cx="3568390" cy="1421608"/>
              </a:xfrm>
              <a:prstGeom prst="rect">
                <a:avLst/>
              </a:prstGeom>
              <a:blipFill>
                <a:blip r:embed="rId3"/>
                <a:stretch>
                  <a:fillRect l="-10427" t="-429" b="-1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27;p18"/>
          <p:cNvSpPr/>
          <p:nvPr/>
        </p:nvSpPr>
        <p:spPr>
          <a:xfrm rot="20258494">
            <a:off x="5633611" y="1548962"/>
            <a:ext cx="1993900" cy="1092200"/>
          </a:xfrm>
          <a:prstGeom prst="wedgeRoundRectCallout">
            <a:avLst>
              <a:gd name="adj1" fmla="val -81528"/>
              <a:gd name="adj2" fmla="val -94912"/>
              <a:gd name="adj3" fmla="val 16667"/>
            </a:avLst>
          </a:prstGeom>
          <a:solidFill>
            <a:srgbClr val="FFFD9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592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/>
            <a:r>
              <a:rPr lang="he-IL" sz="2400" b="1" dirty="0">
                <a:solidFill>
                  <a:srgbClr val="CC3300"/>
                </a:solidFill>
              </a:rPr>
              <a:t>מתח בין קצוות המוליך</a:t>
            </a:r>
            <a:endParaRPr lang="he-IL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2317723" y="68022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/>
              <a:t>התנגדות של תיל מתכתי – מאפיינים משפיעים</a:t>
            </a:r>
            <a:endParaRPr sz="2800" dirty="0"/>
          </a:p>
        </p:txBody>
      </p:sp>
      <p:cxnSp>
        <p:nvCxnSpPr>
          <p:cNvPr id="247" name="Google Shape;247;p24"/>
          <p:cNvCxnSpPr/>
          <p:nvPr/>
        </p:nvCxnSpPr>
        <p:spPr>
          <a:xfrm>
            <a:off x="60750" y="394875"/>
            <a:ext cx="91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2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3462" y="1945788"/>
            <a:ext cx="2936875" cy="2070100"/>
          </a:xfrm>
          <a:prstGeom prst="rect">
            <a:avLst/>
          </a:prstGeom>
          <a:solidFill>
            <a:srgbClr val="FFFD91"/>
          </a:solidFill>
          <a:ln w="57150" cap="flat" cmpd="thickThin">
            <a:solidFill>
              <a:srgbClr val="00660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</p:pic>
      <p:cxnSp>
        <p:nvCxnSpPr>
          <p:cNvPr id="4" name="מחבר מעוקל 3"/>
          <p:cNvCxnSpPr/>
          <p:nvPr/>
        </p:nvCxnSpPr>
        <p:spPr>
          <a:xfrm flipV="1">
            <a:off x="5691612" y="1721224"/>
            <a:ext cx="1177914" cy="637774"/>
          </a:xfrm>
          <a:prstGeom prst="curved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69526" y="1413862"/>
            <a:ext cx="1021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/>
              <a:t>אורך התיל </a:t>
            </a:r>
            <a:r>
              <a:rPr lang="en-US" sz="2800" b="1" dirty="0"/>
              <a:t>(m)</a:t>
            </a:r>
          </a:p>
        </p:txBody>
      </p:sp>
      <p:cxnSp>
        <p:nvCxnSpPr>
          <p:cNvPr id="18" name="מחבר מעוקל 17"/>
          <p:cNvCxnSpPr/>
          <p:nvPr/>
        </p:nvCxnSpPr>
        <p:spPr>
          <a:xfrm>
            <a:off x="5844012" y="3556106"/>
            <a:ext cx="1140775" cy="531480"/>
          </a:xfrm>
          <a:prstGeom prst="curved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4314" y="3686540"/>
            <a:ext cx="226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400" b="1" dirty="0"/>
              <a:t>שטח חתך הרוחב של התיל</a:t>
            </a:r>
            <a:endParaRPr lang="en-US" sz="2400" b="1" dirty="0"/>
          </a:p>
        </p:txBody>
      </p:sp>
      <p:cxnSp>
        <p:nvCxnSpPr>
          <p:cNvPr id="21" name="מחבר מעוקל 20"/>
          <p:cNvCxnSpPr/>
          <p:nvPr/>
        </p:nvCxnSpPr>
        <p:spPr>
          <a:xfrm rot="5400000">
            <a:off x="3886354" y="3578383"/>
            <a:ext cx="910859" cy="722908"/>
          </a:xfrm>
          <a:prstGeom prst="curved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55029" y="4263505"/>
            <a:ext cx="281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b="1" dirty="0"/>
              <a:t>התנגדות סגולית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24361" y="4620280"/>
            <a:ext cx="107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(</a:t>
            </a:r>
            <a:r>
              <a:rPr lang="x-none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Ωm)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9526" y="4395267"/>
            <a:ext cx="96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(m</a:t>
            </a:r>
            <a:r>
              <a:rPr lang="en-US" sz="2800" b="1" baseline="30000" dirty="0"/>
              <a:t>2</a:t>
            </a:r>
            <a:r>
              <a:rPr lang="en-US" sz="2800" b="1" dirty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משימה </a:t>
            </a:r>
            <a:r>
              <a:rPr lang="he-IL" dirty="0"/>
              <a:t>חלק א'</a:t>
            </a:r>
            <a:endParaRPr dirty="0"/>
          </a:p>
        </p:txBody>
      </p:sp>
      <p:sp>
        <p:nvSpPr>
          <p:cNvPr id="273" name="Google Shape;273;p27"/>
          <p:cNvSpPr txBox="1">
            <a:spLocks noGrp="1"/>
          </p:cNvSpPr>
          <p:nvPr>
            <p:ph type="body" idx="1"/>
          </p:nvPr>
        </p:nvSpPr>
        <p:spPr>
          <a:xfrm>
            <a:off x="3311817" y="1119056"/>
            <a:ext cx="5209375" cy="53794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he-IL" dirty="0"/>
              <a:t>שאלה מבגרות חשמל 2014</a:t>
            </a:r>
            <a:endParaRPr dirty="0"/>
          </a:p>
        </p:txBody>
      </p:sp>
      <p:cxnSp>
        <p:nvCxnSpPr>
          <p:cNvPr id="275" name="Google Shape;275;p27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061" y="1656997"/>
            <a:ext cx="3966251" cy="2520804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239356" y="4341225"/>
            <a:ext cx="50802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uttman Yad-Brush" panose="02010401010101010101" pitchFamily="2" charset="-79"/>
                <a:cs typeface="Guttman Yad-Brush" panose="02010401010101010101" pitchFamily="2" charset="-79"/>
              </a:rPr>
              <a:t>המשך השאלה בעמוד הבא...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משימה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62" y="1272488"/>
            <a:ext cx="5278531" cy="35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57618">
            <a:off x="217537" y="202204"/>
            <a:ext cx="1101733" cy="72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4991" y="4357688"/>
            <a:ext cx="1562100" cy="157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6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מלבן 3"/>
          <p:cNvSpPr/>
          <p:nvPr/>
        </p:nvSpPr>
        <p:spPr>
          <a:xfrm>
            <a:off x="1148518" y="4092566"/>
            <a:ext cx="6463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מעגל טורי ומעגל מקביל</a:t>
            </a:r>
          </a:p>
        </p:txBody>
      </p:sp>
      <p:sp>
        <p:nvSpPr>
          <p:cNvPr id="3" name="מלבן 2"/>
          <p:cNvSpPr/>
          <p:nvPr/>
        </p:nvSpPr>
        <p:spPr>
          <a:xfrm>
            <a:off x="3504878" y="-62801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חלק ב'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462" y="970154"/>
            <a:ext cx="24003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4449" y="1351154"/>
            <a:ext cx="4686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4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68700" y="364272"/>
            <a:ext cx="8525172" cy="53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x-none" dirty="0"/>
              <a:t>מטרות השיעור </a:t>
            </a:r>
            <a:r>
              <a:rPr lang="he-IL" dirty="0"/>
              <a:t> - כללי מעגל טורי ומעגל מקביל</a:t>
            </a:r>
            <a:endParaRPr dirty="0"/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2074127" y="1446600"/>
            <a:ext cx="6359349" cy="175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מעגל חשמלי מהו?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מעגל טורי – מאפיינים וכללי חיבור מתח, זרם, התנגדות.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מעגל מקביל – מאפיינים וכללי חיבור מתח, זרם, התנגדות.</a:t>
            </a:r>
          </a:p>
          <a:p>
            <a:pPr marL="457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</a:pPr>
            <a:endParaRPr sz="2000" dirty="0"/>
          </a:p>
        </p:txBody>
      </p:sp>
      <p:cxnSp>
        <p:nvCxnSpPr>
          <p:cNvPr id="222" name="Google Shape;222;p21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1489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 descr="Electric bar 2 - Click image to download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1" y="3219450"/>
            <a:ext cx="7184231" cy="2821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1871662" y="1006079"/>
            <a:ext cx="5292329" cy="17799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זרם חשמלי</a:t>
            </a:r>
          </a:p>
        </p:txBody>
      </p:sp>
    </p:spTree>
    <p:extLst>
      <p:ext uri="{BB962C8B-B14F-4D97-AF65-F5344CB8AC3E}">
        <p14:creationId xmlns:p14="http://schemas.microsoft.com/office/powerpoint/2010/main" val="235647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חשמלי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79" y="2142700"/>
            <a:ext cx="3556321" cy="2588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4985" y="1303204"/>
            <a:ext cx="728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/>
              <a:t>מעגל חשמלי</a:t>
            </a:r>
            <a:r>
              <a:rPr lang="he-IL" dirty="0"/>
              <a:t>:  מערך שיש בו מקור מתח, תילים מוליכים וצרכנים (נורה ו/או מכשיר חשמלי אחר)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6429" y="1722952"/>
            <a:ext cx="6884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/>
              <a:t>מעגל חשמלי פשוט: </a:t>
            </a:r>
            <a:r>
              <a:rPr lang="he-IL" dirty="0"/>
              <a:t>מקור מתח אידיאלי וצרכן אחד המיוצג ע"י התנגדותו ובאופן כללי נקרא נגד. </a:t>
            </a:r>
            <a:r>
              <a:rPr lang="he-IL" dirty="0">
                <a:solidFill>
                  <a:schemeClr val="tx1">
                    <a:lumMod val="50000"/>
                  </a:schemeClr>
                </a:solidFill>
              </a:rPr>
              <a:t>נגד הוא מוליך אוהמי. הוא דוגמה לצרכן.</a:t>
            </a:r>
            <a:r>
              <a:rPr lang="he-IL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7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טורי – הגדרה וחוק שימור המטען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42" y="2262536"/>
            <a:ext cx="4921278" cy="2368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4068" y="1419923"/>
            <a:ext cx="703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800" b="1" dirty="0"/>
              <a:t>מעגל טורי: </a:t>
            </a:r>
            <a:r>
              <a:rPr lang="he-IL" sz="1800" dirty="0"/>
              <a:t>הנגדים מחוברים בטור, כל נגד מחובר לקצה הנגד שאחריו. </a:t>
            </a:r>
          </a:p>
          <a:p>
            <a:pPr algn="r"/>
            <a:r>
              <a:rPr lang="he-IL" sz="1800" dirty="0"/>
              <a:t>נוצר מסלול אחד ויחיד  לזרם כך שעוצמת הזרם </a:t>
            </a:r>
            <a:r>
              <a:rPr lang="he-IL" sz="1800" b="1" u="sng" dirty="0"/>
              <a:t>זהה</a:t>
            </a:r>
            <a:r>
              <a:rPr lang="he-IL" sz="1800" dirty="0"/>
              <a:t> לאורך כל חלקי המעגל.</a:t>
            </a:r>
            <a:endParaRPr lang="en-US" sz="18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63" y="3008855"/>
            <a:ext cx="18573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3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טורי – כלל המתחים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69" y="1332100"/>
            <a:ext cx="4118517" cy="250532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786" y="3942021"/>
            <a:ext cx="4677739" cy="9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1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טורי – חוק שימור האנרגיה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381734" y="3229162"/>
          <a:ext cx="46815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1028520" imgH="253800" progId="Equation.DSMT4">
                  <p:embed/>
                </p:oleObj>
              </mc:Choice>
              <mc:Fallback>
                <p:oleObj name="Equation" r:id="rId3" imgW="1028520" imgH="2538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734" y="3229162"/>
                        <a:ext cx="46815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485715" y="1329551"/>
            <a:ext cx="4343400" cy="1746250"/>
            <a:chOff x="1906814" y="2540001"/>
            <a:chExt cx="4343400" cy="1746476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906814" y="2569027"/>
              <a:ext cx="4343400" cy="1717450"/>
              <a:chOff x="2400300" y="2554513"/>
              <a:chExt cx="4343400" cy="1717450"/>
            </a:xfrm>
          </p:grpSpPr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300" y="2586038"/>
                <a:ext cx="4343400" cy="168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194175" y="2554066"/>
                <a:ext cx="261938" cy="3699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rtl="1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37088" y="2568356"/>
                <a:ext cx="268287" cy="3762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rtl="1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</a:p>
            </p:txBody>
          </p:sp>
        </p:grpSp>
        <p:cxnSp>
          <p:nvCxnSpPr>
            <p:cNvPr id="7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2627086" y="2902857"/>
              <a:ext cx="420914" cy="14514"/>
            </a:xfrm>
            <a:prstGeom prst="straightConnector1">
              <a:avLst/>
            </a:prstGeom>
            <a:noFill/>
            <a:ln w="57150" algn="ctr">
              <a:solidFill>
                <a:srgbClr val="66FF33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Arrow Connector 12"/>
            <p:cNvCxnSpPr>
              <a:cxnSpLocks noChangeShapeType="1"/>
            </p:cNvCxnSpPr>
            <p:nvPr/>
          </p:nvCxnSpPr>
          <p:spPr bwMode="auto">
            <a:xfrm>
              <a:off x="3265714" y="3933371"/>
              <a:ext cx="297543" cy="7258"/>
            </a:xfrm>
            <a:prstGeom prst="straightConnector1">
              <a:avLst/>
            </a:prstGeom>
            <a:noFill/>
            <a:ln w="57150" algn="ctr">
              <a:solidFill>
                <a:srgbClr val="66FF33"/>
              </a:solidFill>
              <a:round/>
              <a:headEnd/>
              <a:tailEnd type="arrow" w="med" len="med"/>
            </a:ln>
          </p:spPr>
        </p:cxnSp>
        <p:cxnSp>
          <p:nvCxnSpPr>
            <p:cNvPr id="9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4586514" y="3947886"/>
              <a:ext cx="304801" cy="14514"/>
            </a:xfrm>
            <a:prstGeom prst="straightConnector1">
              <a:avLst/>
            </a:prstGeom>
            <a:noFill/>
            <a:ln w="57150" algn="ctr">
              <a:solidFill>
                <a:srgbClr val="66FF33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17"/>
            <p:cNvCxnSpPr>
              <a:cxnSpLocks noChangeShapeType="1"/>
            </p:cNvCxnSpPr>
            <p:nvPr/>
          </p:nvCxnSpPr>
          <p:spPr bwMode="auto">
            <a:xfrm rot="10800000">
              <a:off x="4782457" y="2895599"/>
              <a:ext cx="420914" cy="14514"/>
            </a:xfrm>
            <a:prstGeom prst="straightConnector1">
              <a:avLst/>
            </a:prstGeom>
            <a:noFill/>
            <a:ln w="57150" algn="ctr">
              <a:solidFill>
                <a:srgbClr val="66FF33"/>
              </a:solidFill>
              <a:round/>
              <a:headEnd/>
              <a:tailEnd type="arrow" w="med" len="med"/>
            </a:ln>
          </p:spPr>
        </p:cxnSp>
        <p:sp>
          <p:nvSpPr>
            <p:cNvPr id="11" name="TextBox 10"/>
            <p:cNvSpPr txBox="1"/>
            <p:nvPr/>
          </p:nvSpPr>
          <p:spPr>
            <a:xfrm>
              <a:off x="2714852" y="2554291"/>
              <a:ext cx="477837" cy="3699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0289" y="3505326"/>
              <a:ext cx="479425" cy="3699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0052" y="2540001"/>
              <a:ext cx="477837" cy="3699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8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טורי – כלל ההתנגדויות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92067" y="1983988"/>
          <a:ext cx="61849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1358640" imgH="482400" progId="Equation.DSMT4">
                  <p:embed/>
                </p:oleObj>
              </mc:Choice>
              <mc:Fallback>
                <p:oleObj name="Equation" r:id="rId3" imgW="135864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067" y="1983988"/>
                        <a:ext cx="6184900" cy="148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5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טורי – כלל ההתנגדויות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5613" y="1894972"/>
            <a:ext cx="4343400" cy="1746250"/>
            <a:chOff x="1906814" y="2540001"/>
            <a:chExt cx="4343400" cy="1746476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906814" y="2569027"/>
              <a:ext cx="4343400" cy="1717450"/>
              <a:chOff x="2400300" y="2554513"/>
              <a:chExt cx="4343400" cy="1717450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0300" y="2586038"/>
                <a:ext cx="4343400" cy="168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194175" y="2554066"/>
                <a:ext cx="261937" cy="3699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rtl="1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7087" y="2568355"/>
                <a:ext cx="268288" cy="3762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rtl="1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</a:p>
            </p:txBody>
          </p:sp>
        </p:grpSp>
        <p:cxnSp>
          <p:nvCxnSpPr>
            <p:cNvPr id="6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2627086" y="2902857"/>
              <a:ext cx="420914" cy="14514"/>
            </a:xfrm>
            <a:prstGeom prst="straightConnector1">
              <a:avLst/>
            </a:prstGeom>
            <a:noFill/>
            <a:ln w="57150" algn="ctr">
              <a:solidFill>
                <a:srgbClr val="66FF33"/>
              </a:solidFill>
              <a:round/>
              <a:headEnd/>
              <a:tailEnd type="arrow" w="med" len="med"/>
            </a:ln>
          </p:spPr>
        </p:cxnSp>
        <p:cxnSp>
          <p:nvCxnSpPr>
            <p:cNvPr id="7" name="Straight Arrow Connector 12"/>
            <p:cNvCxnSpPr>
              <a:cxnSpLocks noChangeShapeType="1"/>
            </p:cNvCxnSpPr>
            <p:nvPr/>
          </p:nvCxnSpPr>
          <p:spPr bwMode="auto">
            <a:xfrm>
              <a:off x="3265714" y="3933371"/>
              <a:ext cx="297543" cy="7258"/>
            </a:xfrm>
            <a:prstGeom prst="straightConnector1">
              <a:avLst/>
            </a:prstGeom>
            <a:noFill/>
            <a:ln w="57150" algn="ctr">
              <a:solidFill>
                <a:srgbClr val="66FF33"/>
              </a:solidFill>
              <a:round/>
              <a:headEnd/>
              <a:tailEnd type="arrow" w="med" len="med"/>
            </a:ln>
          </p:spPr>
        </p:cxnSp>
        <p:cxnSp>
          <p:nvCxnSpPr>
            <p:cNvPr id="8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4586514" y="3947886"/>
              <a:ext cx="304801" cy="14514"/>
            </a:xfrm>
            <a:prstGeom prst="straightConnector1">
              <a:avLst/>
            </a:prstGeom>
            <a:noFill/>
            <a:ln w="57150" algn="ctr">
              <a:solidFill>
                <a:srgbClr val="66FF33"/>
              </a:solidFill>
              <a:round/>
              <a:headEnd/>
              <a:tailEnd type="arrow" w="med" len="med"/>
            </a:ln>
          </p:spPr>
        </p:cxnSp>
        <p:cxnSp>
          <p:nvCxnSpPr>
            <p:cNvPr id="9" name="Straight Arrow Connector 17"/>
            <p:cNvCxnSpPr>
              <a:cxnSpLocks noChangeShapeType="1"/>
            </p:cNvCxnSpPr>
            <p:nvPr/>
          </p:nvCxnSpPr>
          <p:spPr bwMode="auto">
            <a:xfrm rot="10800000">
              <a:off x="4782457" y="2895599"/>
              <a:ext cx="420914" cy="14514"/>
            </a:xfrm>
            <a:prstGeom prst="straightConnector1">
              <a:avLst/>
            </a:prstGeom>
            <a:noFill/>
            <a:ln w="57150" algn="ctr">
              <a:solidFill>
                <a:srgbClr val="66FF33"/>
              </a:solidFill>
              <a:round/>
              <a:headEnd/>
              <a:tailEnd type="arrow" w="med" len="med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714851" y="2554290"/>
              <a:ext cx="477838" cy="3699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0289" y="3505326"/>
              <a:ext cx="479425" cy="3699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0051" y="2540001"/>
              <a:ext cx="477838" cy="3699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itchFamily="82" charset="0"/>
                </a:rPr>
                <a:t>I</a:t>
              </a: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8550" y="1944184"/>
            <a:ext cx="2562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triped Right Arrow 21"/>
          <p:cNvSpPr/>
          <p:nvPr/>
        </p:nvSpPr>
        <p:spPr bwMode="auto">
          <a:xfrm>
            <a:off x="4755375" y="2417259"/>
            <a:ext cx="1219200" cy="66675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2628124" y="3816847"/>
          <a:ext cx="46815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1028520" imgH="253800" progId="Equation.DSMT4">
                  <p:embed/>
                </p:oleObj>
              </mc:Choice>
              <mc:Fallback>
                <p:oleObj name="Equation" r:id="rId5" imgW="1028520" imgH="253800" progId="Equation.DSMT4">
                  <p:embed/>
                  <p:pic>
                    <p:nvPicPr>
                      <p:cNvPr id="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124" y="3816847"/>
                        <a:ext cx="4681538" cy="7842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" y="1069816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>
                <a:solidFill>
                  <a:schemeClr val="tx1">
                    <a:lumMod val="50000"/>
                  </a:schemeClr>
                </a:solidFill>
              </a:rPr>
              <a:t>התנגדות הנגד השקול גדולה מההתנגדות של כל אחד מהנגדים.</a:t>
            </a:r>
          </a:p>
          <a:p>
            <a:pPr algn="r" rtl="1"/>
            <a:r>
              <a:rPr lang="he-IL" sz="1200" dirty="0">
                <a:solidFill>
                  <a:schemeClr val="tx1">
                    <a:lumMod val="50000"/>
                  </a:schemeClr>
                </a:solidFill>
              </a:rPr>
              <a:t>מדוע?</a:t>
            </a:r>
          </a:p>
          <a:p>
            <a:pPr algn="r" rtl="1"/>
            <a:r>
              <a:rPr lang="he-IL" sz="1200" dirty="0">
                <a:solidFill>
                  <a:schemeClr val="tx1">
                    <a:lumMod val="50000"/>
                  </a:schemeClr>
                </a:solidFill>
              </a:rPr>
              <a:t>הזרם דרך הנגד השקול שווה לזרם דרך כל נגד במעגל המקורי. המתח בין קצות הנגד השקול גדול מהמתח בין קצות כל אחד מהנגדים.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טורי - תרגיל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013" y="1401617"/>
            <a:ext cx="4907921" cy="31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6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טורי – פתרון התרגיל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76" y="1307275"/>
            <a:ext cx="4661211" cy="34620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6668779" y="4398464"/>
            <a:ext cx="159186" cy="253916"/>
          </a:xfrm>
          <a:prstGeom prst="rect">
            <a:avLst/>
          </a:prstGeom>
          <a:solidFill>
            <a:schemeClr val="tx2"/>
          </a:solidFill>
        </p:spPr>
        <p:txBody>
          <a:bodyPr wrap="square" rtlCol="1">
            <a:spAutoFit/>
          </a:bodyPr>
          <a:lstStyle/>
          <a:p>
            <a:r>
              <a:rPr lang="en-US" sz="1000" dirty="0"/>
              <a:t>A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354073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טורי – משמעות מעשית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287" y="1471458"/>
            <a:ext cx="3029492" cy="23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1516566" y="3910361"/>
            <a:ext cx="6434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b="1" dirty="0">
                <a:solidFill>
                  <a:schemeClr val="tx1"/>
                </a:solidFill>
              </a:rPr>
              <a:t>כל הצרכנים תלויים האחד בשני</a:t>
            </a:r>
          </a:p>
          <a:p>
            <a:pPr algn="r" rtl="1">
              <a:defRPr/>
            </a:pPr>
            <a:r>
              <a:rPr lang="he-IL" b="1" dirty="0">
                <a:solidFill>
                  <a:schemeClr val="tx1"/>
                </a:solidFill>
              </a:rPr>
              <a:t>במידה ואחד הצרכנים נשרף          המעגל החשמלי לא יהיה סגור</a:t>
            </a:r>
          </a:p>
          <a:p>
            <a:pPr algn="r" rtl="1">
              <a:defRPr/>
            </a:pPr>
            <a:r>
              <a:rPr lang="he-IL" b="1" dirty="0">
                <a:solidFill>
                  <a:schemeClr val="tx1"/>
                </a:solidFill>
              </a:rPr>
              <a:t>לא תהיה זרימת זרם במעגל ואף צרכן לא יתפקד.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חץ ימינה 5"/>
          <p:cNvSpPr/>
          <p:nvPr/>
        </p:nvSpPr>
        <p:spPr>
          <a:xfrm flipH="1" flipV="1">
            <a:off x="5471532" y="4235122"/>
            <a:ext cx="3196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חץ ימינה 6"/>
          <p:cNvSpPr/>
          <p:nvPr/>
        </p:nvSpPr>
        <p:spPr>
          <a:xfrm flipH="1" flipV="1">
            <a:off x="7950819" y="4476732"/>
            <a:ext cx="3196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57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מקביל – מאפיינים וכללים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53" y="1405654"/>
            <a:ext cx="1518874" cy="320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63590" y="1836234"/>
            <a:ext cx="4906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dirty="0"/>
              <a:t>הצרכנים במעגל מקביל מחוברים למקור המתח באופן שכל נגד או </a:t>
            </a:r>
            <a:r>
              <a:rPr lang="he-IL" sz="2000" b="1" dirty="0"/>
              <a:t>אוסף נגדים </a:t>
            </a:r>
            <a:r>
              <a:rPr lang="he-IL" sz="2000" dirty="0"/>
              <a:t>בענף </a:t>
            </a:r>
            <a:r>
              <a:rPr lang="he-IL" sz="2000" dirty="0" err="1"/>
              <a:t>מסויים</a:t>
            </a:r>
            <a:r>
              <a:rPr lang="he-IL" sz="2000" dirty="0"/>
              <a:t> מהווים מסלול שונה לזרם. הזרם </a:t>
            </a:r>
            <a:r>
              <a:rPr lang="he-IL" sz="2000" b="1" dirty="0"/>
              <a:t>מתפצל .</a:t>
            </a:r>
          </a:p>
          <a:p>
            <a:pPr algn="r"/>
            <a:r>
              <a:rPr lang="he-IL" sz="2000" b="1" dirty="0"/>
              <a:t>המתח </a:t>
            </a:r>
            <a:r>
              <a:rPr lang="he-IL" sz="2000" dirty="0"/>
              <a:t>בין קצוות הנגד ו/או אוסף הנגדים בענף </a:t>
            </a:r>
            <a:r>
              <a:rPr lang="he-IL" sz="2000" dirty="0" err="1"/>
              <a:t>מסויים</a:t>
            </a:r>
            <a:r>
              <a:rPr lang="he-IL" sz="2000" dirty="0"/>
              <a:t> </a:t>
            </a:r>
            <a:r>
              <a:rPr lang="he-IL" sz="2000" b="1" dirty="0"/>
              <a:t>שווה</a:t>
            </a:r>
            <a:r>
              <a:rPr lang="he-IL" sz="2000" dirty="0"/>
              <a:t> למתח המקור.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85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2368193" y="61472"/>
            <a:ext cx="6153000" cy="975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x-none" dirty="0"/>
              <a:t>מטרות השיעור </a:t>
            </a:r>
            <a:r>
              <a:rPr lang="he-IL" dirty="0"/>
              <a:t> - </a:t>
            </a:r>
            <a:br>
              <a:rPr lang="he-IL" dirty="0"/>
            </a:br>
            <a:r>
              <a:rPr lang="he-IL" dirty="0"/>
              <a:t>הקשר בין זרם, מתח והתנגדות</a:t>
            </a:r>
            <a:endParaRPr dirty="0"/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983556" y="1354392"/>
            <a:ext cx="7480637" cy="244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indent="-342900" algn="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הגדרת זרם חשמלי ועוצמתו – הגדרה, יחידות מידה  ומשמעות פיזיקלית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מעבר בין ייצוגים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המתח החשמלי וחוק </a:t>
            </a:r>
            <a:r>
              <a:rPr lang="he-IL" sz="2000" dirty="0" err="1"/>
              <a:t>אוהם</a:t>
            </a:r>
            <a:r>
              <a:rPr lang="he-IL" sz="2000" dirty="0"/>
              <a:t>.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התנגדות – תלות בפרמטרים שונים.</a:t>
            </a:r>
            <a:endParaRPr sz="2000" dirty="0"/>
          </a:p>
          <a:p>
            <a:pPr marL="457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</a:pPr>
            <a:endParaRPr sz="2000" dirty="0"/>
          </a:p>
        </p:txBody>
      </p:sp>
      <p:cxnSp>
        <p:nvCxnSpPr>
          <p:cNvPr id="222" name="Google Shape;222;p21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מקביל – כלל המתחים</a:t>
            </a:r>
            <a:endParaRPr lang="en-US" dirty="0"/>
          </a:p>
        </p:txBody>
      </p:sp>
      <p:graphicFrame>
        <p:nvGraphicFramePr>
          <p:cNvPr id="4" name="Object 42"/>
          <p:cNvGraphicFramePr>
            <a:graphicFrameLocks noChangeAspect="1"/>
          </p:cNvGraphicFramePr>
          <p:nvPr/>
        </p:nvGraphicFramePr>
        <p:xfrm>
          <a:off x="2814884" y="3911600"/>
          <a:ext cx="2044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משוואה" r:id="rId3" imgW="1193800" imgH="228600" progId="Equation.3">
                  <p:embed/>
                </p:oleObj>
              </mc:Choice>
              <mc:Fallback>
                <p:oleObj name="משוואה" r:id="rId3" imgW="1193800" imgH="228600" progId="Equation.3">
                  <p:embed/>
                  <p:pic>
                    <p:nvPicPr>
                      <p:cNvPr id="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884" y="3911600"/>
                        <a:ext cx="2044700" cy="390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1952603" y="1714500"/>
            <a:ext cx="3985599" cy="1981200"/>
            <a:chOff x="333353" y="1657350"/>
            <a:chExt cx="3985599" cy="1981200"/>
          </a:xfrm>
        </p:grpSpPr>
        <p:grpSp>
          <p:nvGrpSpPr>
            <p:cNvPr id="6" name="Group 2"/>
            <p:cNvGrpSpPr>
              <a:grpSpLocks noChangeAspect="1"/>
            </p:cNvGrpSpPr>
            <p:nvPr/>
          </p:nvGrpSpPr>
          <p:grpSpPr bwMode="auto">
            <a:xfrm>
              <a:off x="333353" y="1657350"/>
              <a:ext cx="3971657" cy="1981200"/>
              <a:chOff x="3542" y="2115"/>
              <a:chExt cx="6254" cy="3120"/>
            </a:xfrm>
          </p:grpSpPr>
          <p:sp>
            <p:nvSpPr>
              <p:cNvPr id="33" name="AutoShape 3"/>
              <p:cNvSpPr>
                <a:spLocks noChangeAspect="1" noChangeArrowheads="1"/>
              </p:cNvSpPr>
              <p:nvPr/>
            </p:nvSpPr>
            <p:spPr bwMode="auto">
              <a:xfrm>
                <a:off x="3542" y="2115"/>
                <a:ext cx="6254" cy="3120"/>
              </a:xfrm>
              <a:prstGeom prst="rect">
                <a:avLst/>
              </a:prstGeom>
              <a:solidFill>
                <a:srgbClr val="F8F8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4" name="AutoShape 4"/>
              <p:cNvSpPr>
                <a:spLocks noChangeArrowheads="1"/>
              </p:cNvSpPr>
              <p:nvPr/>
            </p:nvSpPr>
            <p:spPr bwMode="auto">
              <a:xfrm>
                <a:off x="4097" y="2655"/>
                <a:ext cx="4755" cy="1695"/>
              </a:xfrm>
              <a:prstGeom prst="roundRect">
                <a:avLst>
                  <a:gd name="adj" fmla="val 2508"/>
                </a:avLst>
              </a:prstGeom>
              <a:solidFill>
                <a:srgbClr val="FFFFFF"/>
              </a:solidFill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grpSp>
            <p:nvGrpSpPr>
              <p:cNvPr id="35" name="Group 5"/>
              <p:cNvGrpSpPr>
                <a:grpSpLocks/>
              </p:cNvGrpSpPr>
              <p:nvPr/>
            </p:nvGrpSpPr>
            <p:grpSpPr bwMode="auto">
              <a:xfrm rot="16200000">
                <a:off x="8546" y="3233"/>
                <a:ext cx="706" cy="344"/>
                <a:chOff x="4710" y="6436"/>
                <a:chExt cx="960" cy="344"/>
              </a:xfrm>
            </p:grpSpPr>
            <p:sp>
              <p:nvSpPr>
                <p:cNvPr id="60" name="Rectangle 6"/>
                <p:cNvSpPr>
                  <a:spLocks noChangeArrowheads="1"/>
                </p:cNvSpPr>
                <p:nvPr/>
              </p:nvSpPr>
              <p:spPr bwMode="auto">
                <a:xfrm>
                  <a:off x="4710" y="6436"/>
                  <a:ext cx="960" cy="34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6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460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6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235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6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355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5177" y="4606"/>
                <a:ext cx="282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חיבור נגדים במקביל</a:t>
                </a:r>
                <a:endParaRPr kumimoji="0" lang="he-IL" sz="1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7814" y="2670"/>
                <a:ext cx="0" cy="1695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16200000">
                <a:off x="7488" y="3241"/>
                <a:ext cx="691" cy="344"/>
                <a:chOff x="4710" y="6436"/>
                <a:chExt cx="960" cy="344"/>
              </a:xfrm>
            </p:grpSpPr>
            <p:sp>
              <p:nvSpPr>
                <p:cNvPr id="56" name="Rectangle 14"/>
                <p:cNvSpPr>
                  <a:spLocks noChangeArrowheads="1"/>
                </p:cNvSpPr>
                <p:nvPr/>
              </p:nvSpPr>
              <p:spPr bwMode="auto">
                <a:xfrm>
                  <a:off x="4710" y="6436"/>
                  <a:ext cx="960" cy="34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5460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235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5355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>
                <a:off x="6734" y="2670"/>
                <a:ext cx="0" cy="1680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16200000">
                <a:off x="6401" y="3233"/>
                <a:ext cx="676" cy="344"/>
                <a:chOff x="4710" y="6436"/>
                <a:chExt cx="960" cy="344"/>
              </a:xfrm>
            </p:grpSpPr>
            <p:sp>
              <p:nvSpPr>
                <p:cNvPr id="52" name="Rectangle 20"/>
                <p:cNvSpPr>
                  <a:spLocks noChangeArrowheads="1"/>
                </p:cNvSpPr>
                <p:nvPr/>
              </p:nvSpPr>
              <p:spPr bwMode="auto">
                <a:xfrm>
                  <a:off x="4710" y="6436"/>
                  <a:ext cx="960" cy="34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460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235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5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355" y="6436"/>
                  <a:ext cx="1" cy="344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41" name="Text Box 27"/>
              <p:cNvSpPr txBox="1">
                <a:spLocks noChangeArrowheads="1"/>
              </p:cNvSpPr>
              <p:nvPr/>
            </p:nvSpPr>
            <p:spPr bwMode="auto">
              <a:xfrm>
                <a:off x="6419" y="3345"/>
                <a:ext cx="67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R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 Box 28"/>
              <p:cNvSpPr txBox="1">
                <a:spLocks noChangeArrowheads="1"/>
              </p:cNvSpPr>
              <p:nvPr/>
            </p:nvSpPr>
            <p:spPr bwMode="auto">
              <a:xfrm>
                <a:off x="7499" y="3345"/>
                <a:ext cx="63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R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2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 Box 29"/>
              <p:cNvSpPr txBox="1">
                <a:spLocks noChangeArrowheads="1"/>
              </p:cNvSpPr>
              <p:nvPr/>
            </p:nvSpPr>
            <p:spPr bwMode="auto">
              <a:xfrm>
                <a:off x="8579" y="3360"/>
                <a:ext cx="63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R</a:t>
                </a:r>
                <a:r>
                  <a:rPr kumimoji="0" lang="en-US" sz="1100" b="0" i="0" u="none" strike="noStrike" cap="none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4" name="Group 30"/>
              <p:cNvGrpSpPr>
                <a:grpSpLocks/>
              </p:cNvGrpSpPr>
              <p:nvPr/>
            </p:nvGrpSpPr>
            <p:grpSpPr bwMode="auto">
              <a:xfrm>
                <a:off x="4477" y="2168"/>
                <a:ext cx="1013" cy="746"/>
                <a:chOff x="7031" y="2594"/>
                <a:chExt cx="1013" cy="746"/>
              </a:xfrm>
            </p:grpSpPr>
            <p:grpSp>
              <p:nvGrpSpPr>
                <p:cNvPr id="45" name="Group 31"/>
                <p:cNvGrpSpPr>
                  <a:grpSpLocks/>
                </p:cNvGrpSpPr>
                <p:nvPr/>
              </p:nvGrpSpPr>
              <p:grpSpPr bwMode="auto">
                <a:xfrm>
                  <a:off x="7470" y="2741"/>
                  <a:ext cx="180" cy="599"/>
                  <a:chOff x="5591" y="2265"/>
                  <a:chExt cx="180" cy="599"/>
                </a:xfrm>
              </p:grpSpPr>
              <p:sp>
                <p:nvSpPr>
                  <p:cNvPr id="4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5591" y="2265"/>
                    <a:ext cx="180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/>
                  </a:p>
                </p:txBody>
              </p:sp>
              <p:grpSp>
                <p:nvGrpSpPr>
                  <p:cNvPr id="4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5626" y="2324"/>
                    <a:ext cx="124" cy="540"/>
                    <a:chOff x="3740" y="9721"/>
                    <a:chExt cx="101" cy="447"/>
                  </a:xfrm>
                </p:grpSpPr>
                <p:sp>
                  <p:nvSpPr>
                    <p:cNvPr id="5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0" y="9721"/>
                      <a:ext cx="1" cy="44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51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8" y="9828"/>
                      <a:ext cx="3" cy="21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</p:grpSp>
            </p:grpSp>
            <p:sp>
              <p:nvSpPr>
                <p:cNvPr id="4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510" y="2648"/>
                  <a:ext cx="534" cy="5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-</a:t>
                  </a:r>
                  <a:endParaRPr kumimoji="0" lang="he-IL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031" y="2594"/>
                  <a:ext cx="534" cy="5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+</a:t>
                  </a:r>
                  <a:endParaRPr kumimoji="0" lang="he-IL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7" name="מחבר ישר 6"/>
            <p:cNvCxnSpPr/>
            <p:nvPr/>
          </p:nvCxnSpPr>
          <p:spPr>
            <a:xfrm>
              <a:off x="3703124" y="2081775"/>
              <a:ext cx="335476" cy="420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/>
            <p:cNvCxnSpPr/>
            <p:nvPr/>
          </p:nvCxnSpPr>
          <p:spPr>
            <a:xfrm flipV="1">
              <a:off x="3693599" y="2838450"/>
              <a:ext cx="306901" cy="5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/>
            <p:nvPr/>
          </p:nvCxnSpPr>
          <p:spPr>
            <a:xfrm flipV="1">
              <a:off x="3045899" y="2057400"/>
              <a:ext cx="373576" cy="5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 flipV="1">
              <a:off x="3276600" y="2057400"/>
              <a:ext cx="9525" cy="809628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/>
            <p:nvPr/>
          </p:nvCxnSpPr>
          <p:spPr>
            <a:xfrm flipV="1">
              <a:off x="3990975" y="2076451"/>
              <a:ext cx="0" cy="781049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3223577" y="2356802"/>
              <a:ext cx="4000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V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3890327" y="2328227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V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אליפסה 13"/>
            <p:cNvSpPr/>
            <p:nvPr/>
          </p:nvSpPr>
          <p:spPr>
            <a:xfrm>
              <a:off x="2333624" y="2819400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3019424" y="2819400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אליפסה 15"/>
            <p:cNvSpPr/>
            <p:nvPr/>
          </p:nvSpPr>
          <p:spPr>
            <a:xfrm>
              <a:off x="3676649" y="2809875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3676649" y="2047875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אליפסה 17"/>
            <p:cNvSpPr/>
            <p:nvPr/>
          </p:nvSpPr>
          <p:spPr>
            <a:xfrm>
              <a:off x="2333624" y="2066925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אליפסה 18"/>
            <p:cNvSpPr/>
            <p:nvPr/>
          </p:nvSpPr>
          <p:spPr>
            <a:xfrm>
              <a:off x="3019424" y="2047875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0" name="מחבר ישר 19"/>
            <p:cNvCxnSpPr/>
            <p:nvPr/>
          </p:nvCxnSpPr>
          <p:spPr>
            <a:xfrm flipV="1">
              <a:off x="3074474" y="2857500"/>
              <a:ext cx="373576" cy="5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>
            <a:xfrm flipV="1">
              <a:off x="2331524" y="2095500"/>
              <a:ext cx="373576" cy="5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>
            <a:xfrm flipV="1">
              <a:off x="2562225" y="2095500"/>
              <a:ext cx="9525" cy="809628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509202" y="2394902"/>
              <a:ext cx="4000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V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מחבר ישר 23"/>
            <p:cNvCxnSpPr/>
            <p:nvPr/>
          </p:nvCxnSpPr>
          <p:spPr>
            <a:xfrm flipV="1">
              <a:off x="2360099" y="2895600"/>
              <a:ext cx="373576" cy="5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623252" y="1718627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A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790574" y="1971675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אליפסה 26"/>
            <p:cNvSpPr/>
            <p:nvPr/>
          </p:nvSpPr>
          <p:spPr>
            <a:xfrm>
              <a:off x="1609724" y="1962150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8" name="מחבר ישר 27"/>
            <p:cNvCxnSpPr>
              <a:stCxn id="27" idx="4"/>
            </p:cNvCxnSpPr>
            <p:nvPr/>
          </p:nvCxnSpPr>
          <p:spPr>
            <a:xfrm>
              <a:off x="1645724" y="2034150"/>
              <a:ext cx="2101" cy="33757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/>
            <p:nvPr/>
          </p:nvCxnSpPr>
          <p:spPr>
            <a:xfrm>
              <a:off x="817049" y="2053200"/>
              <a:ext cx="2101" cy="33757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9"/>
            <p:cNvCxnSpPr/>
            <p:nvPr/>
          </p:nvCxnSpPr>
          <p:spPr>
            <a:xfrm>
              <a:off x="809625" y="2362203"/>
              <a:ext cx="857250" cy="9522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451927" y="1718627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B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1023302" y="2328227"/>
              <a:ext cx="428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V</a:t>
              </a:r>
              <a:r>
                <a:rPr kumimoji="0" lang="en-US" sz="11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AB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35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חיבור מקביל – חוק שימור המטען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673505" y="1114425"/>
          <a:ext cx="3235991" cy="326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Picture" r:id="rId3" imgW="2287892" imgH="2303305" progId="Word.Picture.8">
                  <p:embed/>
                </p:oleObj>
              </mc:Choice>
              <mc:Fallback>
                <p:oleObj name="Picture" r:id="rId3" imgW="2287892" imgH="2303305" progId="Word.Picture.8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505" y="1114425"/>
                        <a:ext cx="3235991" cy="3264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91415" y="4189141"/>
          <a:ext cx="3471040" cy="78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415" y="4189141"/>
                        <a:ext cx="3471040" cy="783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7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מקביל – כלל ההתנגדויות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82989" y="1136650"/>
          <a:ext cx="47386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3" imgW="1041120" imgH="253800" progId="Equation.DSMT4">
                  <p:embed/>
                </p:oleObj>
              </mc:Choice>
              <mc:Fallback>
                <p:oleObj name="Equation" r:id="rId3" imgW="1041120" imgH="2538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89" y="1136650"/>
                        <a:ext cx="4738687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166976" y="2090737"/>
          <a:ext cx="6069013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5" imgW="1333440" imgH="990360" progId="Equation.DSMT4">
                  <p:embed/>
                </p:oleObj>
              </mc:Choice>
              <mc:Fallback>
                <p:oleObj name="Equation" r:id="rId5" imgW="1333440" imgH="99036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76" y="2090737"/>
                        <a:ext cx="6069013" cy="305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53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מקביל – משמעות מעשית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971" y="1642948"/>
            <a:ext cx="802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400" b="1" dirty="0">
                <a:solidFill>
                  <a:schemeClr val="accent1">
                    <a:lumMod val="50000"/>
                  </a:schemeClr>
                </a:solidFill>
              </a:rPr>
              <a:t>ככל שנחבר יותר נגדים במקביל, ההתנגדות השקולה תקטן.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algn="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84663" y="2549913"/>
            <a:ext cx="763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400" b="1" dirty="0">
                <a:solidFill>
                  <a:srgbClr val="002060"/>
                </a:solidFill>
              </a:rPr>
              <a:t>במידה ואחד הצרכנים נשרף/לא מחובר, הזרם ממשיך לזרום דרך שאר הצרכנים ופעולתם החשמלית נמשכת.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963" y="3698468"/>
            <a:ext cx="81474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chemeClr val="tx1">
                    <a:lumMod val="50000"/>
                  </a:schemeClr>
                </a:solidFill>
              </a:rPr>
              <a:t>שימו לב: התנגדות הנגד השקול קטנה מההתנגדות של כל אחד מהנגדים.</a:t>
            </a:r>
          </a:p>
          <a:p>
            <a:pPr algn="r" rtl="1"/>
            <a:r>
              <a:rPr lang="he-IL" dirty="0">
                <a:solidFill>
                  <a:schemeClr val="tx1">
                    <a:lumMod val="50000"/>
                  </a:schemeClr>
                </a:solidFill>
              </a:rPr>
              <a:t>מדוע?</a:t>
            </a:r>
          </a:p>
          <a:p>
            <a:pPr algn="r" rtl="1"/>
            <a:r>
              <a:rPr lang="he-IL" dirty="0">
                <a:solidFill>
                  <a:schemeClr val="tx1">
                    <a:lumMod val="50000"/>
                  </a:schemeClr>
                </a:solidFill>
              </a:rPr>
              <a:t>הזרם דרך הנגד השקול גדול מהזרם דרך כל נגד במעגל המקורי. המתח בין קצות הנגד השקול שווה למתח בין קצות כל אחד מהנגדים.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92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מעגל מקביל - תרגיל</a:t>
            </a:r>
            <a:endParaRPr dirty="0"/>
          </a:p>
        </p:txBody>
      </p:sp>
      <p:cxnSp>
        <p:nvCxnSpPr>
          <p:cNvPr id="247" name="Google Shape;247;p24"/>
          <p:cNvCxnSpPr/>
          <p:nvPr/>
        </p:nvCxnSpPr>
        <p:spPr>
          <a:xfrm>
            <a:off x="60750" y="394875"/>
            <a:ext cx="91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24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722" y="1388804"/>
            <a:ext cx="4505093" cy="27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4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מקביל – פתרון התרגיל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774" y="1252934"/>
            <a:ext cx="4928838" cy="3539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99" y="1434359"/>
            <a:ext cx="289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>
                <a:solidFill>
                  <a:schemeClr val="tx1">
                    <a:lumMod val="50000"/>
                  </a:schemeClr>
                </a:solidFill>
              </a:rPr>
              <a:t>שימו לב: ניתן להגיע לזרם דרך המקור גם עי חישוב ההתנגדות השקולה.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15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משימה לסיכום השיעור</a:t>
            </a:r>
            <a:endParaRPr dirty="0"/>
          </a:p>
        </p:txBody>
      </p:sp>
      <p:cxnSp>
        <p:nvCxnSpPr>
          <p:cNvPr id="275" name="Google Shape;275;p27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68700" y="1342547"/>
            <a:ext cx="8880193" cy="130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rtlCol="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buFont typeface="Arial" pitchFamily="34" charset="0"/>
              <a:buNone/>
              <a:defRPr/>
            </a:pPr>
            <a:r>
              <a:rPr lang="he-IL" dirty="0"/>
              <a:t>נתון מעגל חשמלי המורכב מארבעה נגדים ומקור מתח שהתנגדותו הפנימית זניחה.</a:t>
            </a:r>
            <a:endParaRPr lang="en-US" dirty="0"/>
          </a:p>
          <a:p>
            <a:pPr algn="r">
              <a:buFont typeface="Arial" pitchFamily="34" charset="0"/>
              <a:buNone/>
              <a:defRPr/>
            </a:pPr>
            <a:r>
              <a:rPr lang="he-IL" dirty="0"/>
              <a:t>מהי ההתנגדות השקולה המחוברת למקור המתח?</a:t>
            </a:r>
            <a:endParaRPr lang="en-US" dirty="0"/>
          </a:p>
          <a:p>
            <a:pPr algn="r">
              <a:buFont typeface="Arial" pitchFamily="34" charset="0"/>
              <a:buNone/>
              <a:defRPr/>
            </a:pPr>
            <a:r>
              <a:rPr lang="he-IL" dirty="0"/>
              <a:t> </a:t>
            </a:r>
            <a:endParaRPr lang="en-US" dirty="0"/>
          </a:p>
          <a:p>
            <a:pPr algn="r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2537" y="2047095"/>
            <a:ext cx="2678466" cy="21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486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366" y="163551"/>
            <a:ext cx="7829818" cy="869795"/>
          </a:xfrm>
        </p:spPr>
        <p:txBody>
          <a:bodyPr/>
          <a:lstStyle/>
          <a:p>
            <a:r>
              <a:rPr lang="he-IL" dirty="0"/>
              <a:t>רמז לפתרון המשימה – דמיינו את המעגל ככה...</a:t>
            </a:r>
            <a:endParaRPr lang="en-US" dirty="0"/>
          </a:p>
        </p:txBody>
      </p:sp>
      <p:pic>
        <p:nvPicPr>
          <p:cNvPr id="4" name="Content Placeholder 5" descr="mu1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28331" y="1272866"/>
            <a:ext cx="4848725" cy="3464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99649" y="1787002"/>
            <a:ext cx="1089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9017" y="3189838"/>
            <a:ext cx="10890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8287" y="2534309"/>
            <a:ext cx="10890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8728" y="2819950"/>
            <a:ext cx="1087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359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/>
          <p:nvPr/>
        </p:nvSpPr>
        <p:spPr>
          <a:xfrm>
            <a:off x="1689650" y="1868777"/>
            <a:ext cx="5764800" cy="1432800"/>
          </a:xfrm>
          <a:prstGeom prst="rect">
            <a:avLst/>
          </a:prstGeom>
          <a:solidFill>
            <a:srgbClr val="1152C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x-none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שהשתתפתם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x-none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בשיעור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28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הזרם ועוצמתו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593" y="3294830"/>
            <a:ext cx="1466600" cy="113910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extBox 4"/>
          <p:cNvSpPr txBox="1"/>
          <p:nvPr/>
        </p:nvSpPr>
        <p:spPr>
          <a:xfrm>
            <a:off x="2220686" y="1446610"/>
            <a:ext cx="536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800" b="1" i="1" dirty="0"/>
              <a:t>זרם</a:t>
            </a:r>
            <a:r>
              <a:rPr lang="he-IL" sz="2800" dirty="0"/>
              <a:t> – תנועה </a:t>
            </a:r>
            <a:r>
              <a:rPr lang="he-IL" sz="2800" b="1" dirty="0"/>
              <a:t>מכוונת</a:t>
            </a:r>
            <a:r>
              <a:rPr lang="he-IL" sz="2800" dirty="0"/>
              <a:t> של מטענים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24633" y="2029823"/>
            <a:ext cx="643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800" b="1" i="1" dirty="0"/>
              <a:t>עוצמת הזרם </a:t>
            </a:r>
            <a:r>
              <a:rPr lang="he-IL" sz="2800" dirty="0"/>
              <a:t>– קצב מעבר המטענים דרך חתך של מוליך. הנוסחה הבאה מתארת קצב קבוע של מעבר מטענים: </a:t>
            </a:r>
            <a:endParaRPr lang="en-US" sz="2800" dirty="0"/>
          </a:p>
        </p:txBody>
      </p:sp>
      <p:sp>
        <p:nvSpPr>
          <p:cNvPr id="8" name="מלבן 7"/>
          <p:cNvSpPr/>
          <p:nvPr/>
        </p:nvSpPr>
        <p:spPr>
          <a:xfrm>
            <a:off x="1367759" y="3140941"/>
            <a:ext cx="2133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9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6608" y="315045"/>
            <a:ext cx="7522270" cy="614723"/>
          </a:xfrm>
        </p:spPr>
        <p:txBody>
          <a:bodyPr/>
          <a:lstStyle/>
          <a:p>
            <a:r>
              <a:rPr lang="he-IL" dirty="0"/>
              <a:t>עוצמת הזרם – יחידות מידה ומשמעות פיזיקלית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76195" y="1446610"/>
            <a:ext cx="7757003" cy="820180"/>
          </a:xfrm>
        </p:spPr>
        <p:txBody>
          <a:bodyPr/>
          <a:lstStyle/>
          <a:p>
            <a:endParaRPr lang="he-IL" dirty="0"/>
          </a:p>
          <a:p>
            <a:endParaRPr lang="en-US" b="1" dirty="0"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304" y="1479617"/>
            <a:ext cx="688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 </a:t>
            </a:r>
            <a:r>
              <a:rPr lang="en-US" sz="2800" b="1" dirty="0"/>
              <a:t>A</a:t>
            </a:r>
            <a:r>
              <a:rPr lang="he-IL" sz="2800" dirty="0"/>
              <a:t>יחידת המידה של עוצמת הזרם נקראת אמפר </a:t>
            </a:r>
            <a:r>
              <a:rPr lang="en-US" sz="2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1603" y="2363009"/>
                <a:ext cx="1675119" cy="1100751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Bernard MT Condensed" panose="02050806060905020404" pitchFamily="18" charset="0"/>
                  </a:rPr>
                  <a:t>I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𝐂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𝐒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03" y="2363009"/>
                <a:ext cx="1675119" cy="1100751"/>
              </a:xfrm>
              <a:prstGeom prst="rect">
                <a:avLst/>
              </a:prstGeom>
              <a:blipFill>
                <a:blip r:embed="rId2"/>
                <a:stretch>
                  <a:fillRect l="-13167" b="-806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" y="3734441"/>
            <a:ext cx="8875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800" dirty="0"/>
              <a:t> עוצמת הזרם בתיל היא</a:t>
            </a:r>
            <a:r>
              <a:rPr lang="he-IL" sz="2800" b="1" dirty="0"/>
              <a:t> 1 אמפר</a:t>
            </a:r>
          </a:p>
          <a:p>
            <a:pPr algn="r"/>
            <a:r>
              <a:rPr lang="he-IL" sz="2800" dirty="0"/>
              <a:t>אם </a:t>
            </a:r>
            <a:r>
              <a:rPr lang="he-IL" sz="2800" b="1" u="sng" dirty="0"/>
              <a:t>בכל שניה </a:t>
            </a:r>
            <a:r>
              <a:rPr lang="he-IL" sz="2800" dirty="0"/>
              <a:t>עוברת דרך התיל כמות מטען של </a:t>
            </a:r>
            <a:r>
              <a:rPr lang="he-IL" sz="2800" b="1" u="sng" dirty="0"/>
              <a:t>1 קולון</a:t>
            </a:r>
            <a:endParaRPr lang="en-US" sz="2800" b="1" u="sng" dirty="0"/>
          </a:p>
        </p:txBody>
      </p:sp>
      <p:pic>
        <p:nvPicPr>
          <p:cNvPr id="10" name="Google Shape;5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3868" y="2397419"/>
            <a:ext cx="1600547" cy="1073069"/>
          </a:xfrm>
          <a:prstGeom prst="rect">
            <a:avLst/>
          </a:prstGeom>
          <a:solidFill>
            <a:srgbClr val="FFCCFF"/>
          </a:solidFill>
          <a:ln w="76200" cap="flat" cmpd="tri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7681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7"/>
          <p:cNvSpPr/>
          <p:nvPr/>
        </p:nvSpPr>
        <p:spPr>
          <a:xfrm>
            <a:off x="900113" y="3868341"/>
            <a:ext cx="7343775" cy="647700"/>
          </a:xfrm>
          <a:prstGeom prst="rect">
            <a:avLst/>
          </a:prstGeom>
          <a:gradFill>
            <a:gsLst>
              <a:gs pos="0">
                <a:srgbClr val="FDD6A1"/>
              </a:gs>
              <a:gs pos="50000">
                <a:schemeClr val="lt1"/>
              </a:gs>
              <a:gs pos="100000">
                <a:srgbClr val="FDD6A1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 rtl="1"/>
            <a:endParaRPr sz="1350">
              <a:solidFill>
                <a:schemeClr val="dk1"/>
              </a:solidFill>
            </a:endParaRPr>
          </a:p>
        </p:txBody>
      </p:sp>
      <p:sp>
        <p:nvSpPr>
          <p:cNvPr id="520" name="Google Shape;520;p27"/>
          <p:cNvSpPr/>
          <p:nvPr/>
        </p:nvSpPr>
        <p:spPr>
          <a:xfrm>
            <a:off x="1439466" y="1168004"/>
            <a:ext cx="6318647" cy="1674019"/>
          </a:xfrm>
          <a:prstGeom prst="roundRect">
            <a:avLst>
              <a:gd name="adj" fmla="val 16667"/>
            </a:avLst>
          </a:prstGeom>
          <a:solidFill>
            <a:srgbClr val="FAEA7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rtl="1"/>
            <a:endParaRPr sz="1350">
              <a:solidFill>
                <a:schemeClr val="dk1"/>
              </a:solidFill>
            </a:endParaRPr>
          </a:p>
        </p:txBody>
      </p:sp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1439466" y="1059657"/>
            <a:ext cx="6172200" cy="172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x-none" b="1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עוצמת הזרם החשמלי נמדדת עפ"י כמות המטען שעובר דרך שטח חתך </a:t>
            </a:r>
            <a:r>
              <a:rPr lang="he-IL" b="1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ב</a:t>
            </a:r>
            <a:r>
              <a:rPr lang="x-none" b="1" dirty="0">
                <a:solidFill>
                  <a:srgbClr val="CC0066"/>
                </a:solidFill>
                <a:latin typeface="Arial"/>
                <a:ea typeface="Arial"/>
                <a:cs typeface="Arial"/>
                <a:sym typeface="Arial"/>
              </a:rPr>
              <a:t>יחידת זמן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7"/>
          <p:cNvSpPr/>
          <p:nvPr/>
        </p:nvSpPr>
        <p:spPr>
          <a:xfrm rot="5400000">
            <a:off x="2763441" y="4111229"/>
            <a:ext cx="647700" cy="161925"/>
          </a:xfrm>
          <a:prstGeom prst="can">
            <a:avLst>
              <a:gd name="adj" fmla="val 50000"/>
            </a:avLst>
          </a:prstGeom>
          <a:solidFill>
            <a:srgbClr val="FF858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 rtl="1"/>
            <a:endParaRPr sz="1350">
              <a:solidFill>
                <a:schemeClr val="dk1"/>
              </a:solidFill>
            </a:endParaRPr>
          </a:p>
        </p:txBody>
      </p:sp>
      <p:grpSp>
        <p:nvGrpSpPr>
          <p:cNvPr id="523" name="Google Shape;523;p27"/>
          <p:cNvGrpSpPr/>
          <p:nvPr/>
        </p:nvGrpSpPr>
        <p:grpSpPr>
          <a:xfrm>
            <a:off x="-5266134" y="3868341"/>
            <a:ext cx="13043297" cy="600075"/>
            <a:chOff x="657" y="3249"/>
            <a:chExt cx="10955" cy="504"/>
          </a:xfrm>
        </p:grpSpPr>
        <p:grpSp>
          <p:nvGrpSpPr>
            <p:cNvPr id="524" name="Google Shape;524;p27"/>
            <p:cNvGrpSpPr/>
            <p:nvPr/>
          </p:nvGrpSpPr>
          <p:grpSpPr>
            <a:xfrm>
              <a:off x="657" y="3521"/>
              <a:ext cx="635" cy="232"/>
              <a:chOff x="1111" y="3248"/>
              <a:chExt cx="635" cy="232"/>
            </a:xfrm>
          </p:grpSpPr>
          <p:grpSp>
            <p:nvGrpSpPr>
              <p:cNvPr id="525" name="Google Shape;525;p27"/>
              <p:cNvGrpSpPr/>
              <p:nvPr/>
            </p:nvGrpSpPr>
            <p:grpSpPr>
              <a:xfrm>
                <a:off x="1474" y="3248"/>
                <a:ext cx="272" cy="232"/>
                <a:chOff x="1474" y="3248"/>
                <a:chExt cx="272" cy="232"/>
              </a:xfrm>
            </p:grpSpPr>
            <p:sp>
              <p:nvSpPr>
                <p:cNvPr id="526" name="Google Shape;526;p27"/>
                <p:cNvSpPr/>
                <p:nvPr/>
              </p:nvSpPr>
              <p:spPr>
                <a:xfrm>
                  <a:off x="1519" y="3248"/>
                  <a:ext cx="227" cy="227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100000">
                      <a:schemeClr val="dk2"/>
                    </a:gs>
                  </a:gsLst>
                  <a:lin ang="2700000" scaled="0"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527" name="Google Shape;527;p27"/>
                <p:cNvSpPr txBox="1"/>
                <p:nvPr/>
              </p:nvSpPr>
              <p:spPr>
                <a:xfrm>
                  <a:off x="1474" y="3249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algn="r" rtl="1"/>
                  <a:r>
                    <a:rPr lang="x-none" sz="1350">
                      <a:solidFill>
                        <a:schemeClr val="dk1"/>
                      </a:solidFill>
                    </a:rPr>
                    <a:t>+</a:t>
                  </a:r>
                  <a:endParaRPr sz="1350">
                    <a:solidFill>
                      <a:schemeClr val="dk1"/>
                    </a:solidFill>
                  </a:endParaRPr>
                </a:p>
              </p:txBody>
            </p:sp>
          </p:grpSp>
          <p:sp>
            <p:nvSpPr>
              <p:cNvPr id="528" name="Google Shape;528;p27"/>
              <p:cNvSpPr/>
              <p:nvPr/>
            </p:nvSpPr>
            <p:spPr>
              <a:xfrm>
                <a:off x="1111" y="3339"/>
                <a:ext cx="363" cy="45"/>
              </a:xfrm>
              <a:prstGeom prst="leftArrow">
                <a:avLst>
                  <a:gd name="adj1" fmla="val 50000"/>
                  <a:gd name="adj2" fmla="val 201667"/>
                </a:avLst>
              </a:prstGeom>
              <a:solidFill>
                <a:srgbClr val="FF0000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lt2"/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r" rtl="1"/>
                <a:endParaRPr sz="135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529" name="Google Shape;529;p27"/>
            <p:cNvGrpSpPr/>
            <p:nvPr/>
          </p:nvGrpSpPr>
          <p:grpSpPr>
            <a:xfrm>
              <a:off x="1927" y="3249"/>
              <a:ext cx="9685" cy="504"/>
              <a:chOff x="1927" y="3249"/>
              <a:chExt cx="9685" cy="504"/>
            </a:xfrm>
          </p:grpSpPr>
          <p:grpSp>
            <p:nvGrpSpPr>
              <p:cNvPr id="530" name="Google Shape;530;p27"/>
              <p:cNvGrpSpPr/>
              <p:nvPr/>
            </p:nvGrpSpPr>
            <p:grpSpPr>
              <a:xfrm>
                <a:off x="1927" y="3249"/>
                <a:ext cx="3833" cy="504"/>
                <a:chOff x="1927" y="3249"/>
                <a:chExt cx="3833" cy="504"/>
              </a:xfrm>
            </p:grpSpPr>
            <p:grpSp>
              <p:nvGrpSpPr>
                <p:cNvPr id="531" name="Google Shape;531;p27"/>
                <p:cNvGrpSpPr/>
                <p:nvPr/>
              </p:nvGrpSpPr>
              <p:grpSpPr>
                <a:xfrm>
                  <a:off x="2880" y="3521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32" name="Google Shape;532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33" name="Google Shape;533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34" name="Google Shape;534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35" name="Google Shape;535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  <p:grpSp>
              <p:nvGrpSpPr>
                <p:cNvPr id="536" name="Google Shape;536;p27"/>
                <p:cNvGrpSpPr/>
                <p:nvPr/>
              </p:nvGrpSpPr>
              <p:grpSpPr>
                <a:xfrm>
                  <a:off x="1927" y="3249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37" name="Google Shape;537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38" name="Google Shape;538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39" name="Google Shape;539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40" name="Google Shape;540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  <p:grpSp>
              <p:nvGrpSpPr>
                <p:cNvPr id="541" name="Google Shape;541;p27"/>
                <p:cNvGrpSpPr/>
                <p:nvPr/>
              </p:nvGrpSpPr>
              <p:grpSpPr>
                <a:xfrm>
                  <a:off x="4513" y="3294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42" name="Google Shape;542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43" name="Google Shape;543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44" name="Google Shape;544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45" name="Google Shape;545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  <p:grpSp>
              <p:nvGrpSpPr>
                <p:cNvPr id="546" name="Google Shape;546;p27"/>
                <p:cNvGrpSpPr/>
                <p:nvPr/>
              </p:nvGrpSpPr>
              <p:grpSpPr>
                <a:xfrm>
                  <a:off x="5125" y="3521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47" name="Google Shape;547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48" name="Google Shape;548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49" name="Google Shape;549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50" name="Google Shape;550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grpSp>
            <p:nvGrpSpPr>
              <p:cNvPr id="551" name="Google Shape;551;p27"/>
              <p:cNvGrpSpPr/>
              <p:nvPr/>
            </p:nvGrpSpPr>
            <p:grpSpPr>
              <a:xfrm>
                <a:off x="6509" y="3249"/>
                <a:ext cx="5103" cy="504"/>
                <a:chOff x="793" y="3385"/>
                <a:chExt cx="5103" cy="504"/>
              </a:xfrm>
            </p:grpSpPr>
            <p:grpSp>
              <p:nvGrpSpPr>
                <p:cNvPr id="552" name="Google Shape;552;p27"/>
                <p:cNvGrpSpPr/>
                <p:nvPr/>
              </p:nvGrpSpPr>
              <p:grpSpPr>
                <a:xfrm>
                  <a:off x="3016" y="3657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53" name="Google Shape;553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54" name="Google Shape;554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55" name="Google Shape;555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56" name="Google Shape;556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  <p:grpSp>
              <p:nvGrpSpPr>
                <p:cNvPr id="557" name="Google Shape;557;p27"/>
                <p:cNvGrpSpPr/>
                <p:nvPr/>
              </p:nvGrpSpPr>
              <p:grpSpPr>
                <a:xfrm>
                  <a:off x="2063" y="3385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58" name="Google Shape;558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59" name="Google Shape;559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60" name="Google Shape;560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61" name="Google Shape;561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  <p:grpSp>
              <p:nvGrpSpPr>
                <p:cNvPr id="562" name="Google Shape;562;p27"/>
                <p:cNvGrpSpPr/>
                <p:nvPr/>
              </p:nvGrpSpPr>
              <p:grpSpPr>
                <a:xfrm>
                  <a:off x="793" y="3657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63" name="Google Shape;563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64" name="Google Shape;564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65" name="Google Shape;565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66" name="Google Shape;566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  <p:grpSp>
              <p:nvGrpSpPr>
                <p:cNvPr id="567" name="Google Shape;567;p27"/>
                <p:cNvGrpSpPr/>
                <p:nvPr/>
              </p:nvGrpSpPr>
              <p:grpSpPr>
                <a:xfrm>
                  <a:off x="4649" y="3430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68" name="Google Shape;568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69" name="Google Shape;569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70" name="Google Shape;570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71" name="Google Shape;571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  <p:grpSp>
              <p:nvGrpSpPr>
                <p:cNvPr id="572" name="Google Shape;572;p27"/>
                <p:cNvGrpSpPr/>
                <p:nvPr/>
              </p:nvGrpSpPr>
              <p:grpSpPr>
                <a:xfrm>
                  <a:off x="5261" y="3657"/>
                  <a:ext cx="635" cy="232"/>
                  <a:chOff x="1111" y="3248"/>
                  <a:chExt cx="635" cy="232"/>
                </a:xfrm>
              </p:grpSpPr>
              <p:grpSp>
                <p:nvGrpSpPr>
                  <p:cNvPr id="573" name="Google Shape;573;p27"/>
                  <p:cNvGrpSpPr/>
                  <p:nvPr/>
                </p:nvGrpSpPr>
                <p:grpSpPr>
                  <a:xfrm>
                    <a:off x="1474" y="3248"/>
                    <a:ext cx="272" cy="232"/>
                    <a:chOff x="1474" y="3248"/>
                    <a:chExt cx="272" cy="232"/>
                  </a:xfrm>
                </p:grpSpPr>
                <p:sp>
                  <p:nvSpPr>
                    <p:cNvPr id="574" name="Google Shape;574;p27"/>
                    <p:cNvSpPr/>
                    <p:nvPr/>
                  </p:nvSpPr>
                  <p:spPr>
                    <a:xfrm>
                      <a:off x="1519" y="3248"/>
                      <a:ext cx="227" cy="227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F0000"/>
                        </a:gs>
                        <a:gs pos="100000">
                          <a:schemeClr val="dk2"/>
                        </a:gs>
                      </a:gsLst>
                      <a:lin ang="2700000" scaled="0"/>
                    </a:gradFill>
                    <a:ln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34275" rIns="68569" bIns="34275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575" name="Google Shape;575;p27"/>
                    <p:cNvSpPr txBox="1"/>
                    <p:nvPr/>
                  </p:nvSpPr>
                  <p:spPr>
                    <a:xfrm>
                      <a:off x="1474" y="3249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68569" tIns="34275" rIns="68569" bIns="34275" anchor="t" anchorCtr="0">
                      <a:noAutofit/>
                    </a:bodyPr>
                    <a:lstStyle/>
                    <a:p>
                      <a:pPr algn="r" rtl="1"/>
                      <a:r>
                        <a:rPr lang="x-none" sz="1350">
                          <a:solidFill>
                            <a:schemeClr val="dk1"/>
                          </a:solidFill>
                        </a:rPr>
                        <a:t>+</a:t>
                      </a:r>
                      <a:endParaRPr sz="135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  <p:sp>
                <p:nvSpPr>
                  <p:cNvPr id="576" name="Google Shape;576;p27"/>
                  <p:cNvSpPr/>
                  <p:nvPr/>
                </p:nvSpPr>
                <p:spPr>
                  <a:xfrm>
                    <a:off x="1111" y="3339"/>
                    <a:ext cx="363" cy="45"/>
                  </a:xfrm>
                  <a:prstGeom prst="leftArrow">
                    <a:avLst>
                      <a:gd name="adj1" fmla="val 50000"/>
                      <a:gd name="adj2" fmla="val 201667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  <a:effectLst>
                    <a:outerShdw dist="35921" dir="2700000" algn="ctr" rotWithShape="0">
                      <a:schemeClr val="lt2"/>
                    </a:outerShdw>
                  </a:effectLst>
                </p:spPr>
                <p:txBody>
                  <a:bodyPr spcFirstLastPara="1" wrap="square" lIns="68569" tIns="34275" rIns="68569" bIns="34275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577" name="Google Shape;577;p27" descr="Clock 2 - Click image to download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738" y="2518172"/>
            <a:ext cx="96559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7" descr="Little_mouth.gif - (2K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4404" y="3057526"/>
            <a:ext cx="598884" cy="660797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7"/>
          <p:cNvSpPr/>
          <p:nvPr/>
        </p:nvSpPr>
        <p:spPr>
          <a:xfrm>
            <a:off x="4518423" y="2795997"/>
            <a:ext cx="2159794" cy="1026319"/>
          </a:xfrm>
          <a:prstGeom prst="wedgeEllipseCallout">
            <a:avLst>
              <a:gd name="adj1" fmla="val -105458"/>
              <a:gd name="adj2" fmla="val 27380"/>
            </a:avLst>
          </a:prstGeom>
          <a:solidFill>
            <a:srgbClr val="FAEA72"/>
          </a:solidFill>
          <a:ln w="38100" cap="flat" cmpd="dbl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rtl="1"/>
            <a:r>
              <a:rPr lang="x-none" sz="1350" dirty="0">
                <a:solidFill>
                  <a:schemeClr val="dk1"/>
                </a:solidFill>
              </a:rPr>
              <a:t>בכל שנייה עובר</a:t>
            </a:r>
            <a:r>
              <a:rPr lang="he-IL" sz="1350" dirty="0">
                <a:solidFill>
                  <a:schemeClr val="dk1"/>
                </a:solidFill>
              </a:rPr>
              <a:t>ת כמות מטען של</a:t>
            </a:r>
            <a:r>
              <a:rPr lang="x-none" sz="1350" dirty="0">
                <a:solidFill>
                  <a:schemeClr val="dk1"/>
                </a:solidFill>
              </a:rPr>
              <a:t> 4 קולון, דרך חתך הרוחב של המוליך</a:t>
            </a:r>
            <a:endParaRPr sz="1350" dirty="0">
              <a:solidFill>
                <a:schemeClr val="dk1"/>
              </a:solidFill>
            </a:endParaRPr>
          </a:p>
        </p:txBody>
      </p:sp>
      <p:sp>
        <p:nvSpPr>
          <p:cNvPr id="580" name="Google Shape;580;p27"/>
          <p:cNvSpPr/>
          <p:nvPr/>
        </p:nvSpPr>
        <p:spPr>
          <a:xfrm>
            <a:off x="3003948" y="3874294"/>
            <a:ext cx="121444" cy="6393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20000"/>
                </a:moveTo>
                <a:lnTo>
                  <a:pt x="102352" y="113296"/>
                </a:lnTo>
                <a:lnTo>
                  <a:pt x="94117" y="104134"/>
                </a:lnTo>
                <a:lnTo>
                  <a:pt x="88235" y="85139"/>
                </a:lnTo>
                <a:lnTo>
                  <a:pt x="81176" y="68603"/>
                </a:lnTo>
                <a:lnTo>
                  <a:pt x="81176" y="49832"/>
                </a:lnTo>
                <a:lnTo>
                  <a:pt x="87058" y="29497"/>
                </a:lnTo>
                <a:lnTo>
                  <a:pt x="98823" y="9608"/>
                </a:lnTo>
                <a:lnTo>
                  <a:pt x="112941" y="0"/>
                </a:lnTo>
                <a:lnTo>
                  <a:pt x="31764" y="0"/>
                </a:lnTo>
                <a:lnTo>
                  <a:pt x="21176" y="10279"/>
                </a:lnTo>
                <a:lnTo>
                  <a:pt x="10588" y="23016"/>
                </a:lnTo>
                <a:lnTo>
                  <a:pt x="3529" y="39106"/>
                </a:lnTo>
                <a:lnTo>
                  <a:pt x="0" y="61675"/>
                </a:lnTo>
                <a:lnTo>
                  <a:pt x="7058" y="90502"/>
                </a:lnTo>
                <a:lnTo>
                  <a:pt x="12941" y="103463"/>
                </a:lnTo>
                <a:lnTo>
                  <a:pt x="21176" y="111508"/>
                </a:lnTo>
                <a:lnTo>
                  <a:pt x="37647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F8513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 rtl="1"/>
            <a:endParaRPr sz="135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8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מבחינת בגרות חשמל 2015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57" y="1817554"/>
            <a:ext cx="6648450" cy="1323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1226" y="3172307"/>
            <a:ext cx="36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2376" y="3141529"/>
            <a:ext cx="37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9362" y="3141529"/>
            <a:ext cx="49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8894" y="3315984"/>
            <a:ext cx="17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" name="חץ למטה 13"/>
          <p:cNvSpPr/>
          <p:nvPr/>
        </p:nvSpPr>
        <p:spPr>
          <a:xfrm>
            <a:off x="4222376" y="3695527"/>
            <a:ext cx="72999" cy="254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חץ למטה 14"/>
          <p:cNvSpPr/>
          <p:nvPr/>
        </p:nvSpPr>
        <p:spPr>
          <a:xfrm>
            <a:off x="5063252" y="3670555"/>
            <a:ext cx="72999" cy="254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5301" y="4041802"/>
            <a:ext cx="43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5730" y="4034118"/>
            <a:ext cx="43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6144" y="4180300"/>
            <a:ext cx="17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6193" y="4180300"/>
            <a:ext cx="285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36476" y="4041802"/>
            <a:ext cx="36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0247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עוצמת זרם קבועה כתלות בזמן</a:t>
            </a:r>
            <a:endParaRPr lang="en-US" dirty="0"/>
          </a:p>
        </p:txBody>
      </p:sp>
      <p:cxnSp>
        <p:nvCxnSpPr>
          <p:cNvPr id="16" name="Google Shape;630;p30"/>
          <p:cNvCxnSpPr/>
          <p:nvPr/>
        </p:nvCxnSpPr>
        <p:spPr>
          <a:xfrm>
            <a:off x="2692654" y="4234957"/>
            <a:ext cx="215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20" name="תמונה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33" y="1350629"/>
            <a:ext cx="6175894" cy="31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89950" y="86100"/>
            <a:ext cx="6331243" cy="951244"/>
          </a:xfrm>
        </p:spPr>
        <p:txBody>
          <a:bodyPr/>
          <a:lstStyle/>
          <a:p>
            <a:r>
              <a:rPr lang="he-IL" dirty="0"/>
              <a:t>תיאור כמות המטען כתלות בזמן</a:t>
            </a:r>
            <a:endParaRPr lang="en-US" dirty="0"/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342" y="1484900"/>
            <a:ext cx="5877804" cy="32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5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itaBavir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FEF1BB"/>
      </a:hlink>
      <a:folHlink>
        <a:srgbClr val="6D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720</Words>
  <Application>Microsoft Office PowerPoint</Application>
  <PresentationFormat>‫הצגה על המסך (16:9)</PresentationFormat>
  <Paragraphs>148</Paragraphs>
  <Slides>38</Slides>
  <Notes>12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3</vt:i4>
      </vt:variant>
      <vt:variant>
        <vt:lpstr>כותרות שקופיות</vt:lpstr>
      </vt:variant>
      <vt:variant>
        <vt:i4>38</vt:i4>
      </vt:variant>
    </vt:vector>
  </HeadingPairs>
  <TitlesOfParts>
    <vt:vector size="50" baseType="lpstr">
      <vt:lpstr>Algerian</vt:lpstr>
      <vt:lpstr>Arial</vt:lpstr>
      <vt:lpstr>Arial Black</vt:lpstr>
      <vt:lpstr>Bernard MT Condensed</vt:lpstr>
      <vt:lpstr>Calibri</vt:lpstr>
      <vt:lpstr>Cambria Math</vt:lpstr>
      <vt:lpstr>Guttman Yad-Brush</vt:lpstr>
      <vt:lpstr>Times New Roman</vt:lpstr>
      <vt:lpstr>Office Theme</vt:lpstr>
      <vt:lpstr>Equation</vt:lpstr>
      <vt:lpstr>משוואה</vt:lpstr>
      <vt:lpstr>Picture</vt:lpstr>
      <vt:lpstr>מצגת של PowerPoint‏</vt:lpstr>
      <vt:lpstr>מצגת של PowerPoint‏</vt:lpstr>
      <vt:lpstr>מטרות השיעור  -  הקשר בין זרם, מתח והתנגדות</vt:lpstr>
      <vt:lpstr>הגדרת הזרם ועוצמתו</vt:lpstr>
      <vt:lpstr>עוצמת הזרם – יחידות מידה ומשמעות פיזיקלית</vt:lpstr>
      <vt:lpstr>עוצמת הזרם החשמלי נמדדת עפ"י כמות המטען שעובר דרך שטח חתך ביחידת זמן</vt:lpstr>
      <vt:lpstr>שאלה מבחינת בגרות חשמל 2015</vt:lpstr>
      <vt:lpstr>עוצמת זרם קבועה כתלות בזמן</vt:lpstr>
      <vt:lpstr>תיאור כמות המטען כתלות בזמן</vt:lpstr>
      <vt:lpstr>כמות מטען משתנה עם הזמן</vt:lpstr>
      <vt:lpstr>עוצמת דרם משתנה כתלות בזמן</vt:lpstr>
      <vt:lpstr>מהי סיבת הזרם בתוך המוליך ?</vt:lpstr>
      <vt:lpstr>מצגת של PowerPoint‏</vt:lpstr>
      <vt:lpstr>מצגת של PowerPoint‏</vt:lpstr>
      <vt:lpstr>התנגדות של תיל מתכתי – מאפיינים משפיעים</vt:lpstr>
      <vt:lpstr>משימה חלק א'</vt:lpstr>
      <vt:lpstr>המשך משימה</vt:lpstr>
      <vt:lpstr>מצגת של PowerPoint‏</vt:lpstr>
      <vt:lpstr>מטרות השיעור  - כללי מעגל טורי ומעגל מקביל</vt:lpstr>
      <vt:lpstr>מעגל חשמלי</vt:lpstr>
      <vt:lpstr>מעגל טורי – הגדרה וחוק שימור המטען</vt:lpstr>
      <vt:lpstr>מעגל טורי – כלל המתחים</vt:lpstr>
      <vt:lpstr>מעגל טורי – חוק שימור האנרגיה</vt:lpstr>
      <vt:lpstr>מעגל טורי – כלל ההתנגדויות</vt:lpstr>
      <vt:lpstr>מעגל טורי – כלל ההתנגדויות</vt:lpstr>
      <vt:lpstr>מעגל טורי - תרגיל</vt:lpstr>
      <vt:lpstr>מעגל טורי – פתרון התרגיל</vt:lpstr>
      <vt:lpstr>מעגל טורי – משמעות מעשית</vt:lpstr>
      <vt:lpstr>מעגל מקביל – מאפיינים וכללים</vt:lpstr>
      <vt:lpstr>מעגל מקביל – כלל המתחים</vt:lpstr>
      <vt:lpstr>חיבור מקביל – חוק שימור המטען</vt:lpstr>
      <vt:lpstr>מעגל מקביל – כלל ההתנגדויות</vt:lpstr>
      <vt:lpstr>מעגל מקביל – משמעות מעשית</vt:lpstr>
      <vt:lpstr>מעגל מקביל - תרגיל</vt:lpstr>
      <vt:lpstr>מעגל מקביל – פתרון התרגיל</vt:lpstr>
      <vt:lpstr>משימה לסיכום השיעור</vt:lpstr>
      <vt:lpstr>רמז לפתרון המשימה – דמיינו את המעגל ככה...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Moran Klein Peleg</dc:creator>
  <cp:lastModifiedBy>Liat</cp:lastModifiedBy>
  <cp:revision>65</cp:revision>
  <dcterms:modified xsi:type="dcterms:W3CDTF">2022-01-15T11:13:53Z</dcterms:modified>
</cp:coreProperties>
</file>