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5" r:id="rId2"/>
    <p:sldId id="257" r:id="rId3"/>
    <p:sldId id="256" r:id="rId4"/>
    <p:sldId id="258" r:id="rId5"/>
    <p:sldId id="259" r:id="rId6"/>
    <p:sldId id="262" r:id="rId7"/>
    <p:sldId id="263" r:id="rId8"/>
    <p:sldId id="260" r:id="rId9"/>
    <p:sldId id="261" r:id="rId10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>
        <p:scale>
          <a:sx n="123" d="100"/>
          <a:sy n="123" d="100"/>
        </p:scale>
        <p:origin x="-114" y="-33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F3A10F48-D1E2-4971-87BA-2779753CB9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xmlns="" id="{E181C280-71FC-4CED-8B44-0685465435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7D0D3D95-EE99-4625-9373-11EBF1FCD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6633F-0D84-4E01-85C5-08C81F44C761}" type="datetimeFigureOut">
              <a:rPr lang="he-IL" smtClean="0"/>
              <a:t>י"ט/אלול/תש"פ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457F65D8-74C2-4FCB-8232-ADB9DD56B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83DE205D-DD50-4AF5-89C9-62C079C4E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EE4C8-1AB8-4F55-B404-88CDD53A2B3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54653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0F158D64-CC23-4D6D-A776-D29B74476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xmlns="" id="{531DC9D0-8C05-40C0-991F-664EB247E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C72D83FB-C355-4DAA-9643-A2D18BD75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6633F-0D84-4E01-85C5-08C81F44C761}" type="datetimeFigureOut">
              <a:rPr lang="he-IL" smtClean="0"/>
              <a:t>י"ט/אלול/תש"פ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9F9DD860-03F1-4273-96FE-56B32363A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F226C5F3-983D-4E25-ADDD-E1DD59193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EE4C8-1AB8-4F55-B404-88CDD53A2B3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989156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xmlns="" id="{6526F088-042E-422E-B229-6E32F2DA5F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xmlns="" id="{880D317B-B3C9-4CF5-AA75-93BB2124DF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FC78C1C6-565E-498F-B7C5-C1D14E1DA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6633F-0D84-4E01-85C5-08C81F44C761}" type="datetimeFigureOut">
              <a:rPr lang="he-IL" smtClean="0"/>
              <a:t>י"ט/אלול/תש"פ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DFC5DFCF-B03A-437B-9024-158C10E26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33940EA1-E012-49AA-86E5-6D41EF344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EE4C8-1AB8-4F55-B404-88CDD53A2B3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20261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0EADF6A-E819-446B-9069-A54D07DCD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06CC5BDC-04AC-4187-A345-440C140F7D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A29BE8A7-6E3E-4A2A-8608-FD143BA62A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6633F-0D84-4E01-85C5-08C81F44C761}" type="datetimeFigureOut">
              <a:rPr lang="he-IL" smtClean="0"/>
              <a:t>י"ט/אלול/תש"פ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B2592024-AB72-4E87-A414-D01F93E65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8CF771D6-C59E-4280-9362-13F39CBC5A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EE4C8-1AB8-4F55-B404-88CDD53A2B3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35708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789EFB60-EABF-4159-AA41-5E633A45E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xmlns="" id="{AA1DA151-5A8E-410A-8C2C-F030F779CF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105B5D78-EAAC-4044-9264-1CDC0D9B3E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6633F-0D84-4E01-85C5-08C81F44C761}" type="datetimeFigureOut">
              <a:rPr lang="he-IL" smtClean="0"/>
              <a:t>י"ט/אלול/תש"פ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FE1F47CA-AE8F-48BA-884C-E6B23122B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9FE453AF-A80A-4804-A0B4-5BF17DA5A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EE4C8-1AB8-4F55-B404-88CDD53A2B3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39523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0C68617B-040B-4A62-80A4-FE08E01DA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C6C7B761-6435-4864-94CF-BB2A641C9A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xmlns="" id="{670A665D-CF6C-4991-9CBA-CA9C4B26D3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xmlns="" id="{48B6AB3C-EE6D-4C00-AF4E-2EB671968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6633F-0D84-4E01-85C5-08C81F44C761}" type="datetimeFigureOut">
              <a:rPr lang="he-IL" smtClean="0"/>
              <a:t>י"ט/אלול/תש"פ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xmlns="" id="{14C4816D-63E2-4971-AFBB-2869F86F11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xmlns="" id="{2E272938-4A60-4A77-A263-F1756ACB1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EE4C8-1AB8-4F55-B404-88CDD53A2B3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69167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C3BC01FF-8409-4572-8055-38F002BB8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xmlns="" id="{26E902E7-AF59-4C9E-B803-C072FE1473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xmlns="" id="{16765177-5BC5-4B24-A814-3D823AE9C1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xmlns="" id="{3148219B-E367-46FD-8C27-8D80C3B6AE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xmlns="" id="{DD7A6501-2D05-4234-AED6-FDC0553845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xmlns="" id="{EB4B96D4-7592-48F2-AAE8-F924587A3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6633F-0D84-4E01-85C5-08C81F44C761}" type="datetimeFigureOut">
              <a:rPr lang="he-IL" smtClean="0"/>
              <a:t>י"ט/אלול/תש"פ</a:t>
            </a:fld>
            <a:endParaRPr lang="he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xmlns="" id="{5282F8C7-230E-42B6-A27A-6388A95BB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xmlns="" id="{B6D772A4-66B3-4445-92C5-B2D628205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EE4C8-1AB8-4F55-B404-88CDD53A2B3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0040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A2544112-502F-437B-A8F2-FFA4F5694A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xmlns="" id="{63DE02AA-90B7-4D46-8663-4B8353D0D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6633F-0D84-4E01-85C5-08C81F44C761}" type="datetimeFigureOut">
              <a:rPr lang="he-IL" smtClean="0"/>
              <a:t>י"ט/אלול/תש"פ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xmlns="" id="{C53B63A1-5F44-4556-8A7C-3CC6638E56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xmlns="" id="{3E665D39-CE76-4F51-ACD8-690783A60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EE4C8-1AB8-4F55-B404-88CDD53A2B3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45705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xmlns="" id="{CE0B3257-F7E7-4464-9864-C05F1FD1B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6633F-0D84-4E01-85C5-08C81F44C761}" type="datetimeFigureOut">
              <a:rPr lang="he-IL" smtClean="0"/>
              <a:t>י"ט/אלול/תש"פ</a:t>
            </a:fld>
            <a:endParaRPr lang="he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xmlns="" id="{E436AD82-24B6-4752-AFC9-03B01CD99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xmlns="" id="{4D5F1F5D-53E9-43DB-B320-79AB07C34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EE4C8-1AB8-4F55-B404-88CDD53A2B3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49924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592AFFD6-7C9B-47FE-9E44-E2AE70B47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04B354AC-B4C4-481D-BCD7-0E962FC0D5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xmlns="" id="{075FDF8D-29C6-4913-BA0A-9AA8F1FF0C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xmlns="" id="{DE28A9DD-FFD5-4D85-B573-BFE60897B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6633F-0D84-4E01-85C5-08C81F44C761}" type="datetimeFigureOut">
              <a:rPr lang="he-IL" smtClean="0"/>
              <a:t>י"ט/אלול/תש"פ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xmlns="" id="{A5861952-FDAA-467B-94BA-20B08DD2A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xmlns="" id="{B84B8BF7-C766-4138-905C-E8E0DF7C6B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EE4C8-1AB8-4F55-B404-88CDD53A2B3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295947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F4019AB3-6472-42E2-BA58-4279F3D75B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xmlns="" id="{67871438-8929-4798-89CB-8A6E8780FA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xmlns="" id="{3B1C5D2A-DF1A-4B8E-A2BD-0F77DCAD97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xmlns="" id="{1602AC14-83A8-48D1-A610-1E7F39DD04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6633F-0D84-4E01-85C5-08C81F44C761}" type="datetimeFigureOut">
              <a:rPr lang="he-IL" smtClean="0"/>
              <a:t>י"ט/אלול/תש"פ</a:t>
            </a:fld>
            <a:endParaRPr lang="he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xmlns="" id="{7218CAFA-FD66-415B-9102-D99D0A658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xmlns="" id="{905CA4B4-FF44-4BED-9F6B-69254971E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EEE4C8-1AB8-4F55-B404-88CDD53A2B3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56720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0"/>
                <a:lumOff val="100000"/>
              </a:schemeClr>
            </a:gs>
            <a:gs pos="39000">
              <a:schemeClr val="accent5">
                <a:alpha val="87000"/>
                <a:lumMod val="7000"/>
                <a:lumOff val="93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xmlns="" id="{37FE3F67-37EB-4DEE-A26C-177FBFEEE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xmlns="" id="{1C2064C4-26D2-481C-9DE5-678A490B1B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xmlns="" id="{28D85C59-0C88-491B-ABE1-104818EBB3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E6633F-0D84-4E01-85C5-08C81F44C761}" type="datetimeFigureOut">
              <a:rPr lang="he-IL" smtClean="0"/>
              <a:t>י"ט/אלול/תש"פ</a:t>
            </a:fld>
            <a:endParaRPr lang="he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xmlns="" id="{9ECBF2A3-D9B7-499F-B8D6-4C2512C3E7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xmlns="" id="{3FBB9F25-8ED1-4521-9D35-BBF23A1699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EEE4C8-1AB8-4F55-B404-88CDD53A2B3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1574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CC236547-EDD9-4800-864D-D7D1D5BB98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0ED11FA6-2C45-43DA-A970-A2FA853548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e-IL" sz="6000" b="1" dirty="0">
                <a:latin typeface="Guttman Drogolin" panose="02010401010101010101" pitchFamily="2" charset="-79"/>
                <a:cs typeface="Guttman Drogolin" panose="02010401010101010101" pitchFamily="2" charset="-79"/>
              </a:rPr>
              <a:t>   מצווה ס"ו – </a:t>
            </a:r>
          </a:p>
          <a:p>
            <a:pPr marL="0" indent="0">
              <a:buNone/>
            </a:pPr>
            <a:r>
              <a:rPr lang="he-IL" sz="6000" b="1" dirty="0">
                <a:latin typeface="Guttman Drogolin" panose="02010401010101010101" pitchFamily="2" charset="-79"/>
                <a:cs typeface="Guttman Drogolin" panose="02010401010101010101" pitchFamily="2" charset="-79"/>
              </a:rPr>
              <a:t>מצוות הלוואה </a:t>
            </a:r>
          </a:p>
          <a:p>
            <a:pPr marL="0" indent="0">
              <a:buNone/>
            </a:pPr>
            <a:r>
              <a:rPr lang="he-IL" sz="6000" b="1" dirty="0">
                <a:latin typeface="Guttman Drogolin" panose="02010401010101010101" pitchFamily="2" charset="-79"/>
                <a:cs typeface="Guttman Drogolin" panose="02010401010101010101" pitchFamily="2" charset="-79"/>
              </a:rPr>
              <a:t>         לעני</a:t>
            </a:r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xmlns="" id="{D1E86433-C723-49D8-A806-4F65E009EC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7960" y="1619667"/>
            <a:ext cx="4778961" cy="4053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386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E6F259E1-F3E3-4F31-A417-E6AEDA85FB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he-IL" sz="6000" b="1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60AC46CA-D0D7-4949-8156-EA3845FAE2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e-IL" sz="6000" b="1" dirty="0"/>
              <a:t>הגדרת המצווה :</a:t>
            </a:r>
          </a:p>
          <a:p>
            <a:pPr marL="0" indent="0">
              <a:buNone/>
            </a:pPr>
            <a:r>
              <a:rPr lang="he-IL" sz="6000" dirty="0"/>
              <a:t>               </a:t>
            </a:r>
            <a:r>
              <a:rPr lang="he-IL" sz="6000" dirty="0">
                <a:solidFill>
                  <a:schemeClr val="accent2">
                    <a:lumMod val="50000"/>
                  </a:schemeClr>
                </a:solidFill>
              </a:rPr>
              <a:t>להלוות לעני</a:t>
            </a:r>
          </a:p>
          <a:p>
            <a:pPr marL="0" indent="0">
              <a:buNone/>
            </a:pPr>
            <a:endParaRPr lang="he-IL" sz="6000" dirty="0"/>
          </a:p>
          <a:p>
            <a:pPr marL="0" indent="0">
              <a:buNone/>
            </a:pPr>
            <a:r>
              <a:rPr lang="he-IL" sz="6000" dirty="0"/>
              <a:t>   </a:t>
            </a:r>
            <a:r>
              <a:rPr lang="he-IL" sz="6000" dirty="0">
                <a:latin typeface="Guttman Drogolin" panose="02010401010101010101" pitchFamily="2" charset="-79"/>
                <a:cs typeface="Guttman Drogolin" panose="02010401010101010101" pitchFamily="2" charset="-79"/>
              </a:rPr>
              <a:t>"אם כסף תלווה את </a:t>
            </a:r>
            <a:r>
              <a:rPr lang="he-IL" sz="6000" dirty="0" err="1">
                <a:latin typeface="Guttman Drogolin" panose="02010401010101010101" pitchFamily="2" charset="-79"/>
                <a:cs typeface="Guttman Drogolin" panose="02010401010101010101" pitchFamily="2" charset="-79"/>
              </a:rPr>
              <a:t>עמי"</a:t>
            </a:r>
            <a:r>
              <a:rPr lang="he-IL" sz="2600" dirty="0" err="1"/>
              <a:t>שמות</a:t>
            </a:r>
            <a:r>
              <a:rPr lang="he-IL" sz="2600" dirty="0"/>
              <a:t> </a:t>
            </a:r>
            <a:r>
              <a:rPr lang="he-IL" sz="2600" dirty="0" err="1"/>
              <a:t>כב,כד</a:t>
            </a:r>
            <a:endParaRPr lang="he-IL" sz="2600" dirty="0"/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xmlns="" id="{7BBF94EF-07AD-4198-A2D7-55697888B9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877" y="807869"/>
            <a:ext cx="3562350" cy="3760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941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8A9ADFDF-3E27-44CB-869A-E55BCC4A68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249362"/>
          </a:xfrm>
        </p:spPr>
        <p:txBody>
          <a:bodyPr/>
          <a:lstStyle/>
          <a:p>
            <a:pPr algn="r"/>
            <a:r>
              <a:rPr lang="he-IL" dirty="0"/>
              <a:t>   כמה יש להלוות?</a:t>
            </a:r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xmlns="" id="{16BDDF75-21DC-4CAC-A236-A97B118E8E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r"/>
            <a:r>
              <a:rPr lang="he-IL" sz="4400" dirty="0"/>
              <a:t>                     </a:t>
            </a:r>
            <a:r>
              <a:rPr lang="he-IL" sz="6300" dirty="0"/>
              <a:t>כהשגת היד </a:t>
            </a:r>
            <a:endParaRPr lang="en-US" sz="6300" dirty="0"/>
          </a:p>
          <a:p>
            <a:pPr algn="r"/>
            <a:r>
              <a:rPr lang="he-IL" sz="6300" dirty="0"/>
              <a:t> </a:t>
            </a:r>
            <a:r>
              <a:rPr lang="en-US" sz="6300" dirty="0"/>
              <a:t/>
            </a:r>
            <a:br>
              <a:rPr lang="en-US" sz="6300" dirty="0"/>
            </a:br>
            <a:r>
              <a:rPr lang="he-IL" sz="6300" dirty="0"/>
              <a:t>              כפי מה שצריך לו</a:t>
            </a:r>
          </a:p>
        </p:txBody>
      </p:sp>
      <p:sp>
        <p:nvSpPr>
          <p:cNvPr id="26" name="כוכב: 5 פינות 25">
            <a:extLst>
              <a:ext uri="{FF2B5EF4-FFF2-40B4-BE49-F238E27FC236}">
                <a16:creationId xmlns:a16="http://schemas.microsoft.com/office/drawing/2014/main" xmlns="" id="{D6DE5856-FD3A-4461-8B11-0A608279DFFD}"/>
              </a:ext>
            </a:extLst>
          </p:cNvPr>
          <p:cNvSpPr/>
          <p:nvPr/>
        </p:nvSpPr>
        <p:spPr>
          <a:xfrm>
            <a:off x="8424860" y="3580605"/>
            <a:ext cx="561975" cy="466725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34" name="תמונה 33">
            <a:extLst>
              <a:ext uri="{FF2B5EF4-FFF2-40B4-BE49-F238E27FC236}">
                <a16:creationId xmlns:a16="http://schemas.microsoft.com/office/drawing/2014/main" xmlns="" id="{4C0EE195-1163-4A37-A54D-0C81D71503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3854" y="4589462"/>
            <a:ext cx="609653" cy="506012"/>
          </a:xfrm>
          <a:prstGeom prst="rect">
            <a:avLst/>
          </a:prstGeom>
        </p:spPr>
      </p:pic>
      <p:pic>
        <p:nvPicPr>
          <p:cNvPr id="36" name="תמונה 35">
            <a:extLst>
              <a:ext uri="{FF2B5EF4-FFF2-40B4-BE49-F238E27FC236}">
                <a16:creationId xmlns:a16="http://schemas.microsoft.com/office/drawing/2014/main" xmlns="" id="{0546A2B9-C43D-4C01-95B3-F725AF7653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1409700"/>
            <a:ext cx="3057525" cy="3076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842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282FA499-F248-4AE8-9540-FA24EF7AB8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וזאת </a:t>
            </a:r>
            <a:r>
              <a:rPr lang="he-IL" dirty="0" err="1"/>
              <a:t>המצוה</a:t>
            </a:r>
            <a:r>
              <a:rPr lang="he-IL" dirty="0"/>
              <a:t> של הלוואה היא יותר חזקה ומחייבת ממצות נתינת הצדקה..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AB03619B-09E1-46AF-8E87-F90C9764A5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e-IL" dirty="0"/>
          </a:p>
          <a:p>
            <a:pPr marL="0" indent="0">
              <a:buNone/>
            </a:pPr>
            <a:r>
              <a:rPr lang="he-IL" sz="60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      מדוע </a:t>
            </a:r>
          </a:p>
          <a:p>
            <a:pPr marL="0" indent="0">
              <a:buNone/>
            </a:pPr>
            <a:r>
              <a:rPr lang="he-IL" sz="40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     </a:t>
            </a:r>
          </a:p>
          <a:p>
            <a:pPr marL="0" indent="0">
              <a:buNone/>
            </a:pPr>
            <a:r>
              <a:rPr lang="he-IL" sz="40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     מבחינת הקושי הנפשי והבושה </a:t>
            </a:r>
          </a:p>
          <a:p>
            <a:pPr marL="0" indent="0">
              <a:buNone/>
            </a:pPr>
            <a:r>
              <a:rPr lang="he-IL" sz="40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     סיוע לאדם להימנע מלהגיע למצב </a:t>
            </a:r>
          </a:p>
          <a:p>
            <a:pPr marL="0" indent="0">
              <a:buNone/>
            </a:pPr>
            <a:r>
              <a:rPr lang="he-IL" sz="40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     של בקשת צדקה</a:t>
            </a:r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xmlns="" id="{5768E7F5-D7CD-45DF-8719-12E420901A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6175" y="1476375"/>
            <a:ext cx="2781300" cy="2267744"/>
          </a:xfrm>
          <a:prstGeom prst="rect">
            <a:avLst/>
          </a:prstGeom>
        </p:spPr>
      </p:pic>
      <p:sp>
        <p:nvSpPr>
          <p:cNvPr id="6" name="אליפסה 5">
            <a:extLst>
              <a:ext uri="{FF2B5EF4-FFF2-40B4-BE49-F238E27FC236}">
                <a16:creationId xmlns:a16="http://schemas.microsoft.com/office/drawing/2014/main" xmlns="" id="{F3E0F795-A169-4FF7-BA08-6EE5EFD2DD3B}"/>
              </a:ext>
            </a:extLst>
          </p:cNvPr>
          <p:cNvSpPr/>
          <p:nvPr/>
        </p:nvSpPr>
        <p:spPr>
          <a:xfrm>
            <a:off x="10175430" y="4048217"/>
            <a:ext cx="451141" cy="44837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2" name="תמונה 11">
            <a:extLst>
              <a:ext uri="{FF2B5EF4-FFF2-40B4-BE49-F238E27FC236}">
                <a16:creationId xmlns:a16="http://schemas.microsoft.com/office/drawing/2014/main" xmlns="" id="{5BFAD9B0-011C-4C04-A7DA-33A09BBD9C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75430" y="4697259"/>
            <a:ext cx="463336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5656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562F6838-788B-403F-9D4F-5141E97B6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sz="6000" dirty="0"/>
              <a:t>    </a:t>
            </a:r>
            <a:r>
              <a:rPr lang="he-IL" sz="6600" b="1" dirty="0">
                <a:latin typeface="Guttman Drogolin" panose="02010401010101010101" pitchFamily="2" charset="-79"/>
                <a:ea typeface="+mn-ea"/>
                <a:cs typeface="Guttman Drogolin" panose="02010401010101010101" pitchFamily="2" charset="-79"/>
              </a:rPr>
              <a:t>"אם כסף תלווה את עמי"  </a:t>
            </a:r>
            <a:r>
              <a:rPr lang="he-IL" sz="2400" dirty="0"/>
              <a:t>שמות </a:t>
            </a:r>
            <a:r>
              <a:rPr lang="he-IL" sz="2400" dirty="0" err="1"/>
              <a:t>כב,כד</a:t>
            </a:r>
            <a:endParaRPr lang="he-IL" sz="2400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87BA6563-CC09-4B30-AD2C-9835D16AE0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e-IL" dirty="0"/>
              <a:t>  </a:t>
            </a:r>
          </a:p>
          <a:p>
            <a:pPr marL="0" indent="0">
              <a:buNone/>
            </a:pPr>
            <a:r>
              <a:rPr lang="he-IL" sz="3600" b="1" dirty="0"/>
              <a:t> </a:t>
            </a:r>
            <a:r>
              <a:rPr lang="he-IL" sz="3600" b="1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רשות או חובה?</a:t>
            </a:r>
          </a:p>
          <a:p>
            <a:pPr marL="0" indent="0">
              <a:buNone/>
            </a:pPr>
            <a:r>
              <a:rPr lang="he-IL" sz="3600" b="1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ואמרו </a:t>
            </a:r>
            <a:r>
              <a:rPr lang="he-IL" sz="3600" b="1" dirty="0" err="1">
                <a:latin typeface="Guttman Yad-Brush" panose="02010401010101010101" pitchFamily="2" charset="-79"/>
                <a:cs typeface="Guttman Yad-Brush" panose="02010401010101010101" pitchFamily="2" charset="-79"/>
              </a:rPr>
              <a:t>זכרונם</a:t>
            </a:r>
            <a:r>
              <a:rPr lang="he-IL" sz="3600" b="1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 לברכה ...כל אִם ואִם שבתורה – רשות, חוץ משלשה שהם חובה, וזה אחד מהם.</a:t>
            </a:r>
          </a:p>
          <a:p>
            <a:pPr marL="0" indent="0">
              <a:buNone/>
            </a:pPr>
            <a:r>
              <a:rPr lang="he-IL" sz="3600" b="1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 </a:t>
            </a:r>
            <a:r>
              <a:rPr lang="he-IL" sz="3600" b="1" dirty="0" err="1">
                <a:latin typeface="Guttman Yad-Brush" panose="02010401010101010101" pitchFamily="2" charset="-79"/>
                <a:cs typeface="Guttman Yad-Brush" panose="02010401010101010101" pitchFamily="2" charset="-79"/>
              </a:rPr>
              <a:t>מדכתיב</a:t>
            </a:r>
            <a:r>
              <a:rPr lang="he-IL" sz="3600" b="1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 במקום אחר בתורה דרך צָוַּאָה:</a:t>
            </a:r>
          </a:p>
          <a:p>
            <a:pPr marL="0" indent="0">
              <a:buNone/>
            </a:pPr>
            <a:r>
              <a:rPr lang="he-IL" sz="3600" b="1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         </a:t>
            </a:r>
            <a:r>
              <a:rPr lang="he-IL" sz="6000" b="1" dirty="0">
                <a:latin typeface="Guttman Drogolin" panose="02010401010101010101" pitchFamily="2" charset="-79"/>
                <a:cs typeface="Guttman Drogolin" panose="02010401010101010101" pitchFamily="2" charset="-79"/>
              </a:rPr>
              <a:t>"והעבֵט תעביטֶנו" </a:t>
            </a:r>
            <a:r>
              <a:rPr lang="he-IL" sz="2400" b="1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[דברים ט"ו, ח']</a:t>
            </a:r>
          </a:p>
        </p:txBody>
      </p:sp>
      <p:sp>
        <p:nvSpPr>
          <p:cNvPr id="4" name="חץ: למטה 3">
            <a:extLst>
              <a:ext uri="{FF2B5EF4-FFF2-40B4-BE49-F238E27FC236}">
                <a16:creationId xmlns:a16="http://schemas.microsoft.com/office/drawing/2014/main" xmlns="" id="{3C9CDD8A-BF07-4690-89E7-2461760A0389}"/>
              </a:ext>
            </a:extLst>
          </p:cNvPr>
          <p:cNvSpPr/>
          <p:nvPr/>
        </p:nvSpPr>
        <p:spPr>
          <a:xfrm>
            <a:off x="9467850" y="1454150"/>
            <a:ext cx="742950" cy="889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701495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58256886-3286-499D-9BC9-8A1F6B7BE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2253788"/>
          </a:xfrm>
        </p:spPr>
        <p:txBody>
          <a:bodyPr>
            <a:normAutofit/>
          </a:bodyPr>
          <a:lstStyle/>
          <a:p>
            <a:r>
              <a:rPr lang="he-IL" sz="5400" dirty="0"/>
              <a:t>           </a:t>
            </a:r>
            <a:r>
              <a:rPr lang="he-IL" sz="5400" dirty="0">
                <a:solidFill>
                  <a:srgbClr val="FF0000"/>
                </a:solidFill>
              </a:rPr>
              <a:t>שורשי המצווה: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3DD0A10F-E6CD-4A13-AEF7-2BC3B0034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0528"/>
            <a:ext cx="10515600" cy="529839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e-IL" sz="3600" dirty="0"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  <a:p>
            <a:pPr marL="0" indent="0">
              <a:buNone/>
            </a:pPr>
            <a:endParaRPr lang="he-IL" sz="3600" dirty="0"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  <a:p>
            <a:pPr marL="0" indent="0">
              <a:buNone/>
            </a:pPr>
            <a:r>
              <a:rPr lang="he-IL" sz="6600" dirty="0">
                <a:solidFill>
                  <a:srgbClr val="FF0000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1</a:t>
            </a:r>
            <a:r>
              <a:rPr lang="he-IL" sz="36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. שרצה האל להיות ברואיו מלומדים ומורגלים במידת החסד והרחמים.</a:t>
            </a:r>
          </a:p>
          <a:p>
            <a:pPr marL="0" indent="0">
              <a:buNone/>
            </a:pPr>
            <a:r>
              <a:rPr lang="he-IL" sz="36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               </a:t>
            </a:r>
          </a:p>
          <a:p>
            <a:pPr marL="0" indent="0">
              <a:buNone/>
            </a:pPr>
            <a:r>
              <a:rPr lang="he-IL" sz="36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        </a:t>
            </a:r>
            <a:r>
              <a:rPr lang="he-IL" sz="3600" dirty="0">
                <a:solidFill>
                  <a:schemeClr val="accent1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נהיה ראויים לקבל את טוב ה'</a:t>
            </a:r>
          </a:p>
          <a:p>
            <a:pPr marL="0" indent="0">
              <a:buNone/>
            </a:pPr>
            <a:r>
              <a:rPr lang="he-IL" sz="36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 </a:t>
            </a:r>
          </a:p>
        </p:txBody>
      </p:sp>
      <p:sp>
        <p:nvSpPr>
          <p:cNvPr id="4" name="חץ: למטה 3">
            <a:extLst>
              <a:ext uri="{FF2B5EF4-FFF2-40B4-BE49-F238E27FC236}">
                <a16:creationId xmlns:a16="http://schemas.microsoft.com/office/drawing/2014/main" xmlns="" id="{AE82B3CD-276A-4AF1-A27E-2A346437FA16}"/>
              </a:ext>
            </a:extLst>
          </p:cNvPr>
          <p:cNvSpPr/>
          <p:nvPr/>
        </p:nvSpPr>
        <p:spPr>
          <a:xfrm>
            <a:off x="6669450" y="4097573"/>
            <a:ext cx="495300" cy="589756"/>
          </a:xfrm>
          <a:prstGeom prst="downArrow">
            <a:avLst>
              <a:gd name="adj1" fmla="val 50000"/>
              <a:gd name="adj2" fmla="val 557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59921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1F922783-1BDA-47EF-AA25-1D92AD070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3FBBAAD4-6073-4988-AB61-7840F0608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7898" y="1861136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e-IL" sz="6600" dirty="0">
                <a:solidFill>
                  <a:srgbClr val="FF0000"/>
                </a:solidFill>
                <a:latin typeface="Guttman Yad-Brush" panose="02010401010101010101" pitchFamily="2" charset="-79"/>
                <a:cs typeface="Guttman Yad-Brush" panose="02010401010101010101" pitchFamily="2" charset="-79"/>
              </a:rPr>
              <a:t>2</a:t>
            </a:r>
            <a:r>
              <a:rPr lang="he-IL" sz="4400" dirty="0"/>
              <a:t>. </a:t>
            </a:r>
            <a:r>
              <a:rPr lang="he-IL" sz="36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שרצה האל ברוך הוא לפרנס העני על ידי בני אדם מגודל חטאו</a:t>
            </a:r>
          </a:p>
          <a:p>
            <a:pPr marL="0" indent="0">
              <a:buNone/>
            </a:pPr>
            <a:r>
              <a:rPr lang="he-IL" sz="36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         </a:t>
            </a:r>
          </a:p>
          <a:p>
            <a:pPr marL="0" indent="0">
              <a:buNone/>
            </a:pPr>
            <a:r>
              <a:rPr lang="he-IL" sz="36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           עונש לעני</a:t>
            </a:r>
          </a:p>
          <a:p>
            <a:pPr marL="0" indent="0">
              <a:buNone/>
            </a:pPr>
            <a:endParaRPr lang="he-IL" sz="3600" dirty="0">
              <a:latin typeface="Guttman Yad-Brush" panose="02010401010101010101" pitchFamily="2" charset="-79"/>
              <a:cs typeface="Guttman Yad-Brush" panose="02010401010101010101" pitchFamily="2" charset="-79"/>
            </a:endParaRPr>
          </a:p>
          <a:p>
            <a:pPr marL="0" indent="0">
              <a:buNone/>
            </a:pPr>
            <a:r>
              <a:rPr lang="he-IL" sz="3600" dirty="0">
                <a:latin typeface="Guttman Yad-Brush" panose="02010401010101010101" pitchFamily="2" charset="-79"/>
                <a:cs typeface="Guttman Yad-Brush" panose="02010401010101010101" pitchFamily="2" charset="-79"/>
              </a:rPr>
              <a:t>   בושה               חיי מחסור</a:t>
            </a:r>
          </a:p>
        </p:txBody>
      </p:sp>
      <p:sp>
        <p:nvSpPr>
          <p:cNvPr id="4" name="חץ: למטה 3">
            <a:extLst>
              <a:ext uri="{FF2B5EF4-FFF2-40B4-BE49-F238E27FC236}">
                <a16:creationId xmlns:a16="http://schemas.microsoft.com/office/drawing/2014/main" xmlns="" id="{6A2745A8-8873-425B-B959-B08A7B8D25B9}"/>
              </a:ext>
            </a:extLst>
          </p:cNvPr>
          <p:cNvSpPr/>
          <p:nvPr/>
        </p:nvSpPr>
        <p:spPr>
          <a:xfrm>
            <a:off x="7794594" y="3311371"/>
            <a:ext cx="497150" cy="6303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xmlns="" id="{505156E9-BB98-4481-9689-634E741BDC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9130027">
            <a:off x="9097784" y="4487751"/>
            <a:ext cx="530398" cy="652329"/>
          </a:xfrm>
          <a:prstGeom prst="rect">
            <a:avLst/>
          </a:prstGeom>
        </p:spPr>
      </p:pic>
      <p:pic>
        <p:nvPicPr>
          <p:cNvPr id="8" name="תמונה 7">
            <a:extLst>
              <a:ext uri="{FF2B5EF4-FFF2-40B4-BE49-F238E27FC236}">
                <a16:creationId xmlns:a16="http://schemas.microsoft.com/office/drawing/2014/main" xmlns="" id="{EAE353AC-EF84-499E-AE65-51D1FE7AA2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291024">
            <a:off x="6240886" y="4487538"/>
            <a:ext cx="530398" cy="652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756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66CC4A04-54A9-4104-B250-FE99EB610A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4874" y="866775"/>
            <a:ext cx="10506076" cy="2238375"/>
          </a:xfrm>
        </p:spPr>
        <p:txBody>
          <a:bodyPr>
            <a:normAutofit/>
          </a:bodyPr>
          <a:lstStyle/>
          <a:p>
            <a:r>
              <a:rPr lang="he-IL" sz="3600" dirty="0"/>
              <a:t>וכעניין זה שאמרנו כדי לזכותנו, השיב חכם מחכמינו למין</a:t>
            </a:r>
            <a:r>
              <a:rPr lang="he-IL" sz="2000" dirty="0"/>
              <a:t>(כופר) </a:t>
            </a:r>
            <a:r>
              <a:rPr lang="he-IL" sz="3600" dirty="0"/>
              <a:t>אחד ששאלו אם </a:t>
            </a:r>
            <a:r>
              <a:rPr lang="he-IL" sz="3600" dirty="0" err="1"/>
              <a:t>אלקים</a:t>
            </a:r>
            <a:r>
              <a:rPr lang="he-IL" sz="3600" dirty="0"/>
              <a:t> אוהב עניים, למה אינו מפרנסם ?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9F43F052-3F4E-4FB2-872C-C8D0A18C6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43150"/>
            <a:ext cx="10515600" cy="3786188"/>
          </a:xfrm>
        </p:spPr>
        <p:txBody>
          <a:bodyPr/>
          <a:lstStyle/>
          <a:p>
            <a:pPr marL="0" indent="0">
              <a:buNone/>
            </a:pPr>
            <a:endParaRPr lang="he-IL" sz="3600" dirty="0">
              <a:latin typeface="+mj-lt"/>
              <a:ea typeface="+mj-ea"/>
              <a:cs typeface="+mj-cs"/>
            </a:endParaRPr>
          </a:p>
          <a:p>
            <a:pPr marL="0" indent="0">
              <a:buNone/>
            </a:pPr>
            <a:r>
              <a:rPr lang="he-IL" sz="3600" dirty="0">
                <a:latin typeface="+mj-lt"/>
                <a:ea typeface="+mj-ea"/>
                <a:cs typeface="+mj-cs"/>
              </a:rPr>
              <a:t>      </a:t>
            </a:r>
          </a:p>
          <a:p>
            <a:pPr marL="0" indent="0">
              <a:buNone/>
            </a:pPr>
            <a:r>
              <a:rPr lang="he-IL" sz="3600" dirty="0">
                <a:latin typeface="+mj-lt"/>
                <a:ea typeface="+mj-ea"/>
                <a:cs typeface="+mj-cs"/>
              </a:rPr>
              <a:t>     תשובת החכם היהודי:</a:t>
            </a:r>
          </a:p>
          <a:p>
            <a:pPr marL="0" indent="0">
              <a:buNone/>
            </a:pPr>
            <a:r>
              <a:rPr lang="he-IL" sz="3600" dirty="0">
                <a:latin typeface="+mj-lt"/>
                <a:ea typeface="+mj-ea"/>
                <a:cs typeface="+mj-cs"/>
              </a:rPr>
              <a:t>         כדי לזכות אותנו במצווה ושכרה.</a:t>
            </a:r>
          </a:p>
        </p:txBody>
      </p:sp>
      <p:pic>
        <p:nvPicPr>
          <p:cNvPr id="9" name="תמונה 8">
            <a:extLst>
              <a:ext uri="{FF2B5EF4-FFF2-40B4-BE49-F238E27FC236}">
                <a16:creationId xmlns:a16="http://schemas.microsoft.com/office/drawing/2014/main" xmlns="" id="{229B0104-2EED-442B-8F35-77C3AFA5D3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2291"/>
          <a:stretch/>
        </p:blipFill>
        <p:spPr>
          <a:xfrm>
            <a:off x="1419225" y="2776537"/>
            <a:ext cx="3238500" cy="3499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8304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xmlns="" id="{962824B1-D743-4E7A-A6F8-7E33093467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דיני המצווה:</a:t>
            </a: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xmlns="" id="{3BF4D962-6264-407B-8B39-3054871CCD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093" y="1851010"/>
            <a:ext cx="10515600" cy="433928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e-IL" dirty="0"/>
              <a:t>    </a:t>
            </a:r>
            <a:r>
              <a:rPr lang="he-IL" b="1" dirty="0"/>
              <a:t>איזה עני קודם במצווה זו?</a:t>
            </a:r>
          </a:p>
          <a:p>
            <a:pPr marL="0" indent="0">
              <a:buNone/>
            </a:pPr>
            <a:r>
              <a:rPr lang="he-IL" dirty="0"/>
              <a:t>    בית       משפחה      עיר שלך      עיר אחרת       ארץ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r>
              <a:rPr lang="he-IL" dirty="0"/>
              <a:t>    </a:t>
            </a:r>
            <a:r>
              <a:rPr lang="he-IL" b="1" dirty="0"/>
              <a:t>האזהרות הרבה שהזהירונו </a:t>
            </a:r>
            <a:r>
              <a:rPr lang="he-IL" b="1" dirty="0" err="1"/>
              <a:t>זכרונם</a:t>
            </a:r>
            <a:r>
              <a:rPr lang="he-IL" b="1" dirty="0"/>
              <a:t> לברכה עליה שאמרו...</a:t>
            </a:r>
          </a:p>
          <a:p>
            <a:pPr marL="0" indent="0">
              <a:buNone/>
            </a:pPr>
            <a:r>
              <a:rPr lang="he-IL" dirty="0">
                <a:solidFill>
                  <a:schemeClr val="accent1"/>
                </a:solidFill>
              </a:rPr>
              <a:t>אם יש לו ומושך ידו </a:t>
            </a:r>
            <a:r>
              <a:rPr lang="he-IL" dirty="0" err="1">
                <a:solidFill>
                  <a:schemeClr val="accent1"/>
                </a:solidFill>
              </a:rPr>
              <a:t>ממצוה</a:t>
            </a:r>
            <a:r>
              <a:rPr lang="he-IL" dirty="0">
                <a:solidFill>
                  <a:schemeClr val="accent1"/>
                </a:solidFill>
              </a:rPr>
              <a:t> זו-</a:t>
            </a:r>
          </a:p>
          <a:p>
            <a:pPr marL="0" indent="0">
              <a:buNone/>
            </a:pPr>
            <a:r>
              <a:rPr lang="he-IL" dirty="0"/>
              <a:t>האדם מרוחק ונמאס ונתעב ונאלח ומשוקץ עד שקרוב להיות מיאוסו כמיאוס עבודה זרה .</a:t>
            </a:r>
          </a:p>
          <a:p>
            <a:pPr marL="0" indent="0">
              <a:buNone/>
            </a:pPr>
            <a:r>
              <a:rPr lang="he-IL" dirty="0"/>
              <a:t> </a:t>
            </a:r>
            <a:r>
              <a:rPr lang="he-IL" dirty="0">
                <a:solidFill>
                  <a:schemeClr val="accent1"/>
                </a:solidFill>
              </a:rPr>
              <a:t>והמחזיק בה-</a:t>
            </a:r>
          </a:p>
          <a:p>
            <a:pPr marL="0" indent="0">
              <a:buNone/>
            </a:pPr>
            <a:r>
              <a:rPr lang="he-IL" dirty="0"/>
              <a:t>          נחמד ונאהב ומרוחם ומתברך בכמה ברכות</a:t>
            </a:r>
          </a:p>
          <a:p>
            <a:pPr marL="0" indent="0">
              <a:buNone/>
            </a:pPr>
            <a:endParaRPr lang="he-IL" dirty="0"/>
          </a:p>
        </p:txBody>
      </p:sp>
      <p:sp>
        <p:nvSpPr>
          <p:cNvPr id="4" name="חץ: למטה 3">
            <a:extLst>
              <a:ext uri="{FF2B5EF4-FFF2-40B4-BE49-F238E27FC236}">
                <a16:creationId xmlns:a16="http://schemas.microsoft.com/office/drawing/2014/main" xmlns="" id="{1A1176B7-745E-46D7-9906-25A3717C113C}"/>
              </a:ext>
            </a:extLst>
          </p:cNvPr>
          <p:cNvSpPr/>
          <p:nvPr/>
        </p:nvSpPr>
        <p:spPr>
          <a:xfrm rot="5400000">
            <a:off x="9795665" y="2285158"/>
            <a:ext cx="484632" cy="58059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6" name="תמונה 5">
            <a:extLst>
              <a:ext uri="{FF2B5EF4-FFF2-40B4-BE49-F238E27FC236}">
                <a16:creationId xmlns:a16="http://schemas.microsoft.com/office/drawing/2014/main" xmlns="" id="{B99AD2FD-1698-4121-8F28-ADCFD5794A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90054" y="2346177"/>
            <a:ext cx="597460" cy="518205"/>
          </a:xfrm>
          <a:prstGeom prst="rect">
            <a:avLst/>
          </a:prstGeom>
        </p:spPr>
      </p:pic>
      <p:pic>
        <p:nvPicPr>
          <p:cNvPr id="8" name="תמונה 7">
            <a:extLst>
              <a:ext uri="{FF2B5EF4-FFF2-40B4-BE49-F238E27FC236}">
                <a16:creationId xmlns:a16="http://schemas.microsoft.com/office/drawing/2014/main" xmlns="" id="{97652873-FC4F-4329-9F3C-00C108E0B4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2427" y="2366152"/>
            <a:ext cx="597460" cy="518205"/>
          </a:xfrm>
          <a:prstGeom prst="rect">
            <a:avLst/>
          </a:prstGeom>
        </p:spPr>
      </p:pic>
      <p:pic>
        <p:nvPicPr>
          <p:cNvPr id="10" name="תמונה 9">
            <a:extLst>
              <a:ext uri="{FF2B5EF4-FFF2-40B4-BE49-F238E27FC236}">
                <a16:creationId xmlns:a16="http://schemas.microsoft.com/office/drawing/2014/main" xmlns="" id="{32D3C319-9307-43E1-8D70-3D1BCFAEE8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9704" y="2333141"/>
            <a:ext cx="635519" cy="551215"/>
          </a:xfrm>
          <a:prstGeom prst="rect">
            <a:avLst/>
          </a:prstGeom>
        </p:spPr>
      </p:pic>
      <p:sp>
        <p:nvSpPr>
          <p:cNvPr id="11" name="פיצוץ: 8 נקודות 10">
            <a:extLst>
              <a:ext uri="{FF2B5EF4-FFF2-40B4-BE49-F238E27FC236}">
                <a16:creationId xmlns:a16="http://schemas.microsoft.com/office/drawing/2014/main" xmlns="" id="{07C3F804-8458-415F-B058-04A536B6829D}"/>
              </a:ext>
            </a:extLst>
          </p:cNvPr>
          <p:cNvSpPr/>
          <p:nvPr/>
        </p:nvSpPr>
        <p:spPr>
          <a:xfrm>
            <a:off x="10946611" y="1851010"/>
            <a:ext cx="639192" cy="52378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3" name="תמונה 12">
            <a:extLst>
              <a:ext uri="{FF2B5EF4-FFF2-40B4-BE49-F238E27FC236}">
                <a16:creationId xmlns:a16="http://schemas.microsoft.com/office/drawing/2014/main" xmlns="" id="{E6A3526B-064F-4CDC-A8B1-FD5A9133B6D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80405" y="3145511"/>
            <a:ext cx="695004" cy="5669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924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0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1" grpId="0" animBg="1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257</Words>
  <Application>Microsoft Office PowerPoint</Application>
  <PresentationFormat>מותאם אישית</PresentationFormat>
  <Paragraphs>49</Paragraphs>
  <Slides>9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0" baseType="lpstr">
      <vt:lpstr>ערכת נושא Office</vt:lpstr>
      <vt:lpstr>מצגת של PowerPoint</vt:lpstr>
      <vt:lpstr>מצגת של PowerPoint</vt:lpstr>
      <vt:lpstr>   כמה יש להלוות?</vt:lpstr>
      <vt:lpstr>וזאת המצוה של הלוואה היא יותר חזקה ומחייבת ממצות נתינת הצדקה..</vt:lpstr>
      <vt:lpstr>    "אם כסף תלווה את עמי"  שמות כב,כד</vt:lpstr>
      <vt:lpstr>           שורשי המצווה:</vt:lpstr>
      <vt:lpstr>מצגת של PowerPoint</vt:lpstr>
      <vt:lpstr>וכעניין זה שאמרנו כדי לזכותנו, השיב חכם מחכמינו למין(כופר) אחד ששאלו אם אלקים אוהב עניים, למה אינו מפרנסם ?</vt:lpstr>
      <vt:lpstr>דיני המצווה: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מצווה ס"ו – מצוות הלוואה לעני</dc:title>
  <dc:creator>HOME</dc:creator>
  <cp:lastModifiedBy>גבאי 1</cp:lastModifiedBy>
  <cp:revision>8</cp:revision>
  <dcterms:created xsi:type="dcterms:W3CDTF">2020-09-07T06:42:25Z</dcterms:created>
  <dcterms:modified xsi:type="dcterms:W3CDTF">2020-09-08T10:10:23Z</dcterms:modified>
</cp:coreProperties>
</file>