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1"/>
  </p:notesMasterIdLst>
  <p:handoutMasterIdLst>
    <p:handoutMasterId r:id="rId22"/>
  </p:handoutMasterIdLst>
  <p:sldIdLst>
    <p:sldId id="259" r:id="rId2"/>
    <p:sldId id="256" r:id="rId3"/>
    <p:sldId id="257" r:id="rId4"/>
    <p:sldId id="260" r:id="rId5"/>
    <p:sldId id="261" r:id="rId6"/>
    <p:sldId id="277" r:id="rId7"/>
    <p:sldId id="262" r:id="rId8"/>
    <p:sldId id="263" r:id="rId9"/>
    <p:sldId id="264" r:id="rId10"/>
    <p:sldId id="265" r:id="rId11"/>
    <p:sldId id="266" r:id="rId12"/>
    <p:sldId id="278" r:id="rId13"/>
    <p:sldId id="267" r:id="rId14"/>
    <p:sldId id="268" r:id="rId15"/>
    <p:sldId id="272" r:id="rId16"/>
    <p:sldId id="271" r:id="rId17"/>
    <p:sldId id="274"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804" autoAdjust="0"/>
    <p:restoredTop sz="94660"/>
  </p:normalViewPr>
  <p:slideViewPr>
    <p:cSldViewPr snapToGrid="0">
      <p:cViewPr varScale="1">
        <p:scale>
          <a:sx n="110" d="100"/>
          <a:sy n="110" d="100"/>
        </p:scale>
        <p:origin x="56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245B9605-C032-4D21-80BC-623DCB821CDD}"/>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r>
              <a:rPr lang="he-IL"/>
              <a:t>לקט מצוות מספר החינוך</a:t>
            </a:r>
          </a:p>
        </p:txBody>
      </p:sp>
      <p:sp>
        <p:nvSpPr>
          <p:cNvPr id="3" name="מציין מיקום של תאריך 2">
            <a:extLst>
              <a:ext uri="{FF2B5EF4-FFF2-40B4-BE49-F238E27FC236}">
                <a16:creationId xmlns:a16="http://schemas.microsoft.com/office/drawing/2014/main" id="{D68649BF-03F0-4C8A-B6B7-918D3DDD49D6}"/>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1F4DB41A-A0F5-4299-A06B-B2E07C8503EE}" type="datetimeFigureOut">
              <a:rPr lang="he-IL" smtClean="0"/>
              <a:t>י"ב/חשון/תשפ"ב</a:t>
            </a:fld>
            <a:endParaRPr lang="he-IL"/>
          </a:p>
        </p:txBody>
      </p:sp>
      <p:sp>
        <p:nvSpPr>
          <p:cNvPr id="4" name="מציין מיקום של כותרת תחתונה 3">
            <a:extLst>
              <a:ext uri="{FF2B5EF4-FFF2-40B4-BE49-F238E27FC236}">
                <a16:creationId xmlns:a16="http://schemas.microsoft.com/office/drawing/2014/main" id="{6A92374B-FABF-4376-BFE1-B63F576DC4C7}"/>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a:extLst>
              <a:ext uri="{FF2B5EF4-FFF2-40B4-BE49-F238E27FC236}">
                <a16:creationId xmlns:a16="http://schemas.microsoft.com/office/drawing/2014/main" id="{2799475B-F328-4C3C-BC0C-8194DFF90BFF}"/>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93768771-FDF7-4C3B-A110-E1251D59FC76}" type="slidenum">
              <a:rPr lang="he-IL" smtClean="0"/>
              <a:t>‹#›</a:t>
            </a:fld>
            <a:endParaRPr lang="he-IL"/>
          </a:p>
        </p:txBody>
      </p:sp>
    </p:spTree>
    <p:extLst>
      <p:ext uri="{BB962C8B-B14F-4D97-AF65-F5344CB8AC3E}">
        <p14:creationId xmlns:p14="http://schemas.microsoft.com/office/powerpoint/2010/main" val="15181960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r>
              <a:rPr lang="he-IL"/>
              <a:t>לקט מצוות מספר החינוך</a:t>
            </a:r>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843834F-2CC9-4182-8466-85E81824391B}" type="datetimeFigureOut">
              <a:rPr lang="he-IL" smtClean="0"/>
              <a:t>י"ב/חשון/תשפ"ב</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0EABA16-BF4A-4358-A768-2513B9DF5240}" type="slidenum">
              <a:rPr lang="he-IL" smtClean="0"/>
              <a:t>‹#›</a:t>
            </a:fld>
            <a:endParaRPr lang="he-IL"/>
          </a:p>
        </p:txBody>
      </p:sp>
    </p:spTree>
    <p:extLst>
      <p:ext uri="{BB962C8B-B14F-4D97-AF65-F5344CB8AC3E}">
        <p14:creationId xmlns:p14="http://schemas.microsoft.com/office/powerpoint/2010/main" val="2084581804"/>
      </p:ext>
    </p:extLst>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046D523-AE95-4F6C-9471-9281EC3B5663}" type="datetime8">
              <a:rPr lang="he-IL" smtClean="0"/>
              <a:t>18 אוקטובר 21</a:t>
            </a:fld>
            <a:endParaRPr lang="he-IL"/>
          </a:p>
        </p:txBody>
      </p:sp>
      <p:sp>
        <p:nvSpPr>
          <p:cNvPr id="5" name="Footer Placeholder 4"/>
          <p:cNvSpPr>
            <a:spLocks noGrp="1"/>
          </p:cNvSpPr>
          <p:nvPr>
            <p:ph type="ftr" sz="quarter" idx="11"/>
          </p:nvPr>
        </p:nvSpPr>
        <p:spPr>
          <a:xfrm>
            <a:off x="2692397" y="5037663"/>
            <a:ext cx="5214635" cy="279400"/>
          </a:xfrm>
        </p:spPr>
        <p:txBody>
          <a:bodyPr/>
          <a:lstStyle/>
          <a:p>
            <a:r>
              <a:rPr lang="he-IL"/>
              <a:t>לקט מצוות מספר החינוך</a:t>
            </a:r>
          </a:p>
        </p:txBody>
      </p:sp>
      <p:sp>
        <p:nvSpPr>
          <p:cNvPr id="6" name="Slide Number Placeholder 5"/>
          <p:cNvSpPr>
            <a:spLocks noGrp="1"/>
          </p:cNvSpPr>
          <p:nvPr>
            <p:ph type="sldNum" sz="quarter" idx="12"/>
          </p:nvPr>
        </p:nvSpPr>
        <p:spPr>
          <a:xfrm>
            <a:off x="8956900" y="5037663"/>
            <a:ext cx="551167" cy="279400"/>
          </a:xfrm>
        </p:spPr>
        <p:txBody>
          <a:bodyPr/>
          <a:lstStyle/>
          <a:p>
            <a:fld id="{8534F9A1-130A-463F-8049-B718C3FCDB38}" type="slidenum">
              <a:rPr lang="he-IL" smtClean="0"/>
              <a:t>‹#›</a:t>
            </a:fld>
            <a:endParaRPr lang="he-I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544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763A3669-F15E-4009-B354-D0CA9B1D5854}" type="datetime8">
              <a:rPr lang="he-IL" smtClean="0"/>
              <a:t>18 אוקטובר 21</a:t>
            </a:fld>
            <a:endParaRPr lang="he-IL"/>
          </a:p>
        </p:txBody>
      </p:sp>
      <p:sp>
        <p:nvSpPr>
          <p:cNvPr id="6" name="Footer Placeholder 5"/>
          <p:cNvSpPr>
            <a:spLocks noGrp="1"/>
          </p:cNvSpPr>
          <p:nvPr>
            <p:ph type="ftr" sz="quarter" idx="11"/>
          </p:nvPr>
        </p:nvSpPr>
        <p:spPr/>
        <p:txBody>
          <a:bodyPr/>
          <a:lstStyle/>
          <a:p>
            <a:r>
              <a:rPr lang="he-IL"/>
              <a:t>לקט מצוות מספר החינוך</a:t>
            </a:r>
          </a:p>
        </p:txBody>
      </p:sp>
      <p:sp>
        <p:nvSpPr>
          <p:cNvPr id="7" name="Slide Number Placeholder 6"/>
          <p:cNvSpPr>
            <a:spLocks noGrp="1"/>
          </p:cNvSpPr>
          <p:nvPr>
            <p:ph type="sldNum" sz="quarter" idx="12"/>
          </p:nvPr>
        </p:nvSpPr>
        <p:spPr/>
        <p:txBody>
          <a:bodyPr/>
          <a:lstStyle/>
          <a:p>
            <a:fld id="{8534F9A1-130A-463F-8049-B718C3FCDB38}" type="slidenum">
              <a:rPr lang="he-IL" smtClean="0"/>
              <a:t>‹#›</a:t>
            </a:fld>
            <a:endParaRPr lang="he-IL"/>
          </a:p>
        </p:txBody>
      </p:sp>
    </p:spTree>
    <p:extLst>
      <p:ext uri="{BB962C8B-B14F-4D97-AF65-F5344CB8AC3E}">
        <p14:creationId xmlns:p14="http://schemas.microsoft.com/office/powerpoint/2010/main" val="76061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C70AAA2E-A3F6-4D31-90A5-4E4849175788}" type="datetime8">
              <a:rPr lang="he-IL" smtClean="0"/>
              <a:t>18 אוקטובר 21</a:t>
            </a:fld>
            <a:endParaRPr lang="he-IL"/>
          </a:p>
        </p:txBody>
      </p:sp>
      <p:sp>
        <p:nvSpPr>
          <p:cNvPr id="5" name="Footer Placeholder 4"/>
          <p:cNvSpPr>
            <a:spLocks noGrp="1"/>
          </p:cNvSpPr>
          <p:nvPr>
            <p:ph type="ftr" sz="quarter" idx="11"/>
          </p:nvPr>
        </p:nvSpPr>
        <p:spPr/>
        <p:txBody>
          <a:bodyPr/>
          <a:lstStyle/>
          <a:p>
            <a:r>
              <a:rPr lang="he-IL"/>
              <a:t>לקט מצוות מספר החינוך</a:t>
            </a:r>
          </a:p>
        </p:txBody>
      </p:sp>
      <p:sp>
        <p:nvSpPr>
          <p:cNvPr id="6" name="Slide Number Placeholder 5"/>
          <p:cNvSpPr>
            <a:spLocks noGrp="1"/>
          </p:cNvSpPr>
          <p:nvPr>
            <p:ph type="sldNum" sz="quarter" idx="12"/>
          </p:nvPr>
        </p:nvSpPr>
        <p:spPr/>
        <p:txBody>
          <a:bodyPr/>
          <a:lstStyle/>
          <a:p>
            <a:fld id="{8534F9A1-130A-463F-8049-B718C3FCDB38}" type="slidenum">
              <a:rPr lang="he-IL" smtClean="0"/>
              <a:t>‹#›</a:t>
            </a:fld>
            <a:endParaRPr lang="he-I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644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DF1B37DC-9C95-44AB-9CC9-1EA905774047}" type="datetime8">
              <a:rPr lang="he-IL" smtClean="0"/>
              <a:t>18 אוקטובר 21</a:t>
            </a:fld>
            <a:endParaRPr lang="he-IL"/>
          </a:p>
        </p:txBody>
      </p:sp>
      <p:sp>
        <p:nvSpPr>
          <p:cNvPr id="5" name="Footer Placeholder 4"/>
          <p:cNvSpPr>
            <a:spLocks noGrp="1"/>
          </p:cNvSpPr>
          <p:nvPr>
            <p:ph type="ftr" sz="quarter" idx="11"/>
          </p:nvPr>
        </p:nvSpPr>
        <p:spPr/>
        <p:txBody>
          <a:bodyPr/>
          <a:lstStyle/>
          <a:p>
            <a:r>
              <a:rPr lang="he-IL"/>
              <a:t>לקט מצוות מספר החינוך</a:t>
            </a:r>
          </a:p>
        </p:txBody>
      </p:sp>
      <p:sp>
        <p:nvSpPr>
          <p:cNvPr id="6" name="Slide Number Placeholder 5"/>
          <p:cNvSpPr>
            <a:spLocks noGrp="1"/>
          </p:cNvSpPr>
          <p:nvPr>
            <p:ph type="sldNum" sz="quarter" idx="12"/>
          </p:nvPr>
        </p:nvSpPr>
        <p:spPr/>
        <p:txBody>
          <a:bodyPr/>
          <a:lstStyle/>
          <a:p>
            <a:fld id="{8534F9A1-130A-463F-8049-B718C3FCDB38}" type="slidenum">
              <a:rPr lang="he-IL" smtClean="0"/>
              <a:t>‹#›</a:t>
            </a:fld>
            <a:endParaRPr lang="he-I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979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4C2C59E2-696A-413D-A062-28828228581D}" type="datetime8">
              <a:rPr lang="he-IL" smtClean="0"/>
              <a:t>18 אוקטובר 21</a:t>
            </a:fld>
            <a:endParaRPr lang="he-IL"/>
          </a:p>
        </p:txBody>
      </p:sp>
      <p:sp>
        <p:nvSpPr>
          <p:cNvPr id="5" name="Footer Placeholder 4"/>
          <p:cNvSpPr>
            <a:spLocks noGrp="1"/>
          </p:cNvSpPr>
          <p:nvPr>
            <p:ph type="ftr" sz="quarter" idx="11"/>
          </p:nvPr>
        </p:nvSpPr>
        <p:spPr/>
        <p:txBody>
          <a:bodyPr/>
          <a:lstStyle/>
          <a:p>
            <a:r>
              <a:rPr lang="he-IL"/>
              <a:t>לקט מצוות מספר החינוך</a:t>
            </a:r>
          </a:p>
        </p:txBody>
      </p:sp>
      <p:sp>
        <p:nvSpPr>
          <p:cNvPr id="6" name="Slide Number Placeholder 5"/>
          <p:cNvSpPr>
            <a:spLocks noGrp="1"/>
          </p:cNvSpPr>
          <p:nvPr>
            <p:ph type="sldNum" sz="quarter" idx="12"/>
          </p:nvPr>
        </p:nvSpPr>
        <p:spPr/>
        <p:txBody>
          <a:bodyPr/>
          <a:lstStyle/>
          <a:p>
            <a:fld id="{8534F9A1-130A-463F-8049-B718C3FCDB38}" type="slidenum">
              <a:rPr lang="he-IL" smtClean="0"/>
              <a:t>‹#›</a:t>
            </a:fld>
            <a:endParaRPr lang="he-IL"/>
          </a:p>
        </p:txBody>
      </p:sp>
    </p:spTree>
    <p:extLst>
      <p:ext uri="{BB962C8B-B14F-4D97-AF65-F5344CB8AC3E}">
        <p14:creationId xmlns:p14="http://schemas.microsoft.com/office/powerpoint/2010/main" val="3843143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77A18378-1A84-4490-8612-EA6F4CCEEB07}" type="datetime8">
              <a:rPr lang="he-IL" smtClean="0"/>
              <a:t>18 אוקטובר 21</a:t>
            </a:fld>
            <a:endParaRPr lang="he-IL"/>
          </a:p>
        </p:txBody>
      </p:sp>
      <p:sp>
        <p:nvSpPr>
          <p:cNvPr id="5" name="Footer Placeholder 4"/>
          <p:cNvSpPr>
            <a:spLocks noGrp="1"/>
          </p:cNvSpPr>
          <p:nvPr>
            <p:ph type="ftr" sz="quarter" idx="11"/>
          </p:nvPr>
        </p:nvSpPr>
        <p:spPr/>
        <p:txBody>
          <a:bodyPr/>
          <a:lstStyle/>
          <a:p>
            <a:r>
              <a:rPr lang="he-IL"/>
              <a:t>לקט מצוות מספר החינוך</a:t>
            </a:r>
          </a:p>
        </p:txBody>
      </p:sp>
      <p:sp>
        <p:nvSpPr>
          <p:cNvPr id="6" name="Slide Number Placeholder 5"/>
          <p:cNvSpPr>
            <a:spLocks noGrp="1"/>
          </p:cNvSpPr>
          <p:nvPr>
            <p:ph type="sldNum" sz="quarter" idx="12"/>
          </p:nvPr>
        </p:nvSpPr>
        <p:spPr/>
        <p:txBody>
          <a:bodyPr/>
          <a:lstStyle/>
          <a:p>
            <a:fld id="{8534F9A1-130A-463F-8049-B718C3FCDB38}" type="slidenum">
              <a:rPr lang="he-IL" smtClean="0"/>
              <a:t>‹#›</a:t>
            </a:fld>
            <a:endParaRPr lang="he-I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025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0BF900A-F1D0-4129-AA11-A8CD5E60334A}" type="datetime8">
              <a:rPr lang="he-IL" smtClean="0"/>
              <a:t>18 אוקטובר 21</a:t>
            </a:fld>
            <a:endParaRPr lang="he-IL"/>
          </a:p>
        </p:txBody>
      </p:sp>
      <p:sp>
        <p:nvSpPr>
          <p:cNvPr id="5" name="Footer Placeholder 4"/>
          <p:cNvSpPr>
            <a:spLocks noGrp="1"/>
          </p:cNvSpPr>
          <p:nvPr>
            <p:ph type="ftr" sz="quarter" idx="11"/>
          </p:nvPr>
        </p:nvSpPr>
        <p:spPr/>
        <p:txBody>
          <a:bodyPr/>
          <a:lstStyle/>
          <a:p>
            <a:r>
              <a:rPr lang="he-IL"/>
              <a:t>לקט מצוות מספר החינוך</a:t>
            </a:r>
          </a:p>
        </p:txBody>
      </p:sp>
      <p:sp>
        <p:nvSpPr>
          <p:cNvPr id="6" name="Slide Number Placeholder 5"/>
          <p:cNvSpPr>
            <a:spLocks noGrp="1"/>
          </p:cNvSpPr>
          <p:nvPr>
            <p:ph type="sldNum" sz="quarter" idx="12"/>
          </p:nvPr>
        </p:nvSpPr>
        <p:spPr/>
        <p:txBody>
          <a:bodyPr/>
          <a:lstStyle/>
          <a:p>
            <a:fld id="{8534F9A1-130A-463F-8049-B718C3FCDB38}" type="slidenum">
              <a:rPr lang="he-IL" smtClean="0"/>
              <a:t>‹#›</a:t>
            </a:fld>
            <a:endParaRPr lang="he-I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5065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A273D4D-91BD-41E0-BAC0-C60EBAF6C1AE}" type="datetime8">
              <a:rPr lang="he-IL" smtClean="0"/>
              <a:t>18 אוקטובר 21</a:t>
            </a:fld>
            <a:endParaRPr lang="he-IL"/>
          </a:p>
        </p:txBody>
      </p:sp>
      <p:sp>
        <p:nvSpPr>
          <p:cNvPr id="5" name="Footer Placeholder 4"/>
          <p:cNvSpPr>
            <a:spLocks noGrp="1"/>
          </p:cNvSpPr>
          <p:nvPr>
            <p:ph type="ftr" sz="quarter" idx="11"/>
          </p:nvPr>
        </p:nvSpPr>
        <p:spPr/>
        <p:txBody>
          <a:bodyPr/>
          <a:lstStyle/>
          <a:p>
            <a:r>
              <a:rPr lang="he-IL"/>
              <a:t>לקט מצוות מספר החינוך</a:t>
            </a:r>
          </a:p>
        </p:txBody>
      </p:sp>
      <p:sp>
        <p:nvSpPr>
          <p:cNvPr id="6" name="Slide Number Placeholder 5"/>
          <p:cNvSpPr>
            <a:spLocks noGrp="1"/>
          </p:cNvSpPr>
          <p:nvPr>
            <p:ph type="sldNum" sz="quarter" idx="12"/>
          </p:nvPr>
        </p:nvSpPr>
        <p:spPr/>
        <p:txBody>
          <a:bodyPr/>
          <a:lstStyle/>
          <a:p>
            <a:fld id="{8534F9A1-130A-463F-8049-B718C3FCDB38}"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4159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DE1D88B7-B2D6-47D1-B0AA-3702BC1D1C43}" type="datetime8">
              <a:rPr lang="he-IL" smtClean="0"/>
              <a:t>18 אוקטובר 21</a:t>
            </a:fld>
            <a:endParaRPr lang="he-IL"/>
          </a:p>
        </p:txBody>
      </p:sp>
      <p:sp>
        <p:nvSpPr>
          <p:cNvPr id="5" name="Footer Placeholder 4"/>
          <p:cNvSpPr>
            <a:spLocks noGrp="1"/>
          </p:cNvSpPr>
          <p:nvPr>
            <p:ph type="ftr" sz="quarter" idx="11"/>
          </p:nvPr>
        </p:nvSpPr>
        <p:spPr/>
        <p:txBody>
          <a:bodyPr/>
          <a:lstStyle/>
          <a:p>
            <a:r>
              <a:rPr lang="he-IL"/>
              <a:t>לקט מצוות מספר החינוך</a:t>
            </a:r>
          </a:p>
        </p:txBody>
      </p:sp>
      <p:sp>
        <p:nvSpPr>
          <p:cNvPr id="6" name="Slide Number Placeholder 5"/>
          <p:cNvSpPr>
            <a:spLocks noGrp="1"/>
          </p:cNvSpPr>
          <p:nvPr>
            <p:ph type="sldNum" sz="quarter" idx="12"/>
          </p:nvPr>
        </p:nvSpPr>
        <p:spPr/>
        <p:txBody>
          <a:bodyPr/>
          <a:lstStyle/>
          <a:p>
            <a:fld id="{8534F9A1-130A-463F-8049-B718C3FCDB38}" type="slidenum">
              <a:rPr lang="he-IL" smtClean="0"/>
              <a:t>‹#›</a:t>
            </a:fld>
            <a:endParaRPr lang="he-I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91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0CD042F6-0B46-45B7-B24D-D16684EA2F03}" type="datetime8">
              <a:rPr lang="he-IL" smtClean="0"/>
              <a:t>18 אוקטובר 21</a:t>
            </a:fld>
            <a:endParaRPr lang="he-IL"/>
          </a:p>
        </p:txBody>
      </p:sp>
      <p:sp>
        <p:nvSpPr>
          <p:cNvPr id="5" name="Footer Placeholder 4"/>
          <p:cNvSpPr>
            <a:spLocks noGrp="1"/>
          </p:cNvSpPr>
          <p:nvPr>
            <p:ph type="ftr" sz="quarter" idx="11"/>
          </p:nvPr>
        </p:nvSpPr>
        <p:spPr/>
        <p:txBody>
          <a:bodyPr/>
          <a:lstStyle/>
          <a:p>
            <a:r>
              <a:rPr lang="he-IL"/>
              <a:t>לקט מצוות מספר החינוך</a:t>
            </a:r>
          </a:p>
        </p:txBody>
      </p:sp>
      <p:sp>
        <p:nvSpPr>
          <p:cNvPr id="6" name="Slide Number Placeholder 5"/>
          <p:cNvSpPr>
            <a:spLocks noGrp="1"/>
          </p:cNvSpPr>
          <p:nvPr>
            <p:ph type="sldNum" sz="quarter" idx="12"/>
          </p:nvPr>
        </p:nvSpPr>
        <p:spPr/>
        <p:txBody>
          <a:bodyPr/>
          <a:lstStyle/>
          <a:p>
            <a:fld id="{8534F9A1-130A-463F-8049-B718C3FCDB38}" type="slidenum">
              <a:rPr lang="he-IL" smtClean="0"/>
              <a:t>‹#›</a:t>
            </a:fld>
            <a:endParaRPr lang="he-IL"/>
          </a:p>
        </p:txBody>
      </p:sp>
    </p:spTree>
    <p:extLst>
      <p:ext uri="{BB962C8B-B14F-4D97-AF65-F5344CB8AC3E}">
        <p14:creationId xmlns:p14="http://schemas.microsoft.com/office/powerpoint/2010/main" val="336658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2469B9E2-6A22-4E0B-947C-21AD131ECE4F}" type="datetime8">
              <a:rPr lang="he-IL" smtClean="0"/>
              <a:t>18 אוקטובר 21</a:t>
            </a:fld>
            <a:endParaRPr lang="he-IL"/>
          </a:p>
        </p:txBody>
      </p:sp>
      <p:sp>
        <p:nvSpPr>
          <p:cNvPr id="5" name="Footer Placeholder 4"/>
          <p:cNvSpPr>
            <a:spLocks noGrp="1"/>
          </p:cNvSpPr>
          <p:nvPr>
            <p:ph type="ftr" sz="quarter" idx="11"/>
          </p:nvPr>
        </p:nvSpPr>
        <p:spPr/>
        <p:txBody>
          <a:bodyPr/>
          <a:lstStyle/>
          <a:p>
            <a:r>
              <a:rPr lang="he-IL"/>
              <a:t>לקט מצוות מספר החינוך</a:t>
            </a:r>
          </a:p>
        </p:txBody>
      </p:sp>
      <p:sp>
        <p:nvSpPr>
          <p:cNvPr id="6" name="Slide Number Placeholder 5"/>
          <p:cNvSpPr>
            <a:spLocks noGrp="1"/>
          </p:cNvSpPr>
          <p:nvPr>
            <p:ph type="sldNum" sz="quarter" idx="12"/>
          </p:nvPr>
        </p:nvSpPr>
        <p:spPr/>
        <p:txBody>
          <a:bodyPr/>
          <a:lstStyle/>
          <a:p>
            <a:fld id="{8534F9A1-130A-463F-8049-B718C3FCDB38}" type="slidenum">
              <a:rPr lang="he-IL" smtClean="0"/>
              <a:t>‹#›</a:t>
            </a:fld>
            <a:endParaRPr lang="he-I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729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82D0024-089E-4859-9176-19EEC1AD55DB}" type="datetime8">
              <a:rPr lang="he-IL" smtClean="0"/>
              <a:t>18 אוקטובר 21</a:t>
            </a:fld>
            <a:endParaRPr lang="he-IL"/>
          </a:p>
        </p:txBody>
      </p:sp>
      <p:sp>
        <p:nvSpPr>
          <p:cNvPr id="6" name="Footer Placeholder 5"/>
          <p:cNvSpPr>
            <a:spLocks noGrp="1"/>
          </p:cNvSpPr>
          <p:nvPr>
            <p:ph type="ftr" sz="quarter" idx="11"/>
          </p:nvPr>
        </p:nvSpPr>
        <p:spPr/>
        <p:txBody>
          <a:bodyPr/>
          <a:lstStyle/>
          <a:p>
            <a:r>
              <a:rPr lang="he-IL"/>
              <a:t>לקט מצוות מספר החינוך</a:t>
            </a:r>
          </a:p>
        </p:txBody>
      </p:sp>
      <p:sp>
        <p:nvSpPr>
          <p:cNvPr id="7" name="Slide Number Placeholder 6"/>
          <p:cNvSpPr>
            <a:spLocks noGrp="1"/>
          </p:cNvSpPr>
          <p:nvPr>
            <p:ph type="sldNum" sz="quarter" idx="12"/>
          </p:nvPr>
        </p:nvSpPr>
        <p:spPr/>
        <p:txBody>
          <a:bodyPr/>
          <a:lstStyle/>
          <a:p>
            <a:fld id="{8534F9A1-130A-463F-8049-B718C3FCDB38}" type="slidenum">
              <a:rPr lang="he-IL" smtClean="0"/>
              <a:t>‹#›</a:t>
            </a:fld>
            <a:endParaRPr lang="he-IL"/>
          </a:p>
        </p:txBody>
      </p:sp>
    </p:spTree>
    <p:extLst>
      <p:ext uri="{BB962C8B-B14F-4D97-AF65-F5344CB8AC3E}">
        <p14:creationId xmlns:p14="http://schemas.microsoft.com/office/powerpoint/2010/main" val="40044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9719E271-AA10-4481-9553-5C1ABFC76857}" type="datetime8">
              <a:rPr lang="he-IL" smtClean="0"/>
              <a:t>18 אוקטובר 21</a:t>
            </a:fld>
            <a:endParaRPr lang="he-IL"/>
          </a:p>
        </p:txBody>
      </p:sp>
      <p:sp>
        <p:nvSpPr>
          <p:cNvPr id="8" name="Footer Placeholder 7"/>
          <p:cNvSpPr>
            <a:spLocks noGrp="1"/>
          </p:cNvSpPr>
          <p:nvPr>
            <p:ph type="ftr" sz="quarter" idx="11"/>
          </p:nvPr>
        </p:nvSpPr>
        <p:spPr/>
        <p:txBody>
          <a:bodyPr/>
          <a:lstStyle/>
          <a:p>
            <a:r>
              <a:rPr lang="he-IL"/>
              <a:t>לקט מצוות מספר החינוך</a:t>
            </a:r>
          </a:p>
        </p:txBody>
      </p:sp>
      <p:sp>
        <p:nvSpPr>
          <p:cNvPr id="9" name="Slide Number Placeholder 8"/>
          <p:cNvSpPr>
            <a:spLocks noGrp="1"/>
          </p:cNvSpPr>
          <p:nvPr>
            <p:ph type="sldNum" sz="quarter" idx="12"/>
          </p:nvPr>
        </p:nvSpPr>
        <p:spPr/>
        <p:txBody>
          <a:bodyPr/>
          <a:lstStyle/>
          <a:p>
            <a:fld id="{8534F9A1-130A-463F-8049-B718C3FCDB38}" type="slidenum">
              <a:rPr lang="he-IL" smtClean="0"/>
              <a:t>‹#›</a:t>
            </a:fld>
            <a:endParaRPr lang="he-I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105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AC91C3C7-CCE3-4AA3-891F-52B8723C2C26}" type="datetime8">
              <a:rPr lang="he-IL" smtClean="0"/>
              <a:t>18 אוקטובר 21</a:t>
            </a:fld>
            <a:endParaRPr lang="he-IL"/>
          </a:p>
        </p:txBody>
      </p:sp>
      <p:sp>
        <p:nvSpPr>
          <p:cNvPr id="4" name="Footer Placeholder 3"/>
          <p:cNvSpPr>
            <a:spLocks noGrp="1"/>
          </p:cNvSpPr>
          <p:nvPr>
            <p:ph type="ftr" sz="quarter" idx="11"/>
          </p:nvPr>
        </p:nvSpPr>
        <p:spPr/>
        <p:txBody>
          <a:bodyPr/>
          <a:lstStyle/>
          <a:p>
            <a:r>
              <a:rPr lang="he-IL"/>
              <a:t>לקט מצוות מספר החינוך</a:t>
            </a:r>
          </a:p>
        </p:txBody>
      </p:sp>
      <p:sp>
        <p:nvSpPr>
          <p:cNvPr id="5" name="Slide Number Placeholder 4"/>
          <p:cNvSpPr>
            <a:spLocks noGrp="1"/>
          </p:cNvSpPr>
          <p:nvPr>
            <p:ph type="sldNum" sz="quarter" idx="12"/>
          </p:nvPr>
        </p:nvSpPr>
        <p:spPr/>
        <p:txBody>
          <a:bodyPr/>
          <a:lstStyle/>
          <a:p>
            <a:fld id="{8534F9A1-130A-463F-8049-B718C3FCDB38}"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7354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51D25A-FD4C-43CF-9914-ACA7B517A428}" type="datetime8">
              <a:rPr lang="he-IL" smtClean="0"/>
              <a:t>18 אוקטובר 21</a:t>
            </a:fld>
            <a:endParaRPr lang="he-IL"/>
          </a:p>
        </p:txBody>
      </p:sp>
      <p:sp>
        <p:nvSpPr>
          <p:cNvPr id="3" name="Footer Placeholder 2"/>
          <p:cNvSpPr>
            <a:spLocks noGrp="1"/>
          </p:cNvSpPr>
          <p:nvPr>
            <p:ph type="ftr" sz="quarter" idx="11"/>
          </p:nvPr>
        </p:nvSpPr>
        <p:spPr/>
        <p:txBody>
          <a:bodyPr/>
          <a:lstStyle/>
          <a:p>
            <a:r>
              <a:rPr lang="he-IL"/>
              <a:t>לקט מצוות מספר החינוך</a:t>
            </a:r>
          </a:p>
        </p:txBody>
      </p:sp>
      <p:sp>
        <p:nvSpPr>
          <p:cNvPr id="4" name="Slide Number Placeholder 3"/>
          <p:cNvSpPr>
            <a:spLocks noGrp="1"/>
          </p:cNvSpPr>
          <p:nvPr>
            <p:ph type="sldNum" sz="quarter" idx="12"/>
          </p:nvPr>
        </p:nvSpPr>
        <p:spPr/>
        <p:txBody>
          <a:bodyPr/>
          <a:lstStyle/>
          <a:p>
            <a:fld id="{8534F9A1-130A-463F-8049-B718C3FCDB38}" type="slidenum">
              <a:rPr lang="he-IL" smtClean="0"/>
              <a:t>‹#›</a:t>
            </a:fld>
            <a:endParaRPr lang="he-IL"/>
          </a:p>
        </p:txBody>
      </p:sp>
    </p:spTree>
    <p:extLst>
      <p:ext uri="{BB962C8B-B14F-4D97-AF65-F5344CB8AC3E}">
        <p14:creationId xmlns:p14="http://schemas.microsoft.com/office/powerpoint/2010/main" val="242085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A8F321F6-02C0-4E31-A96B-87D25D726A45}" type="datetime8">
              <a:rPr lang="he-IL" smtClean="0"/>
              <a:t>18 אוקטובר 21</a:t>
            </a:fld>
            <a:endParaRPr lang="he-IL"/>
          </a:p>
        </p:txBody>
      </p:sp>
      <p:sp>
        <p:nvSpPr>
          <p:cNvPr id="6" name="Footer Placeholder 5"/>
          <p:cNvSpPr>
            <a:spLocks noGrp="1"/>
          </p:cNvSpPr>
          <p:nvPr>
            <p:ph type="ftr" sz="quarter" idx="11"/>
          </p:nvPr>
        </p:nvSpPr>
        <p:spPr/>
        <p:txBody>
          <a:bodyPr/>
          <a:lstStyle/>
          <a:p>
            <a:r>
              <a:rPr lang="he-IL"/>
              <a:t>לקט מצוות מספר החינוך</a:t>
            </a:r>
          </a:p>
        </p:txBody>
      </p:sp>
      <p:sp>
        <p:nvSpPr>
          <p:cNvPr id="7" name="Slide Number Placeholder 6"/>
          <p:cNvSpPr>
            <a:spLocks noGrp="1"/>
          </p:cNvSpPr>
          <p:nvPr>
            <p:ph type="sldNum" sz="quarter" idx="12"/>
          </p:nvPr>
        </p:nvSpPr>
        <p:spPr/>
        <p:txBody>
          <a:bodyPr/>
          <a:lstStyle/>
          <a:p>
            <a:fld id="{8534F9A1-130A-463F-8049-B718C3FCDB38}" type="slidenum">
              <a:rPr lang="he-IL" smtClean="0"/>
              <a:t>‹#›</a:t>
            </a:fld>
            <a:endParaRPr lang="he-I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092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3D429FC-4426-4698-8F13-910D6E472144}" type="datetime8">
              <a:rPr lang="he-IL" smtClean="0"/>
              <a:t>18 אוקטובר 21</a:t>
            </a:fld>
            <a:endParaRPr lang="he-IL"/>
          </a:p>
        </p:txBody>
      </p:sp>
      <p:sp>
        <p:nvSpPr>
          <p:cNvPr id="6" name="Footer Placeholder 5"/>
          <p:cNvSpPr>
            <a:spLocks noGrp="1"/>
          </p:cNvSpPr>
          <p:nvPr>
            <p:ph type="ftr" sz="quarter" idx="11"/>
          </p:nvPr>
        </p:nvSpPr>
        <p:spPr/>
        <p:txBody>
          <a:bodyPr/>
          <a:lstStyle/>
          <a:p>
            <a:r>
              <a:rPr lang="he-IL"/>
              <a:t>לקט מצוות מספר החינוך</a:t>
            </a:r>
          </a:p>
        </p:txBody>
      </p:sp>
      <p:sp>
        <p:nvSpPr>
          <p:cNvPr id="7" name="Slide Number Placeholder 6"/>
          <p:cNvSpPr>
            <a:spLocks noGrp="1"/>
          </p:cNvSpPr>
          <p:nvPr>
            <p:ph type="sldNum" sz="quarter" idx="12"/>
          </p:nvPr>
        </p:nvSpPr>
        <p:spPr/>
        <p:txBody>
          <a:bodyPr/>
          <a:lstStyle/>
          <a:p>
            <a:fld id="{8534F9A1-130A-463F-8049-B718C3FCDB38}" type="slidenum">
              <a:rPr lang="he-IL" smtClean="0"/>
              <a:t>‹#›</a:t>
            </a:fld>
            <a:endParaRPr lang="he-IL"/>
          </a:p>
        </p:txBody>
      </p:sp>
    </p:spTree>
    <p:extLst>
      <p:ext uri="{BB962C8B-B14F-4D97-AF65-F5344CB8AC3E}">
        <p14:creationId xmlns:p14="http://schemas.microsoft.com/office/powerpoint/2010/main" val="48823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EB2BFF-0DA5-4B8D-BBD6-70169108DD53}" type="datetime8">
              <a:rPr lang="he-IL" smtClean="0"/>
              <a:t>18 אוקטובר 21</a:t>
            </a:fld>
            <a:endParaRPr lang="he-I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he-IL"/>
              <a:t>לקט מצוות מספר החינוך</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534F9A1-130A-463F-8049-B718C3FCDB38}" type="slidenum">
              <a:rPr lang="he-IL" smtClean="0"/>
              <a:t>‹#›</a:t>
            </a:fld>
            <a:endParaRPr lang="he-IL"/>
          </a:p>
        </p:txBody>
      </p:sp>
    </p:spTree>
    <p:extLst>
      <p:ext uri="{BB962C8B-B14F-4D97-AF65-F5344CB8AC3E}">
        <p14:creationId xmlns:p14="http://schemas.microsoft.com/office/powerpoint/2010/main" val="1262757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mailto:Savta_Dvora_sha@walla.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hadarkantor.blogspot.com/2012/02/blog-post.html" TargetMode="External"/><Relationship Id="rId3" Type="http://schemas.openxmlformats.org/officeDocument/2006/relationships/image" Target="../media/image5.png"/><Relationship Id="rId7"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61" name="Group 41">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43" name="Picture 42">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46" name="Picture 45">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63" name="Straight Connector 47">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64" name="Rectangle 49">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1">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3">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67" name="Group 55">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57"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59"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כותרת 1">
            <a:extLst>
              <a:ext uri="{FF2B5EF4-FFF2-40B4-BE49-F238E27FC236}">
                <a16:creationId xmlns:a16="http://schemas.microsoft.com/office/drawing/2014/main" id="{7E994884-250A-4B3C-ADFF-78EC183BA05D}"/>
              </a:ext>
            </a:extLst>
          </p:cNvPr>
          <p:cNvSpPr>
            <a:spLocks noGrp="1"/>
          </p:cNvSpPr>
          <p:nvPr>
            <p:ph type="title"/>
          </p:nvPr>
        </p:nvSpPr>
        <p:spPr>
          <a:xfrm>
            <a:off x="2692398" y="1871131"/>
            <a:ext cx="6815669" cy="1515533"/>
          </a:xfrm>
        </p:spPr>
        <p:txBody>
          <a:bodyPr vert="horz" lIns="91440" tIns="45720" rIns="91440" bIns="45720" rtlCol="0" anchor="b">
            <a:normAutofit/>
          </a:bodyPr>
          <a:lstStyle/>
          <a:p>
            <a:pPr rtl="0"/>
            <a:r>
              <a:rPr lang="en-US" sz="5400" dirty="0" err="1">
                <a:solidFill>
                  <a:schemeClr val="bg1"/>
                </a:solidFill>
              </a:rPr>
              <a:t>לקט</a:t>
            </a:r>
            <a:r>
              <a:rPr lang="en-US" sz="5400" dirty="0">
                <a:solidFill>
                  <a:schemeClr val="bg1"/>
                </a:solidFill>
              </a:rPr>
              <a:t> </a:t>
            </a:r>
            <a:r>
              <a:rPr lang="en-US" sz="5400" dirty="0" err="1">
                <a:solidFill>
                  <a:schemeClr val="bg1"/>
                </a:solidFill>
              </a:rPr>
              <a:t>מצוות</a:t>
            </a:r>
            <a:r>
              <a:rPr lang="en-US" sz="5400" dirty="0">
                <a:solidFill>
                  <a:schemeClr val="bg1"/>
                </a:solidFill>
              </a:rPr>
              <a:t> </a:t>
            </a:r>
            <a:r>
              <a:rPr lang="en-US" sz="5400" dirty="0" err="1">
                <a:solidFill>
                  <a:schemeClr val="bg1"/>
                </a:solidFill>
              </a:rPr>
              <a:t>מספר</a:t>
            </a:r>
            <a:r>
              <a:rPr lang="en-US" sz="5400" dirty="0">
                <a:solidFill>
                  <a:schemeClr val="bg1"/>
                </a:solidFill>
              </a:rPr>
              <a:t> </a:t>
            </a:r>
            <a:r>
              <a:rPr lang="en-US" sz="5400" dirty="0" err="1">
                <a:solidFill>
                  <a:schemeClr val="bg1"/>
                </a:solidFill>
              </a:rPr>
              <a:t>החינוך</a:t>
            </a:r>
            <a:endParaRPr lang="en-US" sz="5400" dirty="0">
              <a:solidFill>
                <a:schemeClr val="bg1"/>
              </a:solidFill>
            </a:endParaRPr>
          </a:p>
        </p:txBody>
      </p:sp>
      <p:cxnSp>
        <p:nvCxnSpPr>
          <p:cNvPr id="62" name="Straight Connector 61">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מציין מיקום של כותרת תחתונה 2">
            <a:extLst>
              <a:ext uri="{FF2B5EF4-FFF2-40B4-BE49-F238E27FC236}">
                <a16:creationId xmlns:a16="http://schemas.microsoft.com/office/drawing/2014/main" id="{8648EA34-3AE2-4BD1-835C-D0D3C46F01BC}"/>
              </a:ext>
            </a:extLst>
          </p:cNvPr>
          <p:cNvSpPr>
            <a:spLocks noGrp="1"/>
          </p:cNvSpPr>
          <p:nvPr>
            <p:ph type="ftr" sz="quarter" idx="11"/>
          </p:nvPr>
        </p:nvSpPr>
        <p:spPr/>
        <p:txBody>
          <a:bodyPr/>
          <a:lstStyle/>
          <a:p>
            <a:r>
              <a:rPr lang="he-IL"/>
              <a:t>לקט מצוות מספר החינוך</a:t>
            </a:r>
          </a:p>
        </p:txBody>
      </p:sp>
    </p:spTree>
    <p:extLst>
      <p:ext uri="{BB962C8B-B14F-4D97-AF65-F5344CB8AC3E}">
        <p14:creationId xmlns:p14="http://schemas.microsoft.com/office/powerpoint/2010/main" val="257479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F3FAAE0-8D8F-486C-ADC5-461698C220F2}"/>
              </a:ext>
            </a:extLst>
          </p:cNvPr>
          <p:cNvSpPr>
            <a:spLocks noGrp="1"/>
          </p:cNvSpPr>
          <p:nvPr>
            <p:ph type="title"/>
          </p:nvPr>
        </p:nvSpPr>
        <p:spPr>
          <a:xfrm>
            <a:off x="1295402" y="699144"/>
            <a:ext cx="9601196" cy="986780"/>
          </a:xfrm>
        </p:spPr>
        <p:txBody>
          <a:bodyPr>
            <a:normAutofit/>
          </a:bodyPr>
          <a:lstStyle/>
          <a:p>
            <a:r>
              <a:rPr lang="he-IL" sz="3200" dirty="0"/>
              <a:t>תשובת רבא: לעבור עליו בשני </a:t>
            </a:r>
            <a:r>
              <a:rPr lang="he-IL" sz="3200" dirty="0" err="1"/>
              <a:t>לאוין</a:t>
            </a:r>
            <a:r>
              <a:rPr lang="he-IL" sz="3200" dirty="0"/>
              <a:t> </a:t>
            </a:r>
          </a:p>
        </p:txBody>
      </p:sp>
      <p:sp>
        <p:nvSpPr>
          <p:cNvPr id="3" name="מציין מיקום של כותרת תחתונה 2">
            <a:extLst>
              <a:ext uri="{FF2B5EF4-FFF2-40B4-BE49-F238E27FC236}">
                <a16:creationId xmlns:a16="http://schemas.microsoft.com/office/drawing/2014/main" id="{E5821D00-6998-4FDC-8BA5-FB2FD3BCDBF1}"/>
              </a:ext>
            </a:extLst>
          </p:cNvPr>
          <p:cNvSpPr>
            <a:spLocks noGrp="1"/>
          </p:cNvSpPr>
          <p:nvPr>
            <p:ph type="ftr" sz="quarter" idx="11"/>
          </p:nvPr>
        </p:nvSpPr>
        <p:spPr/>
        <p:txBody>
          <a:bodyPr/>
          <a:lstStyle/>
          <a:p>
            <a:r>
              <a:rPr lang="he-IL"/>
              <a:t>לקט מצוות מספר החינוך</a:t>
            </a:r>
          </a:p>
        </p:txBody>
      </p:sp>
      <p:sp>
        <p:nvSpPr>
          <p:cNvPr id="4" name="אליפסה 3">
            <a:extLst>
              <a:ext uri="{FF2B5EF4-FFF2-40B4-BE49-F238E27FC236}">
                <a16:creationId xmlns:a16="http://schemas.microsoft.com/office/drawing/2014/main" id="{446223DE-EE4D-428F-BF94-BB0AAE0F913C}"/>
              </a:ext>
            </a:extLst>
          </p:cNvPr>
          <p:cNvSpPr/>
          <p:nvPr/>
        </p:nvSpPr>
        <p:spPr>
          <a:xfrm>
            <a:off x="7105877" y="1823912"/>
            <a:ext cx="1143000" cy="137377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לא תעשוק את רעך</a:t>
            </a:r>
          </a:p>
        </p:txBody>
      </p:sp>
      <p:sp>
        <p:nvSpPr>
          <p:cNvPr id="5" name="אליפסה 4">
            <a:extLst>
              <a:ext uri="{FF2B5EF4-FFF2-40B4-BE49-F238E27FC236}">
                <a16:creationId xmlns:a16="http://schemas.microsoft.com/office/drawing/2014/main" id="{E9E48D44-048B-40F2-9A0A-C902350A88C1}"/>
              </a:ext>
            </a:extLst>
          </p:cNvPr>
          <p:cNvSpPr/>
          <p:nvPr/>
        </p:nvSpPr>
        <p:spPr>
          <a:xfrm>
            <a:off x="3943124" y="1804269"/>
            <a:ext cx="1143000" cy="138999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לא תגזול</a:t>
            </a:r>
          </a:p>
        </p:txBody>
      </p:sp>
      <p:sp>
        <p:nvSpPr>
          <p:cNvPr id="6" name="תיבת טקסט 5">
            <a:extLst>
              <a:ext uri="{FF2B5EF4-FFF2-40B4-BE49-F238E27FC236}">
                <a16:creationId xmlns:a16="http://schemas.microsoft.com/office/drawing/2014/main" id="{2DB92C7C-4783-40C4-81E5-4EEF6D0335A0}"/>
              </a:ext>
            </a:extLst>
          </p:cNvPr>
          <p:cNvSpPr txBox="1"/>
          <p:nvPr/>
        </p:nvSpPr>
        <p:spPr>
          <a:xfrm>
            <a:off x="3581400" y="3463683"/>
            <a:ext cx="4267200" cy="523220"/>
          </a:xfrm>
          <a:prstGeom prst="rect">
            <a:avLst/>
          </a:prstGeom>
          <a:noFill/>
        </p:spPr>
        <p:txBody>
          <a:bodyPr wrap="square" rtlCol="1">
            <a:spAutoFit/>
          </a:bodyPr>
          <a:lstStyle/>
          <a:p>
            <a:pPr algn="r"/>
            <a:r>
              <a:rPr lang="he-IL" sz="2800" dirty="0"/>
              <a:t>מהו הטעם לריבוי האיסורים?</a:t>
            </a:r>
          </a:p>
        </p:txBody>
      </p:sp>
      <p:sp>
        <p:nvSpPr>
          <p:cNvPr id="7" name="תיבת טקסט 6">
            <a:extLst>
              <a:ext uri="{FF2B5EF4-FFF2-40B4-BE49-F238E27FC236}">
                <a16:creationId xmlns:a16="http://schemas.microsoft.com/office/drawing/2014/main" id="{C5733FF7-803B-4283-A2DC-EB3E85348C43}"/>
              </a:ext>
            </a:extLst>
          </p:cNvPr>
          <p:cNvSpPr txBox="1"/>
          <p:nvPr/>
        </p:nvSpPr>
        <p:spPr>
          <a:xfrm>
            <a:off x="5715000" y="4068231"/>
            <a:ext cx="2886301" cy="369332"/>
          </a:xfrm>
          <a:prstGeom prst="rect">
            <a:avLst/>
          </a:prstGeom>
          <a:noFill/>
        </p:spPr>
        <p:txBody>
          <a:bodyPr wrap="square" rtlCol="1">
            <a:spAutoFit/>
          </a:bodyPr>
          <a:lstStyle/>
          <a:p>
            <a:pPr algn="r"/>
            <a:r>
              <a:rPr lang="he-IL" dirty="0"/>
              <a:t>1. להרחיק את האדם מן העבירה.</a:t>
            </a:r>
          </a:p>
        </p:txBody>
      </p:sp>
      <p:sp>
        <p:nvSpPr>
          <p:cNvPr id="8" name="תיבת טקסט 7">
            <a:extLst>
              <a:ext uri="{FF2B5EF4-FFF2-40B4-BE49-F238E27FC236}">
                <a16:creationId xmlns:a16="http://schemas.microsoft.com/office/drawing/2014/main" id="{845BF6F1-513D-4D46-83FA-D47A496746DF}"/>
              </a:ext>
            </a:extLst>
          </p:cNvPr>
          <p:cNvSpPr txBox="1"/>
          <p:nvPr/>
        </p:nvSpPr>
        <p:spPr>
          <a:xfrm>
            <a:off x="1534410" y="4538494"/>
            <a:ext cx="7103428" cy="369332"/>
          </a:xfrm>
          <a:prstGeom prst="rect">
            <a:avLst/>
          </a:prstGeom>
          <a:noFill/>
        </p:spPr>
        <p:txBody>
          <a:bodyPr wrap="square" rtlCol="1">
            <a:spAutoFit/>
          </a:bodyPr>
          <a:lstStyle/>
          <a:p>
            <a:pPr algn="r"/>
            <a:r>
              <a:rPr lang="he-IL" dirty="0"/>
              <a:t>2. לזכות את ישראל בשכר. </a:t>
            </a:r>
            <a:r>
              <a:rPr lang="he-IL" b="1" dirty="0"/>
              <a:t>"רצה המקום לזכות את ישראל, ולפיכך הרבה להם מצוות"</a:t>
            </a:r>
          </a:p>
        </p:txBody>
      </p:sp>
      <p:sp>
        <p:nvSpPr>
          <p:cNvPr id="9" name="תיבת טקסט 8">
            <a:extLst>
              <a:ext uri="{FF2B5EF4-FFF2-40B4-BE49-F238E27FC236}">
                <a16:creationId xmlns:a16="http://schemas.microsoft.com/office/drawing/2014/main" id="{F8D5B7B0-0813-4F1F-B802-7D2CFE57F03E}"/>
              </a:ext>
            </a:extLst>
          </p:cNvPr>
          <p:cNvSpPr txBox="1"/>
          <p:nvPr/>
        </p:nvSpPr>
        <p:spPr>
          <a:xfrm>
            <a:off x="968828" y="5022744"/>
            <a:ext cx="9492344" cy="954107"/>
          </a:xfrm>
          <a:prstGeom prst="rect">
            <a:avLst/>
          </a:prstGeom>
          <a:noFill/>
        </p:spPr>
        <p:txBody>
          <a:bodyPr wrap="square" rtlCol="1">
            <a:spAutoFit/>
          </a:bodyPr>
          <a:lstStyle/>
          <a:p>
            <a:pPr algn="r"/>
            <a:r>
              <a:rPr lang="he-IL" sz="1400" b="1" dirty="0">
                <a:latin typeface="Guttman Yad-Brush" panose="02010401010101010101" pitchFamily="2" charset="-79"/>
                <a:cs typeface="Guttman Yad-Brush" panose="02010401010101010101" pitchFamily="2" charset="-79"/>
              </a:rPr>
              <a:t>הקב"ה רצה להרבות לישראל מצוות, ולכן יצר מציאות של שכר יותר גדול על קיום אותה מצווה.</a:t>
            </a:r>
          </a:p>
          <a:p>
            <a:pPr algn="r"/>
            <a:r>
              <a:rPr lang="he-IL" sz="1400" b="1" dirty="0">
                <a:latin typeface="Guttman Yad-Brush" panose="02010401010101010101" pitchFamily="2" charset="-79"/>
                <a:cs typeface="Guttman Yad-Brush" panose="02010401010101010101" pitchFamily="2" charset="-79"/>
              </a:rPr>
              <a:t>המקפיד שלא לעבור על איסור זה, יקבל שכר על כך שנמנע מאיסור עושק, ועל כך שנמנע מאיסור גזל.</a:t>
            </a:r>
            <a:endParaRPr lang="en-US" sz="1400" b="1" dirty="0">
              <a:latin typeface="Guttman Yad-Brush" panose="02010401010101010101" pitchFamily="2" charset="-79"/>
              <a:cs typeface="Guttman Yad-Brush" panose="02010401010101010101" pitchFamily="2" charset="-79"/>
            </a:endParaRPr>
          </a:p>
          <a:p>
            <a:pPr lvl="0" algn="r"/>
            <a:r>
              <a:rPr lang="he-IL" sz="1400" b="1" dirty="0">
                <a:solidFill>
                  <a:prstClr val="black"/>
                </a:solidFill>
                <a:latin typeface="Guttman Yad-Brush" panose="02010401010101010101" pitchFamily="2" charset="-79"/>
                <a:cs typeface="Guttman Yad-Brush" panose="02010401010101010101" pitchFamily="2" charset="-79"/>
              </a:rPr>
              <a:t>ולכן, באיסור זה נאמרו שני </a:t>
            </a:r>
            <a:r>
              <a:rPr lang="he-IL" sz="1400" b="1" dirty="0" err="1">
                <a:solidFill>
                  <a:prstClr val="black"/>
                </a:solidFill>
                <a:latin typeface="Guttman Yad-Brush" panose="02010401010101010101" pitchFamily="2" charset="-79"/>
                <a:cs typeface="Guttman Yad-Brush" panose="02010401010101010101" pitchFamily="2" charset="-79"/>
              </a:rPr>
              <a:t>לאוים</a:t>
            </a:r>
            <a:r>
              <a:rPr lang="he-IL" sz="1400" b="1" dirty="0">
                <a:solidFill>
                  <a:prstClr val="black"/>
                </a:solidFill>
                <a:latin typeface="Guttman Yad-Brush" panose="02010401010101010101" pitchFamily="2" charset="-79"/>
                <a:cs typeface="Guttman Yad-Brush" panose="02010401010101010101" pitchFamily="2" charset="-79"/>
              </a:rPr>
              <a:t> 1. עושק 2. גזל.</a:t>
            </a:r>
            <a:endParaRPr lang="en-US" sz="1400" b="1" dirty="0">
              <a:solidFill>
                <a:prstClr val="black"/>
              </a:solidFill>
              <a:latin typeface="Guttman Yad-Brush" panose="02010401010101010101" pitchFamily="2" charset="-79"/>
              <a:cs typeface="Guttman Yad-Brush" panose="02010401010101010101" pitchFamily="2" charset="-79"/>
            </a:endParaRPr>
          </a:p>
          <a:p>
            <a:pPr algn="r"/>
            <a:r>
              <a:rPr lang="en-US" sz="1400" b="1" dirty="0">
                <a:latin typeface="Guttman Yad-Brush" panose="02010401010101010101" pitchFamily="2" charset="-79"/>
                <a:cs typeface="Guttman Yad-Brush" panose="02010401010101010101" pitchFamily="2" charset="-79"/>
              </a:rPr>
              <a:t> </a:t>
            </a:r>
            <a:endParaRPr lang="he-IL" sz="1400" b="1" dirty="0">
              <a:latin typeface="Guttman Yad-Brush" panose="02010401010101010101" pitchFamily="2" charset="-79"/>
              <a:cs typeface="Guttman Yad-Brush" panose="02010401010101010101" pitchFamily="2" charset="-79"/>
            </a:endParaRPr>
          </a:p>
        </p:txBody>
      </p:sp>
      <p:sp>
        <p:nvSpPr>
          <p:cNvPr id="10" name="תיבת טקסט 9">
            <a:extLst>
              <a:ext uri="{FF2B5EF4-FFF2-40B4-BE49-F238E27FC236}">
                <a16:creationId xmlns:a16="http://schemas.microsoft.com/office/drawing/2014/main" id="{BFD9E375-ADCA-49AB-9520-4DD932DE6CA9}"/>
              </a:ext>
            </a:extLst>
          </p:cNvPr>
          <p:cNvSpPr txBox="1"/>
          <p:nvPr/>
        </p:nvSpPr>
        <p:spPr>
          <a:xfrm>
            <a:off x="788135" y="5800923"/>
            <a:ext cx="9601196" cy="307777"/>
          </a:xfrm>
          <a:prstGeom prst="rect">
            <a:avLst/>
          </a:prstGeom>
          <a:noFill/>
        </p:spPr>
        <p:txBody>
          <a:bodyPr wrap="square" rtlCol="1">
            <a:spAutoFit/>
          </a:bodyPr>
          <a:lstStyle/>
          <a:p>
            <a:pPr algn="r"/>
            <a:r>
              <a:rPr lang="he-IL" sz="1400" b="1" dirty="0">
                <a:latin typeface="Guttman Yad-Brush" panose="02010401010101010101" pitchFamily="2" charset="-79"/>
                <a:cs typeface="Guttman Yad-Brush" panose="02010401010101010101" pitchFamily="2" charset="-79"/>
              </a:rPr>
              <a:t>ולא כפי שיכולנו לפרש- שמטרת ריבוי </a:t>
            </a:r>
            <a:r>
              <a:rPr lang="he-IL" sz="1400" b="1" dirty="0" err="1">
                <a:latin typeface="Guttman Yad-Brush" panose="02010401010101010101" pitchFamily="2" charset="-79"/>
                <a:cs typeface="Guttman Yad-Brush" panose="02010401010101010101" pitchFamily="2" charset="-79"/>
              </a:rPr>
              <a:t>ה"לאוים</a:t>
            </a:r>
            <a:r>
              <a:rPr lang="he-IL" sz="1400" b="1" dirty="0">
                <a:latin typeface="Guttman Yad-Brush" panose="02010401010101010101" pitchFamily="2" charset="-79"/>
                <a:cs typeface="Guttman Yad-Brush" panose="02010401010101010101" pitchFamily="2" charset="-79"/>
              </a:rPr>
              <a:t>", להרבות עונשים לחוטאים, כדי שיתרחקו מן העבירה.</a:t>
            </a:r>
          </a:p>
        </p:txBody>
      </p:sp>
    </p:spTree>
    <p:extLst>
      <p:ext uri="{BB962C8B-B14F-4D97-AF65-F5344CB8AC3E}">
        <p14:creationId xmlns:p14="http://schemas.microsoft.com/office/powerpoint/2010/main" val="822803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80">
                                          <p:stCondLst>
                                            <p:cond delay="0"/>
                                          </p:stCondLst>
                                        </p:cTn>
                                        <p:tgtEl>
                                          <p:spTgt spid="4">
                                            <p:bg/>
                                          </p:spTgt>
                                        </p:tgtEl>
                                      </p:cBhvr>
                                    </p:animEffect>
                                    <p:anim calcmode="lin" valueType="num">
                                      <p:cBhvr>
                                        <p:cTn id="8"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bg/>
                                          </p:spTgt>
                                        </p:tgtEl>
                                      </p:cBhvr>
                                      <p:to x="100000" y="60000"/>
                                    </p:animScale>
                                    <p:animScale>
                                      <p:cBhvr>
                                        <p:cTn id="14" dur="166" decel="50000">
                                          <p:stCondLst>
                                            <p:cond delay="676"/>
                                          </p:stCondLst>
                                        </p:cTn>
                                        <p:tgtEl>
                                          <p:spTgt spid="4">
                                            <p:bg/>
                                          </p:spTgt>
                                        </p:tgtEl>
                                      </p:cBhvr>
                                      <p:to x="100000" y="100000"/>
                                    </p:animScale>
                                    <p:animScale>
                                      <p:cBhvr>
                                        <p:cTn id="15" dur="26">
                                          <p:stCondLst>
                                            <p:cond delay="1312"/>
                                          </p:stCondLst>
                                        </p:cTn>
                                        <p:tgtEl>
                                          <p:spTgt spid="4">
                                            <p:bg/>
                                          </p:spTgt>
                                        </p:tgtEl>
                                      </p:cBhvr>
                                      <p:to x="100000" y="80000"/>
                                    </p:animScale>
                                    <p:animScale>
                                      <p:cBhvr>
                                        <p:cTn id="16" dur="166" decel="50000">
                                          <p:stCondLst>
                                            <p:cond delay="1338"/>
                                          </p:stCondLst>
                                        </p:cTn>
                                        <p:tgtEl>
                                          <p:spTgt spid="4">
                                            <p:bg/>
                                          </p:spTgt>
                                        </p:tgtEl>
                                      </p:cBhvr>
                                      <p:to x="100000" y="100000"/>
                                    </p:animScale>
                                    <p:animScale>
                                      <p:cBhvr>
                                        <p:cTn id="17" dur="26">
                                          <p:stCondLst>
                                            <p:cond delay="1642"/>
                                          </p:stCondLst>
                                        </p:cTn>
                                        <p:tgtEl>
                                          <p:spTgt spid="4">
                                            <p:bg/>
                                          </p:spTgt>
                                        </p:tgtEl>
                                      </p:cBhvr>
                                      <p:to x="100000" y="90000"/>
                                    </p:animScale>
                                    <p:animScale>
                                      <p:cBhvr>
                                        <p:cTn id="18" dur="166" decel="50000">
                                          <p:stCondLst>
                                            <p:cond delay="1668"/>
                                          </p:stCondLst>
                                        </p:cTn>
                                        <p:tgtEl>
                                          <p:spTgt spid="4">
                                            <p:bg/>
                                          </p:spTgt>
                                        </p:tgtEl>
                                      </p:cBhvr>
                                      <p:to x="100000" y="100000"/>
                                    </p:animScale>
                                    <p:animScale>
                                      <p:cBhvr>
                                        <p:cTn id="19" dur="26">
                                          <p:stCondLst>
                                            <p:cond delay="1808"/>
                                          </p:stCondLst>
                                        </p:cTn>
                                        <p:tgtEl>
                                          <p:spTgt spid="4">
                                            <p:bg/>
                                          </p:spTgt>
                                        </p:tgtEl>
                                      </p:cBhvr>
                                      <p:to x="100000" y="95000"/>
                                    </p:animScale>
                                    <p:animScale>
                                      <p:cBhvr>
                                        <p:cTn id="20" dur="166" decel="50000">
                                          <p:stCondLst>
                                            <p:cond delay="1834"/>
                                          </p:stCondLst>
                                        </p:cTn>
                                        <p:tgtEl>
                                          <p:spTgt spid="4">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80">
                                          <p:stCondLst>
                                            <p:cond delay="0"/>
                                          </p:stCondLst>
                                        </p:cTn>
                                        <p:tgtEl>
                                          <p:spTgt spid="4">
                                            <p:txEl>
                                              <p:pRg st="0" end="0"/>
                                            </p:txEl>
                                          </p:spTgt>
                                        </p:tgtEl>
                                      </p:cBhvr>
                                    </p:animEffect>
                                    <p:anim calcmode="lin" valueType="num">
                                      <p:cBhvr>
                                        <p:cTn id="2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0" end="0"/>
                                            </p:txEl>
                                          </p:spTgt>
                                        </p:tgtEl>
                                      </p:cBhvr>
                                      <p:to x="100000" y="60000"/>
                                    </p:animScale>
                                    <p:animScale>
                                      <p:cBhvr>
                                        <p:cTn id="30" dur="166" decel="50000">
                                          <p:stCondLst>
                                            <p:cond delay="676"/>
                                          </p:stCondLst>
                                        </p:cTn>
                                        <p:tgtEl>
                                          <p:spTgt spid="4">
                                            <p:txEl>
                                              <p:pRg st="0" end="0"/>
                                            </p:txEl>
                                          </p:spTgt>
                                        </p:tgtEl>
                                      </p:cBhvr>
                                      <p:to x="100000" y="100000"/>
                                    </p:animScale>
                                    <p:animScale>
                                      <p:cBhvr>
                                        <p:cTn id="31" dur="26">
                                          <p:stCondLst>
                                            <p:cond delay="1312"/>
                                          </p:stCondLst>
                                        </p:cTn>
                                        <p:tgtEl>
                                          <p:spTgt spid="4">
                                            <p:txEl>
                                              <p:pRg st="0" end="0"/>
                                            </p:txEl>
                                          </p:spTgt>
                                        </p:tgtEl>
                                      </p:cBhvr>
                                      <p:to x="100000" y="80000"/>
                                    </p:animScale>
                                    <p:animScale>
                                      <p:cBhvr>
                                        <p:cTn id="32" dur="166" decel="50000">
                                          <p:stCondLst>
                                            <p:cond delay="1338"/>
                                          </p:stCondLst>
                                        </p:cTn>
                                        <p:tgtEl>
                                          <p:spTgt spid="4">
                                            <p:txEl>
                                              <p:pRg st="0" end="0"/>
                                            </p:txEl>
                                          </p:spTgt>
                                        </p:tgtEl>
                                      </p:cBhvr>
                                      <p:to x="100000" y="100000"/>
                                    </p:animScale>
                                    <p:animScale>
                                      <p:cBhvr>
                                        <p:cTn id="33" dur="26">
                                          <p:stCondLst>
                                            <p:cond delay="1642"/>
                                          </p:stCondLst>
                                        </p:cTn>
                                        <p:tgtEl>
                                          <p:spTgt spid="4">
                                            <p:txEl>
                                              <p:pRg st="0" end="0"/>
                                            </p:txEl>
                                          </p:spTgt>
                                        </p:tgtEl>
                                      </p:cBhvr>
                                      <p:to x="100000" y="90000"/>
                                    </p:animScale>
                                    <p:animScale>
                                      <p:cBhvr>
                                        <p:cTn id="34" dur="166" decel="50000">
                                          <p:stCondLst>
                                            <p:cond delay="1668"/>
                                          </p:stCondLst>
                                        </p:cTn>
                                        <p:tgtEl>
                                          <p:spTgt spid="4">
                                            <p:txEl>
                                              <p:pRg st="0" end="0"/>
                                            </p:txEl>
                                          </p:spTgt>
                                        </p:tgtEl>
                                      </p:cBhvr>
                                      <p:to x="100000" y="100000"/>
                                    </p:animScale>
                                    <p:animScale>
                                      <p:cBhvr>
                                        <p:cTn id="35" dur="26">
                                          <p:stCondLst>
                                            <p:cond delay="1808"/>
                                          </p:stCondLst>
                                        </p:cTn>
                                        <p:tgtEl>
                                          <p:spTgt spid="4">
                                            <p:txEl>
                                              <p:pRg st="0" end="0"/>
                                            </p:txEl>
                                          </p:spTgt>
                                        </p:tgtEl>
                                      </p:cBhvr>
                                      <p:to x="100000" y="95000"/>
                                    </p:animScale>
                                    <p:animScale>
                                      <p:cBhvr>
                                        <p:cTn id="36" dur="166" decel="50000">
                                          <p:stCondLst>
                                            <p:cond delay="1834"/>
                                          </p:stCondLst>
                                        </p:cTn>
                                        <p:tgtEl>
                                          <p:spTgt spid="4">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5">
                                            <p:bg/>
                                          </p:spTgt>
                                        </p:tgtEl>
                                        <p:attrNameLst>
                                          <p:attrName>style.visibility</p:attrName>
                                        </p:attrNameLst>
                                      </p:cBhvr>
                                      <p:to>
                                        <p:strVal val="visible"/>
                                      </p:to>
                                    </p:set>
                                    <p:animEffect transition="in" filter="wipe(down)">
                                      <p:cBhvr>
                                        <p:cTn id="41" dur="580">
                                          <p:stCondLst>
                                            <p:cond delay="0"/>
                                          </p:stCondLst>
                                        </p:cTn>
                                        <p:tgtEl>
                                          <p:spTgt spid="5">
                                            <p:bg/>
                                          </p:spTgt>
                                        </p:tgtEl>
                                      </p:cBhvr>
                                    </p:animEffect>
                                    <p:anim calcmode="lin" valueType="num">
                                      <p:cBhvr>
                                        <p:cTn id="42"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bg/>
                                          </p:spTgt>
                                        </p:tgtEl>
                                      </p:cBhvr>
                                      <p:to x="100000" y="60000"/>
                                    </p:animScale>
                                    <p:animScale>
                                      <p:cBhvr>
                                        <p:cTn id="48" dur="166" decel="50000">
                                          <p:stCondLst>
                                            <p:cond delay="676"/>
                                          </p:stCondLst>
                                        </p:cTn>
                                        <p:tgtEl>
                                          <p:spTgt spid="5">
                                            <p:bg/>
                                          </p:spTgt>
                                        </p:tgtEl>
                                      </p:cBhvr>
                                      <p:to x="100000" y="100000"/>
                                    </p:animScale>
                                    <p:animScale>
                                      <p:cBhvr>
                                        <p:cTn id="49" dur="26">
                                          <p:stCondLst>
                                            <p:cond delay="1312"/>
                                          </p:stCondLst>
                                        </p:cTn>
                                        <p:tgtEl>
                                          <p:spTgt spid="5">
                                            <p:bg/>
                                          </p:spTgt>
                                        </p:tgtEl>
                                      </p:cBhvr>
                                      <p:to x="100000" y="80000"/>
                                    </p:animScale>
                                    <p:animScale>
                                      <p:cBhvr>
                                        <p:cTn id="50" dur="166" decel="50000">
                                          <p:stCondLst>
                                            <p:cond delay="1338"/>
                                          </p:stCondLst>
                                        </p:cTn>
                                        <p:tgtEl>
                                          <p:spTgt spid="5">
                                            <p:bg/>
                                          </p:spTgt>
                                        </p:tgtEl>
                                      </p:cBhvr>
                                      <p:to x="100000" y="100000"/>
                                    </p:animScale>
                                    <p:animScale>
                                      <p:cBhvr>
                                        <p:cTn id="51" dur="26">
                                          <p:stCondLst>
                                            <p:cond delay="1642"/>
                                          </p:stCondLst>
                                        </p:cTn>
                                        <p:tgtEl>
                                          <p:spTgt spid="5">
                                            <p:bg/>
                                          </p:spTgt>
                                        </p:tgtEl>
                                      </p:cBhvr>
                                      <p:to x="100000" y="90000"/>
                                    </p:animScale>
                                    <p:animScale>
                                      <p:cBhvr>
                                        <p:cTn id="52" dur="166" decel="50000">
                                          <p:stCondLst>
                                            <p:cond delay="1668"/>
                                          </p:stCondLst>
                                        </p:cTn>
                                        <p:tgtEl>
                                          <p:spTgt spid="5">
                                            <p:bg/>
                                          </p:spTgt>
                                        </p:tgtEl>
                                      </p:cBhvr>
                                      <p:to x="100000" y="100000"/>
                                    </p:animScale>
                                    <p:animScale>
                                      <p:cBhvr>
                                        <p:cTn id="53" dur="26">
                                          <p:stCondLst>
                                            <p:cond delay="1808"/>
                                          </p:stCondLst>
                                        </p:cTn>
                                        <p:tgtEl>
                                          <p:spTgt spid="5">
                                            <p:bg/>
                                          </p:spTgt>
                                        </p:tgtEl>
                                      </p:cBhvr>
                                      <p:to x="100000" y="95000"/>
                                    </p:animScale>
                                    <p:animScale>
                                      <p:cBhvr>
                                        <p:cTn id="54" dur="166" decel="50000">
                                          <p:stCondLst>
                                            <p:cond delay="1834"/>
                                          </p:stCondLst>
                                        </p:cTn>
                                        <p:tgtEl>
                                          <p:spTgt spid="5">
                                            <p:bg/>
                                          </p:spTgt>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Effect transition="in" filter="wipe(down)">
                                      <p:cBhvr>
                                        <p:cTn id="57" dur="580">
                                          <p:stCondLst>
                                            <p:cond delay="0"/>
                                          </p:stCondLst>
                                        </p:cTn>
                                        <p:tgtEl>
                                          <p:spTgt spid="5">
                                            <p:txEl>
                                              <p:pRg st="0" end="0"/>
                                            </p:txEl>
                                          </p:spTgt>
                                        </p:tgtEl>
                                      </p:cBhvr>
                                    </p:animEffect>
                                    <p:anim calcmode="lin" valueType="num">
                                      <p:cBhvr>
                                        <p:cTn id="5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5">
                                            <p:txEl>
                                              <p:pRg st="0" end="0"/>
                                            </p:txEl>
                                          </p:spTgt>
                                        </p:tgtEl>
                                      </p:cBhvr>
                                      <p:to x="100000" y="60000"/>
                                    </p:animScale>
                                    <p:animScale>
                                      <p:cBhvr>
                                        <p:cTn id="64" dur="166" decel="50000">
                                          <p:stCondLst>
                                            <p:cond delay="676"/>
                                          </p:stCondLst>
                                        </p:cTn>
                                        <p:tgtEl>
                                          <p:spTgt spid="5">
                                            <p:txEl>
                                              <p:pRg st="0" end="0"/>
                                            </p:txEl>
                                          </p:spTgt>
                                        </p:tgtEl>
                                      </p:cBhvr>
                                      <p:to x="100000" y="100000"/>
                                    </p:animScale>
                                    <p:animScale>
                                      <p:cBhvr>
                                        <p:cTn id="65" dur="26">
                                          <p:stCondLst>
                                            <p:cond delay="1312"/>
                                          </p:stCondLst>
                                        </p:cTn>
                                        <p:tgtEl>
                                          <p:spTgt spid="5">
                                            <p:txEl>
                                              <p:pRg st="0" end="0"/>
                                            </p:txEl>
                                          </p:spTgt>
                                        </p:tgtEl>
                                      </p:cBhvr>
                                      <p:to x="100000" y="80000"/>
                                    </p:animScale>
                                    <p:animScale>
                                      <p:cBhvr>
                                        <p:cTn id="66" dur="166" decel="50000">
                                          <p:stCondLst>
                                            <p:cond delay="1338"/>
                                          </p:stCondLst>
                                        </p:cTn>
                                        <p:tgtEl>
                                          <p:spTgt spid="5">
                                            <p:txEl>
                                              <p:pRg st="0" end="0"/>
                                            </p:txEl>
                                          </p:spTgt>
                                        </p:tgtEl>
                                      </p:cBhvr>
                                      <p:to x="100000" y="100000"/>
                                    </p:animScale>
                                    <p:animScale>
                                      <p:cBhvr>
                                        <p:cTn id="67" dur="26">
                                          <p:stCondLst>
                                            <p:cond delay="1642"/>
                                          </p:stCondLst>
                                        </p:cTn>
                                        <p:tgtEl>
                                          <p:spTgt spid="5">
                                            <p:txEl>
                                              <p:pRg st="0" end="0"/>
                                            </p:txEl>
                                          </p:spTgt>
                                        </p:tgtEl>
                                      </p:cBhvr>
                                      <p:to x="100000" y="90000"/>
                                    </p:animScale>
                                    <p:animScale>
                                      <p:cBhvr>
                                        <p:cTn id="68" dur="166" decel="50000">
                                          <p:stCondLst>
                                            <p:cond delay="1668"/>
                                          </p:stCondLst>
                                        </p:cTn>
                                        <p:tgtEl>
                                          <p:spTgt spid="5">
                                            <p:txEl>
                                              <p:pRg st="0" end="0"/>
                                            </p:txEl>
                                          </p:spTgt>
                                        </p:tgtEl>
                                      </p:cBhvr>
                                      <p:to x="100000" y="100000"/>
                                    </p:animScale>
                                    <p:animScale>
                                      <p:cBhvr>
                                        <p:cTn id="69" dur="26">
                                          <p:stCondLst>
                                            <p:cond delay="1808"/>
                                          </p:stCondLst>
                                        </p:cTn>
                                        <p:tgtEl>
                                          <p:spTgt spid="5">
                                            <p:txEl>
                                              <p:pRg st="0" end="0"/>
                                            </p:txEl>
                                          </p:spTgt>
                                        </p:tgtEl>
                                      </p:cBhvr>
                                      <p:to x="100000" y="95000"/>
                                    </p:animScale>
                                    <p:animScale>
                                      <p:cBhvr>
                                        <p:cTn id="70" dur="166" decel="50000">
                                          <p:stCondLst>
                                            <p:cond delay="1834"/>
                                          </p:stCondLst>
                                        </p:cTn>
                                        <p:tgtEl>
                                          <p:spTgt spid="5">
                                            <p:txEl>
                                              <p:pRg st="0" end="0"/>
                                            </p:tx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barn(inVertical)">
                                      <p:cBhvr>
                                        <p:cTn id="75" dur="500"/>
                                        <p:tgtEl>
                                          <p:spTgt spid="6"/>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p:cTn id="80" dur="500" fill="hold"/>
                                        <p:tgtEl>
                                          <p:spTgt spid="7"/>
                                        </p:tgtEl>
                                        <p:attrNameLst>
                                          <p:attrName>ppt_w</p:attrName>
                                        </p:attrNameLst>
                                      </p:cBhvr>
                                      <p:tavLst>
                                        <p:tav tm="0">
                                          <p:val>
                                            <p:fltVal val="0"/>
                                          </p:val>
                                        </p:tav>
                                        <p:tav tm="100000">
                                          <p:val>
                                            <p:strVal val="#ppt_w"/>
                                          </p:val>
                                        </p:tav>
                                      </p:tavLst>
                                    </p:anim>
                                    <p:anim calcmode="lin" valueType="num">
                                      <p:cBhvr>
                                        <p:cTn id="81" dur="500" fill="hold"/>
                                        <p:tgtEl>
                                          <p:spTgt spid="7"/>
                                        </p:tgtEl>
                                        <p:attrNameLst>
                                          <p:attrName>ppt_h</p:attrName>
                                        </p:attrNameLst>
                                      </p:cBhvr>
                                      <p:tavLst>
                                        <p:tav tm="0">
                                          <p:val>
                                            <p:fltVal val="0"/>
                                          </p:val>
                                        </p:tav>
                                        <p:tav tm="100000">
                                          <p:val>
                                            <p:strVal val="#ppt_h"/>
                                          </p:val>
                                        </p:tav>
                                      </p:tavLst>
                                    </p:anim>
                                    <p:animEffect transition="in" filter="fade">
                                      <p:cBhvr>
                                        <p:cTn id="82" dur="500"/>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p:cTn id="87" dur="500" fill="hold"/>
                                        <p:tgtEl>
                                          <p:spTgt spid="8"/>
                                        </p:tgtEl>
                                        <p:attrNameLst>
                                          <p:attrName>ppt_w</p:attrName>
                                        </p:attrNameLst>
                                      </p:cBhvr>
                                      <p:tavLst>
                                        <p:tav tm="0">
                                          <p:val>
                                            <p:fltVal val="0"/>
                                          </p:val>
                                        </p:tav>
                                        <p:tav tm="100000">
                                          <p:val>
                                            <p:strVal val="#ppt_w"/>
                                          </p:val>
                                        </p:tav>
                                      </p:tavLst>
                                    </p:anim>
                                    <p:anim calcmode="lin" valueType="num">
                                      <p:cBhvr>
                                        <p:cTn id="88" dur="500" fill="hold"/>
                                        <p:tgtEl>
                                          <p:spTgt spid="8"/>
                                        </p:tgtEl>
                                        <p:attrNameLst>
                                          <p:attrName>ppt_h</p:attrName>
                                        </p:attrNameLst>
                                      </p:cBhvr>
                                      <p:tavLst>
                                        <p:tav tm="0">
                                          <p:val>
                                            <p:fltVal val="0"/>
                                          </p:val>
                                        </p:tav>
                                        <p:tav tm="100000">
                                          <p:val>
                                            <p:strVal val="#ppt_h"/>
                                          </p:val>
                                        </p:tav>
                                      </p:tavLst>
                                    </p:anim>
                                    <p:animEffect transition="in" filter="fade">
                                      <p:cBhvr>
                                        <p:cTn id="89" dur="500"/>
                                        <p:tgtEl>
                                          <p:spTgt spid="8"/>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1000"/>
                                        <p:tgtEl>
                                          <p:spTgt spid="9"/>
                                        </p:tgtEl>
                                      </p:cBhvr>
                                    </p:animEffect>
                                    <p:anim calcmode="lin" valueType="num">
                                      <p:cBhvr>
                                        <p:cTn id="95" dur="1000" fill="hold"/>
                                        <p:tgtEl>
                                          <p:spTgt spid="9"/>
                                        </p:tgtEl>
                                        <p:attrNameLst>
                                          <p:attrName>ppt_x</p:attrName>
                                        </p:attrNameLst>
                                      </p:cBhvr>
                                      <p:tavLst>
                                        <p:tav tm="0">
                                          <p:val>
                                            <p:strVal val="#ppt_x"/>
                                          </p:val>
                                        </p:tav>
                                        <p:tav tm="100000">
                                          <p:val>
                                            <p:strVal val="#ppt_x"/>
                                          </p:val>
                                        </p:tav>
                                      </p:tavLst>
                                    </p:anim>
                                    <p:anim calcmode="lin" valueType="num">
                                      <p:cBhvr>
                                        <p:cTn id="9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fade">
                                      <p:cBhvr>
                                        <p:cTn id="101" dur="1000"/>
                                        <p:tgtEl>
                                          <p:spTgt spid="10"/>
                                        </p:tgtEl>
                                      </p:cBhvr>
                                    </p:animEffect>
                                    <p:anim calcmode="lin" valueType="num">
                                      <p:cBhvr>
                                        <p:cTn id="102" dur="1000" fill="hold"/>
                                        <p:tgtEl>
                                          <p:spTgt spid="10"/>
                                        </p:tgtEl>
                                        <p:attrNameLst>
                                          <p:attrName>ppt_x</p:attrName>
                                        </p:attrNameLst>
                                      </p:cBhvr>
                                      <p:tavLst>
                                        <p:tav tm="0">
                                          <p:val>
                                            <p:strVal val="#ppt_x"/>
                                          </p:val>
                                        </p:tav>
                                        <p:tav tm="100000">
                                          <p:val>
                                            <p:strVal val="#ppt_x"/>
                                          </p:val>
                                        </p:tav>
                                      </p:tavLst>
                                    </p:anim>
                                    <p:anim calcmode="lin" valueType="num">
                                      <p:cBhvr>
                                        <p:cTn id="10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uiExpand="1" build="allAtOnce" animBg="1"/>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B2CA64-333C-4ECF-B5AF-26F732A3F5CE}"/>
              </a:ext>
            </a:extLst>
          </p:cNvPr>
          <p:cNvSpPr>
            <a:spLocks noGrp="1"/>
          </p:cNvSpPr>
          <p:nvPr>
            <p:ph type="title"/>
          </p:nvPr>
        </p:nvSpPr>
        <p:spPr/>
        <p:txBody>
          <a:bodyPr/>
          <a:lstStyle/>
          <a:p>
            <a:r>
              <a:rPr lang="he-IL" dirty="0"/>
              <a:t>שרש המצווה=טעם המצווה</a:t>
            </a:r>
          </a:p>
        </p:txBody>
      </p:sp>
      <p:sp>
        <p:nvSpPr>
          <p:cNvPr id="3" name="מציין מיקום של כותרת תחתונה 2">
            <a:extLst>
              <a:ext uri="{FF2B5EF4-FFF2-40B4-BE49-F238E27FC236}">
                <a16:creationId xmlns:a16="http://schemas.microsoft.com/office/drawing/2014/main" id="{720D493B-E381-43A7-8AE4-9C0A8630FA4E}"/>
              </a:ext>
            </a:extLst>
          </p:cNvPr>
          <p:cNvSpPr>
            <a:spLocks noGrp="1"/>
          </p:cNvSpPr>
          <p:nvPr>
            <p:ph type="ftr" sz="quarter" idx="11"/>
          </p:nvPr>
        </p:nvSpPr>
        <p:spPr/>
        <p:txBody>
          <a:bodyPr/>
          <a:lstStyle/>
          <a:p>
            <a:r>
              <a:rPr lang="he-IL"/>
              <a:t>לקט מצוות מספר החינוך</a:t>
            </a:r>
          </a:p>
        </p:txBody>
      </p:sp>
      <p:sp>
        <p:nvSpPr>
          <p:cNvPr id="4" name="תיבת טקסט 3">
            <a:extLst>
              <a:ext uri="{FF2B5EF4-FFF2-40B4-BE49-F238E27FC236}">
                <a16:creationId xmlns:a16="http://schemas.microsoft.com/office/drawing/2014/main" id="{3189E108-457C-4C3B-93D9-06FE9550B89F}"/>
              </a:ext>
            </a:extLst>
          </p:cNvPr>
          <p:cNvSpPr txBox="1"/>
          <p:nvPr/>
        </p:nvSpPr>
        <p:spPr>
          <a:xfrm>
            <a:off x="4606833" y="3481977"/>
            <a:ext cx="6078583" cy="523220"/>
          </a:xfrm>
          <a:prstGeom prst="rect">
            <a:avLst/>
          </a:prstGeom>
          <a:noFill/>
        </p:spPr>
        <p:txBody>
          <a:bodyPr wrap="square" rtlCol="1">
            <a:spAutoFit/>
          </a:bodyPr>
          <a:lstStyle/>
          <a:p>
            <a:r>
              <a:rPr lang="he-IL" sz="2800" dirty="0"/>
              <a:t>"ידוע, כי היא מן המצוות שהשכל מחייב אותן"</a:t>
            </a:r>
          </a:p>
        </p:txBody>
      </p:sp>
      <p:sp>
        <p:nvSpPr>
          <p:cNvPr id="5" name="תיבת טקסט 4">
            <a:extLst>
              <a:ext uri="{FF2B5EF4-FFF2-40B4-BE49-F238E27FC236}">
                <a16:creationId xmlns:a16="http://schemas.microsoft.com/office/drawing/2014/main" id="{AD08F2FC-7D5D-4766-BD0A-DCF52709B347}"/>
              </a:ext>
            </a:extLst>
          </p:cNvPr>
          <p:cNvSpPr txBox="1"/>
          <p:nvPr/>
        </p:nvSpPr>
        <p:spPr>
          <a:xfrm>
            <a:off x="8601302" y="3091543"/>
            <a:ext cx="2754676" cy="369332"/>
          </a:xfrm>
          <a:prstGeom prst="rect">
            <a:avLst/>
          </a:prstGeom>
          <a:noFill/>
        </p:spPr>
        <p:txBody>
          <a:bodyPr wrap="square" rtlCol="1">
            <a:spAutoFit/>
          </a:bodyPr>
          <a:lstStyle/>
          <a:p>
            <a:r>
              <a:rPr lang="he-IL" dirty="0">
                <a:latin typeface="Guttman Yad-Brush" panose="02010401010101010101" pitchFamily="2" charset="-79"/>
                <a:cs typeface="Guttman Yad-Brush" panose="02010401010101010101" pitchFamily="2" charset="-79"/>
              </a:rPr>
              <a:t>לשון בעל ספר החינוך:</a:t>
            </a:r>
          </a:p>
        </p:txBody>
      </p:sp>
      <p:sp>
        <p:nvSpPr>
          <p:cNvPr id="6" name="תיבת טקסט 5">
            <a:extLst>
              <a:ext uri="{FF2B5EF4-FFF2-40B4-BE49-F238E27FC236}">
                <a16:creationId xmlns:a16="http://schemas.microsoft.com/office/drawing/2014/main" id="{4AC74266-3694-4BF3-9FD9-29E3DE1E4AC9}"/>
              </a:ext>
            </a:extLst>
          </p:cNvPr>
          <p:cNvSpPr txBox="1"/>
          <p:nvPr/>
        </p:nvSpPr>
        <p:spPr>
          <a:xfrm>
            <a:off x="914402" y="4572002"/>
            <a:ext cx="10626316" cy="646331"/>
          </a:xfrm>
          <a:prstGeom prst="rect">
            <a:avLst/>
          </a:prstGeom>
          <a:noFill/>
        </p:spPr>
        <p:txBody>
          <a:bodyPr wrap="square" rtlCol="1">
            <a:spAutoFit/>
          </a:bodyPr>
          <a:lstStyle/>
          <a:p>
            <a:pPr algn="ctr"/>
            <a:r>
              <a:rPr lang="he-IL" dirty="0"/>
              <a:t>כל מילה מיותרת, הדברים אמורים להיות ברורים לכל בר דעת!!!</a:t>
            </a:r>
          </a:p>
          <a:p>
            <a:pPr algn="ctr"/>
            <a:r>
              <a:rPr lang="he-IL" dirty="0"/>
              <a:t>אין לקחת את כספו של האחר ללא רשותו</a:t>
            </a:r>
          </a:p>
        </p:txBody>
      </p:sp>
    </p:spTree>
    <p:extLst>
      <p:ext uri="{BB962C8B-B14F-4D97-AF65-F5344CB8AC3E}">
        <p14:creationId xmlns:p14="http://schemas.microsoft.com/office/powerpoint/2010/main" val="106634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15" name="Group 14">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6"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8"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כותרת 1">
            <a:extLst>
              <a:ext uri="{FF2B5EF4-FFF2-40B4-BE49-F238E27FC236}">
                <a16:creationId xmlns:a16="http://schemas.microsoft.com/office/drawing/2014/main" id="{850345F1-5545-43BB-A9FD-76A9583A0305}"/>
              </a:ext>
            </a:extLst>
          </p:cNvPr>
          <p:cNvSpPr>
            <a:spLocks noGrp="1"/>
          </p:cNvSpPr>
          <p:nvPr>
            <p:ph type="ctrTitle"/>
          </p:nvPr>
        </p:nvSpPr>
        <p:spPr>
          <a:xfrm>
            <a:off x="2692398" y="1871131"/>
            <a:ext cx="6815669" cy="1515533"/>
          </a:xfrm>
        </p:spPr>
        <p:txBody>
          <a:bodyPr>
            <a:normAutofit/>
          </a:bodyPr>
          <a:lstStyle/>
          <a:p>
            <a:pPr>
              <a:lnSpc>
                <a:spcPct val="90000"/>
              </a:lnSpc>
            </a:pPr>
            <a:r>
              <a:rPr lang="he-IL" sz="5000">
                <a:solidFill>
                  <a:schemeClr val="bg1"/>
                </a:solidFill>
              </a:rPr>
              <a:t>מצווה רכ"ח</a:t>
            </a:r>
            <a:br>
              <a:rPr lang="en-US" sz="5000">
                <a:solidFill>
                  <a:schemeClr val="bg1"/>
                </a:solidFill>
              </a:rPr>
            </a:br>
            <a:r>
              <a:rPr lang="he-IL" sz="5000">
                <a:solidFill>
                  <a:schemeClr val="bg1"/>
                </a:solidFill>
              </a:rPr>
              <a:t> שלא לעשוק שכר שכיר</a:t>
            </a:r>
          </a:p>
        </p:txBody>
      </p:sp>
      <p:sp>
        <p:nvSpPr>
          <p:cNvPr id="3" name="כותרת משנה 2">
            <a:extLst>
              <a:ext uri="{FF2B5EF4-FFF2-40B4-BE49-F238E27FC236}">
                <a16:creationId xmlns:a16="http://schemas.microsoft.com/office/drawing/2014/main" id="{7A548F6D-337B-48A2-B9D0-85D5827D5FD9}"/>
              </a:ext>
            </a:extLst>
          </p:cNvPr>
          <p:cNvSpPr>
            <a:spLocks noGrp="1"/>
          </p:cNvSpPr>
          <p:nvPr>
            <p:ph type="subTitle" idx="1"/>
          </p:nvPr>
        </p:nvSpPr>
        <p:spPr>
          <a:xfrm>
            <a:off x="2692398" y="3657597"/>
            <a:ext cx="6815669" cy="1320802"/>
          </a:xfrm>
        </p:spPr>
        <p:txBody>
          <a:bodyPr anchor="ctr">
            <a:normAutofit/>
          </a:bodyPr>
          <a:lstStyle/>
          <a:p>
            <a:r>
              <a:rPr lang="he" sz="2800" dirty="0">
                <a:solidFill>
                  <a:schemeClr val="bg1"/>
                </a:solidFill>
              </a:rPr>
              <a:t>חלק ב</a:t>
            </a:r>
            <a:r>
              <a:rPr lang="en-US" sz="2800" dirty="0">
                <a:solidFill>
                  <a:schemeClr val="bg1"/>
                </a:solidFill>
              </a:rPr>
              <a:t>'</a:t>
            </a:r>
            <a:r>
              <a:rPr lang="he" sz="2800" dirty="0">
                <a:solidFill>
                  <a:schemeClr val="bg1"/>
                </a:solidFill>
              </a:rPr>
              <a:t> </a:t>
            </a:r>
            <a:endParaRPr lang="he-IL" sz="2800" dirty="0">
              <a:solidFill>
                <a:schemeClr val="bg1"/>
              </a:solidFill>
            </a:endParaRPr>
          </a:p>
        </p:txBody>
      </p:sp>
      <p:cxnSp>
        <p:nvCxnSpPr>
          <p:cNvPr id="21" name="Straight Connector 20">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מציין מיקום של כותרת תחתונה 3">
            <a:extLst>
              <a:ext uri="{FF2B5EF4-FFF2-40B4-BE49-F238E27FC236}">
                <a16:creationId xmlns:a16="http://schemas.microsoft.com/office/drawing/2014/main" id="{6069DA26-4227-41A0-A82E-29EEF2F41442}"/>
              </a:ext>
            </a:extLst>
          </p:cNvPr>
          <p:cNvSpPr>
            <a:spLocks noGrp="1"/>
          </p:cNvSpPr>
          <p:nvPr>
            <p:ph type="ftr" sz="quarter" idx="11"/>
          </p:nvPr>
        </p:nvSpPr>
        <p:spPr>
          <a:xfrm>
            <a:off x="2692397" y="5037663"/>
            <a:ext cx="5214635" cy="279400"/>
          </a:xfrm>
        </p:spPr>
        <p:txBody>
          <a:bodyPr>
            <a:normAutofit/>
          </a:bodyPr>
          <a:lstStyle/>
          <a:p>
            <a:pPr>
              <a:spcAft>
                <a:spcPts val="600"/>
              </a:spcAft>
            </a:pPr>
            <a:r>
              <a:rPr lang="he-IL">
                <a:solidFill>
                  <a:schemeClr val="bg1"/>
                </a:solidFill>
              </a:rPr>
              <a:t>לקט מצוות מספר החינוך</a:t>
            </a:r>
          </a:p>
        </p:txBody>
      </p:sp>
    </p:spTree>
    <p:extLst>
      <p:ext uri="{BB962C8B-B14F-4D97-AF65-F5344CB8AC3E}">
        <p14:creationId xmlns:p14="http://schemas.microsoft.com/office/powerpoint/2010/main" val="4159373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0009183-7FF9-4199-996B-485D2B122D1D}"/>
              </a:ext>
            </a:extLst>
          </p:cNvPr>
          <p:cNvSpPr>
            <a:spLocks noGrp="1"/>
          </p:cNvSpPr>
          <p:nvPr>
            <p:ph type="title"/>
          </p:nvPr>
        </p:nvSpPr>
        <p:spPr/>
        <p:txBody>
          <a:bodyPr>
            <a:normAutofit/>
          </a:bodyPr>
          <a:lstStyle/>
          <a:p>
            <a:r>
              <a:rPr lang="he-IL" dirty="0"/>
              <a:t>סיום אופייני ל "בעל ספר החינוך"</a:t>
            </a:r>
          </a:p>
        </p:txBody>
      </p:sp>
      <p:sp>
        <p:nvSpPr>
          <p:cNvPr id="3" name="מציין מיקום של כותרת תחתונה 2">
            <a:extLst>
              <a:ext uri="{FF2B5EF4-FFF2-40B4-BE49-F238E27FC236}">
                <a16:creationId xmlns:a16="http://schemas.microsoft.com/office/drawing/2014/main" id="{444B638D-A383-41D1-A6FA-F4453A9B4255}"/>
              </a:ext>
            </a:extLst>
          </p:cNvPr>
          <p:cNvSpPr>
            <a:spLocks noGrp="1"/>
          </p:cNvSpPr>
          <p:nvPr>
            <p:ph type="ftr" sz="quarter" idx="11"/>
          </p:nvPr>
        </p:nvSpPr>
        <p:spPr/>
        <p:txBody>
          <a:bodyPr/>
          <a:lstStyle/>
          <a:p>
            <a:r>
              <a:rPr lang="he-IL"/>
              <a:t>לקט מצוות מספר החינוך</a:t>
            </a:r>
          </a:p>
        </p:txBody>
      </p:sp>
      <p:sp>
        <p:nvSpPr>
          <p:cNvPr id="4" name="תיבת טקסט 3">
            <a:extLst>
              <a:ext uri="{FF2B5EF4-FFF2-40B4-BE49-F238E27FC236}">
                <a16:creationId xmlns:a16="http://schemas.microsoft.com/office/drawing/2014/main" id="{0DDA4B70-0754-4883-8EC4-2DF2459188E7}"/>
              </a:ext>
            </a:extLst>
          </p:cNvPr>
          <p:cNvSpPr txBox="1"/>
          <p:nvPr/>
        </p:nvSpPr>
        <p:spPr>
          <a:xfrm>
            <a:off x="6984274" y="3021874"/>
            <a:ext cx="4032069" cy="369332"/>
          </a:xfrm>
          <a:prstGeom prst="rect">
            <a:avLst/>
          </a:prstGeom>
          <a:noFill/>
        </p:spPr>
        <p:txBody>
          <a:bodyPr wrap="square" rtlCol="1">
            <a:spAutoFit/>
          </a:bodyPr>
          <a:lstStyle/>
          <a:p>
            <a:r>
              <a:rPr lang="he-IL" dirty="0"/>
              <a:t>בכל מקום- </a:t>
            </a:r>
            <a:r>
              <a:rPr lang="he-IL" dirty="0">
                <a:latin typeface="Guttman Yad-Brush" panose="02010401010101010101" pitchFamily="2" charset="-79"/>
                <a:cs typeface="Guttman Yad-Brush" panose="02010401010101010101" pitchFamily="2" charset="-79"/>
              </a:rPr>
              <a:t>בארץ ישראל, ובחו"ל</a:t>
            </a:r>
          </a:p>
        </p:txBody>
      </p:sp>
      <p:sp>
        <p:nvSpPr>
          <p:cNvPr id="5" name="תיבת טקסט 4">
            <a:extLst>
              <a:ext uri="{FF2B5EF4-FFF2-40B4-BE49-F238E27FC236}">
                <a16:creationId xmlns:a16="http://schemas.microsoft.com/office/drawing/2014/main" id="{4DAB87F5-E68A-4E7D-B14D-04E52795F777}"/>
              </a:ext>
            </a:extLst>
          </p:cNvPr>
          <p:cNvSpPr txBox="1"/>
          <p:nvPr/>
        </p:nvSpPr>
        <p:spPr>
          <a:xfrm>
            <a:off x="3988526" y="3390230"/>
            <a:ext cx="6479177" cy="369332"/>
          </a:xfrm>
          <a:prstGeom prst="rect">
            <a:avLst/>
          </a:prstGeom>
          <a:noFill/>
        </p:spPr>
        <p:txBody>
          <a:bodyPr wrap="square" rtlCol="1">
            <a:spAutoFit/>
          </a:bodyPr>
          <a:lstStyle/>
          <a:p>
            <a:r>
              <a:rPr lang="he-IL" dirty="0"/>
              <a:t>בכל זמן- </a:t>
            </a:r>
            <a:r>
              <a:rPr lang="he-IL" dirty="0">
                <a:latin typeface="Guttman Yad-Brush" panose="02010401010101010101" pitchFamily="2" charset="-79"/>
                <a:cs typeface="Guttman Yad-Brush" panose="02010401010101010101" pitchFamily="2" charset="-79"/>
              </a:rPr>
              <a:t>בזמן שיש בית מקדש, וכשאין בית מקדש  </a:t>
            </a:r>
          </a:p>
        </p:txBody>
      </p:sp>
      <p:sp>
        <p:nvSpPr>
          <p:cNvPr id="6" name="תיבת טקסט 5">
            <a:extLst>
              <a:ext uri="{FF2B5EF4-FFF2-40B4-BE49-F238E27FC236}">
                <a16:creationId xmlns:a16="http://schemas.microsoft.com/office/drawing/2014/main" id="{21F9CAF6-2E8F-4171-9391-D01C7904834E}"/>
              </a:ext>
            </a:extLst>
          </p:cNvPr>
          <p:cNvSpPr txBox="1"/>
          <p:nvPr/>
        </p:nvSpPr>
        <p:spPr>
          <a:xfrm>
            <a:off x="2560321" y="3953691"/>
            <a:ext cx="6696890" cy="369332"/>
          </a:xfrm>
          <a:prstGeom prst="rect">
            <a:avLst/>
          </a:prstGeom>
          <a:noFill/>
        </p:spPr>
        <p:txBody>
          <a:bodyPr wrap="square" rtlCol="1">
            <a:spAutoFit/>
          </a:bodyPr>
          <a:lstStyle/>
          <a:p>
            <a:r>
              <a:rPr lang="he-IL" dirty="0"/>
              <a:t>מי חייב? </a:t>
            </a:r>
            <a:r>
              <a:rPr lang="he-IL" dirty="0">
                <a:latin typeface="Guttman Yad-Brush" panose="02010401010101010101" pitchFamily="2" charset="-79"/>
                <a:cs typeface="Guttman Yad-Brush" panose="02010401010101010101" pitchFamily="2" charset="-79"/>
              </a:rPr>
              <a:t>גברים ונשים (זו אינה מצוות עשה שהזמן </a:t>
            </a:r>
            <a:r>
              <a:rPr lang="he-IL" dirty="0" err="1">
                <a:latin typeface="Guttman Yad-Brush" panose="02010401010101010101" pitchFamily="2" charset="-79"/>
                <a:cs typeface="Guttman Yad-Brush" panose="02010401010101010101" pitchFamily="2" charset="-79"/>
              </a:rPr>
              <a:t>גרמא</a:t>
            </a:r>
            <a:r>
              <a:rPr lang="he-IL" dirty="0">
                <a:latin typeface="Guttman Yad-Brush" panose="02010401010101010101" pitchFamily="2" charset="-79"/>
                <a:cs typeface="Guttman Yad-Brush" panose="02010401010101010101" pitchFamily="2" charset="-79"/>
              </a:rPr>
              <a:t>)</a:t>
            </a:r>
          </a:p>
        </p:txBody>
      </p:sp>
    </p:spTree>
    <p:extLst>
      <p:ext uri="{BB962C8B-B14F-4D97-AF65-F5344CB8AC3E}">
        <p14:creationId xmlns:p14="http://schemas.microsoft.com/office/powerpoint/2010/main" val="35340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C3BCAB-F884-4A46-A430-C91D00766BC6}"/>
              </a:ext>
            </a:extLst>
          </p:cNvPr>
          <p:cNvSpPr>
            <a:spLocks noGrp="1"/>
          </p:cNvSpPr>
          <p:nvPr>
            <p:ph type="title"/>
          </p:nvPr>
        </p:nvSpPr>
        <p:spPr/>
        <p:txBody>
          <a:bodyPr/>
          <a:lstStyle/>
          <a:p>
            <a:r>
              <a:rPr lang="he-IL" dirty="0"/>
              <a:t>"לאו הניתק לעשה"</a:t>
            </a:r>
          </a:p>
        </p:txBody>
      </p:sp>
      <p:sp>
        <p:nvSpPr>
          <p:cNvPr id="3" name="מציין מיקום של כותרת תחתונה 2">
            <a:extLst>
              <a:ext uri="{FF2B5EF4-FFF2-40B4-BE49-F238E27FC236}">
                <a16:creationId xmlns:a16="http://schemas.microsoft.com/office/drawing/2014/main" id="{FA8CBD79-F35D-4FC4-A13F-0E29D261B1C1}"/>
              </a:ext>
            </a:extLst>
          </p:cNvPr>
          <p:cNvSpPr>
            <a:spLocks noGrp="1"/>
          </p:cNvSpPr>
          <p:nvPr>
            <p:ph type="ftr" sz="quarter" idx="11"/>
          </p:nvPr>
        </p:nvSpPr>
        <p:spPr/>
        <p:txBody>
          <a:bodyPr/>
          <a:lstStyle/>
          <a:p>
            <a:r>
              <a:rPr lang="he-IL"/>
              <a:t>לקט מצוות מספר החינוך</a:t>
            </a:r>
          </a:p>
        </p:txBody>
      </p:sp>
      <p:sp>
        <p:nvSpPr>
          <p:cNvPr id="5" name="תיבת טקסט 4">
            <a:extLst>
              <a:ext uri="{FF2B5EF4-FFF2-40B4-BE49-F238E27FC236}">
                <a16:creationId xmlns:a16="http://schemas.microsoft.com/office/drawing/2014/main" id="{DAAA6F77-3E90-4C68-AEB3-DA5E4D95D5F0}"/>
              </a:ext>
            </a:extLst>
          </p:cNvPr>
          <p:cNvSpPr txBox="1"/>
          <p:nvPr/>
        </p:nvSpPr>
        <p:spPr>
          <a:xfrm>
            <a:off x="3062796" y="2880508"/>
            <a:ext cx="6968971" cy="369332"/>
          </a:xfrm>
          <a:prstGeom prst="rect">
            <a:avLst/>
          </a:prstGeom>
          <a:noFill/>
        </p:spPr>
        <p:txBody>
          <a:bodyPr wrap="square" rtlCol="1">
            <a:spAutoFit/>
          </a:bodyPr>
          <a:lstStyle/>
          <a:p>
            <a:r>
              <a:rPr lang="he-IL" dirty="0"/>
              <a:t>הגדרת המושג- </a:t>
            </a:r>
            <a:r>
              <a:rPr lang="he-IL" b="1" u="sng" dirty="0">
                <a:latin typeface="Guttman Yad-Brush" panose="02010401010101010101" pitchFamily="2" charset="-79"/>
                <a:cs typeface="Guttman Yad-Brush" panose="02010401010101010101" pitchFamily="2" charset="-79"/>
              </a:rPr>
              <a:t>לאו</a:t>
            </a:r>
            <a:r>
              <a:rPr lang="he-IL" dirty="0">
                <a:latin typeface="Guttman Yad-Brush" panose="02010401010101010101" pitchFamily="2" charset="-79"/>
                <a:cs typeface="Guttman Yad-Brush" panose="02010401010101010101" pitchFamily="2" charset="-79"/>
              </a:rPr>
              <a:t> שהעובר עליו מתחייב ב</a:t>
            </a:r>
            <a:r>
              <a:rPr lang="he-IL" b="1" u="sng" dirty="0">
                <a:latin typeface="Guttman Yad-Brush" panose="02010401010101010101" pitchFamily="2" charset="-79"/>
                <a:cs typeface="Guttman Yad-Brush" panose="02010401010101010101" pitchFamily="2" charset="-79"/>
              </a:rPr>
              <a:t>עשה</a:t>
            </a:r>
            <a:r>
              <a:rPr lang="he-IL" dirty="0">
                <a:latin typeface="Guttman Yad-Brush" panose="02010401010101010101" pitchFamily="2" charset="-79"/>
                <a:cs typeface="Guttman Yad-Brush" panose="02010401010101010101" pitchFamily="2" charset="-79"/>
              </a:rPr>
              <a:t> על מנת לתקנו. </a:t>
            </a:r>
          </a:p>
        </p:txBody>
      </p:sp>
    </p:spTree>
    <p:extLst>
      <p:ext uri="{BB962C8B-B14F-4D97-AF65-F5344CB8AC3E}">
        <p14:creationId xmlns:p14="http://schemas.microsoft.com/office/powerpoint/2010/main" val="326976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C9399882-C94C-4B39-8ED5-1AC69060AE1C}"/>
              </a:ext>
            </a:extLst>
          </p:cNvPr>
          <p:cNvSpPr>
            <a:spLocks noGrp="1"/>
          </p:cNvSpPr>
          <p:nvPr>
            <p:ph type="ftr" sz="quarter" idx="11"/>
          </p:nvPr>
        </p:nvSpPr>
        <p:spPr/>
        <p:txBody>
          <a:bodyPr/>
          <a:lstStyle/>
          <a:p>
            <a:r>
              <a:rPr lang="he-IL"/>
              <a:t>לקט מצוות מספר החינוך</a:t>
            </a:r>
          </a:p>
        </p:txBody>
      </p:sp>
      <p:sp>
        <p:nvSpPr>
          <p:cNvPr id="4" name="תיבת טקסט 3">
            <a:extLst>
              <a:ext uri="{FF2B5EF4-FFF2-40B4-BE49-F238E27FC236}">
                <a16:creationId xmlns:a16="http://schemas.microsoft.com/office/drawing/2014/main" id="{70B59B6C-C839-4272-A5CB-85E018E0B1D8}"/>
              </a:ext>
            </a:extLst>
          </p:cNvPr>
          <p:cNvSpPr txBox="1"/>
          <p:nvPr/>
        </p:nvSpPr>
        <p:spPr>
          <a:xfrm>
            <a:off x="2542903" y="2143592"/>
            <a:ext cx="7680960" cy="369332"/>
          </a:xfrm>
          <a:prstGeom prst="rect">
            <a:avLst/>
          </a:prstGeom>
          <a:noFill/>
        </p:spPr>
        <p:txBody>
          <a:bodyPr wrap="square" rtlCol="1">
            <a:spAutoFit/>
          </a:bodyPr>
          <a:lstStyle/>
          <a:p>
            <a:pPr algn="r"/>
            <a:r>
              <a:rPr lang="he-IL" dirty="0">
                <a:latin typeface="Guttman Stam" panose="02010401010101010101" pitchFamily="2" charset="-79"/>
                <a:cs typeface="Guttman Stam" panose="02010401010101010101" pitchFamily="2" charset="-79"/>
              </a:rPr>
              <a:t>"לא תוציא מן הבית מן הבשר חוצה" (שמות </a:t>
            </a:r>
            <a:r>
              <a:rPr lang="he-IL" dirty="0" err="1">
                <a:latin typeface="Guttman Stam" panose="02010401010101010101" pitchFamily="2" charset="-79"/>
                <a:cs typeface="Guttman Stam" panose="02010401010101010101" pitchFamily="2" charset="-79"/>
              </a:rPr>
              <a:t>יב</a:t>
            </a:r>
            <a:r>
              <a:rPr lang="he-IL" dirty="0">
                <a:latin typeface="Guttman Stam" panose="02010401010101010101" pitchFamily="2" charset="-79"/>
                <a:cs typeface="Guttman Stam" panose="02010401010101010101" pitchFamily="2" charset="-79"/>
              </a:rPr>
              <a:t>, מו)</a:t>
            </a:r>
          </a:p>
        </p:txBody>
      </p:sp>
      <p:sp>
        <p:nvSpPr>
          <p:cNvPr id="5" name="תיבת טקסט 4">
            <a:extLst>
              <a:ext uri="{FF2B5EF4-FFF2-40B4-BE49-F238E27FC236}">
                <a16:creationId xmlns:a16="http://schemas.microsoft.com/office/drawing/2014/main" id="{F6FFB420-2120-43A8-A642-7AFB41D55DB9}"/>
              </a:ext>
            </a:extLst>
          </p:cNvPr>
          <p:cNvSpPr txBox="1"/>
          <p:nvPr/>
        </p:nvSpPr>
        <p:spPr>
          <a:xfrm>
            <a:off x="2368731" y="2512924"/>
            <a:ext cx="7855132" cy="369332"/>
          </a:xfrm>
          <a:prstGeom prst="rect">
            <a:avLst/>
          </a:prstGeom>
          <a:noFill/>
        </p:spPr>
        <p:txBody>
          <a:bodyPr wrap="square" rtlCol="1">
            <a:spAutoFit/>
          </a:bodyPr>
          <a:lstStyle/>
          <a:p>
            <a:pPr algn="r"/>
            <a:r>
              <a:rPr lang="he-IL" dirty="0">
                <a:highlight>
                  <a:srgbClr val="FFFF00"/>
                </a:highlight>
                <a:latin typeface="Guttman Yad-Brush" panose="02010401010101010101" pitchFamily="2" charset="-79"/>
                <a:cs typeface="Guttman Yad-Brush" panose="02010401010101010101" pitchFamily="2" charset="-79"/>
              </a:rPr>
              <a:t>אין מצווה המחייבת את האדם להחזיר את הבשר למקום אכילתו.</a:t>
            </a:r>
          </a:p>
        </p:txBody>
      </p:sp>
      <p:sp>
        <p:nvSpPr>
          <p:cNvPr id="6" name="תיבת טקסט 5">
            <a:extLst>
              <a:ext uri="{FF2B5EF4-FFF2-40B4-BE49-F238E27FC236}">
                <a16:creationId xmlns:a16="http://schemas.microsoft.com/office/drawing/2014/main" id="{9473C7F6-440E-4FDA-9541-546CF2680786}"/>
              </a:ext>
            </a:extLst>
          </p:cNvPr>
          <p:cNvSpPr txBox="1"/>
          <p:nvPr/>
        </p:nvSpPr>
        <p:spPr>
          <a:xfrm>
            <a:off x="3317966" y="1783358"/>
            <a:ext cx="6905897" cy="369332"/>
          </a:xfrm>
          <a:prstGeom prst="rect">
            <a:avLst/>
          </a:prstGeom>
          <a:noFill/>
        </p:spPr>
        <p:txBody>
          <a:bodyPr wrap="square" rtlCol="1">
            <a:spAutoFit/>
          </a:bodyPr>
          <a:lstStyle/>
          <a:p>
            <a:pPr algn="r"/>
            <a:r>
              <a:rPr lang="he-IL" dirty="0">
                <a:latin typeface="Guttman Yad-Brush" panose="02010401010101010101" pitchFamily="2" charset="-79"/>
                <a:cs typeface="Guttman Yad-Brush" panose="02010401010101010101" pitchFamily="2" charset="-79"/>
              </a:rPr>
              <a:t>1. אסור להוציא את בשר קורבן הפסח ממקום אכילתו.</a:t>
            </a:r>
          </a:p>
        </p:txBody>
      </p:sp>
      <p:sp>
        <p:nvSpPr>
          <p:cNvPr id="7" name="תיבת טקסט 6">
            <a:extLst>
              <a:ext uri="{FF2B5EF4-FFF2-40B4-BE49-F238E27FC236}">
                <a16:creationId xmlns:a16="http://schemas.microsoft.com/office/drawing/2014/main" id="{526C2DAE-193E-414C-81DB-6F5C656D9AC7}"/>
              </a:ext>
            </a:extLst>
          </p:cNvPr>
          <p:cNvSpPr txBox="1"/>
          <p:nvPr/>
        </p:nvSpPr>
        <p:spPr>
          <a:xfrm>
            <a:off x="3239589" y="3283242"/>
            <a:ext cx="6984274" cy="369332"/>
          </a:xfrm>
          <a:prstGeom prst="rect">
            <a:avLst/>
          </a:prstGeom>
          <a:noFill/>
        </p:spPr>
        <p:txBody>
          <a:bodyPr wrap="square" rtlCol="1">
            <a:spAutoFit/>
          </a:bodyPr>
          <a:lstStyle/>
          <a:p>
            <a:pPr algn="r"/>
            <a:r>
              <a:rPr lang="he-IL" dirty="0">
                <a:latin typeface="Guttman Yad-Brush" panose="02010401010101010101" pitchFamily="2" charset="-79"/>
                <a:cs typeface="Guttman Yad-Brush" panose="02010401010101010101" pitchFamily="2" charset="-79"/>
              </a:rPr>
              <a:t>2. בשבת אסור להתרחק יותר מהמרחק שקבעה התורה.</a:t>
            </a:r>
          </a:p>
        </p:txBody>
      </p:sp>
      <p:sp>
        <p:nvSpPr>
          <p:cNvPr id="9" name="תיבת טקסט 8">
            <a:extLst>
              <a:ext uri="{FF2B5EF4-FFF2-40B4-BE49-F238E27FC236}">
                <a16:creationId xmlns:a16="http://schemas.microsoft.com/office/drawing/2014/main" id="{F0D3CFD2-0C8A-44FD-BB1B-4AD5FD5DA737}"/>
              </a:ext>
            </a:extLst>
          </p:cNvPr>
          <p:cNvSpPr txBox="1"/>
          <p:nvPr/>
        </p:nvSpPr>
        <p:spPr>
          <a:xfrm>
            <a:off x="4911635" y="3602725"/>
            <a:ext cx="5364480" cy="369332"/>
          </a:xfrm>
          <a:prstGeom prst="rect">
            <a:avLst/>
          </a:prstGeom>
          <a:noFill/>
        </p:spPr>
        <p:txBody>
          <a:bodyPr wrap="square" rtlCol="1">
            <a:spAutoFit/>
          </a:bodyPr>
          <a:lstStyle/>
          <a:p>
            <a:pPr algn="r"/>
            <a:r>
              <a:rPr lang="he-IL" dirty="0">
                <a:latin typeface="Guttman Stam" panose="02010401010101010101" pitchFamily="2" charset="-79"/>
                <a:cs typeface="Guttman Stam" panose="02010401010101010101" pitchFamily="2" charset="-79"/>
              </a:rPr>
              <a:t>"אל יצא איש ממקומו ביום השביעי" (שמות </a:t>
            </a:r>
            <a:r>
              <a:rPr lang="he-IL" dirty="0" err="1">
                <a:latin typeface="Guttman Stam" panose="02010401010101010101" pitchFamily="2" charset="-79"/>
                <a:cs typeface="Guttman Stam" panose="02010401010101010101" pitchFamily="2" charset="-79"/>
              </a:rPr>
              <a:t>טז</a:t>
            </a:r>
            <a:r>
              <a:rPr lang="he-IL" dirty="0">
                <a:latin typeface="Guttman Stam" panose="02010401010101010101" pitchFamily="2" charset="-79"/>
                <a:cs typeface="Guttman Stam" panose="02010401010101010101" pitchFamily="2" charset="-79"/>
              </a:rPr>
              <a:t> </a:t>
            </a:r>
            <a:r>
              <a:rPr lang="he-IL" dirty="0" err="1">
                <a:latin typeface="Guttman Stam" panose="02010401010101010101" pitchFamily="2" charset="-79"/>
                <a:cs typeface="Guttman Stam" panose="02010401010101010101" pitchFamily="2" charset="-79"/>
              </a:rPr>
              <a:t>כט</a:t>
            </a:r>
            <a:r>
              <a:rPr lang="he-IL" dirty="0">
                <a:latin typeface="Guttman Stam" panose="02010401010101010101" pitchFamily="2" charset="-79"/>
                <a:cs typeface="Guttman Stam" panose="02010401010101010101" pitchFamily="2" charset="-79"/>
              </a:rPr>
              <a:t>)</a:t>
            </a:r>
          </a:p>
        </p:txBody>
      </p:sp>
      <p:sp>
        <p:nvSpPr>
          <p:cNvPr id="10" name="תיבת טקסט 9">
            <a:extLst>
              <a:ext uri="{FF2B5EF4-FFF2-40B4-BE49-F238E27FC236}">
                <a16:creationId xmlns:a16="http://schemas.microsoft.com/office/drawing/2014/main" id="{8E6F2214-CAE6-462B-9E78-D2177E487948}"/>
              </a:ext>
            </a:extLst>
          </p:cNvPr>
          <p:cNvSpPr txBox="1"/>
          <p:nvPr/>
        </p:nvSpPr>
        <p:spPr>
          <a:xfrm>
            <a:off x="3675018" y="3972057"/>
            <a:ext cx="6601097" cy="369332"/>
          </a:xfrm>
          <a:prstGeom prst="rect">
            <a:avLst/>
          </a:prstGeom>
          <a:noFill/>
        </p:spPr>
        <p:txBody>
          <a:bodyPr wrap="square" rtlCol="1">
            <a:spAutoFit/>
          </a:bodyPr>
          <a:lstStyle/>
          <a:p>
            <a:pPr algn="r"/>
            <a:r>
              <a:rPr lang="he-IL" dirty="0">
                <a:highlight>
                  <a:srgbClr val="FFFF00"/>
                </a:highlight>
                <a:latin typeface="Guttman Yad-Brush" panose="02010401010101010101" pitchFamily="2" charset="-79"/>
                <a:cs typeface="Guttman Yad-Brush" panose="02010401010101010101" pitchFamily="2" charset="-79"/>
              </a:rPr>
              <a:t>אין מצווה המחייבת אדם שיצא מתחום זה לחזור לביתו.</a:t>
            </a:r>
          </a:p>
        </p:txBody>
      </p:sp>
      <p:sp>
        <p:nvSpPr>
          <p:cNvPr id="11" name="תיבת טקסט 10">
            <a:extLst>
              <a:ext uri="{FF2B5EF4-FFF2-40B4-BE49-F238E27FC236}">
                <a16:creationId xmlns:a16="http://schemas.microsoft.com/office/drawing/2014/main" id="{7A97F9C6-C77A-43DB-8DBC-EE3C54FEAD15}"/>
              </a:ext>
            </a:extLst>
          </p:cNvPr>
          <p:cNvSpPr txBox="1"/>
          <p:nvPr/>
        </p:nvSpPr>
        <p:spPr>
          <a:xfrm>
            <a:off x="609600" y="844731"/>
            <a:ext cx="10972800" cy="369332"/>
          </a:xfrm>
          <a:prstGeom prst="rect">
            <a:avLst/>
          </a:prstGeom>
          <a:noFill/>
        </p:spPr>
        <p:txBody>
          <a:bodyPr wrap="square" rtlCol="1">
            <a:spAutoFit/>
          </a:bodyPr>
          <a:lstStyle/>
          <a:p>
            <a:pPr algn="ctr"/>
            <a:r>
              <a:rPr lang="he-IL" dirty="0"/>
              <a:t>דוגמאות למצוות </a:t>
            </a:r>
            <a:r>
              <a:rPr lang="he-IL" u="sng" dirty="0"/>
              <a:t>שאינן</a:t>
            </a:r>
            <a:r>
              <a:rPr lang="he-IL" dirty="0"/>
              <a:t> בכלל "לאו הניתק לעשה"</a:t>
            </a:r>
          </a:p>
        </p:txBody>
      </p:sp>
      <p:sp>
        <p:nvSpPr>
          <p:cNvPr id="12" name="תיבת טקסט 11">
            <a:extLst>
              <a:ext uri="{FF2B5EF4-FFF2-40B4-BE49-F238E27FC236}">
                <a16:creationId xmlns:a16="http://schemas.microsoft.com/office/drawing/2014/main" id="{EF8CCA3B-A86F-4265-A7B6-5342DCE29D6D}"/>
              </a:ext>
            </a:extLst>
          </p:cNvPr>
          <p:cNvSpPr txBox="1"/>
          <p:nvPr/>
        </p:nvSpPr>
        <p:spPr>
          <a:xfrm>
            <a:off x="609600" y="4793148"/>
            <a:ext cx="10972799" cy="646331"/>
          </a:xfrm>
          <a:prstGeom prst="rect">
            <a:avLst/>
          </a:prstGeom>
          <a:noFill/>
        </p:spPr>
        <p:txBody>
          <a:bodyPr wrap="square" rtlCol="1">
            <a:spAutoFit/>
          </a:bodyPr>
          <a:lstStyle/>
          <a:p>
            <a:pPr algn="ctr"/>
            <a:r>
              <a:rPr lang="he-IL" b="1" dirty="0">
                <a:latin typeface="Guttman Yad-Brush" panose="02010401010101010101" pitchFamily="2" charset="-79"/>
                <a:cs typeface="Guttman Yad-Brush" panose="02010401010101010101" pitchFamily="2" charset="-79"/>
              </a:rPr>
              <a:t>המצוות הללו הן מצוות שמבחינה מעשית ניתן להחזירן לקדמותן, ולתקן אותן, אך התורה לא ציוותה על כך, ולכן האפשרות לא קיימת.</a:t>
            </a:r>
            <a:endParaRPr lang="he-IL" dirty="0">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295968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 calcmode="lin" valueType="num">
                                      <p:cBhvr>
                                        <p:cTn id="4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 calcmode="lin" valueType="num">
                                      <p:cBhvr>
                                        <p:cTn id="55"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10">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2">
                                            <p:txEl>
                                              <p:pRg st="0" end="0"/>
                                            </p:txEl>
                                          </p:spTgt>
                                        </p:tgtEl>
                                        <p:attrNameLst>
                                          <p:attrName>style.visibility</p:attrName>
                                        </p:attrNameLst>
                                      </p:cBhvr>
                                      <p:to>
                                        <p:strVal val="visible"/>
                                      </p:to>
                                    </p:set>
                                    <p:anim calcmode="lin" valueType="num">
                                      <p:cBhvr>
                                        <p:cTn id="63"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64"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65"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66"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D21EB3E5-2E8A-4915-A0A0-224098CD0389}"/>
              </a:ext>
            </a:extLst>
          </p:cNvPr>
          <p:cNvSpPr>
            <a:spLocks noGrp="1"/>
          </p:cNvSpPr>
          <p:nvPr>
            <p:ph type="ftr" sz="quarter" idx="11"/>
          </p:nvPr>
        </p:nvSpPr>
        <p:spPr/>
        <p:txBody>
          <a:bodyPr/>
          <a:lstStyle/>
          <a:p>
            <a:r>
              <a:rPr lang="he-IL"/>
              <a:t>לקט מצוות מספר החינוך</a:t>
            </a:r>
          </a:p>
        </p:txBody>
      </p:sp>
      <p:sp>
        <p:nvSpPr>
          <p:cNvPr id="3" name="תיבת טקסט 2">
            <a:extLst>
              <a:ext uri="{FF2B5EF4-FFF2-40B4-BE49-F238E27FC236}">
                <a16:creationId xmlns:a16="http://schemas.microsoft.com/office/drawing/2014/main" id="{B5BF8CDF-F806-446D-A013-6FF952A0737B}"/>
              </a:ext>
            </a:extLst>
          </p:cNvPr>
          <p:cNvSpPr txBox="1"/>
          <p:nvPr/>
        </p:nvSpPr>
        <p:spPr>
          <a:xfrm>
            <a:off x="1985554" y="4885839"/>
            <a:ext cx="8090263" cy="369332"/>
          </a:xfrm>
          <a:prstGeom prst="rect">
            <a:avLst/>
          </a:prstGeom>
          <a:noFill/>
        </p:spPr>
        <p:txBody>
          <a:bodyPr wrap="square" rtlCol="1">
            <a:spAutoFit/>
          </a:bodyPr>
          <a:lstStyle/>
          <a:p>
            <a:pPr algn="r"/>
            <a:r>
              <a:rPr lang="he-IL" dirty="0">
                <a:latin typeface="Guttman Yad-Brush" panose="02010401010101010101" pitchFamily="2" charset="-79"/>
                <a:cs typeface="Guttman Yad-Brush" panose="02010401010101010101" pitchFamily="2" charset="-79"/>
              </a:rPr>
              <a:t>ותקיים בכך מצוות עשה: </a:t>
            </a:r>
            <a:r>
              <a:rPr lang="he-IL" dirty="0">
                <a:latin typeface="Guttman Stam" panose="02010401010101010101" pitchFamily="2" charset="-79"/>
                <a:cs typeface="Guttman Stam" panose="02010401010101010101" pitchFamily="2" charset="-79"/>
              </a:rPr>
              <a:t>"והשיב את </a:t>
            </a:r>
            <a:r>
              <a:rPr lang="he-IL" dirty="0" err="1">
                <a:latin typeface="Guttman Stam" panose="02010401010101010101" pitchFamily="2" charset="-79"/>
                <a:cs typeface="Guttman Stam" panose="02010401010101010101" pitchFamily="2" charset="-79"/>
              </a:rPr>
              <a:t>הגזילה</a:t>
            </a:r>
            <a:r>
              <a:rPr lang="he-IL" dirty="0">
                <a:latin typeface="Guttman Stam" panose="02010401010101010101" pitchFamily="2" charset="-79"/>
                <a:cs typeface="Guttman Stam" panose="02010401010101010101" pitchFamily="2" charset="-79"/>
              </a:rPr>
              <a:t>"</a:t>
            </a:r>
          </a:p>
        </p:txBody>
      </p:sp>
      <p:sp>
        <p:nvSpPr>
          <p:cNvPr id="4" name="תיבת טקסט 3">
            <a:extLst>
              <a:ext uri="{FF2B5EF4-FFF2-40B4-BE49-F238E27FC236}">
                <a16:creationId xmlns:a16="http://schemas.microsoft.com/office/drawing/2014/main" id="{2687F8A3-4237-44E2-9193-35EA4763B85E}"/>
              </a:ext>
            </a:extLst>
          </p:cNvPr>
          <p:cNvSpPr txBox="1"/>
          <p:nvPr/>
        </p:nvSpPr>
        <p:spPr>
          <a:xfrm>
            <a:off x="613954" y="876555"/>
            <a:ext cx="10964090" cy="584775"/>
          </a:xfrm>
          <a:prstGeom prst="rect">
            <a:avLst/>
          </a:prstGeom>
          <a:noFill/>
        </p:spPr>
        <p:txBody>
          <a:bodyPr wrap="square" rtlCol="1">
            <a:spAutoFit/>
          </a:bodyPr>
          <a:lstStyle/>
          <a:p>
            <a:pPr algn="ctr"/>
            <a:r>
              <a:rPr lang="he-IL" sz="3200" dirty="0"/>
              <a:t>לעומתן-</a:t>
            </a:r>
            <a:r>
              <a:rPr lang="he" sz="3200" dirty="0"/>
              <a:t>מצוות הנכללות בקבוצת:"לאו הניתק לעשה"</a:t>
            </a:r>
            <a:endParaRPr lang="he-IL" sz="3200" dirty="0"/>
          </a:p>
        </p:txBody>
      </p:sp>
      <p:sp>
        <p:nvSpPr>
          <p:cNvPr id="5" name="תיבת טקסט 4">
            <a:extLst>
              <a:ext uri="{FF2B5EF4-FFF2-40B4-BE49-F238E27FC236}">
                <a16:creationId xmlns:a16="http://schemas.microsoft.com/office/drawing/2014/main" id="{7E67E801-3CF3-49B4-8A46-4AF042AB9B73}"/>
              </a:ext>
            </a:extLst>
          </p:cNvPr>
          <p:cNvSpPr txBox="1"/>
          <p:nvPr/>
        </p:nvSpPr>
        <p:spPr>
          <a:xfrm>
            <a:off x="2516778" y="1680754"/>
            <a:ext cx="7559040" cy="369332"/>
          </a:xfrm>
          <a:prstGeom prst="rect">
            <a:avLst/>
          </a:prstGeom>
          <a:noFill/>
        </p:spPr>
        <p:txBody>
          <a:bodyPr wrap="square" rtlCol="1">
            <a:spAutoFit/>
          </a:bodyPr>
          <a:lstStyle/>
          <a:p>
            <a:pPr algn="r"/>
            <a:r>
              <a:rPr lang="he-IL" dirty="0">
                <a:latin typeface="Guttman Yad-Brush" panose="02010401010101010101" pitchFamily="2" charset="-79"/>
                <a:cs typeface="Guttman Yad-Brush" panose="02010401010101010101" pitchFamily="2" charset="-79"/>
              </a:rPr>
              <a:t>אסור להשאיר מבשר קורבן הפסח, עד לבוקר שלמחרת, טו ניסן.</a:t>
            </a:r>
          </a:p>
        </p:txBody>
      </p:sp>
      <p:sp>
        <p:nvSpPr>
          <p:cNvPr id="6" name="תיבת טקסט 5">
            <a:extLst>
              <a:ext uri="{FF2B5EF4-FFF2-40B4-BE49-F238E27FC236}">
                <a16:creationId xmlns:a16="http://schemas.microsoft.com/office/drawing/2014/main" id="{3ECD4999-DC32-4C0A-9CD7-1ECEC52B1ED8}"/>
              </a:ext>
            </a:extLst>
          </p:cNvPr>
          <p:cNvSpPr txBox="1"/>
          <p:nvPr/>
        </p:nvSpPr>
        <p:spPr>
          <a:xfrm>
            <a:off x="3135086" y="2050086"/>
            <a:ext cx="6940732" cy="369332"/>
          </a:xfrm>
          <a:prstGeom prst="rect">
            <a:avLst/>
          </a:prstGeom>
          <a:noFill/>
        </p:spPr>
        <p:txBody>
          <a:bodyPr wrap="square" rtlCol="1">
            <a:spAutoFit/>
          </a:bodyPr>
          <a:lstStyle/>
          <a:p>
            <a:pPr algn="r"/>
            <a:r>
              <a:rPr lang="he-IL" dirty="0">
                <a:latin typeface="Guttman Stam" panose="02010401010101010101" pitchFamily="2" charset="-79"/>
                <a:cs typeface="Guttman Stam" panose="02010401010101010101" pitchFamily="2" charset="-79"/>
              </a:rPr>
              <a:t>"ולא תותירו ממנו עד בוקר"(שמות </a:t>
            </a:r>
            <a:r>
              <a:rPr lang="he-IL" dirty="0" err="1">
                <a:latin typeface="Guttman Stam" panose="02010401010101010101" pitchFamily="2" charset="-79"/>
                <a:cs typeface="Guttman Stam" panose="02010401010101010101" pitchFamily="2" charset="-79"/>
              </a:rPr>
              <a:t>יב,י</a:t>
            </a:r>
            <a:r>
              <a:rPr lang="he-IL" dirty="0">
                <a:latin typeface="Guttman Stam" panose="02010401010101010101" pitchFamily="2" charset="-79"/>
                <a:cs typeface="Guttman Stam" panose="02010401010101010101" pitchFamily="2" charset="-79"/>
              </a:rPr>
              <a:t>)</a:t>
            </a:r>
          </a:p>
        </p:txBody>
      </p:sp>
      <p:sp>
        <p:nvSpPr>
          <p:cNvPr id="7" name="תיבת טקסט 6">
            <a:extLst>
              <a:ext uri="{FF2B5EF4-FFF2-40B4-BE49-F238E27FC236}">
                <a16:creationId xmlns:a16="http://schemas.microsoft.com/office/drawing/2014/main" id="{6862AF7E-10E6-440D-85FD-B2FA4A3F3DA7}"/>
              </a:ext>
            </a:extLst>
          </p:cNvPr>
          <p:cNvSpPr txBox="1"/>
          <p:nvPr/>
        </p:nvSpPr>
        <p:spPr>
          <a:xfrm>
            <a:off x="2835231" y="2481943"/>
            <a:ext cx="7240587" cy="369332"/>
          </a:xfrm>
          <a:prstGeom prst="rect">
            <a:avLst/>
          </a:prstGeom>
          <a:noFill/>
        </p:spPr>
        <p:txBody>
          <a:bodyPr wrap="square" rtlCol="1">
            <a:spAutoFit/>
          </a:bodyPr>
          <a:lstStyle/>
          <a:p>
            <a:pPr algn="r"/>
            <a:r>
              <a:rPr lang="he-IL" dirty="0">
                <a:highlight>
                  <a:srgbClr val="00FF00"/>
                </a:highlight>
                <a:latin typeface="Guttman Yad-Brush" panose="02010401010101010101" pitchFamily="2" charset="-79"/>
                <a:cs typeface="Guttman Yad-Brush" panose="02010401010101010101" pitchFamily="2" charset="-79"/>
              </a:rPr>
              <a:t>אם אדם השאיר בשר, יש לו אפשרות לתקן,</a:t>
            </a:r>
          </a:p>
        </p:txBody>
      </p:sp>
      <p:sp>
        <p:nvSpPr>
          <p:cNvPr id="8" name="תיבת טקסט 7">
            <a:extLst>
              <a:ext uri="{FF2B5EF4-FFF2-40B4-BE49-F238E27FC236}">
                <a16:creationId xmlns:a16="http://schemas.microsoft.com/office/drawing/2014/main" id="{04ACE72F-DFE2-4584-B22C-4D986A840C86}"/>
              </a:ext>
            </a:extLst>
          </p:cNvPr>
          <p:cNvSpPr txBox="1"/>
          <p:nvPr/>
        </p:nvSpPr>
        <p:spPr>
          <a:xfrm>
            <a:off x="2516778" y="2950477"/>
            <a:ext cx="7559040" cy="369332"/>
          </a:xfrm>
          <a:prstGeom prst="rect">
            <a:avLst/>
          </a:prstGeom>
          <a:noFill/>
        </p:spPr>
        <p:txBody>
          <a:bodyPr wrap="square" rtlCol="1">
            <a:spAutoFit/>
          </a:bodyPr>
          <a:lstStyle/>
          <a:p>
            <a:pPr algn="r"/>
            <a:r>
              <a:rPr lang="he-IL">
                <a:latin typeface="Guttman Yad-Brush" panose="02010401010101010101" pitchFamily="2" charset="-79"/>
                <a:cs typeface="Guttman Yad-Brush" panose="02010401010101010101" pitchFamily="2" charset="-79"/>
              </a:rPr>
              <a:t>שציוותה </a:t>
            </a:r>
            <a:r>
              <a:rPr lang="he-IL" dirty="0">
                <a:latin typeface="Guttman Yad-Brush" panose="02010401010101010101" pitchFamily="2" charset="-79"/>
                <a:cs typeface="Guttman Yad-Brush" panose="02010401010101010101" pitchFamily="2" charset="-79"/>
              </a:rPr>
              <a:t>התורה:</a:t>
            </a:r>
            <a:r>
              <a:rPr lang="he-IL" dirty="0">
                <a:latin typeface="Guttman Stam" panose="02010401010101010101" pitchFamily="2" charset="-79"/>
                <a:cs typeface="Guttman Stam" panose="02010401010101010101" pitchFamily="2" charset="-79"/>
              </a:rPr>
              <a:t>" והנותר ממנו עד בוקר, באש </a:t>
            </a:r>
            <a:r>
              <a:rPr lang="he-IL" dirty="0" err="1">
                <a:latin typeface="Guttman Stam" panose="02010401010101010101" pitchFamily="2" charset="-79"/>
                <a:cs typeface="Guttman Stam" panose="02010401010101010101" pitchFamily="2" charset="-79"/>
              </a:rPr>
              <a:t>תשרופו</a:t>
            </a:r>
            <a:r>
              <a:rPr lang="he-IL" dirty="0">
                <a:latin typeface="Guttman Stam" panose="02010401010101010101" pitchFamily="2" charset="-79"/>
                <a:cs typeface="Guttman Stam" panose="02010401010101010101" pitchFamily="2" charset="-79"/>
              </a:rPr>
              <a:t>" (שם)</a:t>
            </a:r>
          </a:p>
        </p:txBody>
      </p:sp>
      <p:sp>
        <p:nvSpPr>
          <p:cNvPr id="9" name="תיבת טקסט 8">
            <a:extLst>
              <a:ext uri="{FF2B5EF4-FFF2-40B4-BE49-F238E27FC236}">
                <a16:creationId xmlns:a16="http://schemas.microsoft.com/office/drawing/2014/main" id="{E6669826-581D-4610-A09B-296BF10F3E1B}"/>
              </a:ext>
            </a:extLst>
          </p:cNvPr>
          <p:cNvSpPr txBox="1"/>
          <p:nvPr/>
        </p:nvSpPr>
        <p:spPr>
          <a:xfrm>
            <a:off x="613954" y="3429000"/>
            <a:ext cx="10964090" cy="584775"/>
          </a:xfrm>
          <a:prstGeom prst="rect">
            <a:avLst/>
          </a:prstGeom>
          <a:noFill/>
        </p:spPr>
        <p:txBody>
          <a:bodyPr wrap="square" rtlCol="1">
            <a:spAutoFit/>
          </a:bodyPr>
          <a:lstStyle/>
          <a:p>
            <a:pPr algn="ctr"/>
            <a:r>
              <a:rPr lang="he-IL" sz="3200" dirty="0"/>
              <a:t>ולעניינינו-</a:t>
            </a:r>
          </a:p>
        </p:txBody>
      </p:sp>
      <p:sp>
        <p:nvSpPr>
          <p:cNvPr id="10" name="תיבת טקסט 9">
            <a:extLst>
              <a:ext uri="{FF2B5EF4-FFF2-40B4-BE49-F238E27FC236}">
                <a16:creationId xmlns:a16="http://schemas.microsoft.com/office/drawing/2014/main" id="{47F4FEEB-B8AC-478A-A084-28BCCB50795F}"/>
              </a:ext>
            </a:extLst>
          </p:cNvPr>
          <p:cNvSpPr txBox="1"/>
          <p:nvPr/>
        </p:nvSpPr>
        <p:spPr>
          <a:xfrm>
            <a:off x="3866606" y="4144725"/>
            <a:ext cx="6209212" cy="369332"/>
          </a:xfrm>
          <a:prstGeom prst="rect">
            <a:avLst/>
          </a:prstGeom>
          <a:noFill/>
        </p:spPr>
        <p:txBody>
          <a:bodyPr wrap="square" rtlCol="1">
            <a:spAutoFit/>
          </a:bodyPr>
          <a:lstStyle/>
          <a:p>
            <a:pPr algn="r"/>
            <a:r>
              <a:rPr lang="he-IL" dirty="0">
                <a:latin typeface="Guttman Stam" panose="02010401010101010101" pitchFamily="2" charset="-79"/>
                <a:cs typeface="Guttman Stam" panose="02010401010101010101" pitchFamily="2" charset="-79"/>
              </a:rPr>
              <a:t>" לא תעשוק את רעך ולא תגזול"</a:t>
            </a:r>
          </a:p>
        </p:txBody>
      </p:sp>
      <p:sp>
        <p:nvSpPr>
          <p:cNvPr id="11" name="תיבת טקסט 10">
            <a:extLst>
              <a:ext uri="{FF2B5EF4-FFF2-40B4-BE49-F238E27FC236}">
                <a16:creationId xmlns:a16="http://schemas.microsoft.com/office/drawing/2014/main" id="{8A6C0AF0-9417-476A-A16F-ACA38D9632B2}"/>
              </a:ext>
            </a:extLst>
          </p:cNvPr>
          <p:cNvSpPr txBox="1"/>
          <p:nvPr/>
        </p:nvSpPr>
        <p:spPr>
          <a:xfrm>
            <a:off x="3979816" y="4499797"/>
            <a:ext cx="6096001" cy="369332"/>
          </a:xfrm>
          <a:prstGeom prst="rect">
            <a:avLst/>
          </a:prstGeom>
          <a:noFill/>
        </p:spPr>
        <p:txBody>
          <a:bodyPr wrap="square" rtlCol="1">
            <a:spAutoFit/>
          </a:bodyPr>
          <a:lstStyle/>
          <a:p>
            <a:pPr algn="r"/>
            <a:r>
              <a:rPr lang="he-IL" dirty="0">
                <a:highlight>
                  <a:srgbClr val="00FF00"/>
                </a:highlight>
                <a:latin typeface="Guttman Yad-Brush" panose="02010401010101010101" pitchFamily="2" charset="-79"/>
                <a:cs typeface="Guttman Yad-Brush" panose="02010401010101010101" pitchFamily="2" charset="-79"/>
              </a:rPr>
              <a:t>אם עשקת, אם גזלת, יש לך אפשרות לתקן,</a:t>
            </a:r>
          </a:p>
        </p:txBody>
      </p:sp>
      <p:sp>
        <p:nvSpPr>
          <p:cNvPr id="12" name="תיבת טקסט 11">
            <a:extLst>
              <a:ext uri="{FF2B5EF4-FFF2-40B4-BE49-F238E27FC236}">
                <a16:creationId xmlns:a16="http://schemas.microsoft.com/office/drawing/2014/main" id="{44B14B45-9469-4F41-8EBD-D4FA991A18DD}"/>
              </a:ext>
            </a:extLst>
          </p:cNvPr>
          <p:cNvSpPr txBox="1"/>
          <p:nvPr/>
        </p:nvSpPr>
        <p:spPr>
          <a:xfrm>
            <a:off x="5183228" y="2512972"/>
            <a:ext cx="1828800" cy="1828800"/>
          </a:xfrm>
          <a:prstGeom prst="rect">
            <a:avLst/>
          </a:prstGeom>
          <a:noFill/>
        </p:spPr>
        <p:txBody>
          <a:bodyPr wrap="square" rtlCol="1">
            <a:spAutoFit/>
          </a:bodyPr>
          <a:lstStyle/>
          <a:p>
            <a:pPr algn="r"/>
            <a:endParaRPr lang="he-IL" dirty="0"/>
          </a:p>
        </p:txBody>
      </p:sp>
      <p:sp>
        <p:nvSpPr>
          <p:cNvPr id="13" name="תיבת טקסט 12">
            <a:extLst>
              <a:ext uri="{FF2B5EF4-FFF2-40B4-BE49-F238E27FC236}">
                <a16:creationId xmlns:a16="http://schemas.microsoft.com/office/drawing/2014/main" id="{BBC3479F-2BF7-46C8-AC24-F9153AAAE4A1}"/>
              </a:ext>
            </a:extLst>
          </p:cNvPr>
          <p:cNvSpPr txBox="1"/>
          <p:nvPr/>
        </p:nvSpPr>
        <p:spPr>
          <a:xfrm>
            <a:off x="1677051" y="5392689"/>
            <a:ext cx="8398766" cy="646331"/>
          </a:xfrm>
          <a:prstGeom prst="rect">
            <a:avLst/>
          </a:prstGeom>
          <a:noFill/>
        </p:spPr>
        <p:txBody>
          <a:bodyPr wrap="square" rtlCol="1">
            <a:spAutoFit/>
          </a:bodyPr>
          <a:lstStyle/>
          <a:p>
            <a:pPr algn="r"/>
            <a:r>
              <a:rPr lang="he" dirty="0"/>
              <a:t>כדי שהתשובה תהיה שלימה, על העושק </a:t>
            </a:r>
            <a:r>
              <a:rPr lang="he" b="1" u="sng" dirty="0"/>
              <a:t>לרצות</a:t>
            </a:r>
            <a:r>
              <a:rPr lang="he" dirty="0"/>
              <a:t> את חבירו, </a:t>
            </a:r>
            <a:r>
              <a:rPr lang="he" b="1" u="sng" dirty="0"/>
              <a:t>ולבקש ממנו מחילה </a:t>
            </a:r>
            <a:r>
              <a:rPr lang="he" dirty="0"/>
              <a:t>על "שהקניטו, והכעיסו"</a:t>
            </a:r>
          </a:p>
          <a:p>
            <a:pPr algn="r"/>
            <a:r>
              <a:rPr lang="he" dirty="0"/>
              <a:t>את דברי חז"ל נזכור תמיד</a:t>
            </a:r>
            <a:r>
              <a:rPr lang="he" b="1" dirty="0"/>
              <a:t>:"גדול כוח בעלי תשובה"</a:t>
            </a:r>
            <a:endParaRPr lang="he-IL" b="1" dirty="0"/>
          </a:p>
        </p:txBody>
      </p:sp>
    </p:spTree>
    <p:extLst>
      <p:ext uri="{BB962C8B-B14F-4D97-AF65-F5344CB8AC3E}">
        <p14:creationId xmlns:p14="http://schemas.microsoft.com/office/powerpoint/2010/main" val="350056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p:cTn id="39"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 calcmode="lin" valueType="num">
                                      <p:cBhvr>
                                        <p:cTn id="4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 calcmode="lin" valueType="num">
                                      <p:cBhvr>
                                        <p:cTn id="55"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10">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1">
                                            <p:txEl>
                                              <p:pRg st="0" end="0"/>
                                            </p:txEl>
                                          </p:spTgt>
                                        </p:tgtEl>
                                        <p:attrNameLst>
                                          <p:attrName>style.visibility</p:attrName>
                                        </p:attrNameLst>
                                      </p:cBhvr>
                                      <p:to>
                                        <p:strVal val="visible"/>
                                      </p:to>
                                    </p:set>
                                    <p:anim calcmode="lin" valueType="num">
                                      <p:cBhvr>
                                        <p:cTn id="63"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64"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65"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66" dur="1000"/>
                                        <p:tgtEl>
                                          <p:spTgt spid="11">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
                                            <p:txEl>
                                              <p:pRg st="0" end="0"/>
                                            </p:txEl>
                                          </p:spTgt>
                                        </p:tgtEl>
                                        <p:attrNameLst>
                                          <p:attrName>style.visibility</p:attrName>
                                        </p:attrNameLst>
                                      </p:cBhvr>
                                      <p:to>
                                        <p:strVal val="visible"/>
                                      </p:to>
                                    </p:set>
                                    <p:anim calcmode="lin" valueType="num">
                                      <p:cBhvr>
                                        <p:cTn id="7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1000"/>
                                        <p:tgtEl>
                                          <p:spTgt spid="13"/>
                                        </p:tgtEl>
                                      </p:cBhvr>
                                    </p:animEffect>
                                    <p:anim calcmode="lin" valueType="num">
                                      <p:cBhvr>
                                        <p:cTn id="80" dur="1000" fill="hold"/>
                                        <p:tgtEl>
                                          <p:spTgt spid="13"/>
                                        </p:tgtEl>
                                        <p:attrNameLst>
                                          <p:attrName>ppt_x</p:attrName>
                                        </p:attrNameLst>
                                      </p:cBhvr>
                                      <p:tavLst>
                                        <p:tav tm="0">
                                          <p:val>
                                            <p:strVal val="#ppt_x"/>
                                          </p:val>
                                        </p:tav>
                                        <p:tav tm="100000">
                                          <p:val>
                                            <p:strVal val="#ppt_x"/>
                                          </p:val>
                                        </p:tav>
                                      </p:tavLst>
                                    </p:anim>
                                    <p:anim calcmode="lin" valueType="num">
                                      <p:cBhvr>
                                        <p:cTn id="8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1DD43BEE-930E-4BF5-860E-5A7BB644AEA4}"/>
              </a:ext>
            </a:extLst>
          </p:cNvPr>
          <p:cNvSpPr>
            <a:spLocks noGrp="1"/>
          </p:cNvSpPr>
          <p:nvPr>
            <p:ph type="ftr" sz="quarter" idx="11"/>
          </p:nvPr>
        </p:nvSpPr>
        <p:spPr/>
        <p:txBody>
          <a:bodyPr/>
          <a:lstStyle/>
          <a:p>
            <a:r>
              <a:rPr lang="he-IL"/>
              <a:t>לקט מצוות מספר החינוך</a:t>
            </a:r>
          </a:p>
        </p:txBody>
      </p:sp>
      <p:sp>
        <p:nvSpPr>
          <p:cNvPr id="3" name="תיבת טקסט 2">
            <a:extLst>
              <a:ext uri="{FF2B5EF4-FFF2-40B4-BE49-F238E27FC236}">
                <a16:creationId xmlns:a16="http://schemas.microsoft.com/office/drawing/2014/main" id="{3185AF51-18DA-4008-9352-72B5CFB9BCF1}"/>
              </a:ext>
            </a:extLst>
          </p:cNvPr>
          <p:cNvSpPr txBox="1"/>
          <p:nvPr/>
        </p:nvSpPr>
        <p:spPr>
          <a:xfrm>
            <a:off x="618718" y="936218"/>
            <a:ext cx="10974102" cy="523220"/>
          </a:xfrm>
          <a:prstGeom prst="rect">
            <a:avLst/>
          </a:prstGeom>
          <a:noFill/>
        </p:spPr>
        <p:txBody>
          <a:bodyPr wrap="square" rtlCol="1">
            <a:spAutoFit/>
          </a:bodyPr>
          <a:lstStyle/>
          <a:p>
            <a:pPr algn="ctr"/>
            <a:r>
              <a:rPr lang="he" sz="2800" b="1" u="sng" dirty="0"/>
              <a:t>חלוקת המצוות</a:t>
            </a:r>
            <a:endParaRPr lang="he-IL" sz="2800" b="1" u="sng" dirty="0"/>
          </a:p>
        </p:txBody>
      </p:sp>
      <p:sp>
        <p:nvSpPr>
          <p:cNvPr id="4" name="תיבת טקסט 3">
            <a:extLst>
              <a:ext uri="{FF2B5EF4-FFF2-40B4-BE49-F238E27FC236}">
                <a16:creationId xmlns:a16="http://schemas.microsoft.com/office/drawing/2014/main" id="{6AEF7E80-A18D-4D18-8344-63F7F01DBEB2}"/>
              </a:ext>
            </a:extLst>
          </p:cNvPr>
          <p:cNvSpPr txBox="1"/>
          <p:nvPr/>
        </p:nvSpPr>
        <p:spPr>
          <a:xfrm>
            <a:off x="618718" y="1650187"/>
            <a:ext cx="10974103" cy="646331"/>
          </a:xfrm>
          <a:prstGeom prst="rect">
            <a:avLst/>
          </a:prstGeom>
          <a:noFill/>
        </p:spPr>
        <p:txBody>
          <a:bodyPr wrap="square" rtlCol="1">
            <a:spAutoFit/>
          </a:bodyPr>
          <a:lstStyle/>
          <a:p>
            <a:pPr algn="r"/>
            <a:r>
              <a:rPr lang="he" dirty="0">
                <a:latin typeface="Guttman Yad-Brush" panose="02010401010101010101" pitchFamily="2" charset="-79"/>
                <a:cs typeface="Guttman Yad-Brush" panose="02010401010101010101" pitchFamily="2" charset="-79"/>
              </a:rPr>
              <a:t>                                      </a:t>
            </a:r>
            <a:r>
              <a:rPr lang="he" sz="3600" dirty="0">
                <a:latin typeface="Guttman Yad-Brush" panose="02010401010101010101" pitchFamily="2" charset="-79"/>
                <a:cs typeface="Guttman Yad-Brush" panose="02010401010101010101" pitchFamily="2" charset="-79"/>
              </a:rPr>
              <a:t>תרי"ג מצוות</a:t>
            </a:r>
            <a:endParaRPr lang="he-IL" sz="3600" dirty="0">
              <a:latin typeface="Guttman Yad-Brush" panose="02010401010101010101" pitchFamily="2" charset="-79"/>
              <a:cs typeface="Guttman Yad-Brush" panose="02010401010101010101" pitchFamily="2" charset="-79"/>
            </a:endParaRPr>
          </a:p>
        </p:txBody>
      </p:sp>
      <p:sp>
        <p:nvSpPr>
          <p:cNvPr id="5" name="תיבת טקסט 4">
            <a:extLst>
              <a:ext uri="{FF2B5EF4-FFF2-40B4-BE49-F238E27FC236}">
                <a16:creationId xmlns:a16="http://schemas.microsoft.com/office/drawing/2014/main" id="{FC7C8B41-B559-42E6-A824-6CCC2EDA3C4D}"/>
              </a:ext>
            </a:extLst>
          </p:cNvPr>
          <p:cNvSpPr txBox="1"/>
          <p:nvPr/>
        </p:nvSpPr>
        <p:spPr>
          <a:xfrm>
            <a:off x="5183228" y="2084103"/>
            <a:ext cx="5782734" cy="369332"/>
          </a:xfrm>
          <a:prstGeom prst="rect">
            <a:avLst/>
          </a:prstGeom>
          <a:noFill/>
        </p:spPr>
        <p:txBody>
          <a:bodyPr wrap="square" rtlCol="1">
            <a:spAutoFit/>
          </a:bodyPr>
          <a:lstStyle/>
          <a:p>
            <a:pPr algn="r"/>
            <a:r>
              <a:rPr lang="he" dirty="0"/>
              <a:t>החלוקה לא נאמרה.</a:t>
            </a:r>
            <a:endParaRPr lang="he-IL" dirty="0"/>
          </a:p>
        </p:txBody>
      </p:sp>
      <p:sp>
        <p:nvSpPr>
          <p:cNvPr id="6" name="תיבת טקסט 5">
            <a:extLst>
              <a:ext uri="{FF2B5EF4-FFF2-40B4-BE49-F238E27FC236}">
                <a16:creationId xmlns:a16="http://schemas.microsoft.com/office/drawing/2014/main" id="{8344E0AE-8BEF-4208-B043-7C59BFC1B018}"/>
              </a:ext>
            </a:extLst>
          </p:cNvPr>
          <p:cNvSpPr txBox="1"/>
          <p:nvPr/>
        </p:nvSpPr>
        <p:spPr>
          <a:xfrm>
            <a:off x="729842" y="2585656"/>
            <a:ext cx="10236120" cy="369332"/>
          </a:xfrm>
          <a:prstGeom prst="rect">
            <a:avLst/>
          </a:prstGeom>
          <a:noFill/>
        </p:spPr>
        <p:txBody>
          <a:bodyPr wrap="square" rtlCol="1">
            <a:spAutoFit/>
          </a:bodyPr>
          <a:lstStyle/>
          <a:p>
            <a:pPr algn="r"/>
            <a:r>
              <a:rPr lang="he" dirty="0"/>
              <a:t>סמ"ג- עושק וגזילה נמנות כמצווה אחת. (המצווה הנוספת שמופיע</a:t>
            </a:r>
            <a:r>
              <a:rPr lang="he-IL" dirty="0"/>
              <a:t>ה</a:t>
            </a:r>
            <a:r>
              <a:rPr lang="he" dirty="0"/>
              <a:t> במניינו- "ולא יהיה כקורח</a:t>
            </a:r>
            <a:r>
              <a:rPr lang="he-IL" dirty="0"/>
              <a:t> ועדתו</a:t>
            </a:r>
            <a:r>
              <a:rPr lang="he" dirty="0"/>
              <a:t>"= האיסור להחזיק במחלוקת)</a:t>
            </a:r>
            <a:endParaRPr lang="he-IL" dirty="0"/>
          </a:p>
        </p:txBody>
      </p:sp>
      <p:sp>
        <p:nvSpPr>
          <p:cNvPr id="7" name="תיבת טקסט 6">
            <a:extLst>
              <a:ext uri="{FF2B5EF4-FFF2-40B4-BE49-F238E27FC236}">
                <a16:creationId xmlns:a16="http://schemas.microsoft.com/office/drawing/2014/main" id="{13095A16-4929-4779-B718-4B1CC363511A}"/>
              </a:ext>
            </a:extLst>
          </p:cNvPr>
          <p:cNvSpPr txBox="1"/>
          <p:nvPr/>
        </p:nvSpPr>
        <p:spPr>
          <a:xfrm>
            <a:off x="5183228" y="3215704"/>
            <a:ext cx="5864144" cy="369332"/>
          </a:xfrm>
          <a:prstGeom prst="rect">
            <a:avLst/>
          </a:prstGeom>
          <a:noFill/>
        </p:spPr>
        <p:txBody>
          <a:bodyPr wrap="square" rtlCol="1">
            <a:spAutoFit/>
          </a:bodyPr>
          <a:lstStyle/>
          <a:p>
            <a:pPr algn="r"/>
            <a:r>
              <a:rPr lang="he" dirty="0"/>
              <a:t>הטעם לדבריו- דברי רבא, שאמר :"עושק וגזילה </a:t>
            </a:r>
            <a:r>
              <a:rPr lang="he" b="1" u="sng" dirty="0"/>
              <a:t>חד הוא"= לאו אחד</a:t>
            </a:r>
            <a:r>
              <a:rPr lang="he" dirty="0"/>
              <a:t>.</a:t>
            </a:r>
            <a:endParaRPr lang="he-IL" dirty="0"/>
          </a:p>
        </p:txBody>
      </p:sp>
      <p:sp>
        <p:nvSpPr>
          <p:cNvPr id="8" name="תיבת טקסט 7">
            <a:extLst>
              <a:ext uri="{FF2B5EF4-FFF2-40B4-BE49-F238E27FC236}">
                <a16:creationId xmlns:a16="http://schemas.microsoft.com/office/drawing/2014/main" id="{52D2180E-CA76-4C1F-B1F4-6E6B9870F771}"/>
              </a:ext>
            </a:extLst>
          </p:cNvPr>
          <p:cNvSpPr txBox="1"/>
          <p:nvPr/>
        </p:nvSpPr>
        <p:spPr>
          <a:xfrm>
            <a:off x="5183227" y="3890456"/>
            <a:ext cx="5864143" cy="369332"/>
          </a:xfrm>
          <a:prstGeom prst="rect">
            <a:avLst/>
          </a:prstGeom>
          <a:noFill/>
        </p:spPr>
        <p:txBody>
          <a:bodyPr wrap="square" rtlCol="1">
            <a:spAutoFit/>
          </a:bodyPr>
          <a:lstStyle/>
          <a:p>
            <a:pPr algn="r"/>
            <a:r>
              <a:rPr lang="he" dirty="0"/>
              <a:t>בעל ספר החינוך- עושק וגזילה נמנות כשתי מצוות נפרדות.</a:t>
            </a:r>
            <a:endParaRPr lang="he-IL" dirty="0"/>
          </a:p>
        </p:txBody>
      </p:sp>
      <p:sp>
        <p:nvSpPr>
          <p:cNvPr id="9" name="תיבת טקסט 8">
            <a:extLst>
              <a:ext uri="{FF2B5EF4-FFF2-40B4-BE49-F238E27FC236}">
                <a16:creationId xmlns:a16="http://schemas.microsoft.com/office/drawing/2014/main" id="{E8598841-0785-4BA5-BD52-4681FC2F900C}"/>
              </a:ext>
            </a:extLst>
          </p:cNvPr>
          <p:cNvSpPr txBox="1"/>
          <p:nvPr/>
        </p:nvSpPr>
        <p:spPr>
          <a:xfrm>
            <a:off x="1319822" y="4453853"/>
            <a:ext cx="9751969" cy="646331"/>
          </a:xfrm>
          <a:prstGeom prst="rect">
            <a:avLst/>
          </a:prstGeom>
          <a:noFill/>
        </p:spPr>
        <p:txBody>
          <a:bodyPr wrap="square" rtlCol="1">
            <a:spAutoFit/>
          </a:bodyPr>
          <a:lstStyle/>
          <a:p>
            <a:pPr algn="r"/>
            <a:r>
              <a:rPr lang="he" dirty="0"/>
              <a:t>כיצד יסביר את דברי רבא </a:t>
            </a:r>
            <a:r>
              <a:rPr lang="he" b="1" u="sng" dirty="0"/>
              <a:t>"חד הוא"? מהות אחת "</a:t>
            </a:r>
            <a:r>
              <a:rPr lang="he" dirty="0"/>
              <a:t> שלא נחזיק ממון חברינו בידינו",</a:t>
            </a:r>
          </a:p>
          <a:p>
            <a:pPr algn="r"/>
            <a:endParaRPr lang="he-IL" dirty="0"/>
          </a:p>
        </p:txBody>
      </p:sp>
      <p:sp>
        <p:nvSpPr>
          <p:cNvPr id="10" name="תיבת טקסט 9">
            <a:extLst>
              <a:ext uri="{FF2B5EF4-FFF2-40B4-BE49-F238E27FC236}">
                <a16:creationId xmlns:a16="http://schemas.microsoft.com/office/drawing/2014/main" id="{73BBB496-6B66-425D-B93B-E84D4BC8F75A}"/>
              </a:ext>
            </a:extLst>
          </p:cNvPr>
          <p:cNvSpPr txBox="1"/>
          <p:nvPr/>
        </p:nvSpPr>
        <p:spPr>
          <a:xfrm>
            <a:off x="5183227" y="4906118"/>
            <a:ext cx="5864143" cy="369332"/>
          </a:xfrm>
          <a:prstGeom prst="rect">
            <a:avLst/>
          </a:prstGeom>
          <a:noFill/>
        </p:spPr>
        <p:txBody>
          <a:bodyPr wrap="square" rtlCol="1">
            <a:spAutoFit/>
          </a:bodyPr>
          <a:lstStyle/>
          <a:p>
            <a:pPr algn="r"/>
            <a:r>
              <a:rPr lang="he" dirty="0"/>
              <a:t>הטעם לדבריו-בשל המאפיינים השונים, מונים אותן  כשתי מצוות נפרדות.</a:t>
            </a:r>
            <a:endParaRPr lang="he-IL" dirty="0"/>
          </a:p>
        </p:txBody>
      </p:sp>
      <p:sp>
        <p:nvSpPr>
          <p:cNvPr id="11" name="תיבת טקסט 10">
            <a:extLst>
              <a:ext uri="{FF2B5EF4-FFF2-40B4-BE49-F238E27FC236}">
                <a16:creationId xmlns:a16="http://schemas.microsoft.com/office/drawing/2014/main" id="{65894A60-8D87-411E-96AC-50B52681006E}"/>
              </a:ext>
            </a:extLst>
          </p:cNvPr>
          <p:cNvSpPr txBox="1"/>
          <p:nvPr/>
        </p:nvSpPr>
        <p:spPr>
          <a:xfrm>
            <a:off x="5253727" y="5389321"/>
            <a:ext cx="5723141" cy="369332"/>
          </a:xfrm>
          <a:prstGeom prst="rect">
            <a:avLst/>
          </a:prstGeom>
          <a:noFill/>
        </p:spPr>
        <p:txBody>
          <a:bodyPr wrap="square" rtlCol="1">
            <a:spAutoFit/>
          </a:bodyPr>
          <a:lstStyle/>
          <a:p>
            <a:pPr algn="r"/>
            <a:r>
              <a:rPr lang="he" dirty="0"/>
              <a:t>העובר על עושק,או על גזל מתחייב בשני לאוין.</a:t>
            </a:r>
            <a:endParaRPr lang="he-IL" dirty="0"/>
          </a:p>
        </p:txBody>
      </p:sp>
    </p:spTree>
    <p:extLst>
      <p:ext uri="{BB962C8B-B14F-4D97-AF65-F5344CB8AC3E}">
        <p14:creationId xmlns:p14="http://schemas.microsoft.com/office/powerpoint/2010/main" val="346992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כותרת תחתונה 2">
            <a:extLst>
              <a:ext uri="{FF2B5EF4-FFF2-40B4-BE49-F238E27FC236}">
                <a16:creationId xmlns:a16="http://schemas.microsoft.com/office/drawing/2014/main" id="{FD23583B-D75B-4976-88DC-9A7CB14F4781}"/>
              </a:ext>
            </a:extLst>
          </p:cNvPr>
          <p:cNvSpPr>
            <a:spLocks noGrp="1"/>
          </p:cNvSpPr>
          <p:nvPr>
            <p:ph type="ftr" sz="quarter" idx="11"/>
          </p:nvPr>
        </p:nvSpPr>
        <p:spPr>
          <a:xfrm>
            <a:off x="1295401" y="5969000"/>
            <a:ext cx="7305900" cy="279400"/>
          </a:xfrm>
        </p:spPr>
        <p:txBody>
          <a:bodyPr/>
          <a:lstStyle/>
          <a:p>
            <a:r>
              <a:rPr lang="he-IL"/>
              <a:t>לקט מצוות מספר החינוך</a:t>
            </a:r>
          </a:p>
        </p:txBody>
      </p:sp>
      <p:sp>
        <p:nvSpPr>
          <p:cNvPr id="2" name="כותרת 1">
            <a:extLst>
              <a:ext uri="{FF2B5EF4-FFF2-40B4-BE49-F238E27FC236}">
                <a16:creationId xmlns:a16="http://schemas.microsoft.com/office/drawing/2014/main" id="{01FD18E5-B18D-41D2-99B7-B2EA11CBD79E}"/>
              </a:ext>
            </a:extLst>
          </p:cNvPr>
          <p:cNvSpPr>
            <a:spLocks noGrp="1"/>
          </p:cNvSpPr>
          <p:nvPr>
            <p:ph type="title" idx="4294967295"/>
          </p:nvPr>
        </p:nvSpPr>
        <p:spPr>
          <a:xfrm>
            <a:off x="1212979" y="1091132"/>
            <a:ext cx="9601200" cy="3894137"/>
          </a:xfrm>
        </p:spPr>
        <p:txBody>
          <a:bodyPr anchor="t">
            <a:normAutofit fontScale="90000"/>
          </a:bodyPr>
          <a:lstStyle/>
          <a:p>
            <a:r>
              <a:rPr lang="he"/>
              <a:t>דוגמא לשאלת בגרות:</a:t>
            </a:r>
            <a:br>
              <a:rPr lang="he"/>
            </a:br>
            <a:br>
              <a:rPr lang="he"/>
            </a:br>
            <a:r>
              <a:rPr lang="he" sz="1800"/>
              <a:t>א.         1.</a:t>
            </a:r>
            <a:r>
              <a:rPr lang="he-IL" sz="1800"/>
              <a:t>ציין שני איסורים שדומים לאיסור עושק, וכתוב מהו המכנה המשותף לאיסורים אלה ולאיסור עושק. </a:t>
            </a:r>
            <a:br>
              <a:rPr lang="he" sz="1800"/>
            </a:br>
            <a:r>
              <a:rPr lang="he" sz="1800"/>
              <a:t>                  2.</a:t>
            </a:r>
            <a:r>
              <a:rPr lang="he-IL" sz="1800"/>
              <a:t>לפי בעל ספר החינוך, לשם מה יש איסורים רבים שדומים לאיסור עושק? כתוב שני טעמים. </a:t>
            </a:r>
            <a:r>
              <a:rPr lang="he" sz="1800"/>
              <a:t>(6</a:t>
            </a:r>
            <a:r>
              <a:rPr lang="he-IL" sz="1800"/>
              <a:t> נקודות</a:t>
            </a:r>
            <a:r>
              <a:rPr lang="he" sz="1800"/>
              <a:t>)</a:t>
            </a:r>
            <a:br>
              <a:rPr lang="he" sz="1800"/>
            </a:br>
            <a:r>
              <a:rPr lang="he" sz="1800"/>
              <a:t>     </a:t>
            </a:r>
            <a:r>
              <a:rPr lang="he-IL" sz="1800"/>
              <a:t>ב. איסור עושק הוא "לאו הניתק לעשה". הסבר את המושג "לאו הניתק לעשה", וכתוב מדוע איסור עושק הוא "לאו הניתק לעשה". </a:t>
            </a:r>
            <a:r>
              <a:rPr lang="he" sz="1800"/>
              <a:t>(6</a:t>
            </a:r>
            <a:r>
              <a:rPr lang="he-IL" sz="1800"/>
              <a:t> נקודות</a:t>
            </a:r>
            <a:r>
              <a:rPr lang="he" sz="1800"/>
              <a:t>)</a:t>
            </a:r>
            <a:br>
              <a:rPr lang="he" sz="1800"/>
            </a:br>
            <a:br>
              <a:rPr lang="he" sz="1800"/>
            </a:br>
            <a:br>
              <a:rPr lang="he" sz="1800"/>
            </a:br>
            <a:br>
              <a:rPr lang="he" sz="1800"/>
            </a:br>
            <a:br>
              <a:rPr lang="he" sz="1800"/>
            </a:br>
            <a:br>
              <a:rPr lang="he" sz="1800"/>
            </a:br>
            <a:r>
              <a:rPr lang="he" sz="3100" b="1">
                <a:latin typeface="Guttman Yad" panose="02010401010101010101" pitchFamily="2" charset="-79"/>
                <a:cs typeface="Guttman Yad" panose="02010401010101010101" pitchFamily="2" charset="-79"/>
              </a:rPr>
              <a:t>בהצלחה רבה!</a:t>
            </a:r>
            <a:endParaRPr lang="he-IL" sz="3100" b="1" dirty="0"/>
          </a:p>
        </p:txBody>
      </p:sp>
      <p:pic>
        <p:nvPicPr>
          <p:cNvPr id="4" name="גרפיקה 3" descr="ספרים">
            <a:extLst>
              <a:ext uri="{FF2B5EF4-FFF2-40B4-BE49-F238E27FC236}">
                <a16:creationId xmlns:a16="http://schemas.microsoft.com/office/drawing/2014/main" id="{6B9175A1-563B-4E33-83A3-13B927FC58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01301" y="3854099"/>
            <a:ext cx="1935271" cy="1607134"/>
          </a:xfrm>
          <a:prstGeom prst="rect">
            <a:avLst/>
          </a:prstGeom>
        </p:spPr>
      </p:pic>
    </p:spTree>
    <p:extLst>
      <p:ext uri="{BB962C8B-B14F-4D97-AF65-F5344CB8AC3E}">
        <p14:creationId xmlns:p14="http://schemas.microsoft.com/office/powerpoint/2010/main" val="1313620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B89F482-6BA3-43B4-BFEB-027A9B4C0006}"/>
              </a:ext>
            </a:extLst>
          </p:cNvPr>
          <p:cNvSpPr>
            <a:spLocks noGrp="1"/>
          </p:cNvSpPr>
          <p:nvPr>
            <p:ph type="title"/>
          </p:nvPr>
        </p:nvSpPr>
        <p:spPr/>
        <p:txBody>
          <a:bodyPr>
            <a:normAutofit/>
          </a:bodyPr>
          <a:lstStyle/>
          <a:p>
            <a:r>
              <a:rPr lang="he-IL"/>
              <a:t>סוף!</a:t>
            </a:r>
            <a:endParaRPr lang="he-IL" dirty="0"/>
          </a:p>
        </p:txBody>
      </p:sp>
      <p:sp>
        <p:nvSpPr>
          <p:cNvPr id="3" name="מציין מיקום של כותרת תחתונה 2">
            <a:extLst>
              <a:ext uri="{FF2B5EF4-FFF2-40B4-BE49-F238E27FC236}">
                <a16:creationId xmlns:a16="http://schemas.microsoft.com/office/drawing/2014/main" id="{8B435BDF-DBC6-42C2-8B23-D21BE88EB4C2}"/>
              </a:ext>
            </a:extLst>
          </p:cNvPr>
          <p:cNvSpPr>
            <a:spLocks noGrp="1"/>
          </p:cNvSpPr>
          <p:nvPr>
            <p:ph type="ftr" sz="quarter" idx="11"/>
          </p:nvPr>
        </p:nvSpPr>
        <p:spPr/>
        <p:txBody>
          <a:bodyPr/>
          <a:lstStyle/>
          <a:p>
            <a:r>
              <a:rPr lang="he-IL"/>
              <a:t>לקט מצוות מספר החינוך</a:t>
            </a:r>
          </a:p>
        </p:txBody>
      </p:sp>
      <p:sp>
        <p:nvSpPr>
          <p:cNvPr id="4" name="תיבת טקסט 3">
            <a:extLst>
              <a:ext uri="{FF2B5EF4-FFF2-40B4-BE49-F238E27FC236}">
                <a16:creationId xmlns:a16="http://schemas.microsoft.com/office/drawing/2014/main" id="{DD535902-D640-46DF-BB56-2BF536F112D6}"/>
              </a:ext>
            </a:extLst>
          </p:cNvPr>
          <p:cNvSpPr txBox="1"/>
          <p:nvPr/>
        </p:nvSpPr>
        <p:spPr>
          <a:xfrm>
            <a:off x="4320330" y="3204594"/>
            <a:ext cx="4118995" cy="1477328"/>
          </a:xfrm>
          <a:prstGeom prst="rect">
            <a:avLst/>
          </a:prstGeom>
          <a:noFill/>
        </p:spPr>
        <p:txBody>
          <a:bodyPr wrap="square" rtlCol="1">
            <a:spAutoFit/>
          </a:bodyPr>
          <a:lstStyle/>
          <a:p>
            <a:r>
              <a:rPr lang="he-IL"/>
              <a:t>הערות והארות יתקבלו בברכה</a:t>
            </a:r>
          </a:p>
          <a:p>
            <a:r>
              <a:rPr lang="he-IL"/>
              <a:t>דבורה שפירא</a:t>
            </a:r>
          </a:p>
          <a:p>
            <a:r>
              <a:rPr lang="he-IL"/>
              <a:t>אולפנת צפירה</a:t>
            </a:r>
          </a:p>
          <a:p>
            <a:r>
              <a:rPr lang="en-US">
                <a:hlinkClick r:id="rId2"/>
              </a:rPr>
              <a:t>Savta_Dvora_sha@walla.com</a:t>
            </a:r>
            <a:endParaRPr lang="en-US"/>
          </a:p>
          <a:p>
            <a:r>
              <a:rPr lang="en-US"/>
              <a:t>0523827976</a:t>
            </a:r>
            <a:endParaRPr lang="he-IL" dirty="0"/>
          </a:p>
        </p:txBody>
      </p:sp>
    </p:spTree>
    <p:extLst>
      <p:ext uri="{BB962C8B-B14F-4D97-AF65-F5344CB8AC3E}">
        <p14:creationId xmlns:p14="http://schemas.microsoft.com/office/powerpoint/2010/main" val="1124338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15" name="Group 14">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6"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8"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כותרת 1">
            <a:extLst>
              <a:ext uri="{FF2B5EF4-FFF2-40B4-BE49-F238E27FC236}">
                <a16:creationId xmlns:a16="http://schemas.microsoft.com/office/drawing/2014/main" id="{850345F1-5545-43BB-A9FD-76A9583A0305}"/>
              </a:ext>
            </a:extLst>
          </p:cNvPr>
          <p:cNvSpPr>
            <a:spLocks noGrp="1"/>
          </p:cNvSpPr>
          <p:nvPr>
            <p:ph type="ctrTitle"/>
          </p:nvPr>
        </p:nvSpPr>
        <p:spPr>
          <a:xfrm>
            <a:off x="2692398" y="1871131"/>
            <a:ext cx="6815669" cy="1515533"/>
          </a:xfrm>
        </p:spPr>
        <p:txBody>
          <a:bodyPr>
            <a:normAutofit/>
          </a:bodyPr>
          <a:lstStyle/>
          <a:p>
            <a:pPr>
              <a:lnSpc>
                <a:spcPct val="90000"/>
              </a:lnSpc>
            </a:pPr>
            <a:r>
              <a:rPr lang="he-IL" sz="5000">
                <a:solidFill>
                  <a:schemeClr val="bg1"/>
                </a:solidFill>
              </a:rPr>
              <a:t>מצווה רכ"ח</a:t>
            </a:r>
            <a:br>
              <a:rPr lang="en-US" sz="5000">
                <a:solidFill>
                  <a:schemeClr val="bg1"/>
                </a:solidFill>
              </a:rPr>
            </a:br>
            <a:r>
              <a:rPr lang="he-IL" sz="5000">
                <a:solidFill>
                  <a:schemeClr val="bg1"/>
                </a:solidFill>
              </a:rPr>
              <a:t> שלא לעשוק שכר שכיר</a:t>
            </a:r>
          </a:p>
        </p:txBody>
      </p:sp>
      <p:sp>
        <p:nvSpPr>
          <p:cNvPr id="3" name="כותרת משנה 2">
            <a:extLst>
              <a:ext uri="{FF2B5EF4-FFF2-40B4-BE49-F238E27FC236}">
                <a16:creationId xmlns:a16="http://schemas.microsoft.com/office/drawing/2014/main" id="{7A548F6D-337B-48A2-B9D0-85D5827D5FD9}"/>
              </a:ext>
            </a:extLst>
          </p:cNvPr>
          <p:cNvSpPr>
            <a:spLocks noGrp="1"/>
          </p:cNvSpPr>
          <p:nvPr>
            <p:ph type="subTitle" idx="1"/>
          </p:nvPr>
        </p:nvSpPr>
        <p:spPr>
          <a:xfrm>
            <a:off x="2692398" y="3657597"/>
            <a:ext cx="6815669" cy="1320802"/>
          </a:xfrm>
        </p:spPr>
        <p:txBody>
          <a:bodyPr anchor="ctr">
            <a:normAutofit/>
          </a:bodyPr>
          <a:lstStyle/>
          <a:p>
            <a:r>
              <a:rPr lang="he" sz="2400" dirty="0">
                <a:solidFill>
                  <a:schemeClr val="bg1"/>
                </a:solidFill>
              </a:rPr>
              <a:t>חלק א'</a:t>
            </a:r>
            <a:endParaRPr lang="he-IL" sz="2400" dirty="0">
              <a:solidFill>
                <a:schemeClr val="bg1"/>
              </a:solidFill>
            </a:endParaRPr>
          </a:p>
        </p:txBody>
      </p:sp>
      <p:cxnSp>
        <p:nvCxnSpPr>
          <p:cNvPr id="21" name="Straight Connector 20">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מציין מיקום של כותרת תחתונה 3">
            <a:extLst>
              <a:ext uri="{FF2B5EF4-FFF2-40B4-BE49-F238E27FC236}">
                <a16:creationId xmlns:a16="http://schemas.microsoft.com/office/drawing/2014/main" id="{6069DA26-4227-41A0-A82E-29EEF2F41442}"/>
              </a:ext>
            </a:extLst>
          </p:cNvPr>
          <p:cNvSpPr>
            <a:spLocks noGrp="1"/>
          </p:cNvSpPr>
          <p:nvPr>
            <p:ph type="ftr" sz="quarter" idx="11"/>
          </p:nvPr>
        </p:nvSpPr>
        <p:spPr>
          <a:xfrm>
            <a:off x="2692397" y="5037663"/>
            <a:ext cx="5214635" cy="279400"/>
          </a:xfrm>
        </p:spPr>
        <p:txBody>
          <a:bodyPr>
            <a:normAutofit/>
          </a:bodyPr>
          <a:lstStyle/>
          <a:p>
            <a:pPr>
              <a:spcAft>
                <a:spcPts val="600"/>
              </a:spcAft>
            </a:pPr>
            <a:r>
              <a:rPr lang="he-IL">
                <a:solidFill>
                  <a:schemeClr val="bg1"/>
                </a:solidFill>
              </a:rPr>
              <a:t>לקט מצוות מספר החינוך</a:t>
            </a:r>
          </a:p>
        </p:txBody>
      </p:sp>
    </p:spTree>
    <p:extLst>
      <p:ext uri="{BB962C8B-B14F-4D97-AF65-F5344CB8AC3E}">
        <p14:creationId xmlns:p14="http://schemas.microsoft.com/office/powerpoint/2010/main" val="180055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כותרת תחתונה 2">
            <a:extLst>
              <a:ext uri="{FF2B5EF4-FFF2-40B4-BE49-F238E27FC236}">
                <a16:creationId xmlns:a16="http://schemas.microsoft.com/office/drawing/2014/main" id="{9FB27E13-B08E-493A-A292-41EA1F8622FA}"/>
              </a:ext>
            </a:extLst>
          </p:cNvPr>
          <p:cNvSpPr>
            <a:spLocks noGrp="1"/>
          </p:cNvSpPr>
          <p:nvPr>
            <p:ph type="ftr" sz="quarter" idx="11"/>
          </p:nvPr>
        </p:nvSpPr>
        <p:spPr/>
        <p:txBody>
          <a:bodyPr/>
          <a:lstStyle/>
          <a:p>
            <a:r>
              <a:rPr lang="he-IL"/>
              <a:t>לקט מצוות מספר החינוך</a:t>
            </a:r>
          </a:p>
        </p:txBody>
      </p:sp>
      <p:sp>
        <p:nvSpPr>
          <p:cNvPr id="4" name="תיבת טקסט 3">
            <a:extLst>
              <a:ext uri="{FF2B5EF4-FFF2-40B4-BE49-F238E27FC236}">
                <a16:creationId xmlns:a16="http://schemas.microsoft.com/office/drawing/2014/main" id="{2C585E1B-30D8-4C7A-B34A-755F7F881B84}"/>
              </a:ext>
            </a:extLst>
          </p:cNvPr>
          <p:cNvSpPr txBox="1"/>
          <p:nvPr/>
        </p:nvSpPr>
        <p:spPr>
          <a:xfrm>
            <a:off x="2009192" y="844925"/>
            <a:ext cx="8173616" cy="830997"/>
          </a:xfrm>
          <a:prstGeom prst="rect">
            <a:avLst/>
          </a:prstGeom>
          <a:noFill/>
        </p:spPr>
        <p:txBody>
          <a:bodyPr wrap="square" rtlCol="1">
            <a:spAutoFit/>
          </a:bodyPr>
          <a:lstStyle/>
          <a:p>
            <a:pPr algn="ctr"/>
            <a:r>
              <a:rPr lang="he-IL" sz="2400" dirty="0"/>
              <a:t>הגדרת המצווה:</a:t>
            </a:r>
          </a:p>
          <a:p>
            <a:pPr algn="ctr"/>
            <a:r>
              <a:rPr lang="he-IL" sz="2400" dirty="0"/>
              <a:t>שלא נחזיק במה שיהיה בידינו מזולתנו</a:t>
            </a:r>
          </a:p>
        </p:txBody>
      </p:sp>
      <p:pic>
        <p:nvPicPr>
          <p:cNvPr id="22" name="גרפיקה 21" descr="יד פתוחה">
            <a:extLst>
              <a:ext uri="{FF2B5EF4-FFF2-40B4-BE49-F238E27FC236}">
                <a16:creationId xmlns:a16="http://schemas.microsoft.com/office/drawing/2014/main" id="{2B47E11C-58C8-4DBE-A6C1-81C77D3532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58824" y="3976193"/>
            <a:ext cx="2941319" cy="2941319"/>
          </a:xfrm>
          <a:prstGeom prst="rect">
            <a:avLst/>
          </a:prstGeom>
        </p:spPr>
      </p:pic>
      <p:sp>
        <p:nvSpPr>
          <p:cNvPr id="23" name="אליפסה 22">
            <a:extLst>
              <a:ext uri="{FF2B5EF4-FFF2-40B4-BE49-F238E27FC236}">
                <a16:creationId xmlns:a16="http://schemas.microsoft.com/office/drawing/2014/main" id="{E1E91128-AC93-44A5-B351-FB37540E1FB9}"/>
              </a:ext>
            </a:extLst>
          </p:cNvPr>
          <p:cNvSpPr/>
          <p:nvPr/>
        </p:nvSpPr>
        <p:spPr>
          <a:xfrm>
            <a:off x="6693354" y="2392681"/>
            <a:ext cx="914400" cy="9144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גניבה</a:t>
            </a:r>
          </a:p>
        </p:txBody>
      </p:sp>
      <p:sp>
        <p:nvSpPr>
          <p:cNvPr id="25" name="אליפסה 24">
            <a:extLst>
              <a:ext uri="{FF2B5EF4-FFF2-40B4-BE49-F238E27FC236}">
                <a16:creationId xmlns:a16="http://schemas.microsoft.com/office/drawing/2014/main" id="{8F496A9D-6D12-44BF-8B58-008E81660FC8}"/>
              </a:ext>
            </a:extLst>
          </p:cNvPr>
          <p:cNvSpPr/>
          <p:nvPr/>
        </p:nvSpPr>
        <p:spPr>
          <a:xfrm>
            <a:off x="8069923" y="1507302"/>
            <a:ext cx="914400" cy="9144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אונס/כוח</a:t>
            </a:r>
          </a:p>
        </p:txBody>
      </p:sp>
      <p:sp>
        <p:nvSpPr>
          <p:cNvPr id="26" name="אליפסה 25">
            <a:extLst>
              <a:ext uri="{FF2B5EF4-FFF2-40B4-BE49-F238E27FC236}">
                <a16:creationId xmlns:a16="http://schemas.microsoft.com/office/drawing/2014/main" id="{644DE9FE-C27C-4E98-8DD4-C83ADA9F16FC}"/>
              </a:ext>
            </a:extLst>
          </p:cNvPr>
          <p:cNvSpPr/>
          <p:nvPr/>
        </p:nvSpPr>
        <p:spPr>
          <a:xfrm>
            <a:off x="5467079" y="2381360"/>
            <a:ext cx="914400" cy="914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שוד</a:t>
            </a:r>
          </a:p>
        </p:txBody>
      </p:sp>
      <p:sp>
        <p:nvSpPr>
          <p:cNvPr id="27" name="אליפסה 26">
            <a:extLst>
              <a:ext uri="{FF2B5EF4-FFF2-40B4-BE49-F238E27FC236}">
                <a16:creationId xmlns:a16="http://schemas.microsoft.com/office/drawing/2014/main" id="{ECD8806D-D8BF-4A9C-93A9-165ABD937833}"/>
              </a:ext>
            </a:extLst>
          </p:cNvPr>
          <p:cNvSpPr/>
          <p:nvPr/>
        </p:nvSpPr>
        <p:spPr>
          <a:xfrm>
            <a:off x="9087746" y="2297182"/>
            <a:ext cx="1027612" cy="10827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a:t>דחיית תשלום</a:t>
            </a:r>
          </a:p>
        </p:txBody>
      </p:sp>
      <p:sp>
        <p:nvSpPr>
          <p:cNvPr id="29" name="אליפסה 28">
            <a:extLst>
              <a:ext uri="{FF2B5EF4-FFF2-40B4-BE49-F238E27FC236}">
                <a16:creationId xmlns:a16="http://schemas.microsoft.com/office/drawing/2014/main" id="{7AA20DFB-6F50-429C-BDBA-D75A70CD4D29}"/>
              </a:ext>
            </a:extLst>
          </p:cNvPr>
          <p:cNvSpPr/>
          <p:nvPr/>
        </p:nvSpPr>
        <p:spPr>
          <a:xfrm>
            <a:off x="7951198" y="3143797"/>
            <a:ext cx="914400" cy="914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a:t>החזר חובות</a:t>
            </a:r>
          </a:p>
        </p:txBody>
      </p:sp>
      <p:sp>
        <p:nvSpPr>
          <p:cNvPr id="30" name="אליפסה 29">
            <a:extLst>
              <a:ext uri="{FF2B5EF4-FFF2-40B4-BE49-F238E27FC236}">
                <a16:creationId xmlns:a16="http://schemas.microsoft.com/office/drawing/2014/main" id="{725C1F8C-6A35-4A83-8886-46F71FBBD1D0}"/>
              </a:ext>
            </a:extLst>
          </p:cNvPr>
          <p:cNvSpPr/>
          <p:nvPr/>
        </p:nvSpPr>
        <p:spPr>
          <a:xfrm>
            <a:off x="6267723" y="3600997"/>
            <a:ext cx="914400"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a:t>כובש שכר שכיר</a:t>
            </a:r>
          </a:p>
        </p:txBody>
      </p:sp>
      <p:sp>
        <p:nvSpPr>
          <p:cNvPr id="31" name="אליפסה 30">
            <a:extLst>
              <a:ext uri="{FF2B5EF4-FFF2-40B4-BE49-F238E27FC236}">
                <a16:creationId xmlns:a16="http://schemas.microsoft.com/office/drawing/2014/main" id="{6B46752B-5B41-4F50-846A-057AEB4D1E62}"/>
              </a:ext>
            </a:extLst>
          </p:cNvPr>
          <p:cNvSpPr/>
          <p:nvPr/>
        </p:nvSpPr>
        <p:spPr>
          <a:xfrm>
            <a:off x="5009879" y="3798650"/>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גזל</a:t>
            </a:r>
          </a:p>
        </p:txBody>
      </p:sp>
      <p:sp>
        <p:nvSpPr>
          <p:cNvPr id="35" name="אליפסה 34">
            <a:extLst>
              <a:ext uri="{FF2B5EF4-FFF2-40B4-BE49-F238E27FC236}">
                <a16:creationId xmlns:a16="http://schemas.microsoft.com/office/drawing/2014/main" id="{400D2908-4684-49A2-977B-ADD119C97C1D}"/>
              </a:ext>
            </a:extLst>
          </p:cNvPr>
          <p:cNvSpPr/>
          <p:nvPr/>
        </p:nvSpPr>
        <p:spPr>
          <a:xfrm>
            <a:off x="9756802" y="1072152"/>
            <a:ext cx="914400" cy="914400"/>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הלנת שכר</a:t>
            </a:r>
          </a:p>
        </p:txBody>
      </p:sp>
    </p:spTree>
    <p:extLst>
      <p:ext uri="{BB962C8B-B14F-4D97-AF65-F5344CB8AC3E}">
        <p14:creationId xmlns:p14="http://schemas.microsoft.com/office/powerpoint/2010/main" val="4058054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1)">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heel(1)">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heel(1)">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heel(1)">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heel(1)">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heel(1)">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heel(1)">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heel(1)">
                                      <p:cBhvr>
                                        <p:cTn id="4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9" grpId="0" animBg="1"/>
      <p:bldP spid="30" grpId="0" animBg="1"/>
      <p:bldP spid="31"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755553EF-3149-4D9C-890F-C976CE80266F}"/>
              </a:ext>
            </a:extLst>
          </p:cNvPr>
          <p:cNvSpPr>
            <a:spLocks noGrp="1"/>
          </p:cNvSpPr>
          <p:nvPr>
            <p:ph type="ftr" sz="quarter" idx="11"/>
          </p:nvPr>
        </p:nvSpPr>
        <p:spPr/>
        <p:txBody>
          <a:bodyPr/>
          <a:lstStyle/>
          <a:p>
            <a:r>
              <a:rPr lang="he-IL"/>
              <a:t>לקט מצוות מספר החינוך</a:t>
            </a:r>
          </a:p>
        </p:txBody>
      </p:sp>
      <p:sp>
        <p:nvSpPr>
          <p:cNvPr id="3" name="תיבת טקסט 2">
            <a:extLst>
              <a:ext uri="{FF2B5EF4-FFF2-40B4-BE49-F238E27FC236}">
                <a16:creationId xmlns:a16="http://schemas.microsoft.com/office/drawing/2014/main" id="{E8510F82-0936-420D-BB7B-8A283311581C}"/>
              </a:ext>
            </a:extLst>
          </p:cNvPr>
          <p:cNvSpPr txBox="1"/>
          <p:nvPr/>
        </p:nvSpPr>
        <p:spPr>
          <a:xfrm>
            <a:off x="2083837" y="783772"/>
            <a:ext cx="8024326" cy="1692771"/>
          </a:xfrm>
          <a:prstGeom prst="rect">
            <a:avLst/>
          </a:prstGeom>
          <a:noFill/>
        </p:spPr>
        <p:txBody>
          <a:bodyPr wrap="square" rtlCol="1">
            <a:spAutoFit/>
          </a:bodyPr>
          <a:lstStyle/>
          <a:p>
            <a:pPr algn="ctr"/>
            <a:r>
              <a:rPr lang="he-IL" sz="6600" dirty="0">
                <a:latin typeface="Guttman Stam" pitchFamily="2" charset="-79"/>
                <a:cs typeface="Guttman Stam" pitchFamily="2" charset="-79"/>
              </a:rPr>
              <a:t>"לא תעשוק את רעך"</a:t>
            </a:r>
          </a:p>
          <a:p>
            <a:pPr algn="ctr"/>
            <a:r>
              <a:rPr lang="he-IL" sz="2000" dirty="0">
                <a:latin typeface="Guttman Stam" pitchFamily="2" charset="-79"/>
                <a:cs typeface="Guttman Stam" pitchFamily="2" charset="-79"/>
              </a:rPr>
              <a:t>(ויקרא </a:t>
            </a:r>
            <a:r>
              <a:rPr lang="he-IL" sz="2000" dirty="0" err="1">
                <a:latin typeface="Guttman Stam" pitchFamily="2" charset="-79"/>
                <a:cs typeface="Guttman Stam" pitchFamily="2" charset="-79"/>
              </a:rPr>
              <a:t>יט</a:t>
            </a:r>
            <a:r>
              <a:rPr lang="he-IL" sz="2000" dirty="0">
                <a:latin typeface="Guttman Stam" pitchFamily="2" charset="-79"/>
                <a:cs typeface="Guttman Stam" pitchFamily="2" charset="-79"/>
              </a:rPr>
              <a:t>, </a:t>
            </a:r>
            <a:r>
              <a:rPr lang="he-IL" sz="2000" dirty="0" err="1">
                <a:latin typeface="Guttman Stam" pitchFamily="2" charset="-79"/>
                <a:cs typeface="Guttman Stam" pitchFamily="2" charset="-79"/>
              </a:rPr>
              <a:t>יג</a:t>
            </a:r>
            <a:r>
              <a:rPr lang="he-IL" sz="2000" dirty="0">
                <a:latin typeface="Guttman Stam" pitchFamily="2" charset="-79"/>
                <a:cs typeface="Guttman Stam" pitchFamily="2" charset="-79"/>
              </a:rPr>
              <a:t>)</a:t>
            </a:r>
          </a:p>
          <a:p>
            <a:pPr algn="ctr"/>
            <a:endParaRPr lang="he-IL" dirty="0"/>
          </a:p>
        </p:txBody>
      </p:sp>
    </p:spTree>
    <p:extLst>
      <p:ext uri="{BB962C8B-B14F-4D97-AF65-F5344CB8AC3E}">
        <p14:creationId xmlns:p14="http://schemas.microsoft.com/office/powerpoint/2010/main" val="2910050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6A82A92-0E84-47D0-9EFC-57805E8D4BDE}"/>
              </a:ext>
            </a:extLst>
          </p:cNvPr>
          <p:cNvSpPr>
            <a:spLocks noGrp="1"/>
          </p:cNvSpPr>
          <p:nvPr>
            <p:ph type="title"/>
          </p:nvPr>
        </p:nvSpPr>
        <p:spPr>
          <a:xfrm>
            <a:off x="1295402" y="982131"/>
            <a:ext cx="9601196" cy="871739"/>
          </a:xfrm>
        </p:spPr>
        <p:txBody>
          <a:bodyPr>
            <a:normAutofit fontScale="90000"/>
          </a:bodyPr>
          <a:lstStyle/>
          <a:p>
            <a:pPr algn="r"/>
            <a:br>
              <a:rPr lang="he-IL" dirty="0"/>
            </a:br>
            <a:endParaRPr lang="he-IL" dirty="0"/>
          </a:p>
        </p:txBody>
      </p:sp>
      <p:sp>
        <p:nvSpPr>
          <p:cNvPr id="3" name="מציין מיקום טקסט 2">
            <a:extLst>
              <a:ext uri="{FF2B5EF4-FFF2-40B4-BE49-F238E27FC236}">
                <a16:creationId xmlns:a16="http://schemas.microsoft.com/office/drawing/2014/main" id="{44535FE0-2C13-469F-981D-068CD1AC3C69}"/>
              </a:ext>
            </a:extLst>
          </p:cNvPr>
          <p:cNvSpPr>
            <a:spLocks noGrp="1"/>
          </p:cNvSpPr>
          <p:nvPr>
            <p:ph type="body" idx="1"/>
          </p:nvPr>
        </p:nvSpPr>
        <p:spPr/>
        <p:txBody>
          <a:bodyPr/>
          <a:lstStyle/>
          <a:p>
            <a:r>
              <a:rPr lang="he-IL" dirty="0"/>
              <a:t>הכסף/הרכוש ניתן/נמצא </a:t>
            </a:r>
            <a:r>
              <a:rPr lang="he-IL" b="1" u="sng" dirty="0"/>
              <a:t>בתחילה כהוגן</a:t>
            </a:r>
            <a:r>
              <a:rPr lang="he-IL" dirty="0"/>
              <a:t> בידי העושק</a:t>
            </a:r>
          </a:p>
        </p:txBody>
      </p:sp>
      <p:sp>
        <p:nvSpPr>
          <p:cNvPr id="5" name="מציין מיקום טקסט 4">
            <a:extLst>
              <a:ext uri="{FF2B5EF4-FFF2-40B4-BE49-F238E27FC236}">
                <a16:creationId xmlns:a16="http://schemas.microsoft.com/office/drawing/2014/main" id="{830BF583-592F-41B9-9110-65B6D2904FC2}"/>
              </a:ext>
            </a:extLst>
          </p:cNvPr>
          <p:cNvSpPr>
            <a:spLocks noGrp="1"/>
          </p:cNvSpPr>
          <p:nvPr>
            <p:ph type="body" sz="quarter" idx="3"/>
          </p:nvPr>
        </p:nvSpPr>
        <p:spPr>
          <a:xfrm>
            <a:off x="6156732" y="2658533"/>
            <a:ext cx="4718304" cy="594929"/>
          </a:xfrm>
        </p:spPr>
        <p:txBody>
          <a:bodyPr/>
          <a:lstStyle/>
          <a:p>
            <a:r>
              <a:rPr lang="he-IL" dirty="0"/>
              <a:t>הכסף/הרכוש נלקח </a:t>
            </a:r>
            <a:r>
              <a:rPr lang="he-IL" b="1" u="sng" dirty="0"/>
              <a:t>בתחילה בניגוד לרצונו של בעליו</a:t>
            </a:r>
          </a:p>
        </p:txBody>
      </p:sp>
      <p:sp>
        <p:nvSpPr>
          <p:cNvPr id="7" name="מציין מיקום של כותרת תחתונה 6">
            <a:extLst>
              <a:ext uri="{FF2B5EF4-FFF2-40B4-BE49-F238E27FC236}">
                <a16:creationId xmlns:a16="http://schemas.microsoft.com/office/drawing/2014/main" id="{DB1A5BC2-9219-4C55-8AB1-A3861422C8D7}"/>
              </a:ext>
            </a:extLst>
          </p:cNvPr>
          <p:cNvSpPr>
            <a:spLocks noGrp="1"/>
          </p:cNvSpPr>
          <p:nvPr>
            <p:ph type="ftr" sz="quarter" idx="11"/>
          </p:nvPr>
        </p:nvSpPr>
        <p:spPr/>
        <p:txBody>
          <a:bodyPr/>
          <a:lstStyle/>
          <a:p>
            <a:r>
              <a:rPr lang="he-IL"/>
              <a:t>לקט מצוות מספר החינוך</a:t>
            </a:r>
          </a:p>
        </p:txBody>
      </p:sp>
      <p:sp>
        <p:nvSpPr>
          <p:cNvPr id="8" name="מציין מיקום תוכן 7">
            <a:extLst>
              <a:ext uri="{FF2B5EF4-FFF2-40B4-BE49-F238E27FC236}">
                <a16:creationId xmlns:a16="http://schemas.microsoft.com/office/drawing/2014/main" id="{7D70D8CB-2FC3-453B-AEF0-31317C1A1877}"/>
              </a:ext>
            </a:extLst>
          </p:cNvPr>
          <p:cNvSpPr>
            <a:spLocks noGrp="1"/>
          </p:cNvSpPr>
          <p:nvPr>
            <p:ph sz="half" idx="2"/>
          </p:nvPr>
        </p:nvSpPr>
        <p:spPr>
          <a:xfrm>
            <a:off x="1295400" y="3243264"/>
            <a:ext cx="1270518" cy="100216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normAutofit fontScale="92500" lnSpcReduction="20000"/>
          </a:bodyPr>
          <a:lstStyle/>
          <a:p>
            <a:pPr algn="r"/>
            <a:r>
              <a:rPr lang="he-IL" sz="1400" dirty="0"/>
              <a:t>דחיית תשלום</a:t>
            </a:r>
          </a:p>
        </p:txBody>
      </p:sp>
      <p:sp>
        <p:nvSpPr>
          <p:cNvPr id="9" name="אליפסה 8">
            <a:extLst>
              <a:ext uri="{FF2B5EF4-FFF2-40B4-BE49-F238E27FC236}">
                <a16:creationId xmlns:a16="http://schemas.microsoft.com/office/drawing/2014/main" id="{B566C528-33FF-45CE-B3B4-9CB933E56D30}"/>
              </a:ext>
            </a:extLst>
          </p:cNvPr>
          <p:cNvSpPr/>
          <p:nvPr/>
        </p:nvSpPr>
        <p:spPr>
          <a:xfrm>
            <a:off x="2384034" y="4790318"/>
            <a:ext cx="1270518"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a:t>כובש שכר שכיר</a:t>
            </a:r>
          </a:p>
        </p:txBody>
      </p:sp>
      <p:sp>
        <p:nvSpPr>
          <p:cNvPr id="10" name="אליפסה 9">
            <a:extLst>
              <a:ext uri="{FF2B5EF4-FFF2-40B4-BE49-F238E27FC236}">
                <a16:creationId xmlns:a16="http://schemas.microsoft.com/office/drawing/2014/main" id="{73B15440-B99A-444E-A3D3-696FB34B01C8}"/>
              </a:ext>
            </a:extLst>
          </p:cNvPr>
          <p:cNvSpPr/>
          <p:nvPr/>
        </p:nvSpPr>
        <p:spPr>
          <a:xfrm>
            <a:off x="7527825" y="3583643"/>
            <a:ext cx="1313646" cy="98576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גניבה</a:t>
            </a:r>
          </a:p>
        </p:txBody>
      </p:sp>
      <p:sp>
        <p:nvSpPr>
          <p:cNvPr id="11" name="אליפסה 10">
            <a:extLst>
              <a:ext uri="{FF2B5EF4-FFF2-40B4-BE49-F238E27FC236}">
                <a16:creationId xmlns:a16="http://schemas.microsoft.com/office/drawing/2014/main" id="{FC18512A-DCBF-4328-A390-E9408A7CBCA0}"/>
              </a:ext>
            </a:extLst>
          </p:cNvPr>
          <p:cNvSpPr/>
          <p:nvPr/>
        </p:nvSpPr>
        <p:spPr>
          <a:xfrm>
            <a:off x="3019293" y="3482063"/>
            <a:ext cx="1270517" cy="985765"/>
          </a:xfrm>
          <a:prstGeom prst="ellipse">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הלנת שכר</a:t>
            </a:r>
          </a:p>
        </p:txBody>
      </p:sp>
      <p:sp>
        <p:nvSpPr>
          <p:cNvPr id="12" name="מציין מיקום תוכן 11">
            <a:extLst>
              <a:ext uri="{FF2B5EF4-FFF2-40B4-BE49-F238E27FC236}">
                <a16:creationId xmlns:a16="http://schemas.microsoft.com/office/drawing/2014/main" id="{05E84562-4DAA-4452-9A1A-54FE3722A6BB}"/>
              </a:ext>
            </a:extLst>
          </p:cNvPr>
          <p:cNvSpPr>
            <a:spLocks noGrp="1"/>
          </p:cNvSpPr>
          <p:nvPr>
            <p:ph sz="quarter" idx="4"/>
          </p:nvPr>
        </p:nvSpPr>
        <p:spPr>
          <a:xfrm>
            <a:off x="9954699" y="4983235"/>
            <a:ext cx="1313646" cy="985765"/>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normAutofit fontScale="92500" lnSpcReduction="20000"/>
          </a:bodyPr>
          <a:lstStyle/>
          <a:p>
            <a:pPr marL="0" indent="0" algn="ctr">
              <a:buNone/>
            </a:pPr>
            <a:r>
              <a:rPr lang="he-IL" sz="2000" dirty="0"/>
              <a:t>אונס/</a:t>
            </a:r>
          </a:p>
          <a:p>
            <a:pPr marL="0" indent="0" algn="ctr">
              <a:buNone/>
            </a:pPr>
            <a:r>
              <a:rPr lang="he-IL" sz="2000" dirty="0"/>
              <a:t>כוח</a:t>
            </a:r>
          </a:p>
        </p:txBody>
      </p:sp>
      <p:sp>
        <p:nvSpPr>
          <p:cNvPr id="15" name="אליפסה 14">
            <a:extLst>
              <a:ext uri="{FF2B5EF4-FFF2-40B4-BE49-F238E27FC236}">
                <a16:creationId xmlns:a16="http://schemas.microsoft.com/office/drawing/2014/main" id="{37998D49-0905-44E7-9713-52028D7BDADD}"/>
              </a:ext>
            </a:extLst>
          </p:cNvPr>
          <p:cNvSpPr/>
          <p:nvPr/>
        </p:nvSpPr>
        <p:spPr>
          <a:xfrm>
            <a:off x="4221310" y="4684147"/>
            <a:ext cx="1249794" cy="914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a:t>החזר חובות</a:t>
            </a:r>
          </a:p>
        </p:txBody>
      </p:sp>
      <p:sp>
        <p:nvSpPr>
          <p:cNvPr id="16" name="אליפסה 15">
            <a:extLst>
              <a:ext uri="{FF2B5EF4-FFF2-40B4-BE49-F238E27FC236}">
                <a16:creationId xmlns:a16="http://schemas.microsoft.com/office/drawing/2014/main" id="{A4C7622E-82F1-439A-BCC9-E034EC729EC6}"/>
              </a:ext>
            </a:extLst>
          </p:cNvPr>
          <p:cNvSpPr/>
          <p:nvPr/>
        </p:nvSpPr>
        <p:spPr>
          <a:xfrm>
            <a:off x="9464590" y="3974945"/>
            <a:ext cx="1410446" cy="914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שוד</a:t>
            </a:r>
          </a:p>
        </p:txBody>
      </p:sp>
      <p:sp>
        <p:nvSpPr>
          <p:cNvPr id="17" name="אליפסה 16">
            <a:extLst>
              <a:ext uri="{FF2B5EF4-FFF2-40B4-BE49-F238E27FC236}">
                <a16:creationId xmlns:a16="http://schemas.microsoft.com/office/drawing/2014/main" id="{2372FFF9-549A-4EE4-B5FB-59D32E1880C9}"/>
              </a:ext>
            </a:extLst>
          </p:cNvPr>
          <p:cNvSpPr/>
          <p:nvPr/>
        </p:nvSpPr>
        <p:spPr>
          <a:xfrm>
            <a:off x="7944478" y="5018917"/>
            <a:ext cx="1313646"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גזל</a:t>
            </a:r>
          </a:p>
        </p:txBody>
      </p:sp>
      <p:pic>
        <p:nvPicPr>
          <p:cNvPr id="19" name="גרפיקה 18" descr="חץ - סיבוב ימינה">
            <a:extLst>
              <a:ext uri="{FF2B5EF4-FFF2-40B4-BE49-F238E27FC236}">
                <a16:creationId xmlns:a16="http://schemas.microsoft.com/office/drawing/2014/main" id="{892552DC-9E89-40DE-8189-7E71915C8B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0190" y="1396670"/>
            <a:ext cx="914400" cy="914400"/>
          </a:xfrm>
          <a:prstGeom prst="rect">
            <a:avLst/>
          </a:prstGeom>
        </p:spPr>
      </p:pic>
      <p:pic>
        <p:nvPicPr>
          <p:cNvPr id="21" name="גרפיקה 20" descr="חץ - סיבוב שמאלה">
            <a:extLst>
              <a:ext uri="{FF2B5EF4-FFF2-40B4-BE49-F238E27FC236}">
                <a16:creationId xmlns:a16="http://schemas.microsoft.com/office/drawing/2014/main" id="{0F10DD47-1260-4517-A5A7-32C1DC633C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02106" y="1432353"/>
            <a:ext cx="914400" cy="914400"/>
          </a:xfrm>
          <a:prstGeom prst="rect">
            <a:avLst/>
          </a:prstGeom>
        </p:spPr>
      </p:pic>
      <p:sp>
        <p:nvSpPr>
          <p:cNvPr id="22" name="תיבת טקסט 21">
            <a:extLst>
              <a:ext uri="{FF2B5EF4-FFF2-40B4-BE49-F238E27FC236}">
                <a16:creationId xmlns:a16="http://schemas.microsoft.com/office/drawing/2014/main" id="{99DDE1C0-76D3-4A60-B0A2-464C8EEA53E6}"/>
              </a:ext>
            </a:extLst>
          </p:cNvPr>
          <p:cNvSpPr txBox="1"/>
          <p:nvPr/>
        </p:nvSpPr>
        <p:spPr>
          <a:xfrm>
            <a:off x="7896500" y="878334"/>
            <a:ext cx="2273313" cy="646331"/>
          </a:xfrm>
          <a:prstGeom prst="rect">
            <a:avLst/>
          </a:prstGeom>
          <a:noFill/>
        </p:spPr>
        <p:txBody>
          <a:bodyPr wrap="square" rtlCol="1">
            <a:spAutoFit/>
          </a:bodyPr>
          <a:lstStyle/>
          <a:p>
            <a:r>
              <a:rPr lang="he-IL" sz="3600" dirty="0"/>
              <a:t>גניבה </a:t>
            </a:r>
            <a:r>
              <a:rPr lang="he-IL" sz="3600" dirty="0" err="1"/>
              <a:t>וגזילה</a:t>
            </a:r>
            <a:endParaRPr lang="he-IL" sz="3600" dirty="0"/>
          </a:p>
        </p:txBody>
      </p:sp>
      <p:sp>
        <p:nvSpPr>
          <p:cNvPr id="23" name="תיבת טקסט 22">
            <a:extLst>
              <a:ext uri="{FF2B5EF4-FFF2-40B4-BE49-F238E27FC236}">
                <a16:creationId xmlns:a16="http://schemas.microsoft.com/office/drawing/2014/main" id="{D23B2063-4A99-4D39-AFAC-9FB135479B93}"/>
              </a:ext>
            </a:extLst>
          </p:cNvPr>
          <p:cNvSpPr txBox="1"/>
          <p:nvPr/>
        </p:nvSpPr>
        <p:spPr>
          <a:xfrm>
            <a:off x="3072917" y="878333"/>
            <a:ext cx="2542977" cy="646331"/>
          </a:xfrm>
          <a:prstGeom prst="rect">
            <a:avLst/>
          </a:prstGeom>
          <a:noFill/>
        </p:spPr>
        <p:txBody>
          <a:bodyPr wrap="square" rtlCol="1">
            <a:spAutoFit/>
          </a:bodyPr>
          <a:lstStyle/>
          <a:p>
            <a:r>
              <a:rPr lang="he-IL" sz="3600" dirty="0"/>
              <a:t>עושק</a:t>
            </a:r>
          </a:p>
        </p:txBody>
      </p:sp>
    </p:spTree>
    <p:extLst>
      <p:ext uri="{BB962C8B-B14F-4D97-AF65-F5344CB8AC3E}">
        <p14:creationId xmlns:p14="http://schemas.microsoft.com/office/powerpoint/2010/main" val="771903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2">
                                            <p:bg/>
                                          </p:spTgt>
                                        </p:tgtEl>
                                        <p:attrNameLst>
                                          <p:attrName>style.visibility</p:attrName>
                                        </p:attrNameLst>
                                      </p:cBhvr>
                                      <p:to>
                                        <p:strVal val="visible"/>
                                      </p:to>
                                    </p:set>
                                    <p:anim calcmode="lin" valueType="num">
                                      <p:cBhvr additive="base">
                                        <p:cTn id="25" dur="500" fill="hold"/>
                                        <p:tgtEl>
                                          <p:spTgt spid="12">
                                            <p:bg/>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
                                            <p:bg/>
                                          </p:spTgt>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 calcmode="lin" valueType="num">
                                      <p:cBhvr additive="base">
                                        <p:cTn id="29"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anim calcmode="lin" valueType="num">
                                      <p:cBhvr additive="base">
                                        <p:cTn id="33" dur="5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2"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0-#ppt_w/2"/>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2" fill="hold" grpId="0" nodeType="clickEffect">
                                  <p:stCondLst>
                                    <p:cond delay="0"/>
                                  </p:stCondLst>
                                  <p:childTnLst>
                                    <p:set>
                                      <p:cBhvr>
                                        <p:cTn id="50" dur="1" fill="hold">
                                          <p:stCondLst>
                                            <p:cond delay="0"/>
                                          </p:stCondLst>
                                        </p:cTn>
                                        <p:tgtEl>
                                          <p:spTgt spid="8">
                                            <p:bg/>
                                          </p:spTgt>
                                        </p:tgtEl>
                                        <p:attrNameLst>
                                          <p:attrName>style.visibility</p:attrName>
                                        </p:attrNameLst>
                                      </p:cBhvr>
                                      <p:to>
                                        <p:strVal val="visible"/>
                                      </p:to>
                                    </p:set>
                                    <p:anim calcmode="lin" valueType="num">
                                      <p:cBhvr additive="base">
                                        <p:cTn id="51" dur="500" fill="hold"/>
                                        <p:tgtEl>
                                          <p:spTgt spid="8">
                                            <p:bg/>
                                          </p:spTgt>
                                        </p:tgtEl>
                                        <p:attrNameLst>
                                          <p:attrName>ppt_x</p:attrName>
                                        </p:attrNameLst>
                                      </p:cBhvr>
                                      <p:tavLst>
                                        <p:tav tm="0">
                                          <p:val>
                                            <p:strVal val="0-#ppt_w/2"/>
                                          </p:val>
                                        </p:tav>
                                        <p:tav tm="100000">
                                          <p:val>
                                            <p:strVal val="#ppt_x"/>
                                          </p:val>
                                        </p:tav>
                                      </p:tavLst>
                                    </p:anim>
                                    <p:anim calcmode="lin" valueType="num">
                                      <p:cBhvr additive="base">
                                        <p:cTn id="52" dur="500" fill="hold"/>
                                        <p:tgtEl>
                                          <p:spTgt spid="8">
                                            <p:bg/>
                                          </p:spTgt>
                                        </p:tgtEl>
                                        <p:attrNameLst>
                                          <p:attrName>ppt_y</p:attrName>
                                        </p:attrNameLst>
                                      </p:cBhvr>
                                      <p:tavLst>
                                        <p:tav tm="0">
                                          <p:val>
                                            <p:strVal val="1+#ppt_h/2"/>
                                          </p:val>
                                        </p:tav>
                                        <p:tav tm="100000">
                                          <p:val>
                                            <p:strVal val="#ppt_y"/>
                                          </p:val>
                                        </p:tav>
                                      </p:tavLst>
                                    </p:anim>
                                  </p:childTnLst>
                                </p:cTn>
                              </p:par>
                              <p:par>
                                <p:cTn id="53" presetID="2" presetClass="entr" presetSubtype="12" fill="hold" grpId="0" nodeType="with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additive="base">
                                        <p:cTn id="55"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0-#ppt_w/2"/>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Effect transition="in" filter="fade">
                                      <p:cBhvr>
                                        <p:cTn id="67" dur="1000"/>
                                        <p:tgtEl>
                                          <p:spTgt spid="5">
                                            <p:txEl>
                                              <p:pRg st="0" end="0"/>
                                            </p:txEl>
                                          </p:spTgt>
                                        </p:tgtEl>
                                      </p:cBhvr>
                                    </p:animEffect>
                                    <p:anim calcmode="lin" valueType="num">
                                      <p:cBhvr>
                                        <p:cTn id="6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
                                            <p:txEl>
                                              <p:pRg st="0" end="0"/>
                                            </p:txEl>
                                          </p:spTgt>
                                        </p:tgtEl>
                                        <p:attrNameLst>
                                          <p:attrName>style.visibility</p:attrName>
                                        </p:attrNameLst>
                                      </p:cBhvr>
                                      <p:to>
                                        <p:strVal val="visible"/>
                                      </p:to>
                                    </p:set>
                                    <p:animEffect transition="in" filter="fade">
                                      <p:cBhvr>
                                        <p:cTn id="74" dur="1000"/>
                                        <p:tgtEl>
                                          <p:spTgt spid="3">
                                            <p:txEl>
                                              <p:pRg st="0" end="0"/>
                                            </p:txEl>
                                          </p:spTgt>
                                        </p:tgtEl>
                                      </p:cBhvr>
                                    </p:animEffect>
                                    <p:anim calcmode="lin" valueType="num">
                                      <p:cBhvr>
                                        <p:cTn id="7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1000" fill="hold"/>
                                        <p:tgtEl>
                                          <p:spTgt spid="22"/>
                                        </p:tgtEl>
                                        <p:attrNameLst>
                                          <p:attrName>ppt_w</p:attrName>
                                        </p:attrNameLst>
                                      </p:cBhvr>
                                      <p:tavLst>
                                        <p:tav tm="0">
                                          <p:val>
                                            <p:fltVal val="0"/>
                                          </p:val>
                                        </p:tav>
                                        <p:tav tm="100000">
                                          <p:val>
                                            <p:strVal val="#ppt_w"/>
                                          </p:val>
                                        </p:tav>
                                      </p:tavLst>
                                    </p:anim>
                                    <p:anim calcmode="lin" valueType="num">
                                      <p:cBhvr>
                                        <p:cTn id="82" dur="1000" fill="hold"/>
                                        <p:tgtEl>
                                          <p:spTgt spid="22"/>
                                        </p:tgtEl>
                                        <p:attrNameLst>
                                          <p:attrName>ppt_h</p:attrName>
                                        </p:attrNameLst>
                                      </p:cBhvr>
                                      <p:tavLst>
                                        <p:tav tm="0">
                                          <p:val>
                                            <p:fltVal val="0"/>
                                          </p:val>
                                        </p:tav>
                                        <p:tav tm="100000">
                                          <p:val>
                                            <p:strVal val="#ppt_h"/>
                                          </p:val>
                                        </p:tav>
                                      </p:tavLst>
                                    </p:anim>
                                    <p:anim calcmode="lin" valueType="num">
                                      <p:cBhvr>
                                        <p:cTn id="83" dur="1000" fill="hold"/>
                                        <p:tgtEl>
                                          <p:spTgt spid="22"/>
                                        </p:tgtEl>
                                        <p:attrNameLst>
                                          <p:attrName>style.rotation</p:attrName>
                                        </p:attrNameLst>
                                      </p:cBhvr>
                                      <p:tavLst>
                                        <p:tav tm="0">
                                          <p:val>
                                            <p:fltVal val="90"/>
                                          </p:val>
                                        </p:tav>
                                        <p:tav tm="100000">
                                          <p:val>
                                            <p:fltVal val="0"/>
                                          </p:val>
                                        </p:tav>
                                      </p:tavLst>
                                    </p:anim>
                                    <p:animEffect transition="in" filter="fade">
                                      <p:cBhvr>
                                        <p:cTn id="84" dur="100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1000" fill="hold"/>
                                        <p:tgtEl>
                                          <p:spTgt spid="23"/>
                                        </p:tgtEl>
                                        <p:attrNameLst>
                                          <p:attrName>ppt_w</p:attrName>
                                        </p:attrNameLst>
                                      </p:cBhvr>
                                      <p:tavLst>
                                        <p:tav tm="0">
                                          <p:val>
                                            <p:fltVal val="0"/>
                                          </p:val>
                                        </p:tav>
                                        <p:tav tm="100000">
                                          <p:val>
                                            <p:strVal val="#ppt_w"/>
                                          </p:val>
                                        </p:tav>
                                      </p:tavLst>
                                    </p:anim>
                                    <p:anim calcmode="lin" valueType="num">
                                      <p:cBhvr>
                                        <p:cTn id="98" dur="1000" fill="hold"/>
                                        <p:tgtEl>
                                          <p:spTgt spid="23"/>
                                        </p:tgtEl>
                                        <p:attrNameLst>
                                          <p:attrName>ppt_h</p:attrName>
                                        </p:attrNameLst>
                                      </p:cBhvr>
                                      <p:tavLst>
                                        <p:tav tm="0">
                                          <p:val>
                                            <p:fltVal val="0"/>
                                          </p:val>
                                        </p:tav>
                                        <p:tav tm="100000">
                                          <p:val>
                                            <p:strVal val="#ppt_h"/>
                                          </p:val>
                                        </p:tav>
                                      </p:tavLst>
                                    </p:anim>
                                    <p:anim calcmode="lin" valueType="num">
                                      <p:cBhvr>
                                        <p:cTn id="99" dur="1000" fill="hold"/>
                                        <p:tgtEl>
                                          <p:spTgt spid="23"/>
                                        </p:tgtEl>
                                        <p:attrNameLst>
                                          <p:attrName>style.rotation</p:attrName>
                                        </p:attrNameLst>
                                      </p:cBhvr>
                                      <p:tavLst>
                                        <p:tav tm="0">
                                          <p:val>
                                            <p:fltVal val="90"/>
                                          </p:val>
                                        </p:tav>
                                        <p:tav tm="100000">
                                          <p:val>
                                            <p:fltVal val="0"/>
                                          </p:val>
                                        </p:tav>
                                      </p:tavLst>
                                    </p:anim>
                                    <p:animEffect transition="in" filter="fade">
                                      <p:cBhvr>
                                        <p:cTn id="100" dur="1000"/>
                                        <p:tgtEl>
                                          <p:spTgt spid="23"/>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1000" fill="hold"/>
                                        <p:tgtEl>
                                          <p:spTgt spid="21"/>
                                        </p:tgtEl>
                                        <p:attrNameLst>
                                          <p:attrName>ppt_w</p:attrName>
                                        </p:attrNameLst>
                                      </p:cBhvr>
                                      <p:tavLst>
                                        <p:tav tm="0">
                                          <p:val>
                                            <p:fltVal val="0"/>
                                          </p:val>
                                        </p:tav>
                                        <p:tav tm="100000">
                                          <p:val>
                                            <p:strVal val="#ppt_w"/>
                                          </p:val>
                                        </p:tav>
                                      </p:tavLst>
                                    </p:anim>
                                    <p:anim calcmode="lin" valueType="num">
                                      <p:cBhvr>
                                        <p:cTn id="106" dur="1000" fill="hold"/>
                                        <p:tgtEl>
                                          <p:spTgt spid="21"/>
                                        </p:tgtEl>
                                        <p:attrNameLst>
                                          <p:attrName>ppt_h</p:attrName>
                                        </p:attrNameLst>
                                      </p:cBhvr>
                                      <p:tavLst>
                                        <p:tav tm="0">
                                          <p:val>
                                            <p:fltVal val="0"/>
                                          </p:val>
                                        </p:tav>
                                        <p:tav tm="100000">
                                          <p:val>
                                            <p:strVal val="#ppt_h"/>
                                          </p:val>
                                        </p:tav>
                                      </p:tavLst>
                                    </p:anim>
                                    <p:anim calcmode="lin" valueType="num">
                                      <p:cBhvr>
                                        <p:cTn id="107" dur="1000" fill="hold"/>
                                        <p:tgtEl>
                                          <p:spTgt spid="21"/>
                                        </p:tgtEl>
                                        <p:attrNameLst>
                                          <p:attrName>style.rotation</p:attrName>
                                        </p:attrNameLst>
                                      </p:cBhvr>
                                      <p:tavLst>
                                        <p:tav tm="0">
                                          <p:val>
                                            <p:fltVal val="90"/>
                                          </p:val>
                                        </p:tav>
                                        <p:tav tm="100000">
                                          <p:val>
                                            <p:fltVal val="0"/>
                                          </p:val>
                                        </p:tav>
                                      </p:tavLst>
                                    </p:anim>
                                    <p:animEffect transition="in" filter="fade">
                                      <p:cBhvr>
                                        <p:cTn id="10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8" grpId="0" build="allAtOnce" animBg="1"/>
      <p:bldP spid="9" grpId="0" animBg="1"/>
      <p:bldP spid="10" grpId="0" animBg="1"/>
      <p:bldP spid="11" grpId="0" animBg="1"/>
      <p:bldP spid="12" grpId="0" build="allAtOnce" animBg="1"/>
      <p:bldP spid="15" grpId="0" animBg="1"/>
      <p:bldP spid="16" grpId="0" animBg="1"/>
      <p:bldP spid="17" grpId="0" animBg="1"/>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755553EF-3149-4D9C-890F-C976CE80266F}"/>
              </a:ext>
            </a:extLst>
          </p:cNvPr>
          <p:cNvSpPr>
            <a:spLocks noGrp="1"/>
          </p:cNvSpPr>
          <p:nvPr>
            <p:ph type="ftr" sz="quarter" idx="11"/>
          </p:nvPr>
        </p:nvSpPr>
        <p:spPr/>
        <p:txBody>
          <a:bodyPr/>
          <a:lstStyle/>
          <a:p>
            <a:r>
              <a:rPr lang="he-IL"/>
              <a:t>לקט מצוות מספר החינוך</a:t>
            </a:r>
          </a:p>
        </p:txBody>
      </p:sp>
      <p:sp>
        <p:nvSpPr>
          <p:cNvPr id="3" name="תיבת טקסט 2">
            <a:extLst>
              <a:ext uri="{FF2B5EF4-FFF2-40B4-BE49-F238E27FC236}">
                <a16:creationId xmlns:a16="http://schemas.microsoft.com/office/drawing/2014/main" id="{E8510F82-0936-420D-BB7B-8A283311581C}"/>
              </a:ext>
            </a:extLst>
          </p:cNvPr>
          <p:cNvSpPr txBox="1"/>
          <p:nvPr/>
        </p:nvSpPr>
        <p:spPr>
          <a:xfrm>
            <a:off x="2083837" y="783772"/>
            <a:ext cx="8024326" cy="5447645"/>
          </a:xfrm>
          <a:prstGeom prst="rect">
            <a:avLst/>
          </a:prstGeom>
          <a:noFill/>
        </p:spPr>
        <p:txBody>
          <a:bodyPr wrap="square" rtlCol="1">
            <a:spAutoFit/>
          </a:bodyPr>
          <a:lstStyle/>
          <a:p>
            <a:pPr algn="ctr"/>
            <a:r>
              <a:rPr lang="he-IL" sz="6600" dirty="0">
                <a:latin typeface="Guttman Stam" pitchFamily="2" charset="-79"/>
                <a:cs typeface="Guttman Stam" pitchFamily="2" charset="-79"/>
              </a:rPr>
              <a:t>"לא תעשוק את רעך</a:t>
            </a:r>
          </a:p>
          <a:p>
            <a:pPr algn="ctr"/>
            <a:r>
              <a:rPr lang="he-IL" sz="6600" dirty="0">
                <a:latin typeface="Guttman Stam" pitchFamily="2" charset="-79"/>
                <a:cs typeface="Guttman Stam" pitchFamily="2" charset="-79"/>
              </a:rPr>
              <a:t>ו</a:t>
            </a:r>
            <a:r>
              <a:rPr lang="he-IL" sz="6600" b="1" dirty="0">
                <a:latin typeface="Guttman Stam" panose="02010401010101010101" pitchFamily="2" charset="-79"/>
                <a:cs typeface="Guttman Stam" panose="02010401010101010101" pitchFamily="2" charset="-79"/>
              </a:rPr>
              <a:t>לא תגזול,</a:t>
            </a:r>
            <a:endParaRPr lang="en-US" sz="6600" b="1" dirty="0">
              <a:latin typeface="Guttman Stam" panose="02010401010101010101" pitchFamily="2" charset="-79"/>
              <a:cs typeface="Guttman Stam" panose="02010401010101010101" pitchFamily="2" charset="-79"/>
            </a:endParaRPr>
          </a:p>
          <a:p>
            <a:pPr algn="ctr"/>
            <a:r>
              <a:rPr lang="he-IL" sz="6600" dirty="0">
                <a:latin typeface="Guttman Stam" panose="02010401010101010101" pitchFamily="2" charset="-79"/>
                <a:cs typeface="Guttman Stam" panose="02010401010101010101" pitchFamily="2" charset="-79"/>
              </a:rPr>
              <a:t>לא תלין פעולת שכיר איתך עד בוקר"</a:t>
            </a:r>
          </a:p>
          <a:p>
            <a:pPr algn="ctr"/>
            <a:endParaRPr lang="he-IL" sz="6600" dirty="0">
              <a:latin typeface="Guttman Stam" panose="02010401010101010101" pitchFamily="2" charset="-79"/>
              <a:cs typeface="Guttman Stam" panose="02010401010101010101" pitchFamily="2" charset="-79"/>
            </a:endParaRPr>
          </a:p>
          <a:p>
            <a:pPr algn="ctr"/>
            <a:endParaRPr lang="he-IL" dirty="0"/>
          </a:p>
        </p:txBody>
      </p:sp>
      <p:sp>
        <p:nvSpPr>
          <p:cNvPr id="4" name="תיבת טקסט 3">
            <a:extLst>
              <a:ext uri="{FF2B5EF4-FFF2-40B4-BE49-F238E27FC236}">
                <a16:creationId xmlns:a16="http://schemas.microsoft.com/office/drawing/2014/main" id="{C2531ECE-FA6D-4B24-A0B0-FA5B63B8F12F}"/>
              </a:ext>
            </a:extLst>
          </p:cNvPr>
          <p:cNvSpPr txBox="1"/>
          <p:nvPr/>
        </p:nvSpPr>
        <p:spPr>
          <a:xfrm>
            <a:off x="5410899" y="5322669"/>
            <a:ext cx="7432646" cy="646331"/>
          </a:xfrm>
          <a:prstGeom prst="rect">
            <a:avLst/>
          </a:prstGeom>
          <a:noFill/>
        </p:spPr>
        <p:txBody>
          <a:bodyPr wrap="square" rtlCol="1">
            <a:spAutoFit/>
          </a:bodyPr>
          <a:lstStyle/>
          <a:p>
            <a:r>
              <a:rPr lang="he-IL" dirty="0">
                <a:latin typeface="Guttman Stam" panose="02010401010101010101" pitchFamily="2" charset="-79"/>
                <a:cs typeface="Guttman Stam" panose="02010401010101010101" pitchFamily="2" charset="-79"/>
              </a:rPr>
              <a:t>(ויקרא </a:t>
            </a:r>
            <a:r>
              <a:rPr lang="he-IL" dirty="0" err="1">
                <a:latin typeface="Guttman Stam" pitchFamily="2" charset="-79"/>
                <a:cs typeface="Guttman Stam" pitchFamily="2" charset="-79"/>
              </a:rPr>
              <a:t>יט</a:t>
            </a:r>
            <a:r>
              <a:rPr lang="he-IL" dirty="0">
                <a:latin typeface="Guttman Stam" pitchFamily="2" charset="-79"/>
                <a:cs typeface="Guttman Stam" pitchFamily="2" charset="-79"/>
              </a:rPr>
              <a:t>, </a:t>
            </a:r>
            <a:r>
              <a:rPr lang="he-IL" dirty="0" err="1">
                <a:latin typeface="Guttman Stam" pitchFamily="2" charset="-79"/>
                <a:cs typeface="Guttman Stam" pitchFamily="2" charset="-79"/>
              </a:rPr>
              <a:t>יג</a:t>
            </a:r>
            <a:r>
              <a:rPr lang="he-IL" dirty="0">
                <a:latin typeface="Guttman Stam" pitchFamily="2" charset="-79"/>
                <a:cs typeface="Guttman Stam" pitchFamily="2" charset="-79"/>
              </a:rPr>
              <a:t>)</a:t>
            </a:r>
          </a:p>
          <a:p>
            <a:endParaRPr lang="he-IL" dirty="0"/>
          </a:p>
        </p:txBody>
      </p:sp>
    </p:spTree>
    <p:extLst>
      <p:ext uri="{BB962C8B-B14F-4D97-AF65-F5344CB8AC3E}">
        <p14:creationId xmlns:p14="http://schemas.microsoft.com/office/powerpoint/2010/main" val="1162882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תיבת טקסט 14">
            <a:extLst>
              <a:ext uri="{FF2B5EF4-FFF2-40B4-BE49-F238E27FC236}">
                <a16:creationId xmlns:a16="http://schemas.microsoft.com/office/drawing/2014/main" id="{DA4DFB9F-0449-431F-8AE9-4754F39DE485}"/>
              </a:ext>
            </a:extLst>
          </p:cNvPr>
          <p:cNvSpPr txBox="1"/>
          <p:nvPr/>
        </p:nvSpPr>
        <p:spPr>
          <a:xfrm>
            <a:off x="2646754" y="4983748"/>
            <a:ext cx="6400800" cy="338554"/>
          </a:xfrm>
          <a:prstGeom prst="rect">
            <a:avLst/>
          </a:prstGeom>
          <a:noFill/>
        </p:spPr>
        <p:txBody>
          <a:bodyPr wrap="square" rtlCol="1">
            <a:spAutoFit/>
          </a:bodyPr>
          <a:lstStyle/>
          <a:p>
            <a:pPr algn="r"/>
            <a:r>
              <a:rPr lang="he-IL" sz="1600" dirty="0">
                <a:latin typeface="Guttman Stam" panose="02010401010101010101" pitchFamily="2" charset="-79"/>
                <a:cs typeface="Guttman Stam" panose="02010401010101010101" pitchFamily="2" charset="-79"/>
              </a:rPr>
              <a:t>"</a:t>
            </a:r>
            <a:r>
              <a:rPr lang="he-IL" sz="1600" b="1" dirty="0">
                <a:latin typeface="Guttman Stam" panose="02010401010101010101" pitchFamily="2" charset="-79"/>
                <a:cs typeface="Guttman Stam" panose="02010401010101010101" pitchFamily="2" charset="-79"/>
              </a:rPr>
              <a:t>לא תעשוק </a:t>
            </a:r>
            <a:r>
              <a:rPr lang="he-IL" sz="1600" dirty="0">
                <a:latin typeface="Guttman Stam" panose="02010401010101010101" pitchFamily="2" charset="-79"/>
                <a:cs typeface="Guttman Stam" panose="02010401010101010101" pitchFamily="2" charset="-79"/>
              </a:rPr>
              <a:t>את רעך ו</a:t>
            </a:r>
            <a:r>
              <a:rPr lang="he-IL" sz="1600" b="1" dirty="0">
                <a:latin typeface="Guttman Stam" panose="02010401010101010101" pitchFamily="2" charset="-79"/>
                <a:cs typeface="Guttman Stam" panose="02010401010101010101" pitchFamily="2" charset="-79"/>
              </a:rPr>
              <a:t>לא תגזול, </a:t>
            </a:r>
            <a:r>
              <a:rPr lang="he-IL" sz="1600" dirty="0">
                <a:latin typeface="Guttman Stam" panose="02010401010101010101" pitchFamily="2" charset="-79"/>
                <a:cs typeface="Guttman Stam" panose="02010401010101010101" pitchFamily="2" charset="-79"/>
              </a:rPr>
              <a:t>לא תלין פעולת שכיר איתך עד בוקר"</a:t>
            </a:r>
          </a:p>
        </p:txBody>
      </p:sp>
      <p:sp>
        <p:nvSpPr>
          <p:cNvPr id="2" name="מציין מיקום של כותרת תחתונה 1">
            <a:extLst>
              <a:ext uri="{FF2B5EF4-FFF2-40B4-BE49-F238E27FC236}">
                <a16:creationId xmlns:a16="http://schemas.microsoft.com/office/drawing/2014/main" id="{0C064930-2C39-4D48-A409-CC9B2863FBBA}"/>
              </a:ext>
            </a:extLst>
          </p:cNvPr>
          <p:cNvSpPr>
            <a:spLocks noGrp="1"/>
          </p:cNvSpPr>
          <p:nvPr>
            <p:ph type="ftr" sz="quarter" idx="11"/>
          </p:nvPr>
        </p:nvSpPr>
        <p:spPr/>
        <p:txBody>
          <a:bodyPr/>
          <a:lstStyle/>
          <a:p>
            <a:r>
              <a:rPr lang="he-IL"/>
              <a:t>לקט מצוות מספר החינוך</a:t>
            </a:r>
          </a:p>
        </p:txBody>
      </p:sp>
      <p:sp>
        <p:nvSpPr>
          <p:cNvPr id="3" name="תיבת טקסט 2">
            <a:extLst>
              <a:ext uri="{FF2B5EF4-FFF2-40B4-BE49-F238E27FC236}">
                <a16:creationId xmlns:a16="http://schemas.microsoft.com/office/drawing/2014/main" id="{99FA16D2-486A-4C90-95C8-9FAB42B685E8}"/>
              </a:ext>
            </a:extLst>
          </p:cNvPr>
          <p:cNvSpPr txBox="1"/>
          <p:nvPr/>
        </p:nvSpPr>
        <p:spPr>
          <a:xfrm>
            <a:off x="2789278" y="874779"/>
            <a:ext cx="7236000" cy="584775"/>
          </a:xfrm>
          <a:prstGeom prst="rect">
            <a:avLst/>
          </a:prstGeom>
          <a:noFill/>
        </p:spPr>
        <p:txBody>
          <a:bodyPr wrap="square" rtlCol="1">
            <a:spAutoFit/>
          </a:bodyPr>
          <a:lstStyle/>
          <a:p>
            <a:pPr algn="ctr"/>
            <a:r>
              <a:rPr lang="he-IL"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מסקנה:</a:t>
            </a:r>
            <a:endParaRPr lang="he-IL"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תיבת טקסט 5">
            <a:extLst>
              <a:ext uri="{FF2B5EF4-FFF2-40B4-BE49-F238E27FC236}">
                <a16:creationId xmlns:a16="http://schemas.microsoft.com/office/drawing/2014/main" id="{4E33DA7E-D944-4002-8E03-9778BAC844D5}"/>
              </a:ext>
            </a:extLst>
          </p:cNvPr>
          <p:cNvSpPr txBox="1"/>
          <p:nvPr/>
        </p:nvSpPr>
        <p:spPr>
          <a:xfrm>
            <a:off x="5797109" y="1969823"/>
            <a:ext cx="536895" cy="369332"/>
          </a:xfrm>
          <a:prstGeom prst="rect">
            <a:avLst/>
          </a:prstGeom>
          <a:noFill/>
        </p:spPr>
        <p:txBody>
          <a:bodyPr wrap="square" rtlCol="1">
            <a:spAutoFit/>
          </a:bodyPr>
          <a:lstStyle/>
          <a:p>
            <a:r>
              <a:rPr lang="he-IL" dirty="0"/>
              <a:t>=</a:t>
            </a:r>
          </a:p>
        </p:txBody>
      </p:sp>
      <p:sp>
        <p:nvSpPr>
          <p:cNvPr id="13" name="תיבת טקסט 12">
            <a:extLst>
              <a:ext uri="{FF2B5EF4-FFF2-40B4-BE49-F238E27FC236}">
                <a16:creationId xmlns:a16="http://schemas.microsoft.com/office/drawing/2014/main" id="{5D9FAC8F-9CFA-43B0-98B2-D90AD986913E}"/>
              </a:ext>
            </a:extLst>
          </p:cNvPr>
          <p:cNvSpPr txBox="1"/>
          <p:nvPr/>
        </p:nvSpPr>
        <p:spPr>
          <a:xfrm>
            <a:off x="6936901" y="1996906"/>
            <a:ext cx="536895" cy="369332"/>
          </a:xfrm>
          <a:prstGeom prst="rect">
            <a:avLst/>
          </a:prstGeom>
          <a:noFill/>
        </p:spPr>
        <p:txBody>
          <a:bodyPr wrap="square" rtlCol="1">
            <a:spAutoFit/>
          </a:bodyPr>
          <a:lstStyle/>
          <a:p>
            <a:r>
              <a:rPr lang="he-IL" dirty="0"/>
              <a:t>=</a:t>
            </a:r>
          </a:p>
        </p:txBody>
      </p:sp>
      <p:sp>
        <p:nvSpPr>
          <p:cNvPr id="16" name="תיבת טקסט 15">
            <a:extLst>
              <a:ext uri="{FF2B5EF4-FFF2-40B4-BE49-F238E27FC236}">
                <a16:creationId xmlns:a16="http://schemas.microsoft.com/office/drawing/2014/main" id="{48BBC540-232B-4363-A8C9-215651B525B0}"/>
              </a:ext>
            </a:extLst>
          </p:cNvPr>
          <p:cNvSpPr txBox="1"/>
          <p:nvPr/>
        </p:nvSpPr>
        <p:spPr>
          <a:xfrm>
            <a:off x="2432808" y="2951522"/>
            <a:ext cx="6484689" cy="1200329"/>
          </a:xfrm>
          <a:prstGeom prst="rect">
            <a:avLst/>
          </a:prstGeom>
          <a:noFill/>
        </p:spPr>
        <p:txBody>
          <a:bodyPr wrap="square" rtlCol="1">
            <a:spAutoFit/>
          </a:bodyPr>
          <a:lstStyle/>
          <a:p>
            <a:pPr algn="r"/>
            <a:r>
              <a:rPr lang="he-IL" dirty="0"/>
              <a:t>רבא אמר: </a:t>
            </a:r>
          </a:p>
          <a:p>
            <a:pPr algn="r"/>
            <a:r>
              <a:rPr lang="he-IL" dirty="0"/>
              <a:t>"זהו עושק זהו גזל,</a:t>
            </a:r>
            <a:br>
              <a:rPr lang="en-US" dirty="0"/>
            </a:br>
            <a:r>
              <a:rPr lang="he-IL" dirty="0"/>
              <a:t>ולמה חילקן הכתוב?</a:t>
            </a:r>
            <a:br>
              <a:rPr lang="en-US" dirty="0"/>
            </a:br>
            <a:r>
              <a:rPr lang="he-IL" dirty="0"/>
              <a:t>לעבור עליו בשני </a:t>
            </a:r>
            <a:r>
              <a:rPr lang="he-IL" dirty="0" err="1"/>
              <a:t>לאוין</a:t>
            </a:r>
            <a:r>
              <a:rPr lang="he-IL" dirty="0"/>
              <a:t>" (בבא מציעא קיא, א)</a:t>
            </a:r>
          </a:p>
        </p:txBody>
      </p:sp>
      <p:sp>
        <p:nvSpPr>
          <p:cNvPr id="18" name="אליפסה 17">
            <a:extLst>
              <a:ext uri="{FF2B5EF4-FFF2-40B4-BE49-F238E27FC236}">
                <a16:creationId xmlns:a16="http://schemas.microsoft.com/office/drawing/2014/main" id="{EE7E1BFD-7F5A-4E75-A363-81C513B20703}"/>
              </a:ext>
            </a:extLst>
          </p:cNvPr>
          <p:cNvSpPr/>
          <p:nvPr/>
        </p:nvSpPr>
        <p:spPr>
          <a:xfrm>
            <a:off x="4929688" y="1704975"/>
            <a:ext cx="917466" cy="8572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חמס</a:t>
            </a:r>
          </a:p>
        </p:txBody>
      </p:sp>
      <p:sp>
        <p:nvSpPr>
          <p:cNvPr id="19" name="אליפסה 18">
            <a:extLst>
              <a:ext uri="{FF2B5EF4-FFF2-40B4-BE49-F238E27FC236}">
                <a16:creationId xmlns:a16="http://schemas.microsoft.com/office/drawing/2014/main" id="{BCDE40CA-77B6-4683-9FFE-861599ED2713}"/>
              </a:ext>
            </a:extLst>
          </p:cNvPr>
          <p:cNvSpPr/>
          <p:nvPr/>
        </p:nvSpPr>
        <p:spPr>
          <a:xfrm>
            <a:off x="8341648" y="1704974"/>
            <a:ext cx="878708" cy="83268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עושק</a:t>
            </a:r>
          </a:p>
        </p:txBody>
      </p:sp>
      <p:sp>
        <p:nvSpPr>
          <p:cNvPr id="20" name="אליפסה 19">
            <a:extLst>
              <a:ext uri="{FF2B5EF4-FFF2-40B4-BE49-F238E27FC236}">
                <a16:creationId xmlns:a16="http://schemas.microsoft.com/office/drawing/2014/main" id="{6CA3C1B9-CEC9-43E9-8BED-0CBC65078B55}"/>
              </a:ext>
            </a:extLst>
          </p:cNvPr>
          <p:cNvSpPr/>
          <p:nvPr/>
        </p:nvSpPr>
        <p:spPr>
          <a:xfrm>
            <a:off x="7197342" y="1677764"/>
            <a:ext cx="837158" cy="85729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גזל</a:t>
            </a:r>
          </a:p>
        </p:txBody>
      </p:sp>
      <p:sp>
        <p:nvSpPr>
          <p:cNvPr id="21" name="אליפסה 20">
            <a:extLst>
              <a:ext uri="{FF2B5EF4-FFF2-40B4-BE49-F238E27FC236}">
                <a16:creationId xmlns:a16="http://schemas.microsoft.com/office/drawing/2014/main" id="{398644B5-3411-46D9-BAC5-E64F7A179254}"/>
              </a:ext>
            </a:extLst>
          </p:cNvPr>
          <p:cNvSpPr/>
          <p:nvPr/>
        </p:nvSpPr>
        <p:spPr>
          <a:xfrm>
            <a:off x="6083190" y="1682921"/>
            <a:ext cx="873386" cy="83267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גניבה</a:t>
            </a:r>
          </a:p>
        </p:txBody>
      </p:sp>
      <p:sp>
        <p:nvSpPr>
          <p:cNvPr id="22" name="תיבת טקסט 21">
            <a:extLst>
              <a:ext uri="{FF2B5EF4-FFF2-40B4-BE49-F238E27FC236}">
                <a16:creationId xmlns:a16="http://schemas.microsoft.com/office/drawing/2014/main" id="{936ABCBB-821B-4A40-930E-EE0DB5EFB76D}"/>
              </a:ext>
            </a:extLst>
          </p:cNvPr>
          <p:cNvSpPr txBox="1"/>
          <p:nvPr/>
        </p:nvSpPr>
        <p:spPr>
          <a:xfrm>
            <a:off x="7978498" y="1998093"/>
            <a:ext cx="270916" cy="369332"/>
          </a:xfrm>
          <a:prstGeom prst="rect">
            <a:avLst/>
          </a:prstGeom>
          <a:noFill/>
        </p:spPr>
        <p:txBody>
          <a:bodyPr wrap="square" rtlCol="1">
            <a:spAutoFit/>
          </a:bodyPr>
          <a:lstStyle/>
          <a:p>
            <a:r>
              <a:rPr lang="he-IL" dirty="0"/>
              <a:t>=</a:t>
            </a:r>
          </a:p>
        </p:txBody>
      </p:sp>
    </p:spTree>
    <p:extLst>
      <p:ext uri="{BB962C8B-B14F-4D97-AF65-F5344CB8AC3E}">
        <p14:creationId xmlns:p14="http://schemas.microsoft.com/office/powerpoint/2010/main" val="1611801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8" grpId="0" animBg="1"/>
      <p:bldP spid="19" grpId="0" animBg="1"/>
      <p:bldP spid="20" grpId="0" animBg="1"/>
      <p:bldP spid="21"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7" name="Group 9">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8" name="Straight Connector 15">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9" name="Rectangle 17">
            <a:extLst>
              <a:ext uri="{FF2B5EF4-FFF2-40B4-BE49-F238E27FC236}">
                <a16:creationId xmlns:a16="http://schemas.microsoft.com/office/drawing/2014/main" id="{51D58666-E26B-4EAE-AA74-9C74E4BAF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9">
            <a:extLst>
              <a:ext uri="{FF2B5EF4-FFF2-40B4-BE49-F238E27FC236}">
                <a16:creationId xmlns:a16="http://schemas.microsoft.com/office/drawing/2014/main" id="{67288C4F-0F6C-4226-B8D2-C0EE4786C5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21" name="Picture 20">
              <a:extLst>
                <a:ext uri="{FF2B5EF4-FFF2-40B4-BE49-F238E27FC236}">
                  <a16:creationId xmlns:a16="http://schemas.microsoft.com/office/drawing/2014/main" id="{DA0DC220-B0FC-4268-9E45-0705DA26964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1" name="Rectangle 21">
              <a:extLst>
                <a:ext uri="{FF2B5EF4-FFF2-40B4-BE49-F238E27FC236}">
                  <a16:creationId xmlns:a16="http://schemas.microsoft.com/office/drawing/2014/main" id="{5D2CA09E-2D13-478A-A98B-3A66ED646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E14C9FAD-7A39-47B3-9F08-4C4F9DA206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2" name="Picture 23">
              <a:extLst>
                <a:ext uri="{FF2B5EF4-FFF2-40B4-BE49-F238E27FC236}">
                  <a16:creationId xmlns:a16="http://schemas.microsoft.com/office/drawing/2014/main" id="{FDCB6FF3-6165-4BB2-80C5-7A6D0D25D5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 name="תיבת טקסט 2">
            <a:extLst>
              <a:ext uri="{FF2B5EF4-FFF2-40B4-BE49-F238E27FC236}">
                <a16:creationId xmlns:a16="http://schemas.microsoft.com/office/drawing/2014/main" id="{FBD81B1F-F193-41C6-90FE-B2B7C3047093}"/>
              </a:ext>
            </a:extLst>
          </p:cNvPr>
          <p:cNvSpPr txBox="1"/>
          <p:nvPr/>
        </p:nvSpPr>
        <p:spPr>
          <a:xfrm>
            <a:off x="1072267" y="1041401"/>
            <a:ext cx="6528018" cy="2345264"/>
          </a:xfrm>
          <a:prstGeom prst="rect">
            <a:avLst/>
          </a:prstGeom>
        </p:spPr>
        <p:txBody>
          <a:bodyPr vert="horz" lIns="91440" tIns="45720" rIns="91440" bIns="45720" rtlCol="0" anchor="b">
            <a:normAutofit/>
          </a:bodyPr>
          <a:lstStyle/>
          <a:p>
            <a:pPr algn="ctr">
              <a:spcBef>
                <a:spcPct val="0"/>
              </a:spcBef>
              <a:spcAft>
                <a:spcPts val="600"/>
              </a:spcAft>
            </a:pPr>
            <a:r>
              <a:rPr lang="en-US" sz="4800" dirty="0" err="1">
                <a:ln w="3175" cmpd="sng">
                  <a:noFill/>
                </a:ln>
                <a:solidFill>
                  <a:schemeClr val="tx1">
                    <a:lumMod val="85000"/>
                    <a:lumOff val="15000"/>
                  </a:schemeClr>
                </a:solidFill>
                <a:latin typeface="+mj-lt"/>
                <a:ea typeface="+mj-ea"/>
                <a:cs typeface="+mj-cs"/>
              </a:rPr>
              <a:t>משימת</a:t>
            </a:r>
            <a:r>
              <a:rPr lang="en-US" sz="4800" dirty="0">
                <a:ln w="3175" cmpd="sng">
                  <a:noFill/>
                </a:ln>
                <a:solidFill>
                  <a:schemeClr val="tx1">
                    <a:lumMod val="85000"/>
                    <a:lumOff val="15000"/>
                  </a:schemeClr>
                </a:solidFill>
                <a:latin typeface="+mj-lt"/>
                <a:ea typeface="+mj-ea"/>
                <a:cs typeface="+mj-cs"/>
              </a:rPr>
              <a:t> </a:t>
            </a:r>
            <a:r>
              <a:rPr lang="he-IL" sz="4800" dirty="0">
                <a:ln w="3175" cmpd="sng">
                  <a:noFill/>
                </a:ln>
                <a:solidFill>
                  <a:schemeClr val="tx1">
                    <a:lumMod val="85000"/>
                    <a:lumOff val="15000"/>
                  </a:schemeClr>
                </a:solidFill>
                <a:latin typeface="+mj-lt"/>
                <a:ea typeface="+mj-ea"/>
                <a:cs typeface="+mj-cs"/>
              </a:rPr>
              <a:t>חשיבה - להעמקה</a:t>
            </a:r>
            <a:endParaRPr lang="en-US" sz="4800" dirty="0">
              <a:ln w="3175" cmpd="sng">
                <a:noFill/>
              </a:ln>
              <a:solidFill>
                <a:schemeClr val="tx1">
                  <a:lumMod val="85000"/>
                  <a:lumOff val="15000"/>
                </a:schemeClr>
              </a:solidFill>
              <a:latin typeface="+mj-lt"/>
              <a:ea typeface="+mj-ea"/>
              <a:cs typeface="+mj-cs"/>
            </a:endParaRPr>
          </a:p>
        </p:txBody>
      </p:sp>
      <p:cxnSp>
        <p:nvCxnSpPr>
          <p:cNvPr id="26" name="Straight Connector 25">
            <a:extLst>
              <a:ext uri="{FF2B5EF4-FFF2-40B4-BE49-F238E27FC236}">
                <a16:creationId xmlns:a16="http://schemas.microsoft.com/office/drawing/2014/main" id="{EE0488CE-8E24-413E-B105-426B0506EB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תמונה 4" descr="תמונה שמכילה שולחן&#10;&#10;התיאור נוצר באופן אוטומטי">
            <a:extLst>
              <a:ext uri="{FF2B5EF4-FFF2-40B4-BE49-F238E27FC236}">
                <a16:creationId xmlns:a16="http://schemas.microsoft.com/office/drawing/2014/main" id="{0FD178B5-770A-45FE-B43C-AA15AD6F7BCA}"/>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5017" r="21079" b="1"/>
          <a:stretch/>
        </p:blipFill>
        <p:spPr>
          <a:xfrm>
            <a:off x="8077199" y="1041400"/>
            <a:ext cx="3059206" cy="4775200"/>
          </a:xfrm>
          <a:prstGeom prst="rect">
            <a:avLst/>
          </a:prstGeom>
          <a:ln w="57150" cmpd="thickThin">
            <a:solidFill>
              <a:schemeClr val="tx1">
                <a:lumMod val="50000"/>
                <a:lumOff val="50000"/>
              </a:schemeClr>
            </a:solidFill>
            <a:miter lim="800000"/>
          </a:ln>
        </p:spPr>
      </p:pic>
      <p:sp>
        <p:nvSpPr>
          <p:cNvPr id="2" name="מציין מיקום של כותרת תחתונה 1">
            <a:extLst>
              <a:ext uri="{FF2B5EF4-FFF2-40B4-BE49-F238E27FC236}">
                <a16:creationId xmlns:a16="http://schemas.microsoft.com/office/drawing/2014/main" id="{0A338E5B-83A6-46DF-9B5E-8340C1F9B3C6}"/>
              </a:ext>
            </a:extLst>
          </p:cNvPr>
          <p:cNvSpPr>
            <a:spLocks noGrp="1"/>
          </p:cNvSpPr>
          <p:nvPr>
            <p:ph type="ftr" sz="quarter" idx="11"/>
          </p:nvPr>
        </p:nvSpPr>
        <p:spPr>
          <a:xfrm>
            <a:off x="1298448" y="5971032"/>
            <a:ext cx="5943600" cy="279400"/>
          </a:xfrm>
        </p:spPr>
        <p:txBody>
          <a:bodyPr vert="horz" lIns="91440" tIns="45720" rIns="91440" bIns="45720" rtlCol="0" anchor="ctr">
            <a:normAutofit/>
          </a:bodyPr>
          <a:lstStyle/>
          <a:p>
            <a:pPr defTabSz="914400">
              <a:spcAft>
                <a:spcPts val="600"/>
              </a:spcAft>
            </a:pPr>
            <a:r>
              <a:rPr lang="en-US" b="0" i="0" kern="1200" dirty="0" err="1">
                <a:solidFill>
                  <a:schemeClr val="tx1"/>
                </a:solidFill>
                <a:effectLst/>
                <a:latin typeface="+mn-lt"/>
                <a:ea typeface="+mn-ea"/>
                <a:cs typeface="+mn-cs"/>
              </a:rPr>
              <a:t>לקט</a:t>
            </a:r>
            <a:r>
              <a:rPr lang="en-US" b="0" i="0" kern="1200" dirty="0">
                <a:solidFill>
                  <a:schemeClr val="tx1"/>
                </a:solidFill>
                <a:effectLst/>
                <a:latin typeface="+mn-lt"/>
                <a:ea typeface="+mn-ea"/>
                <a:cs typeface="+mn-cs"/>
              </a:rPr>
              <a:t> </a:t>
            </a:r>
            <a:r>
              <a:rPr lang="en-US" b="0" i="0" kern="1200" dirty="0" err="1">
                <a:solidFill>
                  <a:schemeClr val="tx1"/>
                </a:solidFill>
                <a:effectLst/>
                <a:latin typeface="+mn-lt"/>
                <a:ea typeface="+mn-ea"/>
                <a:cs typeface="+mn-cs"/>
              </a:rPr>
              <a:t>מצוות</a:t>
            </a:r>
            <a:r>
              <a:rPr lang="en-US" b="0" i="0" kern="1200" dirty="0">
                <a:solidFill>
                  <a:schemeClr val="tx1"/>
                </a:solidFill>
                <a:effectLst/>
                <a:latin typeface="+mn-lt"/>
                <a:ea typeface="+mn-ea"/>
                <a:cs typeface="+mn-cs"/>
              </a:rPr>
              <a:t> </a:t>
            </a:r>
            <a:r>
              <a:rPr lang="en-US" b="0" i="0" kern="1200" dirty="0" err="1">
                <a:solidFill>
                  <a:schemeClr val="tx1"/>
                </a:solidFill>
                <a:effectLst/>
                <a:latin typeface="+mn-lt"/>
                <a:ea typeface="+mn-ea"/>
                <a:cs typeface="+mn-cs"/>
              </a:rPr>
              <a:t>מספר</a:t>
            </a:r>
            <a:r>
              <a:rPr lang="en-US" b="0" i="0" kern="1200" dirty="0">
                <a:solidFill>
                  <a:schemeClr val="tx1"/>
                </a:solidFill>
                <a:effectLst/>
                <a:latin typeface="+mn-lt"/>
                <a:ea typeface="+mn-ea"/>
                <a:cs typeface="+mn-cs"/>
              </a:rPr>
              <a:t> </a:t>
            </a:r>
            <a:r>
              <a:rPr lang="en-US" b="0" i="0" kern="1200" dirty="0" err="1">
                <a:solidFill>
                  <a:schemeClr val="tx1"/>
                </a:solidFill>
                <a:effectLst/>
                <a:latin typeface="+mn-lt"/>
                <a:ea typeface="+mn-ea"/>
                <a:cs typeface="+mn-cs"/>
              </a:rPr>
              <a:t>החינוך</a:t>
            </a:r>
            <a:endParaRPr lang="en-US" b="0" i="0" kern="1200" dirty="0">
              <a:solidFill>
                <a:schemeClr val="tx1"/>
              </a:solidFill>
              <a:effectLst/>
              <a:latin typeface="+mn-lt"/>
              <a:ea typeface="+mn-ea"/>
              <a:cs typeface="+mn-cs"/>
            </a:endParaRPr>
          </a:p>
        </p:txBody>
      </p:sp>
      <p:sp>
        <p:nvSpPr>
          <p:cNvPr id="6" name="תיבת טקסט 5">
            <a:extLst>
              <a:ext uri="{FF2B5EF4-FFF2-40B4-BE49-F238E27FC236}">
                <a16:creationId xmlns:a16="http://schemas.microsoft.com/office/drawing/2014/main" id="{80CC8B5B-9559-4CEA-B064-4BD17DE40807}"/>
              </a:ext>
            </a:extLst>
          </p:cNvPr>
          <p:cNvSpPr txBox="1"/>
          <p:nvPr/>
        </p:nvSpPr>
        <p:spPr>
          <a:xfrm>
            <a:off x="1298448" y="3838575"/>
            <a:ext cx="6318608" cy="2108269"/>
          </a:xfrm>
          <a:prstGeom prst="rect">
            <a:avLst/>
          </a:prstGeom>
          <a:noFill/>
        </p:spPr>
        <p:txBody>
          <a:bodyPr wrap="square" rtlCol="1">
            <a:spAutoFit/>
          </a:bodyPr>
          <a:lstStyle/>
          <a:p>
            <a:pPr algn="ctr"/>
            <a:r>
              <a:rPr lang="he-IL" sz="4000" dirty="0"/>
              <a:t>מדוע רבא מתייחס בדבריו לגזל ולעושק, ולא מתייחס להמשך הפסוק העוסק בהלנת שכר?</a:t>
            </a:r>
            <a:br>
              <a:rPr lang="en-US" sz="4000" dirty="0"/>
            </a:br>
            <a:r>
              <a:rPr lang="he-IL" sz="1100" dirty="0"/>
              <a:t>העזרי בשקופית הבאה</a:t>
            </a:r>
            <a:endParaRPr lang="he-IL" sz="4000" dirty="0"/>
          </a:p>
        </p:txBody>
      </p:sp>
    </p:spTree>
    <p:extLst>
      <p:ext uri="{BB962C8B-B14F-4D97-AF65-F5344CB8AC3E}">
        <p14:creationId xmlns:p14="http://schemas.microsoft.com/office/powerpoint/2010/main" val="4121042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a:extLst>
              <a:ext uri="{FF2B5EF4-FFF2-40B4-BE49-F238E27FC236}">
                <a16:creationId xmlns:a16="http://schemas.microsoft.com/office/drawing/2014/main" id="{19CE6AC1-B4F2-4908-A72D-6E1501109350}"/>
              </a:ext>
            </a:extLst>
          </p:cNvPr>
          <p:cNvSpPr>
            <a:spLocks noGrp="1"/>
          </p:cNvSpPr>
          <p:nvPr>
            <p:ph type="ftr" sz="quarter" idx="11"/>
          </p:nvPr>
        </p:nvSpPr>
        <p:spPr/>
        <p:txBody>
          <a:bodyPr/>
          <a:lstStyle/>
          <a:p>
            <a:r>
              <a:rPr lang="he-IL"/>
              <a:t>לקט מצוות מספר החינוך</a:t>
            </a:r>
          </a:p>
        </p:txBody>
      </p:sp>
      <p:sp>
        <p:nvSpPr>
          <p:cNvPr id="5" name="תיבת טקסט 4">
            <a:extLst>
              <a:ext uri="{FF2B5EF4-FFF2-40B4-BE49-F238E27FC236}">
                <a16:creationId xmlns:a16="http://schemas.microsoft.com/office/drawing/2014/main" id="{72B7543E-9C72-4994-9DA8-06E0AEF1F33D}"/>
              </a:ext>
            </a:extLst>
          </p:cNvPr>
          <p:cNvSpPr txBox="1"/>
          <p:nvPr/>
        </p:nvSpPr>
        <p:spPr>
          <a:xfrm>
            <a:off x="809625" y="2367171"/>
            <a:ext cx="10563225" cy="2862322"/>
          </a:xfrm>
          <a:prstGeom prst="rect">
            <a:avLst/>
          </a:prstGeom>
          <a:noFill/>
        </p:spPr>
        <p:txBody>
          <a:bodyPr wrap="square" rtlCol="1">
            <a:spAutoFit/>
          </a:bodyPr>
          <a:lstStyle/>
          <a:p>
            <a:pPr algn="r"/>
            <a:r>
              <a:rPr lang="he-IL" sz="3600" dirty="0">
                <a:latin typeface="Guttman Rashi" panose="02010401010101010101" pitchFamily="2" charset="-79"/>
                <a:cs typeface="+mj-cs"/>
              </a:rPr>
              <a:t>"איירי (מדבר) כשאינו משלם לו כלל שכרו, </a:t>
            </a:r>
          </a:p>
          <a:p>
            <a:pPr algn="r"/>
            <a:r>
              <a:rPr lang="he-IL" sz="3600" dirty="0">
                <a:latin typeface="Guttman Rashi" panose="02010401010101010101" pitchFamily="2" charset="-79"/>
                <a:cs typeface="+mj-cs"/>
              </a:rPr>
              <a:t>אבל במשהה אינו עובר אלא על:</a:t>
            </a:r>
          </a:p>
          <a:p>
            <a:pPr algn="r"/>
            <a:r>
              <a:rPr lang="he-IL" sz="3600" dirty="0">
                <a:latin typeface="Guttman Rashi" panose="02010401010101010101" pitchFamily="2" charset="-79"/>
                <a:cs typeface="+mj-cs"/>
              </a:rPr>
              <a:t> "לא תלין" בשכיר יום,</a:t>
            </a:r>
          </a:p>
          <a:p>
            <a:pPr algn="r"/>
            <a:r>
              <a:rPr lang="he-IL" sz="3600" dirty="0">
                <a:latin typeface="Guttman Rashi" panose="02010401010101010101" pitchFamily="2" charset="-79"/>
                <a:cs typeface="+mj-cs"/>
              </a:rPr>
              <a:t>ועל:</a:t>
            </a:r>
            <a:br>
              <a:rPr lang="en-US" sz="3600" dirty="0">
                <a:latin typeface="Guttman Rashi" panose="02010401010101010101" pitchFamily="2" charset="-79"/>
                <a:cs typeface="+mj-cs"/>
              </a:rPr>
            </a:br>
            <a:r>
              <a:rPr lang="he-IL" sz="3600" dirty="0">
                <a:latin typeface="Guttman Rashi" panose="02010401010101010101" pitchFamily="2" charset="-79"/>
                <a:cs typeface="+mj-cs"/>
              </a:rPr>
              <a:t> "לא תבוא עליו השמש" בשכיר לילה..."</a:t>
            </a:r>
            <a:r>
              <a:rPr lang="he-IL" sz="1100" dirty="0">
                <a:latin typeface="Guttman Rashi" panose="02010401010101010101" pitchFamily="2" charset="-79"/>
                <a:cs typeface="+mj-cs"/>
              </a:rPr>
              <a:t>(</a:t>
            </a:r>
            <a:r>
              <a:rPr lang="he-IL" sz="1100" dirty="0"/>
              <a:t>תורה תמימה ויקרא </a:t>
            </a:r>
            <a:r>
              <a:rPr lang="he-IL" sz="1100" dirty="0" err="1"/>
              <a:t>יט</a:t>
            </a:r>
            <a:r>
              <a:rPr lang="he-IL" sz="1100" dirty="0"/>
              <a:t>, </a:t>
            </a:r>
            <a:r>
              <a:rPr lang="he-IL" sz="1100" dirty="0" err="1"/>
              <a:t>יג</a:t>
            </a:r>
            <a:r>
              <a:rPr lang="he-IL" sz="1100" dirty="0"/>
              <a:t> הערה ע)</a:t>
            </a:r>
          </a:p>
        </p:txBody>
      </p:sp>
    </p:spTree>
    <p:extLst>
      <p:ext uri="{BB962C8B-B14F-4D97-AF65-F5344CB8AC3E}">
        <p14:creationId xmlns:p14="http://schemas.microsoft.com/office/powerpoint/2010/main" val="892532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אורגני">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966</Words>
  <Application>Microsoft Office PowerPoint</Application>
  <PresentationFormat>מסך רחב</PresentationFormat>
  <Paragraphs>128</Paragraphs>
  <Slides>19</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19</vt:i4>
      </vt:variant>
    </vt:vector>
  </HeadingPairs>
  <TitlesOfParts>
    <vt:vector size="27" baseType="lpstr">
      <vt:lpstr>Arial</vt:lpstr>
      <vt:lpstr>Calibri</vt:lpstr>
      <vt:lpstr>Garamond</vt:lpstr>
      <vt:lpstr>Guttman Rashi</vt:lpstr>
      <vt:lpstr>Guttman Stam</vt:lpstr>
      <vt:lpstr>Guttman Yad</vt:lpstr>
      <vt:lpstr>Guttman Yad-Brush</vt:lpstr>
      <vt:lpstr>אורגני</vt:lpstr>
      <vt:lpstr>לקט מצוות מספר החינוך</vt:lpstr>
      <vt:lpstr>מצווה רכ"ח  שלא לעשוק שכר שכיר</vt:lpstr>
      <vt:lpstr>מצגת של PowerPoint‏</vt:lpstr>
      <vt:lpstr>מצגת של PowerPoint‏</vt:lpstr>
      <vt:lpstr> </vt:lpstr>
      <vt:lpstr>מצגת של PowerPoint‏</vt:lpstr>
      <vt:lpstr>מצגת של PowerPoint‏</vt:lpstr>
      <vt:lpstr>מצגת של PowerPoint‏</vt:lpstr>
      <vt:lpstr>מצגת של PowerPoint‏</vt:lpstr>
      <vt:lpstr>תשובת רבא: לעבור עליו בשני לאוין </vt:lpstr>
      <vt:lpstr>שרש המצווה=טעם המצווה</vt:lpstr>
      <vt:lpstr>מצווה רכ"ח  שלא לעשוק שכר שכיר</vt:lpstr>
      <vt:lpstr>סיום אופייני ל "בעל ספר החינוך"</vt:lpstr>
      <vt:lpstr>"לאו הניתק לעשה"</vt:lpstr>
      <vt:lpstr>מצגת של PowerPoint‏</vt:lpstr>
      <vt:lpstr>מצגת של PowerPoint‏</vt:lpstr>
      <vt:lpstr>מצגת של PowerPoint‏</vt:lpstr>
      <vt:lpstr>דוגמא לשאלת בגרות:  א.         1.ציין שני איסורים שדומים לאיסור עושק, וכתוב מהו המכנה המשותף לאיסורים אלה ולאיסור עושק.                    2.לפי בעל ספר החינוך, לשם מה יש איסורים רבים שדומים לאיסור עושק? כתוב שני טעמים. (6 נקודות)      ב. איסור עושק הוא "לאו הניתק לעשה". הסבר את המושג "לאו הניתק לעשה", וכתוב מדוע איסור עושק הוא "לאו הניתק לעשה". (6 נקודות)      בהצלחה רבה!</vt:lpstr>
      <vt:lpstr>סוף!</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לקט מצוות מספר החינוך</dc:title>
  <dc:creator>אליעזר שפירא</dc:creator>
  <cp:lastModifiedBy>תמר גבאי</cp:lastModifiedBy>
  <cp:revision>58</cp:revision>
  <dcterms:created xsi:type="dcterms:W3CDTF">2020-03-24T12:06:27Z</dcterms:created>
  <dcterms:modified xsi:type="dcterms:W3CDTF">2021-10-18T18:19:58Z</dcterms:modified>
</cp:coreProperties>
</file>