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5" r:id="rId7"/>
    <p:sldId id="261" r:id="rId8"/>
    <p:sldId id="273" r:id="rId9"/>
    <p:sldId id="262" r:id="rId10"/>
    <p:sldId id="263" r:id="rId11"/>
    <p:sldId id="264" r:id="rId12"/>
    <p:sldId id="266" r:id="rId13"/>
    <p:sldId id="267" r:id="rId14"/>
    <p:sldId id="268" r:id="rId15"/>
    <p:sldId id="269" r:id="rId16"/>
    <p:sldId id="271"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9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9" d="100"/>
          <a:sy n="89" d="100"/>
        </p:scale>
        <p:origin x="-12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e.wikipedia.org/wiki/%D7%92%D7%90%D7%95%D7%92%D7%A8%D7%A4%D7%99%D7%94_%D7%A9%D7%9C_%D7%90%D7%A8%D7%A5_%D7%99%D7%A9%D7%A8%D7%90%D7%9C" TargetMode="External"/><Relationship Id="rId7" Type="http://schemas.openxmlformats.org/officeDocument/2006/relationships/image" Target="../media/image45.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www.flickr.com/photos/rustybrick/2123309450/" TargetMode="Externa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hyperlink" Target="https://he.wikipedia.org/wiki/%D7%AA%D7%9E%D7%A8%D7%95%D7%A8_%D7%A2%D7%A6%D7%95%D7%A8" TargetMode="External"/><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Savta_Dvora_sha@walla.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farmer-rural-worker-agriculture-148325/"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e.wikipedia.org/wiki/%D7%96%D7%A8%D7%99%D7%97%D7%94" TargetMode="External"/><Relationship Id="rId7" Type="http://schemas.openxmlformats.org/officeDocument/2006/relationships/image" Target="../media/image11.gif"/><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hyperlink" Target="https://www.pikiwiki.org.il/image/view/37421"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86CF095-1770-445E-9734-8DB8A06390CB}"/>
              </a:ext>
            </a:extLst>
          </p:cNvPr>
          <p:cNvSpPr>
            <a:spLocks noGrp="1"/>
          </p:cNvSpPr>
          <p:nvPr>
            <p:ph type="ctrTitle" idx="4294967295"/>
          </p:nvPr>
        </p:nvSpPr>
        <p:spPr>
          <a:xfrm>
            <a:off x="604878" y="2524329"/>
            <a:ext cx="10982244" cy="1514475"/>
          </a:xfrm>
        </p:spPr>
        <p:txBody>
          <a:bodyPr>
            <a:noAutofit/>
          </a:bodyPr>
          <a:lstStyle/>
          <a:p>
            <a:r>
              <a:rPr lang="he-IL" sz="7200" b="1" dirty="0"/>
              <a:t>לקט מצוות מספר החינוך</a:t>
            </a:r>
          </a:p>
        </p:txBody>
      </p:sp>
    </p:spTree>
    <p:extLst>
      <p:ext uri="{BB962C8B-B14F-4D97-AF65-F5344CB8AC3E}">
        <p14:creationId xmlns:p14="http://schemas.microsoft.com/office/powerpoint/2010/main" val="1270739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8A6BE8F2-5E24-4B08-8F9A-EEECCBBADBA4}"/>
              </a:ext>
            </a:extLst>
          </p:cNvPr>
          <p:cNvSpPr txBox="1"/>
          <p:nvPr/>
        </p:nvSpPr>
        <p:spPr>
          <a:xfrm>
            <a:off x="8414158" y="822122"/>
            <a:ext cx="3690420" cy="646331"/>
          </a:xfrm>
          <a:prstGeom prst="rect">
            <a:avLst/>
          </a:prstGeom>
          <a:noFill/>
        </p:spPr>
        <p:txBody>
          <a:bodyPr wrap="square" rtlCol="1">
            <a:spAutoFit/>
          </a:bodyPr>
          <a:lstStyle/>
          <a:p>
            <a:r>
              <a:rPr lang="he-IL" dirty="0"/>
              <a:t>המשך, דיני המצווה:</a:t>
            </a:r>
          </a:p>
          <a:p>
            <a:endParaRPr lang="he-IL" dirty="0"/>
          </a:p>
        </p:txBody>
      </p:sp>
      <p:sp>
        <p:nvSpPr>
          <p:cNvPr id="3" name="תיבת טקסט 2">
            <a:extLst>
              <a:ext uri="{FF2B5EF4-FFF2-40B4-BE49-F238E27FC236}">
                <a16:creationId xmlns:a16="http://schemas.microsoft.com/office/drawing/2014/main" xmlns="" id="{6531A3D3-8871-49F4-8425-D41CC4AAFD85}"/>
              </a:ext>
            </a:extLst>
          </p:cNvPr>
          <p:cNvSpPr txBox="1"/>
          <p:nvPr/>
        </p:nvSpPr>
        <p:spPr>
          <a:xfrm>
            <a:off x="2885813" y="1593908"/>
            <a:ext cx="6954648" cy="646331"/>
          </a:xfrm>
          <a:prstGeom prst="rect">
            <a:avLst/>
          </a:prstGeom>
          <a:noFill/>
        </p:spPr>
        <p:txBody>
          <a:bodyPr wrap="square" rtlCol="1">
            <a:spAutoFit/>
          </a:bodyPr>
          <a:lstStyle/>
          <a:p>
            <a:pPr algn="ctr"/>
            <a:r>
              <a:rPr lang="he-IL" dirty="0"/>
              <a:t>שני סוגי תשלום-</a:t>
            </a:r>
          </a:p>
          <a:p>
            <a:pPr algn="ctr"/>
            <a:r>
              <a:rPr lang="he-IL" dirty="0"/>
              <a:t>עבודה התלויה בזמן, ועבודה התלויה בתפוקה/תוצרת </a:t>
            </a:r>
          </a:p>
        </p:txBody>
      </p:sp>
      <p:sp>
        <p:nvSpPr>
          <p:cNvPr id="4" name="תיבת טקסט 3">
            <a:extLst>
              <a:ext uri="{FF2B5EF4-FFF2-40B4-BE49-F238E27FC236}">
                <a16:creationId xmlns:a16="http://schemas.microsoft.com/office/drawing/2014/main" xmlns="" id="{E21309C2-EA83-4142-8157-46573D4E8612}"/>
              </a:ext>
            </a:extLst>
          </p:cNvPr>
          <p:cNvSpPr txBox="1"/>
          <p:nvPr/>
        </p:nvSpPr>
        <p:spPr>
          <a:xfrm>
            <a:off x="8355436" y="2701255"/>
            <a:ext cx="1904300" cy="369332"/>
          </a:xfrm>
          <a:prstGeom prst="rect">
            <a:avLst/>
          </a:prstGeom>
          <a:noFill/>
        </p:spPr>
        <p:txBody>
          <a:bodyPr wrap="square" rtlCol="1">
            <a:spAutoFit/>
          </a:bodyPr>
          <a:lstStyle/>
          <a:p>
            <a:r>
              <a:rPr lang="he-IL" dirty="0"/>
              <a:t>4. נתן טליתו לאומן</a:t>
            </a:r>
          </a:p>
        </p:txBody>
      </p:sp>
      <p:pic>
        <p:nvPicPr>
          <p:cNvPr id="8" name="גרפיקה 7" descr="מכנסיים">
            <a:extLst>
              <a:ext uri="{FF2B5EF4-FFF2-40B4-BE49-F238E27FC236}">
                <a16:creationId xmlns:a16="http://schemas.microsoft.com/office/drawing/2014/main" xmlns="" id="{A1E59671-CF4C-48F1-9356-A19B5709B55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316598" y="2613387"/>
            <a:ext cx="914400" cy="914400"/>
          </a:xfrm>
          <a:prstGeom prst="rect">
            <a:avLst/>
          </a:prstGeom>
        </p:spPr>
      </p:pic>
      <p:pic>
        <p:nvPicPr>
          <p:cNvPr id="10" name="גרפיקה 9" descr="נעל">
            <a:extLst>
              <a:ext uri="{FF2B5EF4-FFF2-40B4-BE49-F238E27FC236}">
                <a16:creationId xmlns:a16="http://schemas.microsoft.com/office/drawing/2014/main" xmlns="" id="{2E59DBEE-D51D-4940-8BBD-7D218FA9C9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49797" y="2514600"/>
            <a:ext cx="914400" cy="914400"/>
          </a:xfrm>
          <a:prstGeom prst="rect">
            <a:avLst/>
          </a:prstGeom>
        </p:spPr>
      </p:pic>
      <p:pic>
        <p:nvPicPr>
          <p:cNvPr id="12" name="גרפיקה 11" descr="לצפות">
            <a:extLst>
              <a:ext uri="{FF2B5EF4-FFF2-40B4-BE49-F238E27FC236}">
                <a16:creationId xmlns:a16="http://schemas.microsoft.com/office/drawing/2014/main" xmlns="" id="{84FCD641-B317-4C1B-8105-BF2EA56F85A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210959" y="2546059"/>
            <a:ext cx="914400" cy="914400"/>
          </a:xfrm>
          <a:prstGeom prst="rect">
            <a:avLst/>
          </a:prstGeom>
        </p:spPr>
      </p:pic>
      <p:pic>
        <p:nvPicPr>
          <p:cNvPr id="14" name="גרפיקה 13" descr="מריצה">
            <a:extLst>
              <a:ext uri="{FF2B5EF4-FFF2-40B4-BE49-F238E27FC236}">
                <a16:creationId xmlns:a16="http://schemas.microsoft.com/office/drawing/2014/main" xmlns="" id="{A60CCB64-F69F-4440-BEBE-04BEB100167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234340" y="2546059"/>
            <a:ext cx="914400" cy="914400"/>
          </a:xfrm>
          <a:prstGeom prst="rect">
            <a:avLst/>
          </a:prstGeom>
        </p:spPr>
      </p:pic>
      <p:sp>
        <p:nvSpPr>
          <p:cNvPr id="19" name="תיבת טקסט 18">
            <a:extLst>
              <a:ext uri="{FF2B5EF4-FFF2-40B4-BE49-F238E27FC236}">
                <a16:creationId xmlns:a16="http://schemas.microsoft.com/office/drawing/2014/main" xmlns="" id="{7682678C-90A7-48A8-9322-9335304F8215}"/>
              </a:ext>
            </a:extLst>
          </p:cNvPr>
          <p:cNvSpPr txBox="1"/>
          <p:nvPr/>
        </p:nvSpPr>
        <p:spPr>
          <a:xfrm>
            <a:off x="3128919" y="3703361"/>
            <a:ext cx="6954647" cy="646331"/>
          </a:xfrm>
          <a:prstGeom prst="rect">
            <a:avLst/>
          </a:prstGeom>
          <a:noFill/>
        </p:spPr>
        <p:txBody>
          <a:bodyPr wrap="square" rtlCol="1">
            <a:spAutoFit/>
          </a:bodyPr>
          <a:lstStyle/>
          <a:p>
            <a:pPr algn="r"/>
            <a:r>
              <a:rPr lang="he-IL" dirty="0"/>
              <a:t>זמן החזרת החפץ/הבגד לבעלים=המעסיק, הוא הזמן שבו צריך לשלם,</a:t>
            </a:r>
          </a:p>
          <a:p>
            <a:pPr algn="r"/>
            <a:r>
              <a:rPr lang="he-IL" dirty="0"/>
              <a:t>העובר על זמן זה, עובר על "הלנת שכר".</a:t>
            </a:r>
          </a:p>
        </p:txBody>
      </p:sp>
      <p:sp>
        <p:nvSpPr>
          <p:cNvPr id="20" name="תיבת טקסט 19">
            <a:extLst>
              <a:ext uri="{FF2B5EF4-FFF2-40B4-BE49-F238E27FC236}">
                <a16:creationId xmlns:a16="http://schemas.microsoft.com/office/drawing/2014/main" xmlns="" id="{993761DA-5B1C-4CA7-9A37-C437D43E979E}"/>
              </a:ext>
            </a:extLst>
          </p:cNvPr>
          <p:cNvSpPr txBox="1"/>
          <p:nvPr/>
        </p:nvSpPr>
        <p:spPr>
          <a:xfrm>
            <a:off x="8230998" y="4624052"/>
            <a:ext cx="2213296" cy="369332"/>
          </a:xfrm>
          <a:prstGeom prst="rect">
            <a:avLst/>
          </a:prstGeom>
          <a:noFill/>
        </p:spPr>
        <p:txBody>
          <a:bodyPr wrap="square" rtlCol="1">
            <a:spAutoFit/>
          </a:bodyPr>
          <a:lstStyle/>
          <a:p>
            <a:r>
              <a:rPr lang="he-IL" dirty="0"/>
              <a:t>5. שליח ששכר פועלים.</a:t>
            </a:r>
          </a:p>
        </p:txBody>
      </p:sp>
      <p:pic>
        <p:nvPicPr>
          <p:cNvPr id="22" name="גרפיקה 21" descr="איש">
            <a:extLst>
              <a:ext uri="{FF2B5EF4-FFF2-40B4-BE49-F238E27FC236}">
                <a16:creationId xmlns:a16="http://schemas.microsoft.com/office/drawing/2014/main" xmlns="" id="{92D3C41E-D5D2-4D66-B6A2-892BFDC18346}"/>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499758" y="4525266"/>
            <a:ext cx="914400" cy="914400"/>
          </a:xfrm>
          <a:prstGeom prst="rect">
            <a:avLst/>
          </a:prstGeom>
        </p:spPr>
      </p:pic>
      <p:pic>
        <p:nvPicPr>
          <p:cNvPr id="23" name="גרפיקה 22" descr="איש">
            <a:extLst>
              <a:ext uri="{FF2B5EF4-FFF2-40B4-BE49-F238E27FC236}">
                <a16:creationId xmlns:a16="http://schemas.microsoft.com/office/drawing/2014/main" xmlns="" id="{8CDD5BCE-1711-4BC0-B082-ABEBCC1720D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02986" y="4496574"/>
            <a:ext cx="914400" cy="914400"/>
          </a:xfrm>
          <a:prstGeom prst="rect">
            <a:avLst/>
          </a:prstGeom>
        </p:spPr>
      </p:pic>
      <p:pic>
        <p:nvPicPr>
          <p:cNvPr id="27" name="גרפיקה 26" descr="חקלאי">
            <a:extLst>
              <a:ext uri="{FF2B5EF4-FFF2-40B4-BE49-F238E27FC236}">
                <a16:creationId xmlns:a16="http://schemas.microsoft.com/office/drawing/2014/main" xmlns="" id="{F4FF6661-2A61-4537-AB12-16A28C8BCD0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661106" y="4525266"/>
            <a:ext cx="914400" cy="914400"/>
          </a:xfrm>
          <a:prstGeom prst="rect">
            <a:avLst/>
          </a:prstGeom>
        </p:spPr>
      </p:pic>
      <p:sp>
        <p:nvSpPr>
          <p:cNvPr id="28" name="חץ: שמאלה 27">
            <a:extLst>
              <a:ext uri="{FF2B5EF4-FFF2-40B4-BE49-F238E27FC236}">
                <a16:creationId xmlns:a16="http://schemas.microsoft.com/office/drawing/2014/main" xmlns="" id="{D32F326B-0579-47D3-8F61-6DF03D6A86BD}"/>
              </a:ext>
            </a:extLst>
          </p:cNvPr>
          <p:cNvSpPr/>
          <p:nvPr/>
        </p:nvSpPr>
        <p:spPr>
          <a:xfrm flipV="1">
            <a:off x="7039759" y="4892122"/>
            <a:ext cx="276839" cy="1233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חץ: שמאלה 28">
            <a:extLst>
              <a:ext uri="{FF2B5EF4-FFF2-40B4-BE49-F238E27FC236}">
                <a16:creationId xmlns:a16="http://schemas.microsoft.com/office/drawing/2014/main" xmlns="" id="{089F8C5A-5A7F-4ED9-9A0F-FD7901D25062}"/>
              </a:ext>
            </a:extLst>
          </p:cNvPr>
          <p:cNvSpPr/>
          <p:nvPr/>
        </p:nvSpPr>
        <p:spPr>
          <a:xfrm>
            <a:off x="5600763" y="4908872"/>
            <a:ext cx="228183" cy="169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חץ: מעוקל שמאלה 30">
            <a:extLst>
              <a:ext uri="{FF2B5EF4-FFF2-40B4-BE49-F238E27FC236}">
                <a16:creationId xmlns:a16="http://schemas.microsoft.com/office/drawing/2014/main" xmlns="" id="{0EEB7E3C-53FF-40FD-98DC-C07ECA68CDAC}"/>
              </a:ext>
            </a:extLst>
          </p:cNvPr>
          <p:cNvSpPr/>
          <p:nvPr/>
        </p:nvSpPr>
        <p:spPr>
          <a:xfrm rot="20166514">
            <a:off x="8325735" y="5207098"/>
            <a:ext cx="433297" cy="4842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2" name="חץ: מעוקל ימינה 31">
            <a:extLst>
              <a:ext uri="{FF2B5EF4-FFF2-40B4-BE49-F238E27FC236}">
                <a16:creationId xmlns:a16="http://schemas.microsoft.com/office/drawing/2014/main" xmlns="" id="{F0760B49-92C2-4812-9D7B-E5B4C0258BE4}"/>
              </a:ext>
            </a:extLst>
          </p:cNvPr>
          <p:cNvSpPr/>
          <p:nvPr/>
        </p:nvSpPr>
        <p:spPr>
          <a:xfrm rot="1239443">
            <a:off x="5849546" y="5140099"/>
            <a:ext cx="474637" cy="5350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3" name="תיבת טקסט 32">
            <a:extLst>
              <a:ext uri="{FF2B5EF4-FFF2-40B4-BE49-F238E27FC236}">
                <a16:creationId xmlns:a16="http://schemas.microsoft.com/office/drawing/2014/main" xmlns="" id="{583A90C1-8D92-496B-A4DB-A78030C3F957}"/>
              </a:ext>
            </a:extLst>
          </p:cNvPr>
          <p:cNvSpPr txBox="1"/>
          <p:nvPr/>
        </p:nvSpPr>
        <p:spPr>
          <a:xfrm>
            <a:off x="2885813" y="4093233"/>
            <a:ext cx="1550477" cy="1569660"/>
          </a:xfrm>
          <a:prstGeom prst="rect">
            <a:avLst/>
          </a:prstGeom>
          <a:noFill/>
        </p:spPr>
        <p:txBody>
          <a:bodyPr wrap="square" rtlCol="1">
            <a:spAutoFit/>
          </a:bodyPr>
          <a:lstStyle/>
          <a:p>
            <a:r>
              <a:rPr lang="he-IL" sz="9600" b="1" dirty="0">
                <a:solidFill>
                  <a:srgbClr val="FF0000"/>
                </a:solidFill>
              </a:rPr>
              <a:t>?</a:t>
            </a:r>
          </a:p>
        </p:txBody>
      </p:sp>
      <p:sp>
        <p:nvSpPr>
          <p:cNvPr id="34" name="תיבת טקסט 33">
            <a:extLst>
              <a:ext uri="{FF2B5EF4-FFF2-40B4-BE49-F238E27FC236}">
                <a16:creationId xmlns:a16="http://schemas.microsoft.com/office/drawing/2014/main" xmlns="" id="{C7E7B43E-952C-468E-B806-260137761C79}"/>
              </a:ext>
            </a:extLst>
          </p:cNvPr>
          <p:cNvSpPr txBox="1"/>
          <p:nvPr/>
        </p:nvSpPr>
        <p:spPr>
          <a:xfrm>
            <a:off x="721454" y="5327009"/>
            <a:ext cx="4203582" cy="646331"/>
          </a:xfrm>
          <a:prstGeom prst="rect">
            <a:avLst/>
          </a:prstGeom>
          <a:noFill/>
        </p:spPr>
        <p:txBody>
          <a:bodyPr wrap="square" rtlCol="1">
            <a:spAutoFit/>
          </a:bodyPr>
          <a:lstStyle/>
          <a:p>
            <a:r>
              <a:rPr lang="he-IL" dirty="0"/>
              <a:t>ההלכה תלויה בסיכום שנעשה, האם סוכם שהשליח ישלם שכרו, או שסוכם שהמעסיק ישלם שכרו.</a:t>
            </a:r>
          </a:p>
        </p:txBody>
      </p:sp>
      <p:sp>
        <p:nvSpPr>
          <p:cNvPr id="5" name="תיבת טקסט 4">
            <a:extLst>
              <a:ext uri="{FF2B5EF4-FFF2-40B4-BE49-F238E27FC236}">
                <a16:creationId xmlns:a16="http://schemas.microsoft.com/office/drawing/2014/main" xmlns="" id="{DF208AE4-0B47-4AD4-A649-B5885B801A9C}"/>
              </a:ext>
            </a:extLst>
          </p:cNvPr>
          <p:cNvSpPr txBox="1"/>
          <p:nvPr/>
        </p:nvSpPr>
        <p:spPr>
          <a:xfrm>
            <a:off x="5311627" y="5628148"/>
            <a:ext cx="3733101" cy="369332"/>
          </a:xfrm>
          <a:prstGeom prst="rect">
            <a:avLst/>
          </a:prstGeom>
          <a:noFill/>
        </p:spPr>
        <p:txBody>
          <a:bodyPr wrap="square" rtlCol="1">
            <a:spAutoFit/>
          </a:bodyPr>
          <a:lstStyle/>
          <a:p>
            <a:pPr algn="ctr"/>
            <a:r>
              <a:rPr lang="he-IL" dirty="0"/>
              <a:t>על מי מוטלת האחריות לתשלום בזמן?</a:t>
            </a:r>
          </a:p>
        </p:txBody>
      </p:sp>
      <p:sp>
        <p:nvSpPr>
          <p:cNvPr id="6" name="תיבת טקסט 5">
            <a:extLst>
              <a:ext uri="{FF2B5EF4-FFF2-40B4-BE49-F238E27FC236}">
                <a16:creationId xmlns:a16="http://schemas.microsoft.com/office/drawing/2014/main" xmlns="" id="{51A57B48-B022-495F-BB04-BD41CD042F23}"/>
              </a:ext>
            </a:extLst>
          </p:cNvPr>
          <p:cNvSpPr txBox="1"/>
          <p:nvPr/>
        </p:nvSpPr>
        <p:spPr>
          <a:xfrm>
            <a:off x="6344871" y="4305062"/>
            <a:ext cx="694888" cy="253916"/>
          </a:xfrm>
          <a:prstGeom prst="rect">
            <a:avLst/>
          </a:prstGeom>
          <a:noFill/>
        </p:spPr>
        <p:txBody>
          <a:bodyPr wrap="square" rtlCol="1">
            <a:spAutoFit/>
          </a:bodyPr>
          <a:lstStyle/>
          <a:p>
            <a:r>
              <a:rPr lang="he-IL" sz="1050" dirty="0"/>
              <a:t>שליח</a:t>
            </a:r>
          </a:p>
        </p:txBody>
      </p:sp>
      <p:sp>
        <p:nvSpPr>
          <p:cNvPr id="7" name="תיבת טקסט 6">
            <a:extLst>
              <a:ext uri="{FF2B5EF4-FFF2-40B4-BE49-F238E27FC236}">
                <a16:creationId xmlns:a16="http://schemas.microsoft.com/office/drawing/2014/main" xmlns="" id="{21485776-17A9-49CB-BB56-01F5FAB1FBFF}"/>
              </a:ext>
            </a:extLst>
          </p:cNvPr>
          <p:cNvSpPr txBox="1"/>
          <p:nvPr/>
        </p:nvSpPr>
        <p:spPr>
          <a:xfrm>
            <a:off x="7719274" y="4338196"/>
            <a:ext cx="892027" cy="253916"/>
          </a:xfrm>
          <a:prstGeom prst="rect">
            <a:avLst/>
          </a:prstGeom>
          <a:noFill/>
        </p:spPr>
        <p:txBody>
          <a:bodyPr wrap="square" rtlCol="1">
            <a:spAutoFit/>
          </a:bodyPr>
          <a:lstStyle/>
          <a:p>
            <a:r>
              <a:rPr lang="he-IL" sz="1050" dirty="0"/>
              <a:t>מעסיק</a:t>
            </a:r>
          </a:p>
        </p:txBody>
      </p:sp>
    </p:spTree>
    <p:extLst>
      <p:ext uri="{BB962C8B-B14F-4D97-AF65-F5344CB8AC3E}">
        <p14:creationId xmlns:p14="http://schemas.microsoft.com/office/powerpoint/2010/main" val="37513068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80">
                                          <p:stCondLst>
                                            <p:cond delay="0"/>
                                          </p:stCondLst>
                                        </p:cTn>
                                        <p:tgtEl>
                                          <p:spTgt spid="22"/>
                                        </p:tgtEl>
                                      </p:cBhvr>
                                    </p:animEffect>
                                    <p:anim calcmode="lin" valueType="num">
                                      <p:cBhvr>
                                        <p:cTn id="5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4" dur="26">
                                          <p:stCondLst>
                                            <p:cond delay="650"/>
                                          </p:stCondLst>
                                        </p:cTn>
                                        <p:tgtEl>
                                          <p:spTgt spid="22"/>
                                        </p:tgtEl>
                                      </p:cBhvr>
                                      <p:to x="100000" y="60000"/>
                                    </p:animScale>
                                    <p:animScale>
                                      <p:cBhvr>
                                        <p:cTn id="65" dur="166" decel="50000">
                                          <p:stCondLst>
                                            <p:cond delay="676"/>
                                          </p:stCondLst>
                                        </p:cTn>
                                        <p:tgtEl>
                                          <p:spTgt spid="22"/>
                                        </p:tgtEl>
                                      </p:cBhvr>
                                      <p:to x="100000" y="100000"/>
                                    </p:animScale>
                                    <p:animScale>
                                      <p:cBhvr>
                                        <p:cTn id="66" dur="26">
                                          <p:stCondLst>
                                            <p:cond delay="1312"/>
                                          </p:stCondLst>
                                        </p:cTn>
                                        <p:tgtEl>
                                          <p:spTgt spid="22"/>
                                        </p:tgtEl>
                                      </p:cBhvr>
                                      <p:to x="100000" y="80000"/>
                                    </p:animScale>
                                    <p:animScale>
                                      <p:cBhvr>
                                        <p:cTn id="67" dur="166" decel="50000">
                                          <p:stCondLst>
                                            <p:cond delay="1338"/>
                                          </p:stCondLst>
                                        </p:cTn>
                                        <p:tgtEl>
                                          <p:spTgt spid="22"/>
                                        </p:tgtEl>
                                      </p:cBhvr>
                                      <p:to x="100000" y="100000"/>
                                    </p:animScale>
                                    <p:animScale>
                                      <p:cBhvr>
                                        <p:cTn id="68" dur="26">
                                          <p:stCondLst>
                                            <p:cond delay="1642"/>
                                          </p:stCondLst>
                                        </p:cTn>
                                        <p:tgtEl>
                                          <p:spTgt spid="22"/>
                                        </p:tgtEl>
                                      </p:cBhvr>
                                      <p:to x="100000" y="90000"/>
                                    </p:animScale>
                                    <p:animScale>
                                      <p:cBhvr>
                                        <p:cTn id="69" dur="166" decel="50000">
                                          <p:stCondLst>
                                            <p:cond delay="1668"/>
                                          </p:stCondLst>
                                        </p:cTn>
                                        <p:tgtEl>
                                          <p:spTgt spid="22"/>
                                        </p:tgtEl>
                                      </p:cBhvr>
                                      <p:to x="100000" y="100000"/>
                                    </p:animScale>
                                    <p:animScale>
                                      <p:cBhvr>
                                        <p:cTn id="70" dur="26">
                                          <p:stCondLst>
                                            <p:cond delay="1808"/>
                                          </p:stCondLst>
                                        </p:cTn>
                                        <p:tgtEl>
                                          <p:spTgt spid="22"/>
                                        </p:tgtEl>
                                      </p:cBhvr>
                                      <p:to x="100000" y="95000"/>
                                    </p:animScale>
                                    <p:animScale>
                                      <p:cBhvr>
                                        <p:cTn id="71" dur="166" decel="50000">
                                          <p:stCondLst>
                                            <p:cond delay="1834"/>
                                          </p:stCondLst>
                                        </p:cTn>
                                        <p:tgtEl>
                                          <p:spTgt spid="22"/>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inVertical)">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80">
                                          <p:stCondLst>
                                            <p:cond delay="0"/>
                                          </p:stCondLst>
                                        </p:cTn>
                                        <p:tgtEl>
                                          <p:spTgt spid="23"/>
                                        </p:tgtEl>
                                      </p:cBhvr>
                                    </p:animEffect>
                                    <p:anim calcmode="lin" valueType="num">
                                      <p:cBhvr>
                                        <p:cTn id="8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1" dur="26">
                                          <p:stCondLst>
                                            <p:cond delay="650"/>
                                          </p:stCondLst>
                                        </p:cTn>
                                        <p:tgtEl>
                                          <p:spTgt spid="23"/>
                                        </p:tgtEl>
                                      </p:cBhvr>
                                      <p:to x="100000" y="60000"/>
                                    </p:animScale>
                                    <p:animScale>
                                      <p:cBhvr>
                                        <p:cTn id="92" dur="166" decel="50000">
                                          <p:stCondLst>
                                            <p:cond delay="676"/>
                                          </p:stCondLst>
                                        </p:cTn>
                                        <p:tgtEl>
                                          <p:spTgt spid="23"/>
                                        </p:tgtEl>
                                      </p:cBhvr>
                                      <p:to x="100000" y="100000"/>
                                    </p:animScale>
                                    <p:animScale>
                                      <p:cBhvr>
                                        <p:cTn id="93" dur="26">
                                          <p:stCondLst>
                                            <p:cond delay="1312"/>
                                          </p:stCondLst>
                                        </p:cTn>
                                        <p:tgtEl>
                                          <p:spTgt spid="23"/>
                                        </p:tgtEl>
                                      </p:cBhvr>
                                      <p:to x="100000" y="80000"/>
                                    </p:animScale>
                                    <p:animScale>
                                      <p:cBhvr>
                                        <p:cTn id="94" dur="166" decel="50000">
                                          <p:stCondLst>
                                            <p:cond delay="1338"/>
                                          </p:stCondLst>
                                        </p:cTn>
                                        <p:tgtEl>
                                          <p:spTgt spid="23"/>
                                        </p:tgtEl>
                                      </p:cBhvr>
                                      <p:to x="100000" y="100000"/>
                                    </p:animScale>
                                    <p:animScale>
                                      <p:cBhvr>
                                        <p:cTn id="95" dur="26">
                                          <p:stCondLst>
                                            <p:cond delay="1642"/>
                                          </p:stCondLst>
                                        </p:cTn>
                                        <p:tgtEl>
                                          <p:spTgt spid="23"/>
                                        </p:tgtEl>
                                      </p:cBhvr>
                                      <p:to x="100000" y="90000"/>
                                    </p:animScale>
                                    <p:animScale>
                                      <p:cBhvr>
                                        <p:cTn id="96" dur="166" decel="50000">
                                          <p:stCondLst>
                                            <p:cond delay="1668"/>
                                          </p:stCondLst>
                                        </p:cTn>
                                        <p:tgtEl>
                                          <p:spTgt spid="23"/>
                                        </p:tgtEl>
                                      </p:cBhvr>
                                      <p:to x="100000" y="100000"/>
                                    </p:animScale>
                                    <p:animScale>
                                      <p:cBhvr>
                                        <p:cTn id="97" dur="26">
                                          <p:stCondLst>
                                            <p:cond delay="1808"/>
                                          </p:stCondLst>
                                        </p:cTn>
                                        <p:tgtEl>
                                          <p:spTgt spid="23"/>
                                        </p:tgtEl>
                                      </p:cBhvr>
                                      <p:to x="100000" y="95000"/>
                                    </p:animScale>
                                    <p:animScale>
                                      <p:cBhvr>
                                        <p:cTn id="98" dur="166" decel="50000">
                                          <p:stCondLst>
                                            <p:cond delay="1834"/>
                                          </p:stCondLst>
                                        </p:cTn>
                                        <p:tgtEl>
                                          <p:spTgt spid="23"/>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arn(inVertical)">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down)">
                                      <p:cBhvr>
                                        <p:cTn id="108" dur="580">
                                          <p:stCondLst>
                                            <p:cond delay="0"/>
                                          </p:stCondLst>
                                        </p:cTn>
                                        <p:tgtEl>
                                          <p:spTgt spid="27"/>
                                        </p:tgtEl>
                                      </p:cBhvr>
                                    </p:animEffect>
                                    <p:anim calcmode="lin" valueType="num">
                                      <p:cBhvr>
                                        <p:cTn id="10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4" dur="26">
                                          <p:stCondLst>
                                            <p:cond delay="650"/>
                                          </p:stCondLst>
                                        </p:cTn>
                                        <p:tgtEl>
                                          <p:spTgt spid="27"/>
                                        </p:tgtEl>
                                      </p:cBhvr>
                                      <p:to x="100000" y="60000"/>
                                    </p:animScale>
                                    <p:animScale>
                                      <p:cBhvr>
                                        <p:cTn id="115" dur="166" decel="50000">
                                          <p:stCondLst>
                                            <p:cond delay="676"/>
                                          </p:stCondLst>
                                        </p:cTn>
                                        <p:tgtEl>
                                          <p:spTgt spid="27"/>
                                        </p:tgtEl>
                                      </p:cBhvr>
                                      <p:to x="100000" y="100000"/>
                                    </p:animScale>
                                    <p:animScale>
                                      <p:cBhvr>
                                        <p:cTn id="116" dur="26">
                                          <p:stCondLst>
                                            <p:cond delay="1312"/>
                                          </p:stCondLst>
                                        </p:cTn>
                                        <p:tgtEl>
                                          <p:spTgt spid="27"/>
                                        </p:tgtEl>
                                      </p:cBhvr>
                                      <p:to x="100000" y="80000"/>
                                    </p:animScale>
                                    <p:animScale>
                                      <p:cBhvr>
                                        <p:cTn id="117" dur="166" decel="50000">
                                          <p:stCondLst>
                                            <p:cond delay="1338"/>
                                          </p:stCondLst>
                                        </p:cTn>
                                        <p:tgtEl>
                                          <p:spTgt spid="27"/>
                                        </p:tgtEl>
                                      </p:cBhvr>
                                      <p:to x="100000" y="100000"/>
                                    </p:animScale>
                                    <p:animScale>
                                      <p:cBhvr>
                                        <p:cTn id="118" dur="26">
                                          <p:stCondLst>
                                            <p:cond delay="1642"/>
                                          </p:stCondLst>
                                        </p:cTn>
                                        <p:tgtEl>
                                          <p:spTgt spid="27"/>
                                        </p:tgtEl>
                                      </p:cBhvr>
                                      <p:to x="100000" y="90000"/>
                                    </p:animScale>
                                    <p:animScale>
                                      <p:cBhvr>
                                        <p:cTn id="119" dur="166" decel="50000">
                                          <p:stCondLst>
                                            <p:cond delay="1668"/>
                                          </p:stCondLst>
                                        </p:cTn>
                                        <p:tgtEl>
                                          <p:spTgt spid="27"/>
                                        </p:tgtEl>
                                      </p:cBhvr>
                                      <p:to x="100000" y="100000"/>
                                    </p:animScale>
                                    <p:animScale>
                                      <p:cBhvr>
                                        <p:cTn id="120" dur="26">
                                          <p:stCondLst>
                                            <p:cond delay="1808"/>
                                          </p:stCondLst>
                                        </p:cTn>
                                        <p:tgtEl>
                                          <p:spTgt spid="27"/>
                                        </p:tgtEl>
                                      </p:cBhvr>
                                      <p:to x="100000" y="95000"/>
                                    </p:animScale>
                                    <p:animScale>
                                      <p:cBhvr>
                                        <p:cTn id="121" dur="166" decel="50000">
                                          <p:stCondLst>
                                            <p:cond delay="1834"/>
                                          </p:stCondLst>
                                        </p:cTn>
                                        <p:tgtEl>
                                          <p:spTgt spid="27"/>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2"/>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3" presetClass="entr" presetSubtype="16" fill="hold" grpId="0" nodeType="click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plus(in)">
                                      <p:cBhvr>
                                        <p:cTn id="138" dur="20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34"/>
                                        </p:tgtEl>
                                        <p:attrNameLst>
                                          <p:attrName>style.visibility</p:attrName>
                                        </p:attrNameLst>
                                      </p:cBhvr>
                                      <p:to>
                                        <p:strVal val="visible"/>
                                      </p:to>
                                    </p:set>
                                    <p:animEffect transition="in" filter="wheel(1)">
                                      <p:cBhvr>
                                        <p:cTn id="14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0" grpId="0"/>
      <p:bldP spid="28" grpId="0" animBg="1"/>
      <p:bldP spid="29" grpId="0" animBg="1"/>
      <p:bldP spid="31" grpId="0" animBg="1"/>
      <p:bldP spid="32" grpId="0" animBg="1"/>
      <p:bldP spid="33" grpId="0"/>
      <p:bldP spid="3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89936E83-95D8-4200-829C-11DA3ABA603C}"/>
              </a:ext>
            </a:extLst>
          </p:cNvPr>
          <p:cNvSpPr txBox="1"/>
          <p:nvPr/>
        </p:nvSpPr>
        <p:spPr>
          <a:xfrm>
            <a:off x="4162198" y="767835"/>
            <a:ext cx="3867603" cy="461665"/>
          </a:xfrm>
          <a:prstGeom prst="rect">
            <a:avLst/>
          </a:prstGeom>
          <a:noFill/>
        </p:spPr>
        <p:txBody>
          <a:bodyPr wrap="square" rtlCol="1">
            <a:spAutoFit/>
          </a:bodyPr>
          <a:lstStyle/>
          <a:p>
            <a:pPr algn="ctr"/>
            <a:r>
              <a:rPr lang="he-IL" sz="2400" dirty="0"/>
              <a:t>המשך דיני המצווה:</a:t>
            </a:r>
          </a:p>
        </p:txBody>
      </p:sp>
      <p:sp>
        <p:nvSpPr>
          <p:cNvPr id="3" name="תיבת טקסט 2">
            <a:extLst>
              <a:ext uri="{FF2B5EF4-FFF2-40B4-BE49-F238E27FC236}">
                <a16:creationId xmlns:a16="http://schemas.microsoft.com/office/drawing/2014/main" xmlns="" id="{65CAD125-B064-4C10-A157-3858F6B76BD3}"/>
              </a:ext>
            </a:extLst>
          </p:cNvPr>
          <p:cNvSpPr txBox="1"/>
          <p:nvPr/>
        </p:nvSpPr>
        <p:spPr>
          <a:xfrm>
            <a:off x="1897310" y="4629470"/>
            <a:ext cx="8028264" cy="646331"/>
          </a:xfrm>
          <a:prstGeom prst="rect">
            <a:avLst/>
          </a:prstGeom>
          <a:noFill/>
        </p:spPr>
        <p:txBody>
          <a:bodyPr wrap="square" rtlCol="1">
            <a:spAutoFit/>
          </a:bodyPr>
          <a:lstStyle/>
          <a:p>
            <a:pPr algn="r"/>
            <a:r>
              <a:rPr lang="he-IL" dirty="0"/>
              <a:t>התשלום או עיכוב התשלום נמדדים ביחס לסיכום שנעשה בין הפועל למעסיק (סכום, זמן), בהתאם לכך התביעה, והעוון במידה והתשלום לא נעשה כהלכתו. </a:t>
            </a:r>
          </a:p>
        </p:txBody>
      </p:sp>
      <p:sp>
        <p:nvSpPr>
          <p:cNvPr id="6" name="תיבת טקסט 5">
            <a:extLst>
              <a:ext uri="{FF2B5EF4-FFF2-40B4-BE49-F238E27FC236}">
                <a16:creationId xmlns:a16="http://schemas.microsoft.com/office/drawing/2014/main" xmlns="" id="{B6E14CE0-035C-47C3-8518-F8BCD996EAA8}"/>
              </a:ext>
            </a:extLst>
          </p:cNvPr>
          <p:cNvSpPr txBox="1"/>
          <p:nvPr/>
        </p:nvSpPr>
        <p:spPr>
          <a:xfrm>
            <a:off x="1484851" y="5551388"/>
            <a:ext cx="8482202" cy="646331"/>
          </a:xfrm>
          <a:prstGeom prst="rect">
            <a:avLst/>
          </a:prstGeom>
          <a:noFill/>
        </p:spPr>
        <p:txBody>
          <a:bodyPr wrap="square" rtlCol="1">
            <a:spAutoFit/>
          </a:bodyPr>
          <a:lstStyle/>
          <a:p>
            <a:pPr algn="r"/>
            <a:r>
              <a:rPr lang="he-IL" dirty="0">
                <a:latin typeface="Guttman Yad-Brush" panose="02010401010101010101" pitchFamily="2" charset="-79"/>
                <a:cs typeface="Guttman Yad-Brush" panose="02010401010101010101" pitchFamily="2" charset="-79"/>
              </a:rPr>
              <a:t>שימו לב : אם המעסיק סיכם עם הפועל, שיקבל את שכרו מאדם שלישי,                    האחריות אינה על המעסיק, אלא על האדם שמחויב בכך.   </a:t>
            </a:r>
          </a:p>
        </p:txBody>
      </p:sp>
      <p:graphicFrame>
        <p:nvGraphicFramePr>
          <p:cNvPr id="9" name="טבלה 9">
            <a:extLst>
              <a:ext uri="{FF2B5EF4-FFF2-40B4-BE49-F238E27FC236}">
                <a16:creationId xmlns:a16="http://schemas.microsoft.com/office/drawing/2014/main" xmlns="" id="{919DB9C0-E52C-4830-BF79-5A4D4E1B755C}"/>
              </a:ext>
            </a:extLst>
          </p:cNvPr>
          <p:cNvGraphicFramePr>
            <a:graphicFrameLocks noGrp="1"/>
          </p:cNvGraphicFramePr>
          <p:nvPr>
            <p:extLst>
              <p:ext uri="{D42A27DB-BD31-4B8C-83A1-F6EECF244321}">
                <p14:modId xmlns:p14="http://schemas.microsoft.com/office/powerpoint/2010/main" val="1823861255"/>
              </p:ext>
            </p:extLst>
          </p:nvPr>
        </p:nvGraphicFramePr>
        <p:xfrm>
          <a:off x="1839054" y="1306612"/>
          <a:ext cx="8127999" cy="3047272"/>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xmlns="" val="2910681585"/>
                    </a:ext>
                  </a:extLst>
                </a:gridCol>
                <a:gridCol w="2709333">
                  <a:extLst>
                    <a:ext uri="{9D8B030D-6E8A-4147-A177-3AD203B41FA5}">
                      <a16:colId xmlns:a16="http://schemas.microsoft.com/office/drawing/2014/main" xmlns="" val="3406250933"/>
                    </a:ext>
                  </a:extLst>
                </a:gridCol>
                <a:gridCol w="2709333">
                  <a:extLst>
                    <a:ext uri="{9D8B030D-6E8A-4147-A177-3AD203B41FA5}">
                      <a16:colId xmlns:a16="http://schemas.microsoft.com/office/drawing/2014/main" xmlns="" val="1506255293"/>
                    </a:ext>
                  </a:extLst>
                </a:gridCol>
              </a:tblGrid>
              <a:tr h="761818">
                <a:tc>
                  <a:txBody>
                    <a:bodyPr/>
                    <a:lstStyle/>
                    <a:p>
                      <a:pPr rtl="1"/>
                      <a:r>
                        <a:rPr lang="he-IL" dirty="0"/>
                        <a:t>השכיר</a:t>
                      </a:r>
                    </a:p>
                  </a:txBody>
                  <a:tcPr/>
                </a:tc>
                <a:tc>
                  <a:txBody>
                    <a:bodyPr/>
                    <a:lstStyle/>
                    <a:p>
                      <a:pPr rtl="1"/>
                      <a:r>
                        <a:rPr lang="he-IL" dirty="0"/>
                        <a:t>המעסיק</a:t>
                      </a:r>
                    </a:p>
                  </a:txBody>
                  <a:tcPr/>
                </a:tc>
                <a:tc>
                  <a:txBody>
                    <a:bodyPr/>
                    <a:lstStyle/>
                    <a:p>
                      <a:pPr rtl="1"/>
                      <a:r>
                        <a:rPr lang="he-IL" dirty="0"/>
                        <a:t>הדין</a:t>
                      </a:r>
                    </a:p>
                  </a:txBody>
                  <a:tcPr/>
                </a:tc>
                <a:extLst>
                  <a:ext uri="{0D108BD9-81ED-4DB2-BD59-A6C34878D82A}">
                    <a16:rowId xmlns:a16="http://schemas.microsoft.com/office/drawing/2014/main" xmlns="" val="618065234"/>
                  </a:ext>
                </a:extLst>
              </a:tr>
              <a:tr h="761818">
                <a:tc>
                  <a:txBody>
                    <a:bodyPr/>
                    <a:lstStyle/>
                    <a:p>
                      <a:pPr rtl="1"/>
                      <a:r>
                        <a:rPr lang="he-IL" dirty="0"/>
                        <a:t>אינו תובע את שכרו</a:t>
                      </a:r>
                    </a:p>
                  </a:txBody>
                  <a:tcPr/>
                </a:tc>
                <a:tc>
                  <a:txBody>
                    <a:bodyPr/>
                    <a:lstStyle/>
                    <a:p>
                      <a:pPr rtl="1"/>
                      <a:r>
                        <a:rPr lang="he-IL" dirty="0"/>
                        <a:t>---------------------------------</a:t>
                      </a:r>
                    </a:p>
                  </a:txBody>
                  <a:tcPr/>
                </a:tc>
                <a:tc>
                  <a:txBody>
                    <a:bodyPr/>
                    <a:lstStyle/>
                    <a:p>
                      <a:pPr rtl="1"/>
                      <a:r>
                        <a:rPr lang="he-IL" dirty="0"/>
                        <a:t>המעסיק אינו עובר על הלנת שכר</a:t>
                      </a:r>
                    </a:p>
                  </a:txBody>
                  <a:tcPr/>
                </a:tc>
                <a:extLst>
                  <a:ext uri="{0D108BD9-81ED-4DB2-BD59-A6C34878D82A}">
                    <a16:rowId xmlns:a16="http://schemas.microsoft.com/office/drawing/2014/main" xmlns="" val="1244251343"/>
                  </a:ext>
                </a:extLst>
              </a:tr>
              <a:tr h="761818">
                <a:tc>
                  <a:txBody>
                    <a:bodyPr/>
                    <a:lstStyle/>
                    <a:p>
                      <a:pPr rtl="1"/>
                      <a:r>
                        <a:rPr lang="he-IL" dirty="0"/>
                        <a:t>תובע את שכרו</a:t>
                      </a:r>
                    </a:p>
                  </a:txBody>
                  <a:tcPr/>
                </a:tc>
                <a:tc>
                  <a:txBody>
                    <a:bodyPr/>
                    <a:lstStyle/>
                    <a:p>
                      <a:pPr rtl="1"/>
                      <a:r>
                        <a:rPr lang="he-IL" dirty="0"/>
                        <a:t>יכול לשלם, ואינו משלם</a:t>
                      </a:r>
                    </a:p>
                  </a:txBody>
                  <a:tcPr/>
                </a:tc>
                <a:tc>
                  <a:txBody>
                    <a:bodyPr/>
                    <a:lstStyle/>
                    <a:p>
                      <a:pPr rtl="1"/>
                      <a:r>
                        <a:rPr lang="he-IL" dirty="0"/>
                        <a:t>המעסיק עובר על הלנת שכר</a:t>
                      </a:r>
                    </a:p>
                  </a:txBody>
                  <a:tcPr/>
                </a:tc>
                <a:extLst>
                  <a:ext uri="{0D108BD9-81ED-4DB2-BD59-A6C34878D82A}">
                    <a16:rowId xmlns:a16="http://schemas.microsoft.com/office/drawing/2014/main" xmlns="" val="3070454702"/>
                  </a:ext>
                </a:extLst>
              </a:tr>
              <a:tr h="761818">
                <a:tc>
                  <a:txBody>
                    <a:bodyPr/>
                    <a:lstStyle/>
                    <a:p>
                      <a:pPr rtl="1"/>
                      <a:r>
                        <a:rPr lang="he-IL" dirty="0"/>
                        <a:t>תובע את שכרו</a:t>
                      </a:r>
                    </a:p>
                  </a:txBody>
                  <a:tcPr/>
                </a:tc>
                <a:tc>
                  <a:txBody>
                    <a:bodyPr/>
                    <a:lstStyle/>
                    <a:p>
                      <a:pPr rtl="1"/>
                      <a:r>
                        <a:rPr lang="he-IL" dirty="0"/>
                        <a:t>אינו יכול לשלם </a:t>
                      </a:r>
                    </a:p>
                  </a:txBody>
                  <a:tcPr/>
                </a:tc>
                <a:tc>
                  <a:txBody>
                    <a:bodyPr/>
                    <a:lstStyle/>
                    <a:p>
                      <a:pPr rtl="1"/>
                      <a:r>
                        <a:rPr lang="he-IL" dirty="0"/>
                        <a:t>המעסיק אינו עובר על הלנת שכר</a:t>
                      </a:r>
                    </a:p>
                  </a:txBody>
                  <a:tcPr/>
                </a:tc>
                <a:extLst>
                  <a:ext uri="{0D108BD9-81ED-4DB2-BD59-A6C34878D82A}">
                    <a16:rowId xmlns:a16="http://schemas.microsoft.com/office/drawing/2014/main" xmlns="" val="1166942689"/>
                  </a:ext>
                </a:extLst>
              </a:tr>
            </a:tbl>
          </a:graphicData>
        </a:graphic>
      </p:graphicFrame>
      <p:pic>
        <p:nvPicPr>
          <p:cNvPr id="12" name="גרפיקה 11" descr="לב">
            <a:extLst>
              <a:ext uri="{FF2B5EF4-FFF2-40B4-BE49-F238E27FC236}">
                <a16:creationId xmlns:a16="http://schemas.microsoft.com/office/drawing/2014/main" xmlns="" id="{DA88BAD0-8F6C-4906-A76C-08E6AC1436D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759438" y="5382822"/>
            <a:ext cx="717847" cy="646331"/>
          </a:xfrm>
          <a:prstGeom prst="rect">
            <a:avLst/>
          </a:prstGeom>
        </p:spPr>
      </p:pic>
    </p:spTree>
    <p:extLst>
      <p:ext uri="{BB962C8B-B14F-4D97-AF65-F5344CB8AC3E}">
        <p14:creationId xmlns:p14="http://schemas.microsoft.com/office/powerpoint/2010/main" val="10239339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C351F506-C070-4C75-AC4C-E155E312828C}"/>
              </a:ext>
            </a:extLst>
          </p:cNvPr>
          <p:cNvSpPr txBox="1"/>
          <p:nvPr/>
        </p:nvSpPr>
        <p:spPr>
          <a:xfrm>
            <a:off x="2525086" y="1300294"/>
            <a:ext cx="8825219" cy="369332"/>
          </a:xfrm>
          <a:prstGeom prst="rect">
            <a:avLst/>
          </a:prstGeom>
          <a:noFill/>
        </p:spPr>
        <p:txBody>
          <a:bodyPr wrap="square" rtlCol="1">
            <a:spAutoFit/>
          </a:bodyPr>
          <a:lstStyle/>
          <a:p>
            <a:pPr algn="r"/>
            <a:r>
              <a:rPr lang="he-IL" dirty="0"/>
              <a:t> "המשהה שכר שכיר עד אחר זמנו, אף על פי שכבר עבר ב"עשה" ו"לא תעשה", חייב ליתן לו מייד כשיתבעהו".</a:t>
            </a:r>
          </a:p>
        </p:txBody>
      </p:sp>
      <p:sp>
        <p:nvSpPr>
          <p:cNvPr id="3" name="תיבת טקסט 2">
            <a:extLst>
              <a:ext uri="{FF2B5EF4-FFF2-40B4-BE49-F238E27FC236}">
                <a16:creationId xmlns:a16="http://schemas.microsoft.com/office/drawing/2014/main" xmlns="" id="{F8AA57DF-38A8-4D0B-AA14-93D262D2C702}"/>
              </a:ext>
            </a:extLst>
          </p:cNvPr>
          <p:cNvSpPr txBox="1"/>
          <p:nvPr/>
        </p:nvSpPr>
        <p:spPr>
          <a:xfrm>
            <a:off x="3372374" y="2139193"/>
            <a:ext cx="7986320" cy="369332"/>
          </a:xfrm>
          <a:prstGeom prst="rect">
            <a:avLst/>
          </a:prstGeom>
          <a:noFill/>
        </p:spPr>
        <p:txBody>
          <a:bodyPr wrap="square" rtlCol="1">
            <a:spAutoFit/>
          </a:bodyPr>
          <a:lstStyle/>
          <a:p>
            <a:pPr algn="r"/>
            <a:r>
              <a:rPr lang="he-IL" dirty="0"/>
              <a:t>עשה </a:t>
            </a:r>
            <a:r>
              <a:rPr lang="he-IL" dirty="0">
                <a:latin typeface="Guttman Stam" panose="02010401010101010101" pitchFamily="2" charset="-79"/>
                <a:cs typeface="+mj-cs"/>
              </a:rPr>
              <a:t>=</a:t>
            </a:r>
            <a:r>
              <a:rPr lang="he-IL" dirty="0">
                <a:latin typeface="Guttman Stam" panose="02010401010101010101" pitchFamily="2" charset="-79"/>
                <a:cs typeface="Guttman Stam" panose="02010401010101010101" pitchFamily="2" charset="-79"/>
              </a:rPr>
              <a:t>"ביומו תיתן שכרו".</a:t>
            </a:r>
          </a:p>
        </p:txBody>
      </p:sp>
      <p:sp>
        <p:nvSpPr>
          <p:cNvPr id="4" name="תיבת טקסט 3">
            <a:extLst>
              <a:ext uri="{FF2B5EF4-FFF2-40B4-BE49-F238E27FC236}">
                <a16:creationId xmlns:a16="http://schemas.microsoft.com/office/drawing/2014/main" xmlns="" id="{AA87EE03-2526-414E-AC63-4521CD628B48}"/>
              </a:ext>
            </a:extLst>
          </p:cNvPr>
          <p:cNvSpPr txBox="1"/>
          <p:nvPr/>
        </p:nvSpPr>
        <p:spPr>
          <a:xfrm>
            <a:off x="3338818" y="2516427"/>
            <a:ext cx="8053431" cy="369332"/>
          </a:xfrm>
          <a:prstGeom prst="rect">
            <a:avLst/>
          </a:prstGeom>
          <a:noFill/>
        </p:spPr>
        <p:txBody>
          <a:bodyPr wrap="square" rtlCol="1">
            <a:spAutoFit/>
          </a:bodyPr>
          <a:lstStyle/>
          <a:p>
            <a:pPr algn="r"/>
            <a:r>
              <a:rPr lang="he-IL" dirty="0"/>
              <a:t>לא תעשה</a:t>
            </a:r>
            <a:r>
              <a:rPr lang="he-IL" dirty="0">
                <a:latin typeface="Guttman Stam" panose="02010401010101010101" pitchFamily="2" charset="-79"/>
                <a:cs typeface="+mj-cs"/>
              </a:rPr>
              <a:t>=</a:t>
            </a:r>
            <a:r>
              <a:rPr lang="he-IL" dirty="0">
                <a:latin typeface="Guttman Stam" panose="02010401010101010101" pitchFamily="2" charset="-79"/>
                <a:cs typeface="Guttman Stam" panose="02010401010101010101" pitchFamily="2" charset="-79"/>
              </a:rPr>
              <a:t>"לא תלין פעולת שכיר".</a:t>
            </a:r>
          </a:p>
        </p:txBody>
      </p:sp>
      <p:sp>
        <p:nvSpPr>
          <p:cNvPr id="5" name="תיבת טקסט 4">
            <a:extLst>
              <a:ext uri="{FF2B5EF4-FFF2-40B4-BE49-F238E27FC236}">
                <a16:creationId xmlns:a16="http://schemas.microsoft.com/office/drawing/2014/main" xmlns="" id="{7807667A-8894-4A8A-9692-13FFC28CEE75}"/>
              </a:ext>
            </a:extLst>
          </p:cNvPr>
          <p:cNvSpPr txBox="1"/>
          <p:nvPr/>
        </p:nvSpPr>
        <p:spPr>
          <a:xfrm>
            <a:off x="3229761" y="3061982"/>
            <a:ext cx="8128933" cy="646331"/>
          </a:xfrm>
          <a:prstGeom prst="rect">
            <a:avLst/>
          </a:prstGeom>
          <a:noFill/>
        </p:spPr>
        <p:txBody>
          <a:bodyPr wrap="square" rtlCol="1">
            <a:spAutoFit/>
          </a:bodyPr>
          <a:lstStyle/>
          <a:p>
            <a:pPr algn="r"/>
            <a:r>
              <a:rPr lang="he-IL" dirty="0">
                <a:latin typeface="Guttman Yad-Brush" panose="02010401010101010101" pitchFamily="2" charset="-79"/>
                <a:cs typeface="Guttman Yad-Brush" panose="02010401010101010101" pitchFamily="2" charset="-79"/>
              </a:rPr>
              <a:t>למרות שהעבירה כבר נעשתה, והתשלום לא ניתן בזמנו, כל מעסיק שממשיך לעכב את התשלום עובר על איסור נוסף מדרבנן.</a:t>
            </a:r>
          </a:p>
        </p:txBody>
      </p:sp>
      <p:sp>
        <p:nvSpPr>
          <p:cNvPr id="6" name="תיבת טקסט 5">
            <a:extLst>
              <a:ext uri="{FF2B5EF4-FFF2-40B4-BE49-F238E27FC236}">
                <a16:creationId xmlns:a16="http://schemas.microsoft.com/office/drawing/2014/main" xmlns="" id="{4A6058F9-8012-46F5-A184-60D03AF7B1AC}"/>
              </a:ext>
            </a:extLst>
          </p:cNvPr>
          <p:cNvSpPr txBox="1"/>
          <p:nvPr/>
        </p:nvSpPr>
        <p:spPr>
          <a:xfrm>
            <a:off x="2718033" y="4286760"/>
            <a:ext cx="8388991" cy="523220"/>
          </a:xfrm>
          <a:prstGeom prst="rect">
            <a:avLst/>
          </a:prstGeom>
          <a:noFill/>
        </p:spPr>
        <p:txBody>
          <a:bodyPr wrap="square" rtlCol="1">
            <a:spAutoFit/>
          </a:bodyPr>
          <a:lstStyle/>
          <a:p>
            <a:pPr algn="ctr"/>
            <a:r>
              <a:rPr lang="he-IL" sz="2800" b="1" u="sng" dirty="0"/>
              <a:t>אסמכתא- דין שחכמים קבעו, ומצאו לו רמז בפסוק.</a:t>
            </a:r>
          </a:p>
        </p:txBody>
      </p:sp>
      <p:sp>
        <p:nvSpPr>
          <p:cNvPr id="7" name="תיבת טקסט 6">
            <a:extLst>
              <a:ext uri="{FF2B5EF4-FFF2-40B4-BE49-F238E27FC236}">
                <a16:creationId xmlns:a16="http://schemas.microsoft.com/office/drawing/2014/main" xmlns="" id="{93834297-7272-4090-8D56-358E14112D4A}"/>
              </a:ext>
            </a:extLst>
          </p:cNvPr>
          <p:cNvSpPr txBox="1"/>
          <p:nvPr/>
        </p:nvSpPr>
        <p:spPr>
          <a:xfrm>
            <a:off x="2776757" y="5234540"/>
            <a:ext cx="8573548" cy="646331"/>
          </a:xfrm>
          <a:prstGeom prst="rect">
            <a:avLst/>
          </a:prstGeom>
          <a:noFill/>
        </p:spPr>
        <p:txBody>
          <a:bodyPr wrap="square" rtlCol="1">
            <a:spAutoFit/>
          </a:bodyPr>
          <a:lstStyle/>
          <a:p>
            <a:pPr algn="ctr"/>
            <a:r>
              <a:rPr lang="he-IL" dirty="0"/>
              <a:t>ההסבר לעניינינו, חכמים רצו לתת משמעות חזקה ולהדגיש את חומרת חטאו של המעכב את שכר השכיר, ולכן סמכו את דבריהם לפסוק: </a:t>
            </a:r>
            <a:r>
              <a:rPr lang="he-IL" dirty="0">
                <a:highlight>
                  <a:srgbClr val="FFFF00"/>
                </a:highlight>
                <a:latin typeface="Guttman Stam" panose="02010401010101010101" pitchFamily="2" charset="-79"/>
                <a:cs typeface="Guttman Stam" panose="02010401010101010101" pitchFamily="2" charset="-79"/>
              </a:rPr>
              <a:t>"אל תאמר לרעך לך ושוב ומחר אתן, ויש איתך" </a:t>
            </a:r>
            <a:r>
              <a:rPr lang="he-IL" dirty="0"/>
              <a:t>(משלי)</a:t>
            </a:r>
          </a:p>
        </p:txBody>
      </p:sp>
    </p:spTree>
    <p:extLst>
      <p:ext uri="{BB962C8B-B14F-4D97-AF65-F5344CB8AC3E}">
        <p14:creationId xmlns:p14="http://schemas.microsoft.com/office/powerpoint/2010/main" val="24948785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089D8AF4-4D12-4C0A-85AC-14E20A668BC7}"/>
              </a:ext>
            </a:extLst>
          </p:cNvPr>
          <p:cNvSpPr txBox="1"/>
          <p:nvPr/>
        </p:nvSpPr>
        <p:spPr>
          <a:xfrm>
            <a:off x="3321551" y="1057609"/>
            <a:ext cx="5548897" cy="584775"/>
          </a:xfrm>
          <a:prstGeom prst="rect">
            <a:avLst/>
          </a:prstGeom>
          <a:noFill/>
        </p:spPr>
        <p:txBody>
          <a:bodyPr wrap="square" rtlCol="1">
            <a:spAutoFit/>
          </a:bodyPr>
          <a:lstStyle/>
          <a:p>
            <a:pPr algn="ctr"/>
            <a:r>
              <a:rPr lang="he-IL" sz="3200" dirty="0"/>
              <a:t>"דין השכיר, שנשבע ונוטל"</a:t>
            </a:r>
          </a:p>
        </p:txBody>
      </p:sp>
      <p:sp>
        <p:nvSpPr>
          <p:cNvPr id="3" name="תיבת טקסט 2">
            <a:extLst>
              <a:ext uri="{FF2B5EF4-FFF2-40B4-BE49-F238E27FC236}">
                <a16:creationId xmlns:a16="http://schemas.microsoft.com/office/drawing/2014/main" xmlns="" id="{8D290A92-BD41-4C45-88B9-F22678AD7A5D}"/>
              </a:ext>
            </a:extLst>
          </p:cNvPr>
          <p:cNvSpPr txBox="1"/>
          <p:nvPr/>
        </p:nvSpPr>
        <p:spPr>
          <a:xfrm>
            <a:off x="1912689" y="2565436"/>
            <a:ext cx="7961151" cy="923330"/>
          </a:xfrm>
          <a:prstGeom prst="rect">
            <a:avLst/>
          </a:prstGeom>
          <a:noFill/>
        </p:spPr>
        <p:txBody>
          <a:bodyPr wrap="square" rtlCol="1">
            <a:spAutoFit/>
          </a:bodyPr>
          <a:lstStyle/>
          <a:p>
            <a:pPr algn="ctr"/>
            <a:r>
              <a:rPr lang="he-IL" dirty="0">
                <a:highlight>
                  <a:srgbClr val="00FF00"/>
                </a:highlight>
                <a:latin typeface="Guttman Yad-Brush" panose="02010401010101010101" pitchFamily="2" charset="-79"/>
                <a:cs typeface="Guttman Yad-Brush" panose="02010401010101010101" pitchFamily="2" charset="-79"/>
              </a:rPr>
              <a:t>במקרה שלנו</a:t>
            </a:r>
            <a:r>
              <a:rPr lang="he-IL" dirty="0">
                <a:latin typeface="Guttman Yad-Brush" panose="02010401010101010101" pitchFamily="2" charset="-79"/>
                <a:cs typeface="Guttman Yad-Brush" panose="02010401010101010101" pitchFamily="2" charset="-79"/>
              </a:rPr>
              <a:t>, הנתבע הוא המעסיק שלא שילם שכר שכיר שעבד אצלו, </a:t>
            </a:r>
          </a:p>
          <a:p>
            <a:pPr algn="ctr"/>
            <a:r>
              <a:rPr lang="he-IL" dirty="0">
                <a:latin typeface="Guttman Yad-Brush" panose="02010401010101010101" pitchFamily="2" charset="-79"/>
                <a:cs typeface="Guttman Yad-Brush" panose="02010401010101010101" pitchFamily="2" charset="-79"/>
              </a:rPr>
              <a:t>ניטלה ממנו זכות השבועה (שבמקרים אחרים פוטרת מתשלום), </a:t>
            </a:r>
          </a:p>
          <a:p>
            <a:pPr algn="ctr"/>
            <a:r>
              <a:rPr lang="he-IL" dirty="0">
                <a:latin typeface="Guttman Yad-Brush" panose="02010401010101010101" pitchFamily="2" charset="-79"/>
                <a:cs typeface="Guttman Yad-Brush" panose="02010401010101010101" pitchFamily="2" charset="-79"/>
              </a:rPr>
              <a:t> וניתנה לפועל שלא קיבל את משכורתו בזמנה.</a:t>
            </a:r>
          </a:p>
        </p:txBody>
      </p:sp>
      <p:sp>
        <p:nvSpPr>
          <p:cNvPr id="5" name="תיבת טקסט 4">
            <a:extLst>
              <a:ext uri="{FF2B5EF4-FFF2-40B4-BE49-F238E27FC236}">
                <a16:creationId xmlns:a16="http://schemas.microsoft.com/office/drawing/2014/main" xmlns="" id="{3AE63B5E-7794-4596-8255-5C9F7AF87E17}"/>
              </a:ext>
            </a:extLst>
          </p:cNvPr>
          <p:cNvSpPr txBox="1"/>
          <p:nvPr/>
        </p:nvSpPr>
        <p:spPr>
          <a:xfrm>
            <a:off x="2315363" y="5104593"/>
            <a:ext cx="7961152" cy="923330"/>
          </a:xfrm>
          <a:prstGeom prst="rect">
            <a:avLst/>
          </a:prstGeom>
          <a:noFill/>
        </p:spPr>
        <p:txBody>
          <a:bodyPr wrap="square" rtlCol="1">
            <a:spAutoFit/>
          </a:bodyPr>
          <a:lstStyle/>
          <a:p>
            <a:pPr algn="r"/>
            <a:r>
              <a:rPr lang="he-IL" b="1" u="sng" dirty="0"/>
              <a:t>תשובה: </a:t>
            </a:r>
            <a:r>
              <a:rPr lang="en-US" dirty="0"/>
              <a:t/>
            </a:r>
            <a:br>
              <a:rPr lang="en-US" dirty="0"/>
            </a:br>
            <a:r>
              <a:rPr lang="he-IL" dirty="0"/>
              <a:t>נקודת ההנחה שבמקרה זה המעסיק הוא הטועה, מרוב עומס המוטל עליו, עסוק בעבודות רבות, פועלים רבים...ובהחלט ייתכן שיתבלבל, ישכח...</a:t>
            </a:r>
          </a:p>
        </p:txBody>
      </p:sp>
      <p:sp>
        <p:nvSpPr>
          <p:cNvPr id="6" name="תיבת טקסט 5">
            <a:extLst>
              <a:ext uri="{FF2B5EF4-FFF2-40B4-BE49-F238E27FC236}">
                <a16:creationId xmlns:a16="http://schemas.microsoft.com/office/drawing/2014/main" xmlns="" id="{23A50EF0-75B7-483B-AA2E-692A2959FC2A}"/>
              </a:ext>
            </a:extLst>
          </p:cNvPr>
          <p:cNvSpPr txBox="1"/>
          <p:nvPr/>
        </p:nvSpPr>
        <p:spPr>
          <a:xfrm>
            <a:off x="1633056" y="2057882"/>
            <a:ext cx="8925886" cy="646331"/>
          </a:xfrm>
          <a:prstGeom prst="rect">
            <a:avLst/>
          </a:prstGeom>
          <a:noFill/>
        </p:spPr>
        <p:txBody>
          <a:bodyPr wrap="square" rtlCol="1">
            <a:spAutoFit/>
          </a:bodyPr>
          <a:lstStyle/>
          <a:p>
            <a:pPr algn="ctr"/>
            <a:r>
              <a:rPr lang="he-IL" dirty="0">
                <a:highlight>
                  <a:srgbClr val="00FFFF"/>
                </a:highlight>
                <a:latin typeface="Guttman Yad-Brush" panose="02010401010101010101" pitchFamily="2" charset="-79"/>
                <a:cs typeface="Guttman Yad-Brush" panose="02010401010101010101" pitchFamily="2" charset="-79"/>
              </a:rPr>
              <a:t>בדרך כלל </a:t>
            </a:r>
            <a:r>
              <a:rPr lang="he-IL" dirty="0">
                <a:latin typeface="Guttman Yad-Brush" panose="02010401010101010101" pitchFamily="2" charset="-79"/>
                <a:cs typeface="Guttman Yad-Brush" panose="02010401010101010101" pitchFamily="2" charset="-79"/>
              </a:rPr>
              <a:t>זכות השבועה על מנת להיפטר מתשלום, ניתנת לנתבע.</a:t>
            </a:r>
          </a:p>
          <a:p>
            <a:pPr algn="ctr"/>
            <a:endParaRPr lang="he-IL" dirty="0"/>
          </a:p>
        </p:txBody>
      </p:sp>
      <p:sp>
        <p:nvSpPr>
          <p:cNvPr id="7" name="אליפסה 6">
            <a:extLst>
              <a:ext uri="{FF2B5EF4-FFF2-40B4-BE49-F238E27FC236}">
                <a16:creationId xmlns:a16="http://schemas.microsoft.com/office/drawing/2014/main" xmlns="" id="{104E59B4-50A4-46AD-A8BE-E685FF7ECDCA}"/>
              </a:ext>
            </a:extLst>
          </p:cNvPr>
          <p:cNvSpPr/>
          <p:nvPr/>
        </p:nvSpPr>
        <p:spPr>
          <a:xfrm>
            <a:off x="7331978" y="3808603"/>
            <a:ext cx="2130804" cy="10486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a:t>מדוע?</a:t>
            </a:r>
          </a:p>
        </p:txBody>
      </p:sp>
    </p:spTree>
    <p:extLst>
      <p:ext uri="{BB962C8B-B14F-4D97-AF65-F5344CB8AC3E}">
        <p14:creationId xmlns:p14="http://schemas.microsoft.com/office/powerpoint/2010/main" val="10041429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EBE72CB8-498F-4B0B-BCB6-2BB1756A4654}"/>
              </a:ext>
            </a:extLst>
          </p:cNvPr>
          <p:cNvSpPr txBox="1"/>
          <p:nvPr/>
        </p:nvSpPr>
        <p:spPr>
          <a:xfrm>
            <a:off x="7176780" y="881160"/>
            <a:ext cx="3275481" cy="369332"/>
          </a:xfrm>
          <a:prstGeom prst="rect">
            <a:avLst/>
          </a:prstGeom>
          <a:noFill/>
        </p:spPr>
        <p:txBody>
          <a:bodyPr wrap="square" rtlCol="1">
            <a:spAutoFit/>
          </a:bodyPr>
          <a:lstStyle/>
          <a:p>
            <a:pPr algn="ctr"/>
            <a:r>
              <a:rPr lang="he-IL" dirty="0">
                <a:solidFill>
                  <a:srgbClr val="C00000"/>
                </a:solidFill>
              </a:rPr>
              <a:t>"נוהגת בכל מקום" </a:t>
            </a:r>
          </a:p>
        </p:txBody>
      </p:sp>
      <p:sp>
        <p:nvSpPr>
          <p:cNvPr id="4" name="תיבת טקסט 3">
            <a:extLst>
              <a:ext uri="{FF2B5EF4-FFF2-40B4-BE49-F238E27FC236}">
                <a16:creationId xmlns:a16="http://schemas.microsoft.com/office/drawing/2014/main" xmlns="" id="{364741DD-48ED-4A5C-8AFA-672138A44E67}"/>
              </a:ext>
            </a:extLst>
          </p:cNvPr>
          <p:cNvSpPr txBox="1"/>
          <p:nvPr/>
        </p:nvSpPr>
        <p:spPr>
          <a:xfrm>
            <a:off x="3108961" y="881160"/>
            <a:ext cx="2654695" cy="369332"/>
          </a:xfrm>
          <a:prstGeom prst="rect">
            <a:avLst/>
          </a:prstGeom>
          <a:noFill/>
        </p:spPr>
        <p:txBody>
          <a:bodyPr wrap="square" rtlCol="1">
            <a:spAutoFit/>
          </a:bodyPr>
          <a:lstStyle/>
          <a:p>
            <a:pPr algn="r"/>
            <a:r>
              <a:rPr lang="he-IL" dirty="0"/>
              <a:t>זו אינה מצווה התלויה בארץ</a:t>
            </a:r>
          </a:p>
        </p:txBody>
      </p:sp>
      <p:sp>
        <p:nvSpPr>
          <p:cNvPr id="5" name="תיבת טקסט 4">
            <a:extLst>
              <a:ext uri="{FF2B5EF4-FFF2-40B4-BE49-F238E27FC236}">
                <a16:creationId xmlns:a16="http://schemas.microsoft.com/office/drawing/2014/main" xmlns="" id="{BC1EE36E-2BCD-4D1E-BA01-FC632BD9A7CB}"/>
              </a:ext>
            </a:extLst>
          </p:cNvPr>
          <p:cNvSpPr txBox="1"/>
          <p:nvPr/>
        </p:nvSpPr>
        <p:spPr>
          <a:xfrm>
            <a:off x="8457045" y="2098269"/>
            <a:ext cx="1050511" cy="369332"/>
          </a:xfrm>
          <a:prstGeom prst="rect">
            <a:avLst/>
          </a:prstGeom>
          <a:noFill/>
        </p:spPr>
        <p:txBody>
          <a:bodyPr wrap="square" rtlCol="1">
            <a:spAutoFit/>
          </a:bodyPr>
          <a:lstStyle/>
          <a:p>
            <a:r>
              <a:rPr lang="he-IL" dirty="0">
                <a:solidFill>
                  <a:srgbClr val="C00000"/>
                </a:solidFill>
              </a:rPr>
              <a:t>"בכל זמן"</a:t>
            </a:r>
          </a:p>
        </p:txBody>
      </p:sp>
      <p:sp>
        <p:nvSpPr>
          <p:cNvPr id="6" name="תיבת טקסט 5">
            <a:extLst>
              <a:ext uri="{FF2B5EF4-FFF2-40B4-BE49-F238E27FC236}">
                <a16:creationId xmlns:a16="http://schemas.microsoft.com/office/drawing/2014/main" xmlns="" id="{C068C3E6-B0EC-4FE5-800C-D685AA539C40}"/>
              </a:ext>
            </a:extLst>
          </p:cNvPr>
          <p:cNvSpPr txBox="1"/>
          <p:nvPr/>
        </p:nvSpPr>
        <p:spPr>
          <a:xfrm>
            <a:off x="2608976" y="1959770"/>
            <a:ext cx="3768543" cy="646331"/>
          </a:xfrm>
          <a:prstGeom prst="rect">
            <a:avLst/>
          </a:prstGeom>
          <a:noFill/>
        </p:spPr>
        <p:txBody>
          <a:bodyPr wrap="square" rtlCol="1">
            <a:spAutoFit/>
          </a:bodyPr>
          <a:lstStyle/>
          <a:p>
            <a:pPr algn="r"/>
            <a:r>
              <a:rPr lang="he-IL" dirty="0"/>
              <a:t>אינה תלויה בזמנים שבית המקדש קיים, בחורבנו, רוב ישראל בארץ ישראל וכדו...</a:t>
            </a:r>
          </a:p>
        </p:txBody>
      </p:sp>
      <p:sp>
        <p:nvSpPr>
          <p:cNvPr id="8" name="תיבת טקסט 7">
            <a:extLst>
              <a:ext uri="{FF2B5EF4-FFF2-40B4-BE49-F238E27FC236}">
                <a16:creationId xmlns:a16="http://schemas.microsoft.com/office/drawing/2014/main" xmlns="" id="{FB5FE778-A9A7-48F3-BACB-D892FB6F8657}"/>
              </a:ext>
            </a:extLst>
          </p:cNvPr>
          <p:cNvSpPr txBox="1"/>
          <p:nvPr/>
        </p:nvSpPr>
        <p:spPr>
          <a:xfrm>
            <a:off x="5216065" y="3808512"/>
            <a:ext cx="4558996" cy="369332"/>
          </a:xfrm>
          <a:prstGeom prst="rect">
            <a:avLst/>
          </a:prstGeom>
          <a:noFill/>
        </p:spPr>
        <p:txBody>
          <a:bodyPr wrap="square" rtlCol="1">
            <a:spAutoFit/>
          </a:bodyPr>
          <a:lstStyle/>
          <a:p>
            <a:pPr algn="r"/>
            <a:r>
              <a:rPr lang="he-IL" dirty="0"/>
              <a:t>חטאו של העובר עליה- ביטל עשה, ועבר על "לא תעשה"</a:t>
            </a:r>
          </a:p>
        </p:txBody>
      </p:sp>
      <p:sp>
        <p:nvSpPr>
          <p:cNvPr id="9" name="תיבת טקסט 8">
            <a:extLst>
              <a:ext uri="{FF2B5EF4-FFF2-40B4-BE49-F238E27FC236}">
                <a16:creationId xmlns:a16="http://schemas.microsoft.com/office/drawing/2014/main" xmlns="" id="{2A7298D0-4F70-4BCC-A3BC-5166939D24A1}"/>
              </a:ext>
            </a:extLst>
          </p:cNvPr>
          <p:cNvSpPr txBox="1"/>
          <p:nvPr/>
        </p:nvSpPr>
        <p:spPr>
          <a:xfrm>
            <a:off x="7885651" y="4109567"/>
            <a:ext cx="1958409" cy="369332"/>
          </a:xfrm>
          <a:prstGeom prst="rect">
            <a:avLst/>
          </a:prstGeom>
          <a:noFill/>
        </p:spPr>
        <p:txBody>
          <a:bodyPr wrap="square" rtlCol="1">
            <a:spAutoFit/>
          </a:bodyPr>
          <a:lstStyle/>
          <a:p>
            <a:pPr algn="r"/>
            <a:r>
              <a:rPr lang="he-IL" dirty="0"/>
              <a:t>"לא לוקים עליו"-</a:t>
            </a:r>
          </a:p>
        </p:txBody>
      </p:sp>
      <p:sp>
        <p:nvSpPr>
          <p:cNvPr id="10" name="תיבת טקסט 9">
            <a:extLst>
              <a:ext uri="{FF2B5EF4-FFF2-40B4-BE49-F238E27FC236}">
                <a16:creationId xmlns:a16="http://schemas.microsoft.com/office/drawing/2014/main" xmlns="" id="{6B482468-594D-4444-B54B-2AFFEB5B035C}"/>
              </a:ext>
            </a:extLst>
          </p:cNvPr>
          <p:cNvSpPr txBox="1"/>
          <p:nvPr/>
        </p:nvSpPr>
        <p:spPr>
          <a:xfrm>
            <a:off x="3566441" y="4174709"/>
            <a:ext cx="3161252" cy="369332"/>
          </a:xfrm>
          <a:prstGeom prst="rect">
            <a:avLst/>
          </a:prstGeom>
          <a:noFill/>
        </p:spPr>
        <p:txBody>
          <a:bodyPr wrap="square" rtlCol="1">
            <a:spAutoFit/>
          </a:bodyPr>
          <a:lstStyle/>
          <a:p>
            <a:r>
              <a:rPr lang="he-IL" dirty="0"/>
              <a:t>מדוע היינו חושבים שכן לוקים עליו?</a:t>
            </a:r>
          </a:p>
        </p:txBody>
      </p:sp>
      <p:sp>
        <p:nvSpPr>
          <p:cNvPr id="12" name="תיבת טקסט 11">
            <a:extLst>
              <a:ext uri="{FF2B5EF4-FFF2-40B4-BE49-F238E27FC236}">
                <a16:creationId xmlns:a16="http://schemas.microsoft.com/office/drawing/2014/main" xmlns="" id="{6B8503C1-EFA2-4EB7-A072-B24D41A0EB42}"/>
              </a:ext>
            </a:extLst>
          </p:cNvPr>
          <p:cNvSpPr txBox="1"/>
          <p:nvPr/>
        </p:nvSpPr>
        <p:spPr>
          <a:xfrm>
            <a:off x="1715548" y="4695047"/>
            <a:ext cx="4824646" cy="646331"/>
          </a:xfrm>
          <a:prstGeom prst="rect">
            <a:avLst/>
          </a:prstGeom>
          <a:noFill/>
        </p:spPr>
        <p:txBody>
          <a:bodyPr wrap="square" rtlCol="1">
            <a:spAutoFit/>
          </a:bodyPr>
          <a:lstStyle/>
          <a:p>
            <a:pPr algn="r"/>
            <a:r>
              <a:rPr lang="he-IL" dirty="0"/>
              <a:t>כלל הלכתי בדיני עונשין- בדרך כלל העובר על לאו מתחייב במלקות, אלא אם יש סיבה שפוטרת אותו.</a:t>
            </a:r>
          </a:p>
        </p:txBody>
      </p:sp>
      <p:sp>
        <p:nvSpPr>
          <p:cNvPr id="13" name="תיבת טקסט 12">
            <a:extLst>
              <a:ext uri="{FF2B5EF4-FFF2-40B4-BE49-F238E27FC236}">
                <a16:creationId xmlns:a16="http://schemas.microsoft.com/office/drawing/2014/main" xmlns="" id="{BDC4BD1D-891A-4E4F-A8C8-291622D55123}"/>
              </a:ext>
            </a:extLst>
          </p:cNvPr>
          <p:cNvSpPr txBox="1"/>
          <p:nvPr/>
        </p:nvSpPr>
        <p:spPr>
          <a:xfrm>
            <a:off x="2281451" y="5455737"/>
            <a:ext cx="6258542" cy="307777"/>
          </a:xfrm>
          <a:prstGeom prst="rect">
            <a:avLst/>
          </a:prstGeom>
          <a:noFill/>
        </p:spPr>
        <p:txBody>
          <a:bodyPr wrap="square" rtlCol="1">
            <a:spAutoFit/>
          </a:bodyPr>
          <a:lstStyle/>
          <a:p>
            <a:pPr algn="r"/>
            <a:r>
              <a:rPr lang="he-IL" sz="1400" dirty="0"/>
              <a:t>1.זהו "</a:t>
            </a:r>
            <a:r>
              <a:rPr lang="he-IL" sz="1400" dirty="0">
                <a:highlight>
                  <a:srgbClr val="00FF00"/>
                </a:highlight>
              </a:rPr>
              <a:t>לאו הניתן </a:t>
            </a:r>
            <a:r>
              <a:rPr lang="he-IL" sz="1400" dirty="0" err="1">
                <a:highlight>
                  <a:srgbClr val="00FF00"/>
                </a:highlight>
              </a:rPr>
              <a:t>להישבון</a:t>
            </a:r>
            <a:r>
              <a:rPr lang="he-IL" sz="1400" dirty="0"/>
              <a:t>", ניתן לתקן אותו באמצעות תשלום השכר לשכיר, ולכן לא לוקים עליו.</a:t>
            </a:r>
          </a:p>
        </p:txBody>
      </p:sp>
      <p:sp>
        <p:nvSpPr>
          <p:cNvPr id="3" name="אליפסה 2">
            <a:extLst>
              <a:ext uri="{FF2B5EF4-FFF2-40B4-BE49-F238E27FC236}">
                <a16:creationId xmlns:a16="http://schemas.microsoft.com/office/drawing/2014/main" xmlns="" id="{C008D94B-E5E8-4AD4-8AF0-E8EC213815F1}"/>
              </a:ext>
            </a:extLst>
          </p:cNvPr>
          <p:cNvSpPr/>
          <p:nvPr/>
        </p:nvSpPr>
        <p:spPr>
          <a:xfrm>
            <a:off x="6803472" y="4181244"/>
            <a:ext cx="1384183" cy="474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שאלה</a:t>
            </a:r>
          </a:p>
        </p:txBody>
      </p:sp>
      <p:sp>
        <p:nvSpPr>
          <p:cNvPr id="11" name="מלבן 10">
            <a:extLst>
              <a:ext uri="{FF2B5EF4-FFF2-40B4-BE49-F238E27FC236}">
                <a16:creationId xmlns:a16="http://schemas.microsoft.com/office/drawing/2014/main" xmlns="" id="{85C449D8-85B5-4F46-9A2D-A21E840280B7}"/>
              </a:ext>
            </a:extLst>
          </p:cNvPr>
          <p:cNvSpPr/>
          <p:nvPr/>
        </p:nvSpPr>
        <p:spPr>
          <a:xfrm>
            <a:off x="6803472" y="4790482"/>
            <a:ext cx="1384183" cy="4742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תשובה</a:t>
            </a:r>
          </a:p>
        </p:txBody>
      </p:sp>
      <p:pic>
        <p:nvPicPr>
          <p:cNvPr id="15" name="תמונה 14" descr="תמונה שמכילה בגדים&#10;&#10;התיאור נוצר באופן אוטומטי">
            <a:extLst>
              <a:ext uri="{FF2B5EF4-FFF2-40B4-BE49-F238E27FC236}">
                <a16:creationId xmlns:a16="http://schemas.microsoft.com/office/drawing/2014/main" xmlns="" id="{8C8FBD65-ACD5-44A4-AF10-DD2A062ED72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099588" y="720195"/>
            <a:ext cx="1289808" cy="2435156"/>
          </a:xfrm>
          <a:prstGeom prst="rect">
            <a:avLst/>
          </a:prstGeom>
        </p:spPr>
      </p:pic>
      <p:pic>
        <p:nvPicPr>
          <p:cNvPr id="18" name="תמונה 17" descr="תמונה שמכילה בניין, מערכת מדפים&#10;&#10;התיאור נוצר באופן אוטומטי">
            <a:extLst>
              <a:ext uri="{FF2B5EF4-FFF2-40B4-BE49-F238E27FC236}">
                <a16:creationId xmlns:a16="http://schemas.microsoft.com/office/drawing/2014/main" xmlns="" id="{8B58DDA9-7204-4614-B019-F77D0E3F7AE6}"/>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22121" y="3256427"/>
            <a:ext cx="1786855" cy="1542075"/>
          </a:xfrm>
          <a:prstGeom prst="rect">
            <a:avLst/>
          </a:prstGeom>
        </p:spPr>
      </p:pic>
      <p:cxnSp>
        <p:nvCxnSpPr>
          <p:cNvPr id="16" name="מחבר ישר 15">
            <a:extLst>
              <a:ext uri="{FF2B5EF4-FFF2-40B4-BE49-F238E27FC236}">
                <a16:creationId xmlns:a16="http://schemas.microsoft.com/office/drawing/2014/main" xmlns="" id="{2B6B8ED0-86B5-45B5-BF61-0FD8193CBA40}"/>
              </a:ext>
            </a:extLst>
          </p:cNvPr>
          <p:cNvCxnSpPr>
            <a:cxnSpLocks/>
          </p:cNvCxnSpPr>
          <p:nvPr/>
        </p:nvCxnSpPr>
        <p:spPr>
          <a:xfrm>
            <a:off x="7037941" y="749726"/>
            <a:ext cx="59143" cy="3000007"/>
          </a:xfrm>
          <a:prstGeom prst="line">
            <a:avLst/>
          </a:prstGeom>
        </p:spPr>
        <p:style>
          <a:lnRef idx="1">
            <a:schemeClr val="dk1"/>
          </a:lnRef>
          <a:fillRef idx="0">
            <a:schemeClr val="dk1"/>
          </a:fillRef>
          <a:effectRef idx="0">
            <a:schemeClr val="dk1"/>
          </a:effectRef>
          <a:fontRef idx="minor">
            <a:schemeClr val="tx1"/>
          </a:fontRef>
        </p:style>
      </p:cxnSp>
      <p:cxnSp>
        <p:nvCxnSpPr>
          <p:cNvPr id="20" name="מחבר ישר 19">
            <a:extLst>
              <a:ext uri="{FF2B5EF4-FFF2-40B4-BE49-F238E27FC236}">
                <a16:creationId xmlns:a16="http://schemas.microsoft.com/office/drawing/2014/main" xmlns="" id="{8FF64FF7-54A8-4A7A-A364-D56B1C00534B}"/>
              </a:ext>
            </a:extLst>
          </p:cNvPr>
          <p:cNvCxnSpPr>
            <a:cxnSpLocks/>
          </p:cNvCxnSpPr>
          <p:nvPr/>
        </p:nvCxnSpPr>
        <p:spPr>
          <a:xfrm>
            <a:off x="3108961" y="1720162"/>
            <a:ext cx="8400734" cy="0"/>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a:extLst>
              <a:ext uri="{FF2B5EF4-FFF2-40B4-BE49-F238E27FC236}">
                <a16:creationId xmlns:a16="http://schemas.microsoft.com/office/drawing/2014/main" xmlns="" id="{0672FC88-2BD0-4641-AFD7-8857E160E570}"/>
              </a:ext>
            </a:extLst>
          </p:cNvPr>
          <p:cNvCxnSpPr>
            <a:cxnSpLocks/>
          </p:cNvCxnSpPr>
          <p:nvPr/>
        </p:nvCxnSpPr>
        <p:spPr>
          <a:xfrm>
            <a:off x="10270365" y="749726"/>
            <a:ext cx="45879" cy="3000007"/>
          </a:xfrm>
          <a:prstGeom prst="line">
            <a:avLst/>
          </a:prstGeom>
        </p:spPr>
        <p:style>
          <a:lnRef idx="1">
            <a:schemeClr val="dk1"/>
          </a:lnRef>
          <a:fillRef idx="0">
            <a:schemeClr val="dk1"/>
          </a:fillRef>
          <a:effectRef idx="0">
            <a:schemeClr val="dk1"/>
          </a:effectRef>
          <a:fontRef idx="minor">
            <a:schemeClr val="tx1"/>
          </a:fontRef>
        </p:style>
      </p:cxnSp>
      <p:sp>
        <p:nvSpPr>
          <p:cNvPr id="33" name="תיבת טקסט 32">
            <a:extLst>
              <a:ext uri="{FF2B5EF4-FFF2-40B4-BE49-F238E27FC236}">
                <a16:creationId xmlns:a16="http://schemas.microsoft.com/office/drawing/2014/main" xmlns="" id="{E5440F64-B0B1-4F67-864E-21DF5C951A89}"/>
              </a:ext>
            </a:extLst>
          </p:cNvPr>
          <p:cNvSpPr txBox="1"/>
          <p:nvPr/>
        </p:nvSpPr>
        <p:spPr>
          <a:xfrm>
            <a:off x="10385571" y="881160"/>
            <a:ext cx="1082170" cy="369332"/>
          </a:xfrm>
          <a:prstGeom prst="rect">
            <a:avLst/>
          </a:prstGeom>
          <a:noFill/>
        </p:spPr>
        <p:txBody>
          <a:bodyPr wrap="square" rtlCol="1">
            <a:spAutoFit/>
          </a:bodyPr>
          <a:lstStyle/>
          <a:p>
            <a:r>
              <a:rPr lang="he-IL" dirty="0">
                <a:latin typeface="Guttman Yad-Brush" panose="02010401010101010101" pitchFamily="2" charset="-79"/>
                <a:cs typeface="Guttman Yad-Brush" panose="02010401010101010101" pitchFamily="2" charset="-79"/>
              </a:rPr>
              <a:t>איפה?</a:t>
            </a:r>
          </a:p>
        </p:txBody>
      </p:sp>
      <p:sp>
        <p:nvSpPr>
          <p:cNvPr id="34" name="תיבת טקסט 33">
            <a:extLst>
              <a:ext uri="{FF2B5EF4-FFF2-40B4-BE49-F238E27FC236}">
                <a16:creationId xmlns:a16="http://schemas.microsoft.com/office/drawing/2014/main" xmlns="" id="{E254A72A-472B-47D9-B02C-16131DCC89D4}"/>
              </a:ext>
            </a:extLst>
          </p:cNvPr>
          <p:cNvSpPr txBox="1"/>
          <p:nvPr/>
        </p:nvSpPr>
        <p:spPr>
          <a:xfrm>
            <a:off x="10451355" y="1979502"/>
            <a:ext cx="981512" cy="369332"/>
          </a:xfrm>
          <a:prstGeom prst="rect">
            <a:avLst/>
          </a:prstGeom>
          <a:noFill/>
        </p:spPr>
        <p:txBody>
          <a:bodyPr wrap="square" rtlCol="1">
            <a:spAutoFit/>
          </a:bodyPr>
          <a:lstStyle/>
          <a:p>
            <a:r>
              <a:rPr lang="he-IL" dirty="0">
                <a:latin typeface="Guttman Yad-Brush" panose="02010401010101010101" pitchFamily="2" charset="-79"/>
                <a:cs typeface="Guttman Yad-Brush" panose="02010401010101010101" pitchFamily="2" charset="-79"/>
              </a:rPr>
              <a:t>מתי?</a:t>
            </a:r>
          </a:p>
        </p:txBody>
      </p:sp>
      <p:cxnSp>
        <p:nvCxnSpPr>
          <p:cNvPr id="36" name="מחבר ישר 35">
            <a:extLst>
              <a:ext uri="{FF2B5EF4-FFF2-40B4-BE49-F238E27FC236}">
                <a16:creationId xmlns:a16="http://schemas.microsoft.com/office/drawing/2014/main" xmlns="" id="{4E5699C3-3618-43C4-86B3-AF635880575E}"/>
              </a:ext>
            </a:extLst>
          </p:cNvPr>
          <p:cNvCxnSpPr>
            <a:cxnSpLocks/>
          </p:cNvCxnSpPr>
          <p:nvPr/>
        </p:nvCxnSpPr>
        <p:spPr>
          <a:xfrm>
            <a:off x="2919369" y="2803594"/>
            <a:ext cx="8590326" cy="28080"/>
          </a:xfrm>
          <a:prstGeom prst="line">
            <a:avLst/>
          </a:prstGeom>
        </p:spPr>
        <p:style>
          <a:lnRef idx="1">
            <a:schemeClr val="dk1"/>
          </a:lnRef>
          <a:fillRef idx="0">
            <a:schemeClr val="dk1"/>
          </a:fillRef>
          <a:effectRef idx="0">
            <a:schemeClr val="dk1"/>
          </a:effectRef>
          <a:fontRef idx="minor">
            <a:schemeClr val="tx1"/>
          </a:fontRef>
        </p:style>
      </p:cxnSp>
      <p:sp>
        <p:nvSpPr>
          <p:cNvPr id="46" name="תיבת טקסט 45">
            <a:extLst>
              <a:ext uri="{FF2B5EF4-FFF2-40B4-BE49-F238E27FC236}">
                <a16:creationId xmlns:a16="http://schemas.microsoft.com/office/drawing/2014/main" xmlns="" id="{11695287-EB8F-4A96-A6BE-465D4332E8F1}"/>
              </a:ext>
            </a:extLst>
          </p:cNvPr>
          <p:cNvSpPr txBox="1"/>
          <p:nvPr/>
        </p:nvSpPr>
        <p:spPr>
          <a:xfrm>
            <a:off x="10435484" y="3169141"/>
            <a:ext cx="866410" cy="615553"/>
          </a:xfrm>
          <a:prstGeom prst="rect">
            <a:avLst/>
          </a:prstGeom>
          <a:noFill/>
        </p:spPr>
        <p:txBody>
          <a:bodyPr wrap="square" rtlCol="1">
            <a:spAutoFit/>
          </a:bodyPr>
          <a:lstStyle/>
          <a:p>
            <a:pPr algn="ctr"/>
            <a:r>
              <a:rPr lang="he-IL" dirty="0">
                <a:latin typeface="Guttman Yad-Brush" panose="02010401010101010101" pitchFamily="2" charset="-79"/>
                <a:cs typeface="Guttman Yad-Brush" panose="02010401010101010101" pitchFamily="2" charset="-79"/>
              </a:rPr>
              <a:t>מי?</a:t>
            </a:r>
          </a:p>
          <a:p>
            <a:pPr algn="ctr"/>
            <a:r>
              <a:rPr lang="he-IL" sz="800" dirty="0">
                <a:latin typeface="Guttman Yad-Brush" panose="02010401010101010101" pitchFamily="2" charset="-79"/>
                <a:cs typeface="Guttman Yad-Brush" panose="02010401010101010101" pitchFamily="2" charset="-79"/>
              </a:rPr>
              <a:t>לא נכתב בספר החינוך</a:t>
            </a:r>
          </a:p>
        </p:txBody>
      </p:sp>
      <p:sp>
        <p:nvSpPr>
          <p:cNvPr id="48" name="תיבת טקסט 47">
            <a:extLst>
              <a:ext uri="{FF2B5EF4-FFF2-40B4-BE49-F238E27FC236}">
                <a16:creationId xmlns:a16="http://schemas.microsoft.com/office/drawing/2014/main" xmlns="" id="{412ED884-210F-4ED5-8FCB-8261AD26B956}"/>
              </a:ext>
            </a:extLst>
          </p:cNvPr>
          <p:cNvSpPr txBox="1"/>
          <p:nvPr/>
        </p:nvSpPr>
        <p:spPr>
          <a:xfrm>
            <a:off x="7894040" y="3155351"/>
            <a:ext cx="1879134" cy="276999"/>
          </a:xfrm>
          <a:prstGeom prst="rect">
            <a:avLst/>
          </a:prstGeom>
          <a:noFill/>
        </p:spPr>
        <p:txBody>
          <a:bodyPr wrap="square" rtlCol="1">
            <a:spAutoFit/>
          </a:bodyPr>
          <a:lstStyle/>
          <a:p>
            <a:pPr algn="ctr"/>
            <a:r>
              <a:rPr lang="he-IL" sz="1200" dirty="0">
                <a:latin typeface="Guttman Yad-Brush" panose="02010401010101010101" pitchFamily="2" charset="-79"/>
                <a:cs typeface="Guttman Yad-Brush" panose="02010401010101010101" pitchFamily="2" charset="-79"/>
              </a:rPr>
              <a:t>נשים וגברים</a:t>
            </a:r>
          </a:p>
        </p:txBody>
      </p:sp>
      <p:sp>
        <p:nvSpPr>
          <p:cNvPr id="50" name="תיבת טקסט 49">
            <a:extLst>
              <a:ext uri="{FF2B5EF4-FFF2-40B4-BE49-F238E27FC236}">
                <a16:creationId xmlns:a16="http://schemas.microsoft.com/office/drawing/2014/main" xmlns="" id="{41DF2E6A-A2C8-48AB-9BC5-95437296F878}"/>
              </a:ext>
            </a:extLst>
          </p:cNvPr>
          <p:cNvSpPr txBox="1"/>
          <p:nvPr/>
        </p:nvSpPr>
        <p:spPr>
          <a:xfrm>
            <a:off x="3566441" y="3138935"/>
            <a:ext cx="3361111" cy="461665"/>
          </a:xfrm>
          <a:prstGeom prst="rect">
            <a:avLst/>
          </a:prstGeom>
          <a:noFill/>
        </p:spPr>
        <p:txBody>
          <a:bodyPr wrap="square" rtlCol="1">
            <a:spAutoFit/>
          </a:bodyPr>
          <a:lstStyle/>
          <a:p>
            <a:r>
              <a:rPr lang="he-IL" sz="1200" dirty="0">
                <a:latin typeface="Guttman Yad-Brush" panose="02010401010101010101" pitchFamily="2" charset="-79"/>
                <a:cs typeface="Guttman Yad-Brush" panose="02010401010101010101" pitchFamily="2" charset="-79"/>
              </a:rPr>
              <a:t>זהו לאו! נשים אינן פטורות </a:t>
            </a:r>
            <a:r>
              <a:rPr lang="he-IL" sz="1200" dirty="0" err="1">
                <a:latin typeface="Guttman Yad-Brush" panose="02010401010101010101" pitchFamily="2" charset="-79"/>
                <a:cs typeface="Guttman Yad-Brush" panose="02010401010101010101" pitchFamily="2" charset="-79"/>
              </a:rPr>
              <a:t>מלאוים</a:t>
            </a:r>
            <a:r>
              <a:rPr lang="he-IL" sz="1200" dirty="0">
                <a:latin typeface="Guttman Yad-Brush" panose="02010401010101010101" pitchFamily="2" charset="-79"/>
                <a:cs typeface="Guttman Yad-Brush" panose="02010401010101010101" pitchFamily="2" charset="-79"/>
              </a:rPr>
              <a:t>.</a:t>
            </a:r>
          </a:p>
          <a:p>
            <a:r>
              <a:rPr lang="he-IL" sz="1200" dirty="0">
                <a:latin typeface="Guttman Yad-Brush" panose="02010401010101010101" pitchFamily="2" charset="-79"/>
                <a:cs typeface="Guttman Yad-Brush" panose="02010401010101010101" pitchFamily="2" charset="-79"/>
              </a:rPr>
              <a:t>והעשה, אינו מצוות עשה </a:t>
            </a:r>
            <a:r>
              <a:rPr lang="he-IL" sz="1200" b="1" dirty="0">
                <a:latin typeface="Guttman Yad-Brush" panose="02010401010101010101" pitchFamily="2" charset="-79"/>
                <a:cs typeface="Guttman Yad-Brush" panose="02010401010101010101" pitchFamily="2" charset="-79"/>
              </a:rPr>
              <a:t>שהזמן </a:t>
            </a:r>
            <a:r>
              <a:rPr lang="he-IL" sz="1200" b="1" dirty="0" err="1">
                <a:latin typeface="Guttman Yad-Brush" panose="02010401010101010101" pitchFamily="2" charset="-79"/>
                <a:cs typeface="Guttman Yad-Brush" panose="02010401010101010101" pitchFamily="2" charset="-79"/>
              </a:rPr>
              <a:t>גרמא</a:t>
            </a:r>
            <a:endParaRPr lang="he-IL" sz="1200" b="1" dirty="0"/>
          </a:p>
        </p:txBody>
      </p:sp>
      <p:pic>
        <p:nvPicPr>
          <p:cNvPr id="52" name="גרפיקה 51" descr="חץ קו עקומה בכיוון השעון">
            <a:extLst>
              <a:ext uri="{FF2B5EF4-FFF2-40B4-BE49-F238E27FC236}">
                <a16:creationId xmlns:a16="http://schemas.microsoft.com/office/drawing/2014/main" xmlns="" id="{ED4B6A26-F858-4AD4-9002-E5FC2C8DEFB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5400000">
            <a:off x="2439936" y="712982"/>
            <a:ext cx="914400" cy="914400"/>
          </a:xfrm>
          <a:prstGeom prst="rect">
            <a:avLst/>
          </a:prstGeom>
        </p:spPr>
      </p:pic>
      <p:pic>
        <p:nvPicPr>
          <p:cNvPr id="54" name="גרפיקה 53" descr="חץ קו עקומה בכיוון השעון">
            <a:extLst>
              <a:ext uri="{FF2B5EF4-FFF2-40B4-BE49-F238E27FC236}">
                <a16:creationId xmlns:a16="http://schemas.microsoft.com/office/drawing/2014/main" xmlns="" id="{E9373FF6-DB1D-4F82-A788-F26A5EF67F4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3931202">
            <a:off x="2286887" y="2195475"/>
            <a:ext cx="914400" cy="914400"/>
          </a:xfrm>
          <a:prstGeom prst="rect">
            <a:avLst/>
          </a:prstGeom>
        </p:spPr>
      </p:pic>
      <p:sp>
        <p:nvSpPr>
          <p:cNvPr id="55" name="תיבת טקסט 54">
            <a:extLst>
              <a:ext uri="{FF2B5EF4-FFF2-40B4-BE49-F238E27FC236}">
                <a16:creationId xmlns:a16="http://schemas.microsoft.com/office/drawing/2014/main" xmlns="" id="{EBB8F9AB-89EB-42C9-8A29-8FCE1698B7E8}"/>
              </a:ext>
            </a:extLst>
          </p:cNvPr>
          <p:cNvSpPr txBox="1"/>
          <p:nvPr/>
        </p:nvSpPr>
        <p:spPr>
          <a:xfrm>
            <a:off x="8309897" y="5406008"/>
            <a:ext cx="2395317" cy="369332"/>
          </a:xfrm>
          <a:prstGeom prst="rect">
            <a:avLst/>
          </a:prstGeom>
          <a:noFill/>
        </p:spPr>
        <p:txBody>
          <a:bodyPr wrap="square" rtlCol="1">
            <a:spAutoFit/>
          </a:bodyPr>
          <a:lstStyle/>
          <a:p>
            <a:pPr algn="r"/>
            <a:r>
              <a:rPr lang="he-IL" dirty="0"/>
              <a:t>מדוע במקרה זה לא לוקים?</a:t>
            </a:r>
          </a:p>
        </p:txBody>
      </p:sp>
      <p:sp>
        <p:nvSpPr>
          <p:cNvPr id="56" name="תיבת טקסט 55">
            <a:extLst>
              <a:ext uri="{FF2B5EF4-FFF2-40B4-BE49-F238E27FC236}">
                <a16:creationId xmlns:a16="http://schemas.microsoft.com/office/drawing/2014/main" xmlns="" id="{7A076F22-EB3B-4214-8968-E6228BB60279}"/>
              </a:ext>
            </a:extLst>
          </p:cNvPr>
          <p:cNvSpPr txBox="1"/>
          <p:nvPr/>
        </p:nvSpPr>
        <p:spPr>
          <a:xfrm>
            <a:off x="822121" y="5775340"/>
            <a:ext cx="7717872" cy="307777"/>
          </a:xfrm>
          <a:prstGeom prst="rect">
            <a:avLst/>
          </a:prstGeom>
          <a:noFill/>
        </p:spPr>
        <p:txBody>
          <a:bodyPr wrap="square" rtlCol="1">
            <a:spAutoFit/>
          </a:bodyPr>
          <a:lstStyle/>
          <a:p>
            <a:pPr algn="r"/>
            <a:r>
              <a:rPr lang="he-IL" sz="1400" dirty="0"/>
              <a:t>2. על פי ה"מנחת חינוך" זהו "</a:t>
            </a:r>
            <a:r>
              <a:rPr lang="he-IL" sz="1400" dirty="0">
                <a:highlight>
                  <a:srgbClr val="00FF00"/>
                </a:highlight>
              </a:rPr>
              <a:t>לאו שאין בו מעשה</a:t>
            </a:r>
            <a:r>
              <a:rPr lang="he-IL" sz="1400" dirty="0"/>
              <a:t>" (לא נעשתה כל פעולה מצד העובר עליה), ולכן לא לוקים עליו. </a:t>
            </a:r>
          </a:p>
        </p:txBody>
      </p:sp>
    </p:spTree>
    <p:extLst>
      <p:ext uri="{BB962C8B-B14F-4D97-AF65-F5344CB8AC3E}">
        <p14:creationId xmlns:p14="http://schemas.microsoft.com/office/powerpoint/2010/main" val="36860464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anim calcmode="lin" valueType="num">
                                      <p:cBhvr>
                                        <p:cTn id="46" dur="1000" fill="hold"/>
                                        <p:tgtEl>
                                          <p:spTgt spid="54"/>
                                        </p:tgtEl>
                                        <p:attrNameLst>
                                          <p:attrName>ppt_x</p:attrName>
                                        </p:attrNameLst>
                                      </p:cBhvr>
                                      <p:tavLst>
                                        <p:tav tm="0">
                                          <p:val>
                                            <p:strVal val="#ppt_x"/>
                                          </p:val>
                                        </p:tav>
                                        <p:tav tm="100000">
                                          <p:val>
                                            <p:strVal val="#ppt_x"/>
                                          </p:val>
                                        </p:tav>
                                      </p:tavLst>
                                    </p:anim>
                                    <p:anim calcmode="lin" valueType="num">
                                      <p:cBhvr>
                                        <p:cTn id="4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arn(inVertical)">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barn(inVertical)">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inVertic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randombar(horizontal)">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92" dur="500"/>
                                        <p:tgtEl>
                                          <p:spTgt spid="12">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additive="base">
                                        <p:cTn id="102" dur="500" fill="hold"/>
                                        <p:tgtEl>
                                          <p:spTgt spid="13"/>
                                        </p:tgtEl>
                                        <p:attrNameLst>
                                          <p:attrName>ppt_x</p:attrName>
                                        </p:attrNameLst>
                                      </p:cBhvr>
                                      <p:tavLst>
                                        <p:tav tm="0">
                                          <p:val>
                                            <p:strVal val="#ppt_x"/>
                                          </p:val>
                                        </p:tav>
                                        <p:tav tm="100000">
                                          <p:val>
                                            <p:strVal val="#ppt_x"/>
                                          </p:val>
                                        </p:tav>
                                      </p:tavLst>
                                    </p:anim>
                                    <p:anim calcmode="lin" valueType="num">
                                      <p:cBhvr additive="base">
                                        <p:cTn id="10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ppt_x"/>
                                          </p:val>
                                        </p:tav>
                                        <p:tav tm="100000">
                                          <p:val>
                                            <p:strVal val="#ppt_x"/>
                                          </p:val>
                                        </p:tav>
                                      </p:tavLst>
                                    </p:anim>
                                    <p:anim calcmode="lin" valueType="num">
                                      <p:cBhvr additive="base">
                                        <p:cTn id="10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P spid="9" grpId="0"/>
      <p:bldP spid="10" grpId="0"/>
      <p:bldP spid="13" grpId="0"/>
      <p:bldP spid="3" grpId="0" animBg="1"/>
      <p:bldP spid="11" grpId="0" animBg="1"/>
      <p:bldP spid="48"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D6B17C20-8C33-48EB-BD3E-3D539CEAAAE8}"/>
              </a:ext>
            </a:extLst>
          </p:cNvPr>
          <p:cNvSpPr txBox="1"/>
          <p:nvPr/>
        </p:nvSpPr>
        <p:spPr>
          <a:xfrm>
            <a:off x="3422708" y="1224793"/>
            <a:ext cx="6849191" cy="923330"/>
          </a:xfrm>
          <a:prstGeom prst="rect">
            <a:avLst/>
          </a:prstGeom>
          <a:noFill/>
        </p:spPr>
        <p:txBody>
          <a:bodyPr wrap="square" rtlCol="1">
            <a:spAutoFit/>
          </a:bodyPr>
          <a:lstStyle/>
          <a:p>
            <a:pPr algn="ctr"/>
            <a:r>
              <a:rPr lang="he-IL" b="1" dirty="0"/>
              <a:t>חז"ל רצו להדגיש את חומרת המעשה, ואמרו שהכובש שכר שכיר, עובר גם על עושק, גזל, הלנת שכר, לא תבוא עליו השמש....</a:t>
            </a:r>
          </a:p>
          <a:p>
            <a:pPr algn="ctr"/>
            <a:r>
              <a:rPr lang="he-IL" b="1" dirty="0"/>
              <a:t>מטרת ההדגשה, להבהיר את חומרת המעשה, והזהירות המתחייבת ממנו</a:t>
            </a:r>
            <a:r>
              <a:rPr lang="he-IL" dirty="0"/>
              <a:t>.</a:t>
            </a:r>
          </a:p>
        </p:txBody>
      </p:sp>
      <p:sp>
        <p:nvSpPr>
          <p:cNvPr id="4" name="תיבת טקסט 3">
            <a:extLst>
              <a:ext uri="{FF2B5EF4-FFF2-40B4-BE49-F238E27FC236}">
                <a16:creationId xmlns:a16="http://schemas.microsoft.com/office/drawing/2014/main" xmlns="" id="{9B87B42A-C659-4AB7-85BC-3706A075E010}"/>
              </a:ext>
            </a:extLst>
          </p:cNvPr>
          <p:cNvSpPr txBox="1"/>
          <p:nvPr/>
        </p:nvSpPr>
        <p:spPr>
          <a:xfrm>
            <a:off x="2676088" y="2692865"/>
            <a:ext cx="7189365" cy="923330"/>
          </a:xfrm>
          <a:prstGeom prst="rect">
            <a:avLst/>
          </a:prstGeom>
          <a:noFill/>
        </p:spPr>
        <p:txBody>
          <a:bodyPr wrap="square" rtlCol="1">
            <a:spAutoFit/>
          </a:bodyPr>
          <a:lstStyle/>
          <a:p>
            <a:pPr algn="ctr"/>
            <a:r>
              <a:rPr lang="he-IL" dirty="0"/>
              <a:t>בסיום דבריו מציין בעל ספר החינוך, שכאשר הדבר נעשה ביחס ל"גר תושב", או "בן נוח", המעסיק מבטל מצוות עשה- "ביומו </a:t>
            </a:r>
            <a:r>
              <a:rPr lang="he-IL" dirty="0" err="1"/>
              <a:t>תתן</a:t>
            </a:r>
            <a:r>
              <a:rPr lang="he-IL" dirty="0"/>
              <a:t> שכרו"</a:t>
            </a:r>
          </a:p>
          <a:p>
            <a:pPr algn="ctr"/>
            <a:r>
              <a:rPr lang="he-IL" dirty="0"/>
              <a:t>"אך אינו עובר על מצוות לא תעשה".</a:t>
            </a:r>
          </a:p>
        </p:txBody>
      </p:sp>
      <p:sp>
        <p:nvSpPr>
          <p:cNvPr id="5" name="תיבת טקסט 4">
            <a:extLst>
              <a:ext uri="{FF2B5EF4-FFF2-40B4-BE49-F238E27FC236}">
                <a16:creationId xmlns:a16="http://schemas.microsoft.com/office/drawing/2014/main" xmlns="" id="{3ADBA62A-B4FA-44EE-B848-AD794C06334B}"/>
              </a:ext>
            </a:extLst>
          </p:cNvPr>
          <p:cNvSpPr txBox="1"/>
          <p:nvPr/>
        </p:nvSpPr>
        <p:spPr>
          <a:xfrm>
            <a:off x="1182848" y="4709878"/>
            <a:ext cx="9413845" cy="1200329"/>
          </a:xfrm>
          <a:prstGeom prst="rect">
            <a:avLst/>
          </a:prstGeom>
          <a:noFill/>
        </p:spPr>
        <p:txBody>
          <a:bodyPr wrap="square" rtlCol="1">
            <a:spAutoFit/>
          </a:bodyPr>
          <a:lstStyle/>
          <a:p>
            <a:pPr algn="ctr"/>
            <a:r>
              <a:rPr lang="he-IL" dirty="0">
                <a:latin typeface="Guttman Yad-Brush" panose="02010401010101010101" pitchFamily="2" charset="-79"/>
                <a:cs typeface="Guttman Yad-Brush" panose="02010401010101010101" pitchFamily="2" charset="-79"/>
              </a:rPr>
              <a:t>חשוב לציין שאין הכוונה שמותר להלין שכרו של גוי, </a:t>
            </a:r>
          </a:p>
          <a:p>
            <a:pPr algn="ctr"/>
            <a:r>
              <a:rPr lang="he-IL" dirty="0">
                <a:latin typeface="Guttman Yad-Brush" panose="02010401010101010101" pitchFamily="2" charset="-79"/>
                <a:cs typeface="Guttman Yad-Brush" panose="02010401010101010101" pitchFamily="2" charset="-79"/>
              </a:rPr>
              <a:t>ראשית מפני שאדם העושה זאת ביטל מצוות עשה,</a:t>
            </a:r>
          </a:p>
          <a:p>
            <a:pPr algn="ctr"/>
            <a:r>
              <a:rPr lang="he-IL" dirty="0">
                <a:latin typeface="Guttman Yad-Brush" panose="02010401010101010101" pitchFamily="2" charset="-79"/>
                <a:cs typeface="Guttman Yad-Brush" panose="02010401010101010101" pitchFamily="2" charset="-79"/>
              </a:rPr>
              <a:t>שנית, התנהגות מוסרית חייבת להתנהל מול כל "הנברא בצלם", גם אם הוא גוי, ש"דרך ארץ קדמה לתורה".</a:t>
            </a:r>
          </a:p>
        </p:txBody>
      </p:sp>
      <p:pic>
        <p:nvPicPr>
          <p:cNvPr id="6" name="תמונה 5" descr="תמונה שמכילה שלט, עצור, חוץ, חזית&#10;&#10;התיאור נוצר באופן אוטומטי">
            <a:extLst>
              <a:ext uri="{FF2B5EF4-FFF2-40B4-BE49-F238E27FC236}">
                <a16:creationId xmlns:a16="http://schemas.microsoft.com/office/drawing/2014/main" xmlns="" id="{A781D701-12FA-462B-9B62-837747FDAFF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78786" y="797773"/>
            <a:ext cx="1882629" cy="1882629"/>
          </a:xfrm>
          <a:prstGeom prst="rect">
            <a:avLst/>
          </a:prstGeom>
        </p:spPr>
      </p:pic>
      <p:sp>
        <p:nvSpPr>
          <p:cNvPr id="3" name="תיבת טקסט 2">
            <a:extLst>
              <a:ext uri="{FF2B5EF4-FFF2-40B4-BE49-F238E27FC236}">
                <a16:creationId xmlns:a16="http://schemas.microsoft.com/office/drawing/2014/main" xmlns="" id="{775858A9-0A4A-4110-B415-F54FFE71CEF1}"/>
              </a:ext>
            </a:extLst>
          </p:cNvPr>
          <p:cNvSpPr txBox="1"/>
          <p:nvPr/>
        </p:nvSpPr>
        <p:spPr>
          <a:xfrm>
            <a:off x="8959442" y="3926048"/>
            <a:ext cx="906011" cy="369332"/>
          </a:xfrm>
          <a:prstGeom prst="rect">
            <a:avLst/>
          </a:prstGeom>
          <a:noFill/>
        </p:spPr>
        <p:txBody>
          <a:bodyPr wrap="square" rtlCol="1">
            <a:spAutoFit/>
          </a:bodyPr>
          <a:lstStyle/>
          <a:p>
            <a:endParaRPr lang="he-IL" dirty="0"/>
          </a:p>
        </p:txBody>
      </p:sp>
      <p:pic>
        <p:nvPicPr>
          <p:cNvPr id="8" name="גרפיקה 7" descr="פעמון">
            <a:extLst>
              <a:ext uri="{FF2B5EF4-FFF2-40B4-BE49-F238E27FC236}">
                <a16:creationId xmlns:a16="http://schemas.microsoft.com/office/drawing/2014/main" xmlns="" id="{E3D72AD0-BF11-46CE-A4E4-14D2FA84B77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081082" y="3688870"/>
            <a:ext cx="1568741" cy="1568741"/>
          </a:xfrm>
          <a:prstGeom prst="rect">
            <a:avLst/>
          </a:prstGeom>
        </p:spPr>
      </p:pic>
    </p:spTree>
    <p:extLst>
      <p:ext uri="{BB962C8B-B14F-4D97-AF65-F5344CB8AC3E}">
        <p14:creationId xmlns:p14="http://schemas.microsoft.com/office/powerpoint/2010/main" val="1506354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DEEF5A90-6902-458C-BDB6-526F3AD1CE82}"/>
              </a:ext>
            </a:extLst>
          </p:cNvPr>
          <p:cNvSpPr txBox="1"/>
          <p:nvPr/>
        </p:nvSpPr>
        <p:spPr>
          <a:xfrm>
            <a:off x="3015337" y="784850"/>
            <a:ext cx="5457093" cy="523220"/>
          </a:xfrm>
          <a:prstGeom prst="rect">
            <a:avLst/>
          </a:prstGeom>
          <a:noFill/>
        </p:spPr>
        <p:txBody>
          <a:bodyPr wrap="square" rtlCol="1">
            <a:spAutoFit/>
          </a:bodyPr>
          <a:lstStyle/>
          <a:p>
            <a:pPr lvl="1" algn="ctr"/>
            <a:r>
              <a:rPr lang="he" sz="2800" dirty="0"/>
              <a:t>דוגמא לשאלת בגרות</a:t>
            </a:r>
            <a:r>
              <a:rPr lang="he-IL" sz="2800" dirty="0"/>
              <a:t>-</a:t>
            </a:r>
          </a:p>
        </p:txBody>
      </p:sp>
      <p:sp>
        <p:nvSpPr>
          <p:cNvPr id="3" name="תיבת טקסט 2">
            <a:extLst>
              <a:ext uri="{FF2B5EF4-FFF2-40B4-BE49-F238E27FC236}">
                <a16:creationId xmlns:a16="http://schemas.microsoft.com/office/drawing/2014/main" xmlns="" id="{7AE674B1-C12D-40ED-8F0C-288932ABF6F5}"/>
              </a:ext>
            </a:extLst>
          </p:cNvPr>
          <p:cNvSpPr txBox="1"/>
          <p:nvPr/>
        </p:nvSpPr>
        <p:spPr>
          <a:xfrm>
            <a:off x="2441196" y="1593910"/>
            <a:ext cx="8095377" cy="2308324"/>
          </a:xfrm>
          <a:prstGeom prst="rect">
            <a:avLst/>
          </a:prstGeom>
          <a:noFill/>
        </p:spPr>
        <p:txBody>
          <a:bodyPr wrap="square" rtlCol="1">
            <a:spAutoFit/>
          </a:bodyPr>
          <a:lstStyle/>
          <a:p>
            <a:pPr algn="r"/>
            <a:r>
              <a:rPr lang="he-IL" dirty="0"/>
              <a:t>3 .שלא לאחר שכר שכיר </a:t>
            </a:r>
          </a:p>
          <a:p>
            <a:pPr algn="r"/>
            <a:r>
              <a:rPr lang="he-IL" dirty="0"/>
              <a:t>( א. )1ְכּתוב מדוע אסור לאחר שכר שכיר, והסבר מדוע מותר לאחר את תשלום השכר "יום אחד ולא יותר".</a:t>
            </a:r>
          </a:p>
          <a:p>
            <a:pPr algn="r"/>
            <a:r>
              <a:rPr lang="he-IL" dirty="0"/>
              <a:t>2.אדם מסר בגד לאומן כדי שיתקן אותו, והאומן סיים את מלאכתו. מהו התנאי שבו יעבור בעל הבגד על האיסור לאחר שכר שכיר?( 9 נקודות) </a:t>
            </a:r>
          </a:p>
          <a:p>
            <a:pPr algn="r"/>
            <a:r>
              <a:rPr lang="he-IL" dirty="0"/>
              <a:t>ב. בדיון שנערך בבית דין טען יהונתן שלא קיבל את שכרו בעבור עבודתו, ואילו המעביד שלו טען שהוא שילם ליהונתן. בית הדין פסק שיהונתן יישבע ויקבל את שכרו. מדוע פסק בית הדין לטובת יהונתן? (3  נקודות)</a:t>
            </a:r>
          </a:p>
        </p:txBody>
      </p:sp>
      <p:pic>
        <p:nvPicPr>
          <p:cNvPr id="7" name="גרפיקה 6" descr="ספרים">
            <a:extLst>
              <a:ext uri="{FF2B5EF4-FFF2-40B4-BE49-F238E27FC236}">
                <a16:creationId xmlns:a16="http://schemas.microsoft.com/office/drawing/2014/main" xmlns="" id="{68404C50-E750-482E-A7FC-22589236F0F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529894" y="4631003"/>
            <a:ext cx="1711354" cy="1197971"/>
          </a:xfrm>
          <a:prstGeom prst="rect">
            <a:avLst/>
          </a:prstGeom>
        </p:spPr>
      </p:pic>
      <p:sp>
        <p:nvSpPr>
          <p:cNvPr id="4" name="תיבת טקסט 3">
            <a:extLst>
              <a:ext uri="{FF2B5EF4-FFF2-40B4-BE49-F238E27FC236}">
                <a16:creationId xmlns:a16="http://schemas.microsoft.com/office/drawing/2014/main" xmlns="" id="{073CED48-1EE7-4E9A-91AA-8DFFE4DBA3F1}"/>
              </a:ext>
            </a:extLst>
          </p:cNvPr>
          <p:cNvSpPr txBox="1"/>
          <p:nvPr/>
        </p:nvSpPr>
        <p:spPr>
          <a:xfrm>
            <a:off x="2100385" y="4903827"/>
            <a:ext cx="3256897" cy="523220"/>
          </a:xfrm>
          <a:prstGeom prst="rect">
            <a:avLst/>
          </a:prstGeom>
          <a:noFill/>
        </p:spPr>
        <p:txBody>
          <a:bodyPr wrap="square" rtlCol="1">
            <a:spAutoFit/>
          </a:bodyPr>
          <a:lstStyle/>
          <a:p>
            <a:pPr algn="r"/>
            <a:r>
              <a:rPr lang="he" sz="2800" dirty="0">
                <a:latin typeface="Guttman Yad-Brush" panose="02010401010101010101" pitchFamily="2" charset="-79"/>
                <a:cs typeface="Guttman Yad-Brush" panose="02010401010101010101" pitchFamily="2" charset="-79"/>
              </a:rPr>
              <a:t>בהצלחה רבה!</a:t>
            </a:r>
            <a:endParaRPr lang="he-IL" sz="2800"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0053839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14508F26-B424-4244-833D-4EEA19EA0240}"/>
              </a:ext>
            </a:extLst>
          </p:cNvPr>
          <p:cNvSpPr txBox="1"/>
          <p:nvPr/>
        </p:nvSpPr>
        <p:spPr>
          <a:xfrm>
            <a:off x="4362275" y="2063692"/>
            <a:ext cx="4706397" cy="1477328"/>
          </a:xfrm>
          <a:prstGeom prst="rect">
            <a:avLst/>
          </a:prstGeom>
          <a:noFill/>
        </p:spPr>
        <p:txBody>
          <a:bodyPr wrap="square" rtlCol="1">
            <a:spAutoFit/>
          </a:bodyPr>
          <a:lstStyle/>
          <a:p>
            <a:r>
              <a:rPr lang="he-IL" dirty="0"/>
              <a:t>הערות והארות יתקבלו בברכה</a:t>
            </a:r>
          </a:p>
          <a:p>
            <a:r>
              <a:rPr lang="he-IL" dirty="0"/>
              <a:t>דבורה שפירא</a:t>
            </a:r>
          </a:p>
          <a:p>
            <a:r>
              <a:rPr lang="he-IL" dirty="0"/>
              <a:t>אולפנת צפירה</a:t>
            </a:r>
          </a:p>
          <a:p>
            <a:r>
              <a:rPr lang="en-US" dirty="0">
                <a:hlinkClick r:id="rId2"/>
              </a:rPr>
              <a:t>Savta_Dvora_sha@walla.com</a:t>
            </a:r>
            <a:endParaRPr lang="en-US" dirty="0"/>
          </a:p>
          <a:p>
            <a:r>
              <a:rPr lang="en-US" dirty="0"/>
              <a:t>0523827976</a:t>
            </a:r>
            <a:endParaRPr lang="he-IL" dirty="0"/>
          </a:p>
        </p:txBody>
      </p:sp>
      <p:sp>
        <p:nvSpPr>
          <p:cNvPr id="3" name="תיבת טקסט 2">
            <a:extLst>
              <a:ext uri="{FF2B5EF4-FFF2-40B4-BE49-F238E27FC236}">
                <a16:creationId xmlns:a16="http://schemas.microsoft.com/office/drawing/2014/main" xmlns="" id="{649BF321-D566-4E0D-B8A1-635232C33B23}"/>
              </a:ext>
            </a:extLst>
          </p:cNvPr>
          <p:cNvSpPr txBox="1"/>
          <p:nvPr/>
        </p:nvSpPr>
        <p:spPr>
          <a:xfrm>
            <a:off x="5183228" y="2512972"/>
            <a:ext cx="1828800" cy="1828800"/>
          </a:xfrm>
          <a:prstGeom prst="rect">
            <a:avLst/>
          </a:prstGeom>
          <a:noFill/>
        </p:spPr>
        <p:txBody>
          <a:bodyPr wrap="square" rtlCol="1">
            <a:spAutoFit/>
          </a:bodyPr>
          <a:lstStyle/>
          <a:p>
            <a:pPr algn="r"/>
            <a:endParaRPr lang="he-IL" dirty="0"/>
          </a:p>
        </p:txBody>
      </p:sp>
      <p:sp>
        <p:nvSpPr>
          <p:cNvPr id="4" name="תיבת טקסט 3">
            <a:extLst>
              <a:ext uri="{FF2B5EF4-FFF2-40B4-BE49-F238E27FC236}">
                <a16:creationId xmlns:a16="http://schemas.microsoft.com/office/drawing/2014/main" xmlns="" id="{EA90B081-8BEA-402B-B799-B2851837C6BE}"/>
              </a:ext>
            </a:extLst>
          </p:cNvPr>
          <p:cNvSpPr txBox="1"/>
          <p:nvPr/>
        </p:nvSpPr>
        <p:spPr>
          <a:xfrm>
            <a:off x="5183228" y="2512972"/>
            <a:ext cx="1828800" cy="1828800"/>
          </a:xfrm>
          <a:prstGeom prst="rect">
            <a:avLst/>
          </a:prstGeom>
          <a:noFill/>
        </p:spPr>
        <p:txBody>
          <a:bodyPr wrap="square" rtlCol="1">
            <a:spAutoFit/>
          </a:bodyPr>
          <a:lstStyle/>
          <a:p>
            <a:pPr algn="r"/>
            <a:endParaRPr lang="he-IL" dirty="0"/>
          </a:p>
        </p:txBody>
      </p:sp>
      <p:sp>
        <p:nvSpPr>
          <p:cNvPr id="5" name="תיבת טקסט 4">
            <a:extLst>
              <a:ext uri="{FF2B5EF4-FFF2-40B4-BE49-F238E27FC236}">
                <a16:creationId xmlns:a16="http://schemas.microsoft.com/office/drawing/2014/main" xmlns="" id="{67BDDF48-2525-475A-9EFD-D09158561D3E}"/>
              </a:ext>
            </a:extLst>
          </p:cNvPr>
          <p:cNvSpPr txBox="1"/>
          <p:nvPr/>
        </p:nvSpPr>
        <p:spPr>
          <a:xfrm>
            <a:off x="1465386" y="952500"/>
            <a:ext cx="5364936" cy="769441"/>
          </a:xfrm>
          <a:prstGeom prst="rect">
            <a:avLst/>
          </a:prstGeom>
          <a:noFill/>
        </p:spPr>
        <p:txBody>
          <a:bodyPr wrap="square" rtlCol="1">
            <a:spAutoFit/>
          </a:bodyPr>
          <a:lstStyle/>
          <a:p>
            <a:pPr algn="r"/>
            <a:r>
              <a:rPr lang="he" sz="4400" b="1" dirty="0"/>
              <a:t>סוף!!!</a:t>
            </a:r>
            <a:endParaRPr lang="he-IL" sz="4400" b="1" dirty="0"/>
          </a:p>
        </p:txBody>
      </p:sp>
    </p:spTree>
    <p:extLst>
      <p:ext uri="{BB962C8B-B14F-4D97-AF65-F5344CB8AC3E}">
        <p14:creationId xmlns:p14="http://schemas.microsoft.com/office/powerpoint/2010/main" val="10547647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3BB21DB-11BF-4546-89C6-6BA58E788AD0}"/>
              </a:ext>
            </a:extLst>
          </p:cNvPr>
          <p:cNvSpPr>
            <a:spLocks noGrp="1"/>
          </p:cNvSpPr>
          <p:nvPr>
            <p:ph type="title" idx="4294967295"/>
          </p:nvPr>
        </p:nvSpPr>
        <p:spPr>
          <a:xfrm>
            <a:off x="1295400" y="1905794"/>
            <a:ext cx="9601200" cy="1303337"/>
          </a:xfrm>
        </p:spPr>
        <p:txBody>
          <a:bodyPr>
            <a:noAutofit/>
          </a:bodyPr>
          <a:lstStyle/>
          <a:p>
            <a:r>
              <a:rPr lang="he-IL" sz="6000" b="1" dirty="0"/>
              <a:t>מצווה ר"ל</a:t>
            </a:r>
            <a:br>
              <a:rPr lang="he-IL" sz="6000" b="1" dirty="0"/>
            </a:br>
            <a:r>
              <a:rPr lang="he-IL" sz="6000" b="1" dirty="0"/>
              <a:t>שלא לאחר שכר שכיר</a:t>
            </a:r>
          </a:p>
        </p:txBody>
      </p:sp>
      <p:sp>
        <p:nvSpPr>
          <p:cNvPr id="3" name="מציין מיקום תוכן 2">
            <a:extLst>
              <a:ext uri="{FF2B5EF4-FFF2-40B4-BE49-F238E27FC236}">
                <a16:creationId xmlns:a16="http://schemas.microsoft.com/office/drawing/2014/main" xmlns="" id="{68EE6314-C431-48F8-8A69-B6811C2EF9FA}"/>
              </a:ext>
            </a:extLst>
          </p:cNvPr>
          <p:cNvSpPr>
            <a:spLocks noGrp="1"/>
          </p:cNvSpPr>
          <p:nvPr>
            <p:ph idx="4294967295"/>
          </p:nvPr>
        </p:nvSpPr>
        <p:spPr>
          <a:xfrm>
            <a:off x="0" y="2557463"/>
            <a:ext cx="9601200" cy="3317875"/>
          </a:xfrm>
        </p:spPr>
        <p:txBody>
          <a:bodyPr/>
          <a:lstStyle/>
          <a:p>
            <a:pPr marL="0" indent="0">
              <a:buNone/>
            </a:pPr>
            <a:r>
              <a:rPr lang="he" dirty="0"/>
              <a:t>  </a:t>
            </a:r>
            <a:endParaRPr lang="he-IL" dirty="0"/>
          </a:p>
        </p:txBody>
      </p:sp>
    </p:spTree>
    <p:extLst>
      <p:ext uri="{BB962C8B-B14F-4D97-AF65-F5344CB8AC3E}">
        <p14:creationId xmlns:p14="http://schemas.microsoft.com/office/powerpoint/2010/main" val="40914332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58A861EA-83D2-4BD6-9C70-CEDC484C048A}"/>
              </a:ext>
            </a:extLst>
          </p:cNvPr>
          <p:cNvSpPr txBox="1"/>
          <p:nvPr/>
        </p:nvSpPr>
        <p:spPr>
          <a:xfrm>
            <a:off x="3491132" y="1731203"/>
            <a:ext cx="5209736" cy="461665"/>
          </a:xfrm>
          <a:prstGeom prst="rect">
            <a:avLst/>
          </a:prstGeom>
          <a:noFill/>
        </p:spPr>
        <p:txBody>
          <a:bodyPr wrap="square" rtlCol="1">
            <a:spAutoFit/>
          </a:bodyPr>
          <a:lstStyle/>
          <a:p>
            <a:pPr algn="ctr"/>
            <a:r>
              <a:rPr lang="he-IL" sz="2400" dirty="0"/>
              <a:t>"שלא נאחר שכר שכיר"</a:t>
            </a:r>
          </a:p>
        </p:txBody>
      </p:sp>
      <p:sp>
        <p:nvSpPr>
          <p:cNvPr id="3" name="תיבת טקסט 2">
            <a:extLst>
              <a:ext uri="{FF2B5EF4-FFF2-40B4-BE49-F238E27FC236}">
                <a16:creationId xmlns:a16="http://schemas.microsoft.com/office/drawing/2014/main" xmlns="" id="{38FB4792-153C-49AC-8C98-216C0C9FF110}"/>
              </a:ext>
            </a:extLst>
          </p:cNvPr>
          <p:cNvSpPr txBox="1"/>
          <p:nvPr/>
        </p:nvSpPr>
        <p:spPr>
          <a:xfrm>
            <a:off x="3710720" y="2586719"/>
            <a:ext cx="7080308" cy="923330"/>
          </a:xfrm>
          <a:prstGeom prst="rect">
            <a:avLst/>
          </a:prstGeom>
          <a:noFill/>
        </p:spPr>
        <p:txBody>
          <a:bodyPr wrap="square" rtlCol="1">
            <a:spAutoFit/>
          </a:bodyPr>
          <a:lstStyle/>
          <a:p>
            <a:pPr algn="r"/>
            <a:r>
              <a:rPr lang="he-IL" b="1" dirty="0"/>
              <a:t>איחור הוא דבר יחסי</a:t>
            </a:r>
          </a:p>
          <a:p>
            <a:pPr algn="r"/>
            <a:r>
              <a:rPr lang="he-IL" dirty="0"/>
              <a:t>ביחס למה נמדד האיחור?</a:t>
            </a:r>
          </a:p>
          <a:p>
            <a:pPr algn="r"/>
            <a:r>
              <a:rPr lang="he-IL" dirty="0"/>
              <a:t>ביחס לזמן בו </a:t>
            </a:r>
            <a:r>
              <a:rPr lang="he-IL" b="1" dirty="0"/>
              <a:t>נקבע</a:t>
            </a:r>
            <a:r>
              <a:rPr lang="he-IL" dirty="0"/>
              <a:t>, שהשכיר מקבל את שכרו.</a:t>
            </a:r>
          </a:p>
        </p:txBody>
      </p:sp>
      <p:sp>
        <p:nvSpPr>
          <p:cNvPr id="6" name="תיבת טקסט 5">
            <a:extLst>
              <a:ext uri="{FF2B5EF4-FFF2-40B4-BE49-F238E27FC236}">
                <a16:creationId xmlns:a16="http://schemas.microsoft.com/office/drawing/2014/main" xmlns="" id="{F6D034A7-91CF-4F03-A2A7-7AB7DF92A05B}"/>
              </a:ext>
            </a:extLst>
          </p:cNvPr>
          <p:cNvSpPr txBox="1"/>
          <p:nvPr/>
        </p:nvSpPr>
        <p:spPr>
          <a:xfrm>
            <a:off x="3993160" y="5619376"/>
            <a:ext cx="6144515" cy="369332"/>
          </a:xfrm>
          <a:prstGeom prst="rect">
            <a:avLst/>
          </a:prstGeom>
          <a:noFill/>
        </p:spPr>
        <p:txBody>
          <a:bodyPr wrap="square" rtlCol="1">
            <a:spAutoFit/>
          </a:bodyPr>
          <a:lstStyle/>
          <a:p>
            <a:pPr algn="r"/>
            <a:r>
              <a:rPr lang="he-IL" dirty="0">
                <a:latin typeface="Guttman Stam" panose="02010401010101010101" pitchFamily="2" charset="-79"/>
                <a:cs typeface="Guttman Stam" panose="02010401010101010101" pitchFamily="2" charset="-79"/>
              </a:rPr>
              <a:t>"ביומו </a:t>
            </a:r>
            <a:r>
              <a:rPr lang="he-IL" dirty="0" err="1">
                <a:latin typeface="Guttman Stam" panose="02010401010101010101" pitchFamily="2" charset="-79"/>
                <a:cs typeface="Guttman Stam" panose="02010401010101010101" pitchFamily="2" charset="-79"/>
              </a:rPr>
              <a:t>תתן</a:t>
            </a:r>
            <a:r>
              <a:rPr lang="he-IL" dirty="0">
                <a:latin typeface="Guttman Stam" panose="02010401010101010101" pitchFamily="2" charset="-79"/>
                <a:cs typeface="Guttman Stam" panose="02010401010101010101" pitchFamily="2" charset="-79"/>
              </a:rPr>
              <a:t> שכרו, ולא תבוא עליו השמש" </a:t>
            </a:r>
            <a:r>
              <a:rPr lang="he-IL" sz="1200" dirty="0">
                <a:latin typeface="Corbel" panose="020B0503020204020204" pitchFamily="34" charset="0"/>
                <a:cs typeface="+mj-cs"/>
              </a:rPr>
              <a:t>(דברים כד)</a:t>
            </a:r>
          </a:p>
        </p:txBody>
      </p:sp>
      <p:sp>
        <p:nvSpPr>
          <p:cNvPr id="7" name="תיבת טקסט 6">
            <a:extLst>
              <a:ext uri="{FF2B5EF4-FFF2-40B4-BE49-F238E27FC236}">
                <a16:creationId xmlns:a16="http://schemas.microsoft.com/office/drawing/2014/main" xmlns="" id="{07B06201-3343-46D5-A3A4-FA923AB8D058}"/>
              </a:ext>
            </a:extLst>
          </p:cNvPr>
          <p:cNvSpPr txBox="1"/>
          <p:nvPr/>
        </p:nvSpPr>
        <p:spPr>
          <a:xfrm>
            <a:off x="609600" y="946399"/>
            <a:ext cx="10972799" cy="923330"/>
          </a:xfrm>
          <a:prstGeom prst="rect">
            <a:avLst/>
          </a:prstGeom>
          <a:noFill/>
        </p:spPr>
        <p:txBody>
          <a:bodyPr wrap="square" rtlCol="1">
            <a:spAutoFit/>
          </a:bodyPr>
          <a:lstStyle/>
          <a:p>
            <a:pPr algn="ctr"/>
            <a:r>
              <a:rPr lang="en-US" sz="3600" dirty="0"/>
              <a:t> </a:t>
            </a:r>
            <a:r>
              <a:rPr lang="he-IL" sz="3600" dirty="0"/>
              <a:t>הגדרת המצווה</a:t>
            </a:r>
          </a:p>
          <a:p>
            <a:endParaRPr lang="he-IL" dirty="0"/>
          </a:p>
        </p:txBody>
      </p:sp>
      <p:pic>
        <p:nvPicPr>
          <p:cNvPr id="9" name="תמונה 8" descr="תמונה שמכילה צעצוע&#10;&#10;התיאור נוצר באופן אוטומטי">
            <a:extLst>
              <a:ext uri="{FF2B5EF4-FFF2-40B4-BE49-F238E27FC236}">
                <a16:creationId xmlns:a16="http://schemas.microsoft.com/office/drawing/2014/main" xmlns="" id="{EE59D7C1-B95A-4C69-AC00-6411553129A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48787" y="662472"/>
            <a:ext cx="3557899" cy="5477071"/>
          </a:xfrm>
          <a:prstGeom prst="rect">
            <a:avLst/>
          </a:prstGeom>
        </p:spPr>
      </p:pic>
      <p:sp>
        <p:nvSpPr>
          <p:cNvPr id="10" name="אליפסה 9">
            <a:extLst>
              <a:ext uri="{FF2B5EF4-FFF2-40B4-BE49-F238E27FC236}">
                <a16:creationId xmlns:a16="http://schemas.microsoft.com/office/drawing/2014/main" xmlns="" id="{EAA95C6C-099A-4CBC-B8DE-244630D7A84C}"/>
              </a:ext>
            </a:extLst>
          </p:cNvPr>
          <p:cNvSpPr/>
          <p:nvPr/>
        </p:nvSpPr>
        <p:spPr>
          <a:xfrm>
            <a:off x="7794373" y="3605014"/>
            <a:ext cx="2138192" cy="78264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a:t>מיהו הקובע?</a:t>
            </a:r>
          </a:p>
        </p:txBody>
      </p:sp>
      <p:sp>
        <p:nvSpPr>
          <p:cNvPr id="12" name="פיצוץ: 8 נקודות 11">
            <a:extLst>
              <a:ext uri="{FF2B5EF4-FFF2-40B4-BE49-F238E27FC236}">
                <a16:creationId xmlns:a16="http://schemas.microsoft.com/office/drawing/2014/main" xmlns="" id="{085B0F5E-EFA6-4172-B671-8B2A1597D423}"/>
              </a:ext>
            </a:extLst>
          </p:cNvPr>
          <p:cNvSpPr/>
          <p:nvPr/>
        </p:nvSpPr>
        <p:spPr>
          <a:xfrm>
            <a:off x="4085440" y="3262191"/>
            <a:ext cx="3103926" cy="1687313"/>
          </a:xfrm>
          <a:prstGeom prst="irregularSeal1">
            <a:avLst/>
          </a:prstGeom>
          <a:solidFill>
            <a:schemeClr val="accent6">
              <a:lumMod val="50000"/>
            </a:schemeClr>
          </a:solidFill>
        </p:spPr>
        <p:style>
          <a:lnRef idx="1">
            <a:schemeClr val="accent6"/>
          </a:lnRef>
          <a:fillRef idx="3">
            <a:schemeClr val="accent6"/>
          </a:fillRef>
          <a:effectRef idx="2">
            <a:schemeClr val="accent6"/>
          </a:effectRef>
          <a:fontRef idx="minor">
            <a:schemeClr val="lt1"/>
          </a:fontRef>
        </p:style>
        <p:txBody>
          <a:bodyPr rtlCol="1" anchor="ctr"/>
          <a:lstStyle/>
          <a:p>
            <a:pPr algn="ctr"/>
            <a:r>
              <a:rPr lang="he-IL" dirty="0"/>
              <a:t>במקרה שלנו, התורה!!!</a:t>
            </a:r>
          </a:p>
        </p:txBody>
      </p:sp>
      <p:sp>
        <p:nvSpPr>
          <p:cNvPr id="13" name="תיבת טקסט 12">
            <a:extLst>
              <a:ext uri="{FF2B5EF4-FFF2-40B4-BE49-F238E27FC236}">
                <a16:creationId xmlns:a16="http://schemas.microsoft.com/office/drawing/2014/main" xmlns="" id="{EE83DFE3-C234-4C46-81EA-7BE07D67AE9A}"/>
              </a:ext>
            </a:extLst>
          </p:cNvPr>
          <p:cNvSpPr txBox="1"/>
          <p:nvPr/>
        </p:nvSpPr>
        <p:spPr>
          <a:xfrm>
            <a:off x="3871099" y="5145375"/>
            <a:ext cx="6266576" cy="646331"/>
          </a:xfrm>
          <a:prstGeom prst="rect">
            <a:avLst/>
          </a:prstGeom>
          <a:noFill/>
        </p:spPr>
        <p:txBody>
          <a:bodyPr wrap="square" rtlCol="1">
            <a:spAutoFit/>
          </a:bodyPr>
          <a:lstStyle/>
          <a:p>
            <a:pPr algn="r"/>
            <a:r>
              <a:rPr lang="he-IL" dirty="0">
                <a:latin typeface="Guttman Stam" panose="02010401010101010101" pitchFamily="2" charset="-79"/>
                <a:cs typeface="Guttman Stam" panose="02010401010101010101" pitchFamily="2" charset="-79"/>
              </a:rPr>
              <a:t>"לא תלין פעולת שכיר אתך, עד בוקר" </a:t>
            </a:r>
            <a:r>
              <a:rPr lang="he-IL" sz="1200" dirty="0">
                <a:latin typeface="Guttman Stam" panose="02010401010101010101" pitchFamily="2" charset="-79"/>
                <a:cs typeface="+mj-cs"/>
              </a:rPr>
              <a:t>(ויקרא </a:t>
            </a:r>
            <a:r>
              <a:rPr lang="he-IL" sz="1200" dirty="0" err="1">
                <a:latin typeface="Guttman Stam" panose="02010401010101010101" pitchFamily="2" charset="-79"/>
                <a:cs typeface="+mj-cs"/>
              </a:rPr>
              <a:t>יט</a:t>
            </a:r>
            <a:r>
              <a:rPr lang="he-IL" sz="1200" dirty="0">
                <a:latin typeface="Guttman Stam" panose="02010401010101010101" pitchFamily="2" charset="-79"/>
                <a:cs typeface="+mj-cs"/>
              </a:rPr>
              <a:t>)</a:t>
            </a:r>
          </a:p>
          <a:p>
            <a:pPr algn="r"/>
            <a:endParaRPr lang="he-IL" dirty="0"/>
          </a:p>
        </p:txBody>
      </p:sp>
    </p:spTree>
    <p:extLst>
      <p:ext uri="{BB962C8B-B14F-4D97-AF65-F5344CB8AC3E}">
        <p14:creationId xmlns:p14="http://schemas.microsoft.com/office/powerpoint/2010/main" val="510455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ppt_w</p:attrName>
                                        </p:attrNameLst>
                                      </p:cBhvr>
                                      <p:tavLst>
                                        <p:tav tm="0" fmla="#ppt_w*sin(2.5*pi*$)">
                                          <p:val>
                                            <p:fltVal val="0"/>
                                          </p:val>
                                        </p:tav>
                                        <p:tav tm="100000">
                                          <p:val>
                                            <p:fltVal val="1"/>
                                          </p:val>
                                        </p:tav>
                                      </p:tavLst>
                                    </p:anim>
                                    <p:anim calcmode="lin" valueType="num">
                                      <p:cBhvr>
                                        <p:cTn id="4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horizontal)">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0" grpId="0" animBg="1"/>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חץ: למטה 2">
            <a:extLst>
              <a:ext uri="{FF2B5EF4-FFF2-40B4-BE49-F238E27FC236}">
                <a16:creationId xmlns:a16="http://schemas.microsoft.com/office/drawing/2014/main" xmlns="" id="{9499E7FE-D77F-4EDE-AEE0-97FA53D37B72}"/>
              </a:ext>
            </a:extLst>
          </p:cNvPr>
          <p:cNvSpPr/>
          <p:nvPr/>
        </p:nvSpPr>
        <p:spPr>
          <a:xfrm flipH="1">
            <a:off x="10045816" y="1568354"/>
            <a:ext cx="1367405" cy="11744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he-IL" dirty="0"/>
              <a:t>שכיר יום</a:t>
            </a:r>
          </a:p>
        </p:txBody>
      </p:sp>
      <p:sp>
        <p:nvSpPr>
          <p:cNvPr id="4" name="חץ: למטה 3">
            <a:extLst>
              <a:ext uri="{FF2B5EF4-FFF2-40B4-BE49-F238E27FC236}">
                <a16:creationId xmlns:a16="http://schemas.microsoft.com/office/drawing/2014/main" xmlns="" id="{459762FD-4C4B-4BDD-B91E-65FFCA3FB6EB}"/>
              </a:ext>
            </a:extLst>
          </p:cNvPr>
          <p:cNvSpPr/>
          <p:nvPr/>
        </p:nvSpPr>
        <p:spPr>
          <a:xfrm>
            <a:off x="823712" y="1568354"/>
            <a:ext cx="1367404" cy="12499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a:t>שכיר לילה</a:t>
            </a:r>
          </a:p>
        </p:txBody>
      </p:sp>
      <p:sp>
        <p:nvSpPr>
          <p:cNvPr id="5" name="מגילה: אופקית 4">
            <a:extLst>
              <a:ext uri="{FF2B5EF4-FFF2-40B4-BE49-F238E27FC236}">
                <a16:creationId xmlns:a16="http://schemas.microsoft.com/office/drawing/2014/main" xmlns="" id="{7A158351-83E4-4D5E-9D02-324BCE02D1C5}"/>
              </a:ext>
            </a:extLst>
          </p:cNvPr>
          <p:cNvSpPr/>
          <p:nvPr/>
        </p:nvSpPr>
        <p:spPr>
          <a:xfrm flipH="1">
            <a:off x="6547818" y="1692846"/>
            <a:ext cx="3162648" cy="790662"/>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latin typeface="Guttman Stam" panose="02010401010101010101" pitchFamily="2" charset="-79"/>
                <a:cs typeface="Guttman Stam" panose="02010401010101010101" pitchFamily="2" charset="-79"/>
              </a:rPr>
              <a:t>" לא תלין פעולת שכיר אתך עד בוקר"</a:t>
            </a:r>
          </a:p>
        </p:txBody>
      </p:sp>
      <p:sp>
        <p:nvSpPr>
          <p:cNvPr id="6" name="מגילה: אופקית 5">
            <a:extLst>
              <a:ext uri="{FF2B5EF4-FFF2-40B4-BE49-F238E27FC236}">
                <a16:creationId xmlns:a16="http://schemas.microsoft.com/office/drawing/2014/main" xmlns="" id="{FFFB5B41-4F89-4E9D-88AB-C316C1D64964}"/>
              </a:ext>
            </a:extLst>
          </p:cNvPr>
          <p:cNvSpPr/>
          <p:nvPr/>
        </p:nvSpPr>
        <p:spPr>
          <a:xfrm>
            <a:off x="2544275" y="1697895"/>
            <a:ext cx="3318896" cy="780563"/>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latin typeface="Guttman Stam" panose="02010401010101010101" pitchFamily="2" charset="-79"/>
                <a:cs typeface="Guttman Stam" panose="02010401010101010101" pitchFamily="2" charset="-79"/>
              </a:rPr>
              <a:t>"ביומו </a:t>
            </a:r>
            <a:r>
              <a:rPr lang="he-IL" dirty="0" err="1">
                <a:latin typeface="Guttman Stam" panose="02010401010101010101" pitchFamily="2" charset="-79"/>
                <a:cs typeface="Guttman Stam" panose="02010401010101010101" pitchFamily="2" charset="-79"/>
              </a:rPr>
              <a:t>תתן</a:t>
            </a:r>
            <a:r>
              <a:rPr lang="he-IL" dirty="0">
                <a:latin typeface="Guttman Stam" panose="02010401010101010101" pitchFamily="2" charset="-79"/>
                <a:cs typeface="Guttman Stam" panose="02010401010101010101" pitchFamily="2" charset="-79"/>
              </a:rPr>
              <a:t> שכרו, </a:t>
            </a:r>
          </a:p>
          <a:p>
            <a:pPr algn="ctr"/>
            <a:r>
              <a:rPr lang="he-IL" dirty="0">
                <a:latin typeface="Guttman Stam" panose="02010401010101010101" pitchFamily="2" charset="-79"/>
                <a:cs typeface="Guttman Stam" panose="02010401010101010101" pitchFamily="2" charset="-79"/>
              </a:rPr>
              <a:t>ולא תבוא עליו השמש"</a:t>
            </a:r>
          </a:p>
        </p:txBody>
      </p:sp>
      <p:sp>
        <p:nvSpPr>
          <p:cNvPr id="7" name="תיבת טקסט 6">
            <a:extLst>
              <a:ext uri="{FF2B5EF4-FFF2-40B4-BE49-F238E27FC236}">
                <a16:creationId xmlns:a16="http://schemas.microsoft.com/office/drawing/2014/main" xmlns="" id="{DCE8710D-A34A-4C2F-A955-7B518184F14D}"/>
              </a:ext>
            </a:extLst>
          </p:cNvPr>
          <p:cNvSpPr txBox="1"/>
          <p:nvPr/>
        </p:nvSpPr>
        <p:spPr>
          <a:xfrm>
            <a:off x="4008960" y="670707"/>
            <a:ext cx="4322017" cy="523220"/>
          </a:xfrm>
          <a:prstGeom prst="rect">
            <a:avLst/>
          </a:prstGeom>
          <a:noFill/>
        </p:spPr>
        <p:txBody>
          <a:bodyPr wrap="none" rtlCol="1">
            <a:spAutoFit/>
          </a:bodyPr>
          <a:lstStyle/>
          <a:p>
            <a:r>
              <a:rPr lang="he-IL" sz="2800" b="1" dirty="0"/>
              <a:t>שני שכירים- שני מועדי תשלום.</a:t>
            </a:r>
          </a:p>
        </p:txBody>
      </p:sp>
      <p:sp>
        <p:nvSpPr>
          <p:cNvPr id="8" name="תיבת טקסט 7">
            <a:extLst>
              <a:ext uri="{FF2B5EF4-FFF2-40B4-BE49-F238E27FC236}">
                <a16:creationId xmlns:a16="http://schemas.microsoft.com/office/drawing/2014/main" xmlns="" id="{8B94E1DA-8659-4456-9419-D52F374EDD84}"/>
              </a:ext>
            </a:extLst>
          </p:cNvPr>
          <p:cNvSpPr txBox="1"/>
          <p:nvPr/>
        </p:nvSpPr>
        <p:spPr>
          <a:xfrm>
            <a:off x="6163793" y="4600125"/>
            <a:ext cx="5440961" cy="1200329"/>
          </a:xfrm>
          <a:prstGeom prst="rect">
            <a:avLst/>
          </a:prstGeom>
          <a:noFill/>
        </p:spPr>
        <p:txBody>
          <a:bodyPr wrap="square" rtlCol="1">
            <a:spAutoFit/>
          </a:bodyPr>
          <a:lstStyle/>
          <a:p>
            <a:pPr algn="ctr"/>
            <a:r>
              <a:rPr lang="he-IL" dirty="0"/>
              <a:t>שכיר יום עובד במשך </a:t>
            </a:r>
            <a:r>
              <a:rPr lang="he-IL" b="1" dirty="0"/>
              <a:t>כל</a:t>
            </a:r>
            <a:r>
              <a:rPr lang="he-IL" dirty="0"/>
              <a:t> היום.</a:t>
            </a:r>
          </a:p>
          <a:p>
            <a:pPr algn="ctr"/>
            <a:r>
              <a:rPr lang="he-IL" dirty="0"/>
              <a:t>זמן התשלום- כל הלילה.</a:t>
            </a:r>
          </a:p>
          <a:p>
            <a:endParaRPr lang="he-IL" dirty="0"/>
          </a:p>
          <a:p>
            <a:endParaRPr lang="he-IL" dirty="0"/>
          </a:p>
        </p:txBody>
      </p:sp>
      <p:sp>
        <p:nvSpPr>
          <p:cNvPr id="11" name="תיבת טקסט 10">
            <a:extLst>
              <a:ext uri="{FF2B5EF4-FFF2-40B4-BE49-F238E27FC236}">
                <a16:creationId xmlns:a16="http://schemas.microsoft.com/office/drawing/2014/main" xmlns="" id="{15B1CD43-4154-4C95-8EBA-1D68D1115797}"/>
              </a:ext>
            </a:extLst>
          </p:cNvPr>
          <p:cNvSpPr txBox="1"/>
          <p:nvPr/>
        </p:nvSpPr>
        <p:spPr>
          <a:xfrm>
            <a:off x="3893483" y="5884656"/>
            <a:ext cx="4540620" cy="369332"/>
          </a:xfrm>
          <a:prstGeom prst="rect">
            <a:avLst/>
          </a:prstGeom>
          <a:noFill/>
        </p:spPr>
        <p:txBody>
          <a:bodyPr wrap="square" rtlCol="1">
            <a:spAutoFit/>
          </a:bodyPr>
          <a:lstStyle/>
          <a:p>
            <a:pPr algn="ctr"/>
            <a:r>
              <a:rPr lang="he-IL" b="1" dirty="0"/>
              <a:t>זמן תחילתו של יום עבודה חדש.</a:t>
            </a:r>
          </a:p>
        </p:txBody>
      </p:sp>
      <p:sp>
        <p:nvSpPr>
          <p:cNvPr id="13" name="תיבת טקסט 12">
            <a:extLst>
              <a:ext uri="{FF2B5EF4-FFF2-40B4-BE49-F238E27FC236}">
                <a16:creationId xmlns:a16="http://schemas.microsoft.com/office/drawing/2014/main" xmlns="" id="{91613BB1-B3C1-4EAB-91B5-86A9359849F2}"/>
              </a:ext>
            </a:extLst>
          </p:cNvPr>
          <p:cNvSpPr txBox="1"/>
          <p:nvPr/>
        </p:nvSpPr>
        <p:spPr>
          <a:xfrm>
            <a:off x="587241" y="4590471"/>
            <a:ext cx="5589624" cy="923330"/>
          </a:xfrm>
          <a:prstGeom prst="rect">
            <a:avLst/>
          </a:prstGeom>
          <a:noFill/>
        </p:spPr>
        <p:txBody>
          <a:bodyPr wrap="square" rtlCol="1">
            <a:spAutoFit/>
          </a:bodyPr>
          <a:lstStyle/>
          <a:p>
            <a:pPr algn="ctr"/>
            <a:r>
              <a:rPr lang="he-IL" dirty="0"/>
              <a:t>שכיר לילה, עובד במשך </a:t>
            </a:r>
            <a:r>
              <a:rPr lang="he-IL" b="1" dirty="0"/>
              <a:t>כל</a:t>
            </a:r>
            <a:r>
              <a:rPr lang="he-IL" dirty="0"/>
              <a:t> הלילה.</a:t>
            </a:r>
          </a:p>
          <a:p>
            <a:pPr algn="ctr"/>
            <a:r>
              <a:rPr lang="he-IL" dirty="0"/>
              <a:t>זמן התשלום- כל היום.</a:t>
            </a:r>
          </a:p>
          <a:p>
            <a:pPr algn="ctr"/>
            <a:endParaRPr lang="he-IL" dirty="0"/>
          </a:p>
        </p:txBody>
      </p:sp>
      <p:cxnSp>
        <p:nvCxnSpPr>
          <p:cNvPr id="20" name="מחבר ישר 19">
            <a:extLst>
              <a:ext uri="{FF2B5EF4-FFF2-40B4-BE49-F238E27FC236}">
                <a16:creationId xmlns:a16="http://schemas.microsoft.com/office/drawing/2014/main" xmlns="" id="{BEDAF6FD-C331-4597-9D4F-738E25087DA6}"/>
              </a:ext>
            </a:extLst>
          </p:cNvPr>
          <p:cNvCxnSpPr>
            <a:cxnSpLocks/>
          </p:cNvCxnSpPr>
          <p:nvPr/>
        </p:nvCxnSpPr>
        <p:spPr>
          <a:xfrm flipV="1">
            <a:off x="6547818" y="5221592"/>
            <a:ext cx="2591401" cy="578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a:extLst>
              <a:ext uri="{FF2B5EF4-FFF2-40B4-BE49-F238E27FC236}">
                <a16:creationId xmlns:a16="http://schemas.microsoft.com/office/drawing/2014/main" xmlns="" id="{7E6CE63D-1A9D-4ED8-BD65-B529B24E68C2}"/>
              </a:ext>
            </a:extLst>
          </p:cNvPr>
          <p:cNvCxnSpPr>
            <a:cxnSpLocks/>
          </p:cNvCxnSpPr>
          <p:nvPr/>
        </p:nvCxnSpPr>
        <p:spPr>
          <a:xfrm>
            <a:off x="3592861" y="5249943"/>
            <a:ext cx="2435347" cy="550511"/>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תמונה 26" descr="תמונה שמכילה מים, חוץ, טבע, שקיעה&#10;&#10;התיאור נוצר באופן אוטומטי">
            <a:extLst>
              <a:ext uri="{FF2B5EF4-FFF2-40B4-BE49-F238E27FC236}">
                <a16:creationId xmlns:a16="http://schemas.microsoft.com/office/drawing/2014/main" xmlns="" id="{1CDA9875-707C-465D-A615-CAB6B38F629C}"/>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23712" y="5195463"/>
            <a:ext cx="1493935" cy="923330"/>
          </a:xfrm>
          <a:prstGeom prst="rect">
            <a:avLst/>
          </a:prstGeom>
        </p:spPr>
      </p:pic>
      <p:pic>
        <p:nvPicPr>
          <p:cNvPr id="30" name="תמונה 29" descr="תמונה שמכילה חוץ, טבע, הר, עמק&#10;&#10;התיאור נוצר באופן אוטומטי">
            <a:extLst>
              <a:ext uri="{FF2B5EF4-FFF2-40B4-BE49-F238E27FC236}">
                <a16:creationId xmlns:a16="http://schemas.microsoft.com/office/drawing/2014/main" xmlns="" id="{A5D0ACD2-AD64-42C0-B0A5-3A4156DE080D}"/>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0009939" y="5200756"/>
            <a:ext cx="1367406" cy="912744"/>
          </a:xfrm>
          <a:prstGeom prst="rect">
            <a:avLst/>
          </a:prstGeom>
        </p:spPr>
      </p:pic>
      <p:cxnSp>
        <p:nvCxnSpPr>
          <p:cNvPr id="10" name="מחבר ישר 9">
            <a:extLst>
              <a:ext uri="{FF2B5EF4-FFF2-40B4-BE49-F238E27FC236}">
                <a16:creationId xmlns:a16="http://schemas.microsoft.com/office/drawing/2014/main" xmlns="" id="{EC75B050-B9F1-4C61-B2F2-528E69A4115A}"/>
              </a:ext>
            </a:extLst>
          </p:cNvPr>
          <p:cNvCxnSpPr/>
          <p:nvPr/>
        </p:nvCxnSpPr>
        <p:spPr>
          <a:xfrm>
            <a:off x="6176865" y="1551963"/>
            <a:ext cx="0" cy="3598986"/>
          </a:xfrm>
          <a:prstGeom prst="line">
            <a:avLst/>
          </a:prstGeom>
          <a:ln w="57150"/>
        </p:spPr>
        <p:style>
          <a:lnRef idx="1">
            <a:schemeClr val="accent4"/>
          </a:lnRef>
          <a:fillRef idx="0">
            <a:schemeClr val="accent4"/>
          </a:fillRef>
          <a:effectRef idx="0">
            <a:schemeClr val="accent4"/>
          </a:effectRef>
          <a:fontRef idx="minor">
            <a:schemeClr val="tx1"/>
          </a:fontRef>
        </p:style>
      </p:cxnSp>
      <p:pic>
        <p:nvPicPr>
          <p:cNvPr id="9" name="תמונה 8">
            <a:extLst>
              <a:ext uri="{FF2B5EF4-FFF2-40B4-BE49-F238E27FC236}">
                <a16:creationId xmlns:a16="http://schemas.microsoft.com/office/drawing/2014/main" xmlns="" id="{5E99DF7C-2705-4B23-B444-D0ACCC436DDF}"/>
              </a:ext>
            </a:extLst>
          </p:cNvPr>
          <p:cNvPicPr>
            <a:picLocks noChangeAspect="1"/>
          </p:cNvPicPr>
          <p:nvPr/>
        </p:nvPicPr>
        <p:blipFill>
          <a:blip r:embed="rId6"/>
          <a:stretch>
            <a:fillRect/>
          </a:stretch>
        </p:blipFill>
        <p:spPr>
          <a:xfrm>
            <a:off x="7432476" y="2953875"/>
            <a:ext cx="2003253" cy="1304656"/>
          </a:xfrm>
          <a:prstGeom prst="rect">
            <a:avLst/>
          </a:prstGeom>
        </p:spPr>
      </p:pic>
      <p:cxnSp>
        <p:nvCxnSpPr>
          <p:cNvPr id="14" name="מחבר חץ ישר 13">
            <a:extLst>
              <a:ext uri="{FF2B5EF4-FFF2-40B4-BE49-F238E27FC236}">
                <a16:creationId xmlns:a16="http://schemas.microsoft.com/office/drawing/2014/main" xmlns="" id="{95459B8E-FCCD-4CD0-9B23-EC18A4CA6E02}"/>
              </a:ext>
            </a:extLst>
          </p:cNvPr>
          <p:cNvCxnSpPr>
            <a:cxnSpLocks/>
          </p:cNvCxnSpPr>
          <p:nvPr/>
        </p:nvCxnSpPr>
        <p:spPr>
          <a:xfrm flipH="1" flipV="1">
            <a:off x="9555061" y="3606203"/>
            <a:ext cx="155405" cy="7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xmlns="" id="{2D05CA72-2FD9-4208-8D9B-6ECF6FFF773D}"/>
              </a:ext>
            </a:extLst>
          </p:cNvPr>
          <p:cNvSpPr txBox="1"/>
          <p:nvPr/>
        </p:nvSpPr>
        <p:spPr>
          <a:xfrm>
            <a:off x="9528008" y="3496644"/>
            <a:ext cx="1487631" cy="261610"/>
          </a:xfrm>
          <a:prstGeom prst="rect">
            <a:avLst/>
          </a:prstGeom>
          <a:noFill/>
        </p:spPr>
        <p:txBody>
          <a:bodyPr wrap="square" rtlCol="1">
            <a:spAutoFit/>
          </a:bodyPr>
          <a:lstStyle/>
          <a:p>
            <a:pPr algn="ctr"/>
            <a:r>
              <a:rPr lang="he-IL" sz="1100" dirty="0">
                <a:latin typeface="Guttman Yad-Brush" panose="02010401010101010101" pitchFamily="2" charset="-79"/>
                <a:cs typeface="Guttman Yad-Brush" panose="02010401010101010101" pitchFamily="2" charset="-79"/>
              </a:rPr>
              <a:t>זמן עבודה</a:t>
            </a:r>
          </a:p>
        </p:txBody>
      </p:sp>
      <p:cxnSp>
        <p:nvCxnSpPr>
          <p:cNvPr id="18" name="מחבר חץ ישר 17">
            <a:extLst>
              <a:ext uri="{FF2B5EF4-FFF2-40B4-BE49-F238E27FC236}">
                <a16:creationId xmlns:a16="http://schemas.microsoft.com/office/drawing/2014/main" xmlns="" id="{C00A5155-5469-407B-9CD9-D87D12519757}"/>
              </a:ext>
            </a:extLst>
          </p:cNvPr>
          <p:cNvCxnSpPr>
            <a:cxnSpLocks/>
          </p:cNvCxnSpPr>
          <p:nvPr/>
        </p:nvCxnSpPr>
        <p:spPr>
          <a:xfrm>
            <a:off x="7139031" y="3613666"/>
            <a:ext cx="201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תיבת טקסט 21">
            <a:extLst>
              <a:ext uri="{FF2B5EF4-FFF2-40B4-BE49-F238E27FC236}">
                <a16:creationId xmlns:a16="http://schemas.microsoft.com/office/drawing/2014/main" xmlns="" id="{F316D68C-3610-4D01-9AF4-088668B59353}"/>
              </a:ext>
            </a:extLst>
          </p:cNvPr>
          <p:cNvSpPr txBox="1"/>
          <p:nvPr/>
        </p:nvSpPr>
        <p:spPr>
          <a:xfrm>
            <a:off x="6189938" y="3496644"/>
            <a:ext cx="1504815" cy="261610"/>
          </a:xfrm>
          <a:prstGeom prst="rect">
            <a:avLst/>
          </a:prstGeom>
          <a:noFill/>
        </p:spPr>
        <p:txBody>
          <a:bodyPr wrap="square" rtlCol="1">
            <a:spAutoFit/>
          </a:bodyPr>
          <a:lstStyle/>
          <a:p>
            <a:r>
              <a:rPr lang="he-IL" sz="1100" dirty="0">
                <a:latin typeface="Guttman Yad-Brush" panose="02010401010101010101" pitchFamily="2" charset="-79"/>
                <a:cs typeface="Guttman Yad-Brush" panose="02010401010101010101" pitchFamily="2" charset="-79"/>
              </a:rPr>
              <a:t>זמן תשלום</a:t>
            </a:r>
          </a:p>
        </p:txBody>
      </p:sp>
      <p:cxnSp>
        <p:nvCxnSpPr>
          <p:cNvPr id="33" name="מחבר חץ ישר 32">
            <a:extLst>
              <a:ext uri="{FF2B5EF4-FFF2-40B4-BE49-F238E27FC236}">
                <a16:creationId xmlns:a16="http://schemas.microsoft.com/office/drawing/2014/main" xmlns="" id="{9EF2B42A-530B-4150-9049-1CA1AE018966}"/>
              </a:ext>
            </a:extLst>
          </p:cNvPr>
          <p:cNvCxnSpPr>
            <a:cxnSpLocks/>
          </p:cNvCxnSpPr>
          <p:nvPr/>
        </p:nvCxnSpPr>
        <p:spPr>
          <a:xfrm>
            <a:off x="2770373" y="3597674"/>
            <a:ext cx="1827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מחבר חץ ישר 35">
            <a:extLst>
              <a:ext uri="{FF2B5EF4-FFF2-40B4-BE49-F238E27FC236}">
                <a16:creationId xmlns:a16="http://schemas.microsoft.com/office/drawing/2014/main" xmlns="" id="{FDDC3333-9882-437A-ADE4-A2376E2C804A}"/>
              </a:ext>
            </a:extLst>
          </p:cNvPr>
          <p:cNvCxnSpPr>
            <a:cxnSpLocks/>
          </p:cNvCxnSpPr>
          <p:nvPr/>
        </p:nvCxnSpPr>
        <p:spPr>
          <a:xfrm flipH="1">
            <a:off x="4874005" y="3597674"/>
            <a:ext cx="227438" cy="15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תיבת טקסט 38">
            <a:extLst>
              <a:ext uri="{FF2B5EF4-FFF2-40B4-BE49-F238E27FC236}">
                <a16:creationId xmlns:a16="http://schemas.microsoft.com/office/drawing/2014/main" xmlns="" id="{FFF540C5-46C3-4D54-8DB5-B87217AC493C}"/>
              </a:ext>
            </a:extLst>
          </p:cNvPr>
          <p:cNvSpPr txBox="1"/>
          <p:nvPr/>
        </p:nvSpPr>
        <p:spPr>
          <a:xfrm>
            <a:off x="1748431" y="3486829"/>
            <a:ext cx="1259034" cy="538609"/>
          </a:xfrm>
          <a:prstGeom prst="rect">
            <a:avLst/>
          </a:prstGeom>
          <a:noFill/>
        </p:spPr>
        <p:txBody>
          <a:bodyPr wrap="square" rtlCol="1">
            <a:spAutoFit/>
          </a:bodyPr>
          <a:lstStyle/>
          <a:p>
            <a:r>
              <a:rPr lang="he-IL" sz="1100" dirty="0">
                <a:latin typeface="Guttman Yad-Brush" panose="02010401010101010101" pitchFamily="2" charset="-79"/>
                <a:cs typeface="Guttman Yad-Brush" panose="02010401010101010101" pitchFamily="2" charset="-79"/>
              </a:rPr>
              <a:t>זמן תשלום</a:t>
            </a:r>
          </a:p>
          <a:p>
            <a:endParaRPr lang="he-IL" dirty="0"/>
          </a:p>
        </p:txBody>
      </p:sp>
      <p:sp>
        <p:nvSpPr>
          <p:cNvPr id="40" name="תיבת טקסט 39">
            <a:extLst>
              <a:ext uri="{FF2B5EF4-FFF2-40B4-BE49-F238E27FC236}">
                <a16:creationId xmlns:a16="http://schemas.microsoft.com/office/drawing/2014/main" xmlns="" id="{531D7C3D-1614-4AAE-90BE-3EDFB4C66EA8}"/>
              </a:ext>
            </a:extLst>
          </p:cNvPr>
          <p:cNvSpPr txBox="1"/>
          <p:nvPr/>
        </p:nvSpPr>
        <p:spPr>
          <a:xfrm>
            <a:off x="5086543" y="3503446"/>
            <a:ext cx="951181" cy="538609"/>
          </a:xfrm>
          <a:prstGeom prst="rect">
            <a:avLst/>
          </a:prstGeom>
          <a:noFill/>
        </p:spPr>
        <p:txBody>
          <a:bodyPr wrap="square" rtlCol="1">
            <a:spAutoFit/>
          </a:bodyPr>
          <a:lstStyle/>
          <a:p>
            <a:r>
              <a:rPr lang="he-IL" sz="1100" dirty="0">
                <a:latin typeface="Guttman Yad-Brush" panose="02010401010101010101" pitchFamily="2" charset="-79"/>
                <a:cs typeface="Guttman Yad-Brush" panose="02010401010101010101" pitchFamily="2" charset="-79"/>
              </a:rPr>
              <a:t>זמן עבודה</a:t>
            </a:r>
          </a:p>
          <a:p>
            <a:endParaRPr lang="he-IL" dirty="0"/>
          </a:p>
        </p:txBody>
      </p:sp>
      <p:pic>
        <p:nvPicPr>
          <p:cNvPr id="44" name="תמונה 43">
            <a:extLst>
              <a:ext uri="{FF2B5EF4-FFF2-40B4-BE49-F238E27FC236}">
                <a16:creationId xmlns:a16="http://schemas.microsoft.com/office/drawing/2014/main" xmlns="" id="{7ACDD048-50F4-40C4-A20D-B3977B307100}"/>
              </a:ext>
            </a:extLst>
          </p:cNvPr>
          <p:cNvPicPr>
            <a:picLocks noChangeAspect="1"/>
          </p:cNvPicPr>
          <p:nvPr/>
        </p:nvPicPr>
        <p:blipFill>
          <a:blip r:embed="rId7"/>
          <a:stretch>
            <a:fillRect/>
          </a:stretch>
        </p:blipFill>
        <p:spPr>
          <a:xfrm>
            <a:off x="3044926" y="3063888"/>
            <a:ext cx="1774692" cy="1237537"/>
          </a:xfrm>
          <a:prstGeom prst="rect">
            <a:avLst/>
          </a:prstGeom>
        </p:spPr>
      </p:pic>
    </p:spTree>
    <p:extLst>
      <p:ext uri="{BB962C8B-B14F-4D97-AF65-F5344CB8AC3E}">
        <p14:creationId xmlns:p14="http://schemas.microsoft.com/office/powerpoint/2010/main" val="24322083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right)">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fltVal val="0"/>
                                          </p:val>
                                        </p:tav>
                                        <p:tav tm="100000">
                                          <p:val>
                                            <p:strVal val="#ppt_w"/>
                                          </p:val>
                                        </p:tav>
                                      </p:tavLst>
                                    </p:anim>
                                    <p:anim calcmode="lin" valueType="num">
                                      <p:cBhvr>
                                        <p:cTn id="85" dur="1000" fill="hold"/>
                                        <p:tgtEl>
                                          <p:spTgt spid="20"/>
                                        </p:tgtEl>
                                        <p:attrNameLst>
                                          <p:attrName>ppt_h</p:attrName>
                                        </p:attrNameLst>
                                      </p:cBhvr>
                                      <p:tavLst>
                                        <p:tav tm="0">
                                          <p:val>
                                            <p:fltVal val="0"/>
                                          </p:val>
                                        </p:tav>
                                        <p:tav tm="100000">
                                          <p:val>
                                            <p:strVal val="#ppt_h"/>
                                          </p:val>
                                        </p:tav>
                                      </p:tavLst>
                                    </p:anim>
                                    <p:anim calcmode="lin" valueType="num">
                                      <p:cBhvr>
                                        <p:cTn id="86" dur="1000" fill="hold"/>
                                        <p:tgtEl>
                                          <p:spTgt spid="20"/>
                                        </p:tgtEl>
                                        <p:attrNameLst>
                                          <p:attrName>style.rotation</p:attrName>
                                        </p:attrNameLst>
                                      </p:cBhvr>
                                      <p:tavLst>
                                        <p:tav tm="0">
                                          <p:val>
                                            <p:fltVal val="90"/>
                                          </p:val>
                                        </p:tav>
                                        <p:tav tm="100000">
                                          <p:val>
                                            <p:fltVal val="0"/>
                                          </p:val>
                                        </p:tav>
                                      </p:tavLst>
                                    </p:anim>
                                    <p:animEffect transition="in" filter="fade">
                                      <p:cBhvr>
                                        <p:cTn id="87" dur="10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1000" fill="hold"/>
                                        <p:tgtEl>
                                          <p:spTgt spid="24"/>
                                        </p:tgtEl>
                                        <p:attrNameLst>
                                          <p:attrName>ppt_w</p:attrName>
                                        </p:attrNameLst>
                                      </p:cBhvr>
                                      <p:tavLst>
                                        <p:tav tm="0">
                                          <p:val>
                                            <p:fltVal val="0"/>
                                          </p:val>
                                        </p:tav>
                                        <p:tav tm="100000">
                                          <p:val>
                                            <p:strVal val="#ppt_w"/>
                                          </p:val>
                                        </p:tav>
                                      </p:tavLst>
                                    </p:anim>
                                    <p:anim calcmode="lin" valueType="num">
                                      <p:cBhvr>
                                        <p:cTn id="93" dur="1000" fill="hold"/>
                                        <p:tgtEl>
                                          <p:spTgt spid="24"/>
                                        </p:tgtEl>
                                        <p:attrNameLst>
                                          <p:attrName>ppt_h</p:attrName>
                                        </p:attrNameLst>
                                      </p:cBhvr>
                                      <p:tavLst>
                                        <p:tav tm="0">
                                          <p:val>
                                            <p:fltVal val="0"/>
                                          </p:val>
                                        </p:tav>
                                        <p:tav tm="100000">
                                          <p:val>
                                            <p:strVal val="#ppt_h"/>
                                          </p:val>
                                        </p:tav>
                                      </p:tavLst>
                                    </p:anim>
                                    <p:anim calcmode="lin" valueType="num">
                                      <p:cBhvr>
                                        <p:cTn id="94" dur="1000" fill="hold"/>
                                        <p:tgtEl>
                                          <p:spTgt spid="24"/>
                                        </p:tgtEl>
                                        <p:attrNameLst>
                                          <p:attrName>style.rotation</p:attrName>
                                        </p:attrNameLst>
                                      </p:cBhvr>
                                      <p:tavLst>
                                        <p:tav tm="0">
                                          <p:val>
                                            <p:fltVal val="90"/>
                                          </p:val>
                                        </p:tav>
                                        <p:tav tm="100000">
                                          <p:val>
                                            <p:fltVal val="0"/>
                                          </p:val>
                                        </p:tav>
                                      </p:tavLst>
                                    </p:anim>
                                    <p:animEffect transition="in" filter="fade">
                                      <p:cBhvr>
                                        <p:cTn id="95" dur="10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3" presetClass="entr" presetSubtype="16"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plus(in)">
                                      <p:cBhvr>
                                        <p:cTn id="10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1" grpId="0"/>
      <p:bldP spid="13" grpId="0"/>
      <p:bldP spid="16" grpId="0"/>
      <p:bldP spid="22"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5191C111-C2AF-43FA-90FB-B96D4A2F8861}"/>
              </a:ext>
            </a:extLst>
          </p:cNvPr>
          <p:cNvSpPr txBox="1"/>
          <p:nvPr/>
        </p:nvSpPr>
        <p:spPr>
          <a:xfrm>
            <a:off x="2229471" y="1848005"/>
            <a:ext cx="1826122" cy="461665"/>
          </a:xfrm>
          <a:prstGeom prst="rect">
            <a:avLst/>
          </a:prstGeom>
          <a:noFill/>
        </p:spPr>
        <p:txBody>
          <a:bodyPr wrap="square" rtlCol="1">
            <a:spAutoFit/>
          </a:bodyPr>
          <a:lstStyle/>
          <a:p>
            <a:pPr algn="ctr"/>
            <a:r>
              <a:rPr lang="he-IL" sz="2400" dirty="0">
                <a:highlight>
                  <a:srgbClr val="00FFFF"/>
                </a:highlight>
              </a:rPr>
              <a:t>גובה כל היום</a:t>
            </a:r>
          </a:p>
        </p:txBody>
      </p:sp>
      <p:pic>
        <p:nvPicPr>
          <p:cNvPr id="12" name="גרפיקה 11" descr="ירח וכוכבים">
            <a:extLst>
              <a:ext uri="{FF2B5EF4-FFF2-40B4-BE49-F238E27FC236}">
                <a16:creationId xmlns:a16="http://schemas.microsoft.com/office/drawing/2014/main" xmlns="" id="{DA9AF200-E009-45BD-BEC6-C57224D7D83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327069" y="1710669"/>
            <a:ext cx="914400" cy="914400"/>
          </a:xfrm>
          <a:prstGeom prst="rect">
            <a:avLst/>
          </a:prstGeom>
        </p:spPr>
      </p:pic>
      <p:pic>
        <p:nvPicPr>
          <p:cNvPr id="13" name="גרפיקה 12" descr="ירח וכוכבים">
            <a:extLst>
              <a:ext uri="{FF2B5EF4-FFF2-40B4-BE49-F238E27FC236}">
                <a16:creationId xmlns:a16="http://schemas.microsoft.com/office/drawing/2014/main" xmlns="" id="{E121C717-861F-4913-A949-607D6714133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08689" y="1066566"/>
            <a:ext cx="914400" cy="914400"/>
          </a:xfrm>
          <a:prstGeom prst="rect">
            <a:avLst/>
          </a:prstGeom>
        </p:spPr>
      </p:pic>
      <p:pic>
        <p:nvPicPr>
          <p:cNvPr id="19" name="גרפיקה 18" descr="שמש">
            <a:extLst>
              <a:ext uri="{FF2B5EF4-FFF2-40B4-BE49-F238E27FC236}">
                <a16:creationId xmlns:a16="http://schemas.microsoft.com/office/drawing/2014/main" xmlns="" id="{060C5F91-B830-4BCE-B6FF-D7B78FE4FB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09293" y="898937"/>
            <a:ext cx="914400" cy="914400"/>
          </a:xfrm>
          <a:prstGeom prst="rect">
            <a:avLst/>
          </a:prstGeom>
        </p:spPr>
      </p:pic>
      <p:pic>
        <p:nvPicPr>
          <p:cNvPr id="21" name="גרפיקה 20" descr="שמש">
            <a:extLst>
              <a:ext uri="{FF2B5EF4-FFF2-40B4-BE49-F238E27FC236}">
                <a16:creationId xmlns:a16="http://schemas.microsoft.com/office/drawing/2014/main" xmlns="" id="{9E44268C-3CBC-4BD2-9510-4C4EA3361E9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24963" y="1666004"/>
            <a:ext cx="914400" cy="914400"/>
          </a:xfrm>
          <a:prstGeom prst="rect">
            <a:avLst/>
          </a:prstGeom>
        </p:spPr>
      </p:pic>
      <p:sp>
        <p:nvSpPr>
          <p:cNvPr id="4" name="תיבת טקסט 3">
            <a:extLst>
              <a:ext uri="{FF2B5EF4-FFF2-40B4-BE49-F238E27FC236}">
                <a16:creationId xmlns:a16="http://schemas.microsoft.com/office/drawing/2014/main" xmlns="" id="{A0FCBB02-356A-48A5-93FE-77C742324FF4}"/>
              </a:ext>
            </a:extLst>
          </p:cNvPr>
          <p:cNvSpPr txBox="1"/>
          <p:nvPr/>
        </p:nvSpPr>
        <p:spPr>
          <a:xfrm>
            <a:off x="3528473" y="716839"/>
            <a:ext cx="5529130" cy="738664"/>
          </a:xfrm>
          <a:prstGeom prst="rect">
            <a:avLst/>
          </a:prstGeom>
          <a:noFill/>
        </p:spPr>
        <p:txBody>
          <a:bodyPr wrap="square" rtlCol="1">
            <a:spAutoFit/>
          </a:bodyPr>
          <a:lstStyle/>
          <a:p>
            <a:pPr algn="ctr"/>
            <a:r>
              <a:rPr lang="he-IL" sz="2400" b="1" dirty="0"/>
              <a:t>חז"ל במסכת בבא מציעא:</a:t>
            </a:r>
          </a:p>
          <a:p>
            <a:pPr algn="ctr"/>
            <a:endParaRPr lang="he-IL" dirty="0"/>
          </a:p>
        </p:txBody>
      </p:sp>
      <p:sp>
        <p:nvSpPr>
          <p:cNvPr id="8" name="תיבת טקסט 7">
            <a:extLst>
              <a:ext uri="{FF2B5EF4-FFF2-40B4-BE49-F238E27FC236}">
                <a16:creationId xmlns:a16="http://schemas.microsoft.com/office/drawing/2014/main" xmlns="" id="{486151C9-A8F8-4330-B064-1F77D34855AB}"/>
              </a:ext>
            </a:extLst>
          </p:cNvPr>
          <p:cNvSpPr txBox="1"/>
          <p:nvPr/>
        </p:nvSpPr>
        <p:spPr>
          <a:xfrm>
            <a:off x="8241469" y="1068809"/>
            <a:ext cx="2068622" cy="523220"/>
          </a:xfrm>
          <a:prstGeom prst="rect">
            <a:avLst/>
          </a:prstGeom>
          <a:noFill/>
        </p:spPr>
        <p:txBody>
          <a:bodyPr wrap="square" rtlCol="1">
            <a:spAutoFit/>
          </a:bodyPr>
          <a:lstStyle/>
          <a:p>
            <a:pPr algn="ctr"/>
            <a:r>
              <a:rPr lang="he-IL" sz="2800" dirty="0">
                <a:highlight>
                  <a:srgbClr val="00FFFF"/>
                </a:highlight>
              </a:rPr>
              <a:t>שכיר יום-</a:t>
            </a:r>
            <a:endParaRPr lang="he-IL" sz="2800" dirty="0"/>
          </a:p>
        </p:txBody>
      </p:sp>
      <p:sp>
        <p:nvSpPr>
          <p:cNvPr id="11" name="תיבת טקסט 10">
            <a:extLst>
              <a:ext uri="{FF2B5EF4-FFF2-40B4-BE49-F238E27FC236}">
                <a16:creationId xmlns:a16="http://schemas.microsoft.com/office/drawing/2014/main" xmlns="" id="{6ED83B5B-DC1F-4171-B89C-5674A5352F76}"/>
              </a:ext>
            </a:extLst>
          </p:cNvPr>
          <p:cNvSpPr txBox="1"/>
          <p:nvPr/>
        </p:nvSpPr>
        <p:spPr>
          <a:xfrm>
            <a:off x="8089102" y="1850136"/>
            <a:ext cx="2375730" cy="738664"/>
          </a:xfrm>
          <a:prstGeom prst="rect">
            <a:avLst/>
          </a:prstGeom>
          <a:noFill/>
        </p:spPr>
        <p:txBody>
          <a:bodyPr wrap="square" rtlCol="1">
            <a:spAutoFit/>
          </a:bodyPr>
          <a:lstStyle/>
          <a:p>
            <a:pPr algn="ctr"/>
            <a:r>
              <a:rPr lang="he-IL" sz="2400" dirty="0">
                <a:solidFill>
                  <a:srgbClr val="FFFF00"/>
                </a:solidFill>
                <a:highlight>
                  <a:srgbClr val="000000"/>
                </a:highlight>
              </a:rPr>
              <a:t>גובה כל הלילה</a:t>
            </a:r>
          </a:p>
          <a:p>
            <a:pPr algn="ctr"/>
            <a:endParaRPr lang="he-IL" dirty="0"/>
          </a:p>
        </p:txBody>
      </p:sp>
      <p:sp>
        <p:nvSpPr>
          <p:cNvPr id="15" name="תיבת טקסט 14">
            <a:extLst>
              <a:ext uri="{FF2B5EF4-FFF2-40B4-BE49-F238E27FC236}">
                <a16:creationId xmlns:a16="http://schemas.microsoft.com/office/drawing/2014/main" xmlns="" id="{A39DCBB2-FFC1-4AAA-88BE-311D2AD9F0BF}"/>
              </a:ext>
            </a:extLst>
          </p:cNvPr>
          <p:cNvSpPr txBox="1"/>
          <p:nvPr/>
        </p:nvSpPr>
        <p:spPr>
          <a:xfrm>
            <a:off x="2158897" y="1167006"/>
            <a:ext cx="1994244" cy="461665"/>
          </a:xfrm>
          <a:prstGeom prst="rect">
            <a:avLst/>
          </a:prstGeom>
          <a:noFill/>
        </p:spPr>
        <p:txBody>
          <a:bodyPr wrap="square" rtlCol="1">
            <a:spAutoFit/>
          </a:bodyPr>
          <a:lstStyle/>
          <a:p>
            <a:pPr algn="ctr"/>
            <a:r>
              <a:rPr lang="he-IL" sz="2400" dirty="0">
                <a:solidFill>
                  <a:srgbClr val="FFFF00"/>
                </a:solidFill>
                <a:highlight>
                  <a:srgbClr val="000000"/>
                </a:highlight>
              </a:rPr>
              <a:t>שכיר לילה-</a:t>
            </a:r>
            <a:endParaRPr lang="he-IL" sz="2400" dirty="0"/>
          </a:p>
        </p:txBody>
      </p:sp>
      <p:cxnSp>
        <p:nvCxnSpPr>
          <p:cNvPr id="20" name="מחבר ישר 19">
            <a:extLst>
              <a:ext uri="{FF2B5EF4-FFF2-40B4-BE49-F238E27FC236}">
                <a16:creationId xmlns:a16="http://schemas.microsoft.com/office/drawing/2014/main" xmlns="" id="{91C2BEB5-78F6-4F5E-B2C7-E0AC512A20D5}"/>
              </a:ext>
            </a:extLst>
          </p:cNvPr>
          <p:cNvCxnSpPr/>
          <p:nvPr/>
        </p:nvCxnSpPr>
        <p:spPr>
          <a:xfrm>
            <a:off x="6088906" y="1167006"/>
            <a:ext cx="0" cy="1709352"/>
          </a:xfrm>
          <a:prstGeom prst="line">
            <a:avLst/>
          </a:prstGeom>
          <a:ln w="38100"/>
        </p:spPr>
        <p:style>
          <a:lnRef idx="1">
            <a:schemeClr val="dk1"/>
          </a:lnRef>
          <a:fillRef idx="0">
            <a:schemeClr val="dk1"/>
          </a:fillRef>
          <a:effectRef idx="0">
            <a:schemeClr val="dk1"/>
          </a:effectRef>
          <a:fontRef idx="minor">
            <a:schemeClr val="tx1"/>
          </a:fontRef>
        </p:style>
      </p:cxnSp>
      <p:sp>
        <p:nvSpPr>
          <p:cNvPr id="23" name="תיבת טקסט 22">
            <a:extLst>
              <a:ext uri="{FF2B5EF4-FFF2-40B4-BE49-F238E27FC236}">
                <a16:creationId xmlns:a16="http://schemas.microsoft.com/office/drawing/2014/main" xmlns="" id="{DFEF9274-C855-4DB8-B7A0-C2E73D53B3B8}"/>
              </a:ext>
            </a:extLst>
          </p:cNvPr>
          <p:cNvSpPr txBox="1"/>
          <p:nvPr/>
        </p:nvSpPr>
        <p:spPr>
          <a:xfrm>
            <a:off x="755008" y="2868904"/>
            <a:ext cx="10603685" cy="646331"/>
          </a:xfrm>
          <a:prstGeom prst="rect">
            <a:avLst/>
          </a:prstGeom>
          <a:noFill/>
        </p:spPr>
        <p:txBody>
          <a:bodyPr wrap="square" rtlCol="1">
            <a:spAutoFit/>
          </a:bodyPr>
          <a:lstStyle/>
          <a:p>
            <a:pPr algn="ctr"/>
            <a:r>
              <a:rPr lang="he-IL" sz="3600" b="1" dirty="0"/>
              <a:t>שני המקרים נמנים כמצווה אחת </a:t>
            </a:r>
            <a:r>
              <a:rPr lang="he-IL" sz="3600" b="1" dirty="0" err="1"/>
              <a:t>בתרי"ג</a:t>
            </a:r>
            <a:r>
              <a:rPr lang="he-IL" sz="3600" b="1" dirty="0"/>
              <a:t> מצוות.</a:t>
            </a:r>
          </a:p>
        </p:txBody>
      </p:sp>
      <p:sp>
        <p:nvSpPr>
          <p:cNvPr id="24" name="אליפסה 23">
            <a:extLst>
              <a:ext uri="{FF2B5EF4-FFF2-40B4-BE49-F238E27FC236}">
                <a16:creationId xmlns:a16="http://schemas.microsoft.com/office/drawing/2014/main" xmlns="" id="{5C0DCD8D-B7F9-4AAD-888C-822BD8A689D5}"/>
              </a:ext>
            </a:extLst>
          </p:cNvPr>
          <p:cNvSpPr/>
          <p:nvPr/>
        </p:nvSpPr>
        <p:spPr>
          <a:xfrm>
            <a:off x="5279368" y="3515235"/>
            <a:ext cx="1619075" cy="46166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מדוע?</a:t>
            </a:r>
          </a:p>
        </p:txBody>
      </p:sp>
      <p:sp>
        <p:nvSpPr>
          <p:cNvPr id="25" name="פיצוץ: 8 נקודות 24">
            <a:extLst>
              <a:ext uri="{FF2B5EF4-FFF2-40B4-BE49-F238E27FC236}">
                <a16:creationId xmlns:a16="http://schemas.microsoft.com/office/drawing/2014/main" xmlns="" id="{E0FFDC9D-4C77-4E46-BCA0-2AEBF9EA1096}"/>
              </a:ext>
            </a:extLst>
          </p:cNvPr>
          <p:cNvSpPr/>
          <p:nvPr/>
        </p:nvSpPr>
        <p:spPr>
          <a:xfrm>
            <a:off x="1899303" y="3634873"/>
            <a:ext cx="8379204" cy="2587526"/>
          </a:xfrm>
          <a:prstGeom prst="irregularSeal1">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שני </a:t>
            </a:r>
            <a:r>
              <a:rPr lang="he-IL" dirty="0" err="1"/>
              <a:t>הלאוים</a:t>
            </a:r>
            <a:r>
              <a:rPr lang="he-IL" dirty="0"/>
              <a:t> עוסקים באותו איסור= הלנת שכר שכיר.</a:t>
            </a:r>
          </a:p>
          <a:p>
            <a:pPr algn="ctr"/>
            <a:endParaRPr lang="he-IL" dirty="0"/>
          </a:p>
        </p:txBody>
      </p:sp>
    </p:spTree>
    <p:extLst>
      <p:ext uri="{BB962C8B-B14F-4D97-AF65-F5344CB8AC3E}">
        <p14:creationId xmlns:p14="http://schemas.microsoft.com/office/powerpoint/2010/main" val="20117867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heel(1)">
                                      <p:cBhvr>
                                        <p:cTn id="43" dur="20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1000" fill="hold"/>
                                        <p:tgtEl>
                                          <p:spTgt spid="25"/>
                                        </p:tgtEl>
                                        <p:attrNameLst>
                                          <p:attrName>ppt_w</p:attrName>
                                        </p:attrNameLst>
                                      </p:cBhvr>
                                      <p:tavLst>
                                        <p:tav tm="0">
                                          <p:val>
                                            <p:fltVal val="0"/>
                                          </p:val>
                                        </p:tav>
                                        <p:tav tm="100000">
                                          <p:val>
                                            <p:strVal val="#ppt_w"/>
                                          </p:val>
                                        </p:tav>
                                      </p:tavLst>
                                    </p:anim>
                                    <p:anim calcmode="lin" valueType="num">
                                      <p:cBhvr>
                                        <p:cTn id="65" dur="1000" fill="hold"/>
                                        <p:tgtEl>
                                          <p:spTgt spid="25"/>
                                        </p:tgtEl>
                                        <p:attrNameLst>
                                          <p:attrName>ppt_h</p:attrName>
                                        </p:attrNameLst>
                                      </p:cBhvr>
                                      <p:tavLst>
                                        <p:tav tm="0">
                                          <p:val>
                                            <p:fltVal val="0"/>
                                          </p:val>
                                        </p:tav>
                                        <p:tav tm="100000">
                                          <p:val>
                                            <p:strVal val="#ppt_h"/>
                                          </p:val>
                                        </p:tav>
                                      </p:tavLst>
                                    </p:anim>
                                    <p:anim calcmode="lin" valueType="num">
                                      <p:cBhvr>
                                        <p:cTn id="66" dur="1000" fill="hold"/>
                                        <p:tgtEl>
                                          <p:spTgt spid="25"/>
                                        </p:tgtEl>
                                        <p:attrNameLst>
                                          <p:attrName>style.rotation</p:attrName>
                                        </p:attrNameLst>
                                      </p:cBhvr>
                                      <p:tavLst>
                                        <p:tav tm="0">
                                          <p:val>
                                            <p:fltVal val="90"/>
                                          </p:val>
                                        </p:tav>
                                        <p:tav tm="100000">
                                          <p:val>
                                            <p:fltVal val="0"/>
                                          </p:val>
                                        </p:tav>
                                      </p:tavLst>
                                    </p:anim>
                                    <p:animEffect transition="in" filter="fade">
                                      <p:cBhvr>
                                        <p:cTn id="6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5" grpId="0"/>
      <p:bldP spid="23" grpId="0"/>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E8B6314B-B4CD-45AA-81BF-33DDC90C424F}"/>
              </a:ext>
            </a:extLst>
          </p:cNvPr>
          <p:cNvSpPr txBox="1"/>
          <p:nvPr/>
        </p:nvSpPr>
        <p:spPr>
          <a:xfrm>
            <a:off x="9734780" y="4019855"/>
            <a:ext cx="878554" cy="369332"/>
          </a:xfrm>
          <a:prstGeom prst="rect">
            <a:avLst/>
          </a:prstGeom>
          <a:noFill/>
        </p:spPr>
        <p:txBody>
          <a:bodyPr wrap="square" rtlCol="1">
            <a:spAutoFit/>
          </a:bodyPr>
          <a:lstStyle/>
          <a:p>
            <a:r>
              <a:rPr lang="he-IL" dirty="0"/>
              <a:t>הרמב"ם</a:t>
            </a:r>
          </a:p>
        </p:txBody>
      </p:sp>
      <p:sp>
        <p:nvSpPr>
          <p:cNvPr id="4" name="תיבת טקסט 3">
            <a:extLst>
              <a:ext uri="{FF2B5EF4-FFF2-40B4-BE49-F238E27FC236}">
                <a16:creationId xmlns:a16="http://schemas.microsoft.com/office/drawing/2014/main" xmlns="" id="{4D3A5DBD-885D-4F2E-AF0C-6EC986742490}"/>
              </a:ext>
            </a:extLst>
          </p:cNvPr>
          <p:cNvSpPr txBox="1"/>
          <p:nvPr/>
        </p:nvSpPr>
        <p:spPr>
          <a:xfrm>
            <a:off x="8128932" y="4011554"/>
            <a:ext cx="1300674" cy="369332"/>
          </a:xfrm>
          <a:prstGeom prst="rect">
            <a:avLst/>
          </a:prstGeom>
          <a:noFill/>
        </p:spPr>
        <p:txBody>
          <a:bodyPr wrap="square" rtlCol="1">
            <a:spAutoFit/>
          </a:bodyPr>
          <a:lstStyle/>
          <a:p>
            <a:r>
              <a:rPr lang="he-IL" dirty="0"/>
              <a:t>הרמב"ן</a:t>
            </a:r>
          </a:p>
        </p:txBody>
      </p:sp>
      <p:sp>
        <p:nvSpPr>
          <p:cNvPr id="5" name="תיבת טקסט 4">
            <a:extLst>
              <a:ext uri="{FF2B5EF4-FFF2-40B4-BE49-F238E27FC236}">
                <a16:creationId xmlns:a16="http://schemas.microsoft.com/office/drawing/2014/main" xmlns="" id="{5A40541D-CDD8-4B80-A6E1-065307AE68D5}"/>
              </a:ext>
            </a:extLst>
          </p:cNvPr>
          <p:cNvSpPr txBox="1"/>
          <p:nvPr/>
        </p:nvSpPr>
        <p:spPr>
          <a:xfrm>
            <a:off x="5991415" y="4014738"/>
            <a:ext cx="1565760" cy="369332"/>
          </a:xfrm>
          <a:prstGeom prst="rect">
            <a:avLst/>
          </a:prstGeom>
          <a:noFill/>
        </p:spPr>
        <p:txBody>
          <a:bodyPr wrap="square" rtlCol="1">
            <a:spAutoFit/>
          </a:bodyPr>
          <a:lstStyle/>
          <a:p>
            <a:r>
              <a:rPr lang="he-IL" dirty="0"/>
              <a:t>בעל ספר החינוך</a:t>
            </a:r>
          </a:p>
        </p:txBody>
      </p:sp>
      <p:sp>
        <p:nvSpPr>
          <p:cNvPr id="8" name="אליפסה 7">
            <a:extLst>
              <a:ext uri="{FF2B5EF4-FFF2-40B4-BE49-F238E27FC236}">
                <a16:creationId xmlns:a16="http://schemas.microsoft.com/office/drawing/2014/main" xmlns="" id="{391CD0F4-6CEB-4449-A439-5CFCC2307776}"/>
              </a:ext>
            </a:extLst>
          </p:cNvPr>
          <p:cNvSpPr/>
          <p:nvPr/>
        </p:nvSpPr>
        <p:spPr>
          <a:xfrm>
            <a:off x="2583809" y="633370"/>
            <a:ext cx="7415867" cy="36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אם מדובר במצווה אחת, מדוע מפרטת אותה התורה בשני </a:t>
            </a:r>
            <a:r>
              <a:rPr lang="he-IL" dirty="0" err="1"/>
              <a:t>לאוים</a:t>
            </a:r>
            <a:r>
              <a:rPr lang="he-IL" dirty="0"/>
              <a:t>?</a:t>
            </a:r>
          </a:p>
        </p:txBody>
      </p:sp>
      <p:sp>
        <p:nvSpPr>
          <p:cNvPr id="9" name="תיבת טקסט 8">
            <a:extLst>
              <a:ext uri="{FF2B5EF4-FFF2-40B4-BE49-F238E27FC236}">
                <a16:creationId xmlns:a16="http://schemas.microsoft.com/office/drawing/2014/main" xmlns="" id="{2B37E118-6645-4BC1-A93F-6D3424B6E6A1}"/>
              </a:ext>
            </a:extLst>
          </p:cNvPr>
          <p:cNvSpPr txBox="1"/>
          <p:nvPr/>
        </p:nvSpPr>
        <p:spPr>
          <a:xfrm>
            <a:off x="10290358" y="640715"/>
            <a:ext cx="2297615" cy="369332"/>
          </a:xfrm>
          <a:prstGeom prst="rect">
            <a:avLst/>
          </a:prstGeom>
          <a:noFill/>
        </p:spPr>
        <p:txBody>
          <a:bodyPr wrap="square" rtlCol="1">
            <a:spAutoFit/>
          </a:bodyPr>
          <a:lstStyle/>
          <a:p>
            <a:r>
              <a:rPr lang="he-IL" b="1" dirty="0"/>
              <a:t>שאלה:</a:t>
            </a:r>
          </a:p>
        </p:txBody>
      </p:sp>
      <p:sp>
        <p:nvSpPr>
          <p:cNvPr id="10" name="תיבת טקסט 9">
            <a:extLst>
              <a:ext uri="{FF2B5EF4-FFF2-40B4-BE49-F238E27FC236}">
                <a16:creationId xmlns:a16="http://schemas.microsoft.com/office/drawing/2014/main" xmlns="" id="{7E789D94-4479-4177-B354-E5EA619EF52B}"/>
              </a:ext>
            </a:extLst>
          </p:cNvPr>
          <p:cNvSpPr txBox="1"/>
          <p:nvPr/>
        </p:nvSpPr>
        <p:spPr>
          <a:xfrm>
            <a:off x="10290358" y="1734559"/>
            <a:ext cx="2080469" cy="369332"/>
          </a:xfrm>
          <a:prstGeom prst="rect">
            <a:avLst/>
          </a:prstGeom>
          <a:noFill/>
        </p:spPr>
        <p:txBody>
          <a:bodyPr wrap="square" rtlCol="1">
            <a:spAutoFit/>
          </a:bodyPr>
          <a:lstStyle/>
          <a:p>
            <a:r>
              <a:rPr lang="he-IL" b="1" dirty="0"/>
              <a:t>תשובה:</a:t>
            </a:r>
          </a:p>
        </p:txBody>
      </p:sp>
      <p:sp>
        <p:nvSpPr>
          <p:cNvPr id="12" name="פיצוץ: 8 נקודות 11">
            <a:extLst>
              <a:ext uri="{FF2B5EF4-FFF2-40B4-BE49-F238E27FC236}">
                <a16:creationId xmlns:a16="http://schemas.microsoft.com/office/drawing/2014/main" xmlns="" id="{427DA935-EDCD-4657-932A-DBEB4E9B676C}"/>
              </a:ext>
            </a:extLst>
          </p:cNvPr>
          <p:cNvSpPr/>
          <p:nvPr/>
        </p:nvSpPr>
        <p:spPr>
          <a:xfrm>
            <a:off x="880844" y="1025189"/>
            <a:ext cx="10558321" cy="3363998"/>
          </a:xfrm>
          <a:prstGeom prst="irregularSeal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המצווה היא מצווה אחת, שלא לאחר את תשלום השכר. </a:t>
            </a:r>
          </a:p>
          <a:p>
            <a:pPr algn="ctr"/>
            <a:r>
              <a:rPr lang="he-IL" dirty="0"/>
              <a:t>פירוט </a:t>
            </a:r>
            <a:r>
              <a:rPr lang="he-IL" dirty="0" err="1"/>
              <a:t>הלאוים</a:t>
            </a:r>
            <a:r>
              <a:rPr lang="he-IL" dirty="0"/>
              <a:t> במקרה זה, לצורך פירוט הלכתי והוראה מעשית, בתוך מצווה אחת.</a:t>
            </a:r>
          </a:p>
          <a:p>
            <a:r>
              <a:rPr lang="he-IL" dirty="0">
                <a:solidFill>
                  <a:schemeClr val="bg1"/>
                </a:solidFill>
              </a:rPr>
              <a:t>כל לאו עוסק בשכיר אחר, האחד ב"שכיר יום", והשני ב"שכיר לילה".</a:t>
            </a:r>
          </a:p>
          <a:p>
            <a:endParaRPr lang="he-IL" dirty="0"/>
          </a:p>
        </p:txBody>
      </p:sp>
      <p:sp>
        <p:nvSpPr>
          <p:cNvPr id="13" name="תיבת טקסט 12">
            <a:extLst>
              <a:ext uri="{FF2B5EF4-FFF2-40B4-BE49-F238E27FC236}">
                <a16:creationId xmlns:a16="http://schemas.microsoft.com/office/drawing/2014/main" xmlns="" id="{FCDB06D3-D972-4EC0-8EFF-7B0D08C596D1}"/>
              </a:ext>
            </a:extLst>
          </p:cNvPr>
          <p:cNvSpPr txBox="1"/>
          <p:nvPr/>
        </p:nvSpPr>
        <p:spPr>
          <a:xfrm>
            <a:off x="9135053" y="4023127"/>
            <a:ext cx="528507" cy="369332"/>
          </a:xfrm>
          <a:prstGeom prst="rect">
            <a:avLst/>
          </a:prstGeom>
          <a:noFill/>
        </p:spPr>
        <p:txBody>
          <a:bodyPr wrap="square" rtlCol="1">
            <a:spAutoFit/>
          </a:bodyPr>
          <a:lstStyle/>
          <a:p>
            <a:r>
              <a:rPr lang="he-IL" dirty="0"/>
              <a:t>=</a:t>
            </a:r>
          </a:p>
        </p:txBody>
      </p:sp>
      <p:sp>
        <p:nvSpPr>
          <p:cNvPr id="14" name="תיבת טקסט 13">
            <a:extLst>
              <a:ext uri="{FF2B5EF4-FFF2-40B4-BE49-F238E27FC236}">
                <a16:creationId xmlns:a16="http://schemas.microsoft.com/office/drawing/2014/main" xmlns="" id="{50BBC1F3-55BC-4DE2-82FC-938C169BC5B4}"/>
              </a:ext>
            </a:extLst>
          </p:cNvPr>
          <p:cNvSpPr txBox="1"/>
          <p:nvPr/>
        </p:nvSpPr>
        <p:spPr>
          <a:xfrm>
            <a:off x="7622701" y="4019855"/>
            <a:ext cx="402113" cy="369332"/>
          </a:xfrm>
          <a:prstGeom prst="rect">
            <a:avLst/>
          </a:prstGeom>
          <a:noFill/>
        </p:spPr>
        <p:txBody>
          <a:bodyPr wrap="square" rtlCol="1">
            <a:spAutoFit/>
          </a:bodyPr>
          <a:lstStyle/>
          <a:p>
            <a:r>
              <a:rPr lang="he-IL" dirty="0"/>
              <a:t>=</a:t>
            </a:r>
          </a:p>
        </p:txBody>
      </p:sp>
      <p:sp>
        <p:nvSpPr>
          <p:cNvPr id="16" name="מלבן: פינות מעוגלות 15">
            <a:extLst>
              <a:ext uri="{FF2B5EF4-FFF2-40B4-BE49-F238E27FC236}">
                <a16:creationId xmlns:a16="http://schemas.microsoft.com/office/drawing/2014/main" xmlns="" id="{80D29E53-31DA-4557-880D-EBDA0A9C6BB3}"/>
              </a:ext>
            </a:extLst>
          </p:cNvPr>
          <p:cNvSpPr/>
          <p:nvPr/>
        </p:nvSpPr>
        <p:spPr>
          <a:xfrm>
            <a:off x="9303391" y="4655890"/>
            <a:ext cx="1887523" cy="1090569"/>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dirty="0"/>
              <a:t>עיקרון</a:t>
            </a:r>
          </a:p>
        </p:txBody>
      </p:sp>
      <p:sp>
        <p:nvSpPr>
          <p:cNvPr id="17" name="פיצוץ: 8 נקודות 16">
            <a:extLst>
              <a:ext uri="{FF2B5EF4-FFF2-40B4-BE49-F238E27FC236}">
                <a16:creationId xmlns:a16="http://schemas.microsoft.com/office/drawing/2014/main" xmlns="" id="{716C05C9-3675-4498-A408-E87D8BDB0DEA}"/>
              </a:ext>
            </a:extLst>
          </p:cNvPr>
          <p:cNvSpPr/>
          <p:nvPr/>
        </p:nvSpPr>
        <p:spPr>
          <a:xfrm>
            <a:off x="730809" y="4241645"/>
            <a:ext cx="7851129" cy="1982985"/>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a:p>
            <a:pPr algn="ctr"/>
            <a:endParaRPr lang="he-IL" dirty="0"/>
          </a:p>
          <a:p>
            <a:pPr algn="ctr"/>
            <a:r>
              <a:rPr lang="he-IL" dirty="0"/>
              <a:t>                  כאשר ציווים שונים נועדו להשלמת פרטי עניין אחד,  אין למנות אותם כשתי מצוות נפרדות, אלא כמצווה אחת בלבד.</a:t>
            </a:r>
          </a:p>
          <a:p>
            <a:pPr algn="ctr"/>
            <a:endParaRPr lang="he-IL" dirty="0"/>
          </a:p>
          <a:p>
            <a:pPr algn="ctr"/>
            <a:endParaRPr lang="he-IL" dirty="0"/>
          </a:p>
        </p:txBody>
      </p:sp>
      <p:cxnSp>
        <p:nvCxnSpPr>
          <p:cNvPr id="6" name="מחבר חץ ישר 5">
            <a:extLst>
              <a:ext uri="{FF2B5EF4-FFF2-40B4-BE49-F238E27FC236}">
                <a16:creationId xmlns:a16="http://schemas.microsoft.com/office/drawing/2014/main" xmlns="" id="{2B069F53-57CE-488A-921A-E22F4B6394A9}"/>
              </a:ext>
            </a:extLst>
          </p:cNvPr>
          <p:cNvCxnSpPr>
            <a:cxnSpLocks/>
          </p:cNvCxnSpPr>
          <p:nvPr/>
        </p:nvCxnSpPr>
        <p:spPr>
          <a:xfrm flipH="1">
            <a:off x="8321879" y="5293453"/>
            <a:ext cx="85664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902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ircle(in)">
                                      <p:cBhvr>
                                        <p:cTn id="61" dur="2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horizontal)">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circle(in)">
                                      <p:cBhvr>
                                        <p:cTn id="7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10" grpId="0"/>
      <p:bldP spid="12" grpId="0" animBg="1"/>
      <p:bldP spid="13" grpId="0"/>
      <p:bldP spid="14"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64F094D5-109F-4A07-A887-0F20F28A9DF8}"/>
              </a:ext>
            </a:extLst>
          </p:cNvPr>
          <p:cNvSpPr txBox="1"/>
          <p:nvPr/>
        </p:nvSpPr>
        <p:spPr>
          <a:xfrm>
            <a:off x="8070210" y="907353"/>
            <a:ext cx="2684476" cy="369332"/>
          </a:xfrm>
          <a:prstGeom prst="rect">
            <a:avLst/>
          </a:prstGeom>
          <a:noFill/>
        </p:spPr>
        <p:txBody>
          <a:bodyPr wrap="square" rtlCol="1">
            <a:spAutoFit/>
          </a:bodyPr>
          <a:lstStyle/>
          <a:p>
            <a:r>
              <a:rPr lang="he-IL" dirty="0">
                <a:highlight>
                  <a:srgbClr val="FFFF00"/>
                </a:highlight>
              </a:rPr>
              <a:t>שרש המצווה:</a:t>
            </a:r>
          </a:p>
        </p:txBody>
      </p:sp>
      <p:sp>
        <p:nvSpPr>
          <p:cNvPr id="3" name="תיבת טקסט 2">
            <a:extLst>
              <a:ext uri="{FF2B5EF4-FFF2-40B4-BE49-F238E27FC236}">
                <a16:creationId xmlns:a16="http://schemas.microsoft.com/office/drawing/2014/main" xmlns="" id="{540D3398-92D8-418C-BB23-B05A3F91C673}"/>
              </a:ext>
            </a:extLst>
          </p:cNvPr>
          <p:cNvSpPr txBox="1"/>
          <p:nvPr/>
        </p:nvSpPr>
        <p:spPr>
          <a:xfrm>
            <a:off x="4132976" y="1146904"/>
            <a:ext cx="3926048" cy="369332"/>
          </a:xfrm>
          <a:prstGeom prst="rect">
            <a:avLst/>
          </a:prstGeom>
          <a:noFill/>
        </p:spPr>
        <p:txBody>
          <a:bodyPr wrap="square" rtlCol="1">
            <a:spAutoFit/>
          </a:bodyPr>
          <a:lstStyle/>
          <a:p>
            <a:pPr algn="ctr"/>
            <a:r>
              <a:rPr lang="he-IL" dirty="0"/>
              <a:t>הקב"ה חפץ בקיום האדם אשר ברא</a:t>
            </a:r>
          </a:p>
        </p:txBody>
      </p:sp>
      <p:sp>
        <p:nvSpPr>
          <p:cNvPr id="4" name="חץ: למטה 3">
            <a:extLst>
              <a:ext uri="{FF2B5EF4-FFF2-40B4-BE49-F238E27FC236}">
                <a16:creationId xmlns:a16="http://schemas.microsoft.com/office/drawing/2014/main" xmlns="" id="{8DEB48BB-013B-43FD-8860-B5A11F21BC13}"/>
              </a:ext>
            </a:extLst>
          </p:cNvPr>
          <p:cNvSpPr/>
          <p:nvPr/>
        </p:nvSpPr>
        <p:spPr>
          <a:xfrm>
            <a:off x="6096000" y="1516236"/>
            <a:ext cx="306619" cy="4042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תיבת טקסט 4">
            <a:extLst>
              <a:ext uri="{FF2B5EF4-FFF2-40B4-BE49-F238E27FC236}">
                <a16:creationId xmlns:a16="http://schemas.microsoft.com/office/drawing/2014/main" xmlns="" id="{A4C99306-C1F7-484F-A5A7-03FF26DAEA60}"/>
              </a:ext>
            </a:extLst>
          </p:cNvPr>
          <p:cNvSpPr txBox="1"/>
          <p:nvPr/>
        </p:nvSpPr>
        <p:spPr>
          <a:xfrm>
            <a:off x="4057475" y="1889978"/>
            <a:ext cx="4077050" cy="369332"/>
          </a:xfrm>
          <a:prstGeom prst="rect">
            <a:avLst/>
          </a:prstGeom>
          <a:noFill/>
        </p:spPr>
        <p:txBody>
          <a:bodyPr wrap="square" rtlCol="1">
            <a:spAutoFit/>
          </a:bodyPr>
          <a:lstStyle/>
          <a:p>
            <a:pPr algn="ctr"/>
            <a:r>
              <a:rPr lang="he-IL" dirty="0"/>
              <a:t>מזון= חיים "באיחור המזונות- יאבד הגוף"</a:t>
            </a:r>
          </a:p>
        </p:txBody>
      </p:sp>
      <p:sp>
        <p:nvSpPr>
          <p:cNvPr id="8" name="תיבת טקסט 7">
            <a:extLst>
              <a:ext uri="{FF2B5EF4-FFF2-40B4-BE49-F238E27FC236}">
                <a16:creationId xmlns:a16="http://schemas.microsoft.com/office/drawing/2014/main" xmlns="" id="{1A6D3565-FC85-4FE4-B54B-766D1F092F16}"/>
              </a:ext>
            </a:extLst>
          </p:cNvPr>
          <p:cNvSpPr txBox="1"/>
          <p:nvPr/>
        </p:nvSpPr>
        <p:spPr>
          <a:xfrm>
            <a:off x="4057475" y="2683201"/>
            <a:ext cx="5252692" cy="369332"/>
          </a:xfrm>
          <a:prstGeom prst="rect">
            <a:avLst/>
          </a:prstGeom>
          <a:noFill/>
        </p:spPr>
        <p:txBody>
          <a:bodyPr wrap="square" rtlCol="1">
            <a:spAutoFit/>
          </a:bodyPr>
          <a:lstStyle/>
          <a:p>
            <a:r>
              <a:rPr lang="he-IL" dirty="0"/>
              <a:t>פרנסה=שכר=משכורת  </a:t>
            </a:r>
            <a:r>
              <a:rPr lang="he-IL" dirty="0">
                <a:latin typeface="Guttman Stam" panose="02010401010101010101" pitchFamily="2" charset="-79"/>
                <a:cs typeface="Guttman Stam" panose="02010401010101010101" pitchFamily="2" charset="-79"/>
              </a:rPr>
              <a:t>"אליו הוא נושא את נפשו"</a:t>
            </a:r>
          </a:p>
        </p:txBody>
      </p:sp>
      <p:cxnSp>
        <p:nvCxnSpPr>
          <p:cNvPr id="13" name="מחבר חץ ישר 12">
            <a:extLst>
              <a:ext uri="{FF2B5EF4-FFF2-40B4-BE49-F238E27FC236}">
                <a16:creationId xmlns:a16="http://schemas.microsoft.com/office/drawing/2014/main" xmlns="" id="{25D5F6CC-CAAC-48B0-8A54-A3EAF716C5D7}"/>
              </a:ext>
            </a:extLst>
          </p:cNvPr>
          <p:cNvCxnSpPr>
            <a:cxnSpLocks/>
          </p:cNvCxnSpPr>
          <p:nvPr/>
        </p:nvCxnSpPr>
        <p:spPr>
          <a:xfrm>
            <a:off x="7590640" y="3039937"/>
            <a:ext cx="215931" cy="178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xmlns="" id="{B9EEA602-5ABF-4AD5-806D-B1168F901D76}"/>
              </a:ext>
            </a:extLst>
          </p:cNvPr>
          <p:cNvCxnSpPr>
            <a:cxnSpLocks/>
          </p:cNvCxnSpPr>
          <p:nvPr/>
        </p:nvCxnSpPr>
        <p:spPr>
          <a:xfrm>
            <a:off x="6862204" y="3035000"/>
            <a:ext cx="9960" cy="267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a:extLst>
              <a:ext uri="{FF2B5EF4-FFF2-40B4-BE49-F238E27FC236}">
                <a16:creationId xmlns:a16="http://schemas.microsoft.com/office/drawing/2014/main" xmlns="" id="{C0BB6BEA-27FF-4DC1-B693-BD3D4EA57A95}"/>
              </a:ext>
            </a:extLst>
          </p:cNvPr>
          <p:cNvCxnSpPr>
            <a:cxnSpLocks/>
          </p:cNvCxnSpPr>
          <p:nvPr/>
        </p:nvCxnSpPr>
        <p:spPr>
          <a:xfrm flipH="1">
            <a:off x="4923789" y="3079764"/>
            <a:ext cx="406010" cy="139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xmlns="" id="{85666EF5-5773-40C0-8446-2FF0EB3D956B}"/>
              </a:ext>
            </a:extLst>
          </p:cNvPr>
          <p:cNvCxnSpPr>
            <a:cxnSpLocks/>
          </p:cNvCxnSpPr>
          <p:nvPr/>
        </p:nvCxnSpPr>
        <p:spPr>
          <a:xfrm flipH="1">
            <a:off x="5963179" y="3080579"/>
            <a:ext cx="226530" cy="171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a:extLst>
              <a:ext uri="{FF2B5EF4-FFF2-40B4-BE49-F238E27FC236}">
                <a16:creationId xmlns:a16="http://schemas.microsoft.com/office/drawing/2014/main" xmlns="" id="{2DFF39B0-2279-48E0-8423-AFA3A7069B0E}"/>
              </a:ext>
            </a:extLst>
          </p:cNvPr>
          <p:cNvCxnSpPr>
            <a:cxnSpLocks/>
          </p:cNvCxnSpPr>
          <p:nvPr/>
        </p:nvCxnSpPr>
        <p:spPr>
          <a:xfrm>
            <a:off x="8321942" y="3014216"/>
            <a:ext cx="419925" cy="154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גרפיקה 22" descr="תפוח">
            <a:extLst>
              <a:ext uri="{FF2B5EF4-FFF2-40B4-BE49-F238E27FC236}">
                <a16:creationId xmlns:a16="http://schemas.microsoft.com/office/drawing/2014/main" xmlns="" id="{703D9B0D-BE21-42B7-BE35-149AD047D47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16040" y="3120648"/>
            <a:ext cx="669722" cy="469784"/>
          </a:xfrm>
          <a:prstGeom prst="rect">
            <a:avLst/>
          </a:prstGeom>
        </p:spPr>
      </p:pic>
      <p:pic>
        <p:nvPicPr>
          <p:cNvPr id="39" name="גרפיקה 38" descr="עוגה אישית">
            <a:extLst>
              <a:ext uri="{FF2B5EF4-FFF2-40B4-BE49-F238E27FC236}">
                <a16:creationId xmlns:a16="http://schemas.microsoft.com/office/drawing/2014/main" xmlns="" id="{97ADCA55-5BE7-4878-9A62-3D2992D6151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98821" y="3101358"/>
            <a:ext cx="687898" cy="687898"/>
          </a:xfrm>
          <a:prstGeom prst="rect">
            <a:avLst/>
          </a:prstGeom>
        </p:spPr>
      </p:pic>
      <p:pic>
        <p:nvPicPr>
          <p:cNvPr id="41" name="גרפיקה 40" descr="עריכת שולחן">
            <a:extLst>
              <a:ext uri="{FF2B5EF4-FFF2-40B4-BE49-F238E27FC236}">
                <a16:creationId xmlns:a16="http://schemas.microsoft.com/office/drawing/2014/main" xmlns="" id="{E1DB9922-B578-4701-BF60-09212F7EADC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921833" y="2932257"/>
            <a:ext cx="897407" cy="897407"/>
          </a:xfrm>
          <a:prstGeom prst="rect">
            <a:avLst/>
          </a:prstGeom>
        </p:spPr>
      </p:pic>
      <p:pic>
        <p:nvPicPr>
          <p:cNvPr id="43" name="גרפיקה 42" descr="תה">
            <a:extLst>
              <a:ext uri="{FF2B5EF4-FFF2-40B4-BE49-F238E27FC236}">
                <a16:creationId xmlns:a16="http://schemas.microsoft.com/office/drawing/2014/main" xmlns="" id="{6153B3C2-082B-4BF5-B0F4-5EEF59462BE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33152" y="3265083"/>
            <a:ext cx="714044" cy="714044"/>
          </a:xfrm>
          <a:prstGeom prst="rect">
            <a:avLst/>
          </a:prstGeom>
        </p:spPr>
      </p:pic>
      <p:pic>
        <p:nvPicPr>
          <p:cNvPr id="45" name="גרפיקה 44" descr="פולקע">
            <a:extLst>
              <a:ext uri="{FF2B5EF4-FFF2-40B4-BE49-F238E27FC236}">
                <a16:creationId xmlns:a16="http://schemas.microsoft.com/office/drawing/2014/main" xmlns="" id="{ABA13BB9-7BD3-4306-B926-B17929949F1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830879" y="3093244"/>
            <a:ext cx="607292" cy="607292"/>
          </a:xfrm>
          <a:prstGeom prst="rect">
            <a:avLst/>
          </a:prstGeom>
        </p:spPr>
      </p:pic>
      <p:sp>
        <p:nvSpPr>
          <p:cNvPr id="22" name="חץ: למטה 21">
            <a:extLst>
              <a:ext uri="{FF2B5EF4-FFF2-40B4-BE49-F238E27FC236}">
                <a16:creationId xmlns:a16="http://schemas.microsoft.com/office/drawing/2014/main" xmlns="" id="{D5521C0A-28C2-4F19-A452-BDBBEA1F2936}"/>
              </a:ext>
            </a:extLst>
          </p:cNvPr>
          <p:cNvSpPr/>
          <p:nvPr/>
        </p:nvSpPr>
        <p:spPr>
          <a:xfrm>
            <a:off x="6096000" y="2259311"/>
            <a:ext cx="317354" cy="3992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פיצוץ: 8 נקודות 17">
            <a:extLst>
              <a:ext uri="{FF2B5EF4-FFF2-40B4-BE49-F238E27FC236}">
                <a16:creationId xmlns:a16="http://schemas.microsoft.com/office/drawing/2014/main" xmlns="" id="{92DD1FE8-944E-4A51-8FDE-D8AEB0E4E09B}"/>
              </a:ext>
            </a:extLst>
          </p:cNvPr>
          <p:cNvSpPr/>
          <p:nvPr/>
        </p:nvSpPr>
        <p:spPr>
          <a:xfrm>
            <a:off x="755021" y="3700536"/>
            <a:ext cx="10788228" cy="2515706"/>
          </a:xfrm>
          <a:prstGeom prst="irregularSeal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יום אחד= הזמן בו קיימת האפשרות לצום, ולדחות את האכילה.</a:t>
            </a:r>
          </a:p>
          <a:p>
            <a:pPr algn="ctr"/>
            <a:r>
              <a:rPr lang="he-IL" dirty="0"/>
              <a:t>ולכן הוא מאפשר את דחיית התשלום.</a:t>
            </a:r>
            <a:endParaRPr lang="he-IL" dirty="0">
              <a:highlight>
                <a:srgbClr val="808000"/>
              </a:highlight>
            </a:endParaRPr>
          </a:p>
          <a:p>
            <a:pPr algn="ctr"/>
            <a:r>
              <a:rPr lang="he-IL" dirty="0"/>
              <a:t>הסיבה שבגללה התורה לא מחייבת את המעסיק לשלם את שכר השכיר מיד בסיום העבודה.</a:t>
            </a:r>
          </a:p>
        </p:txBody>
      </p:sp>
    </p:spTree>
    <p:extLst>
      <p:ext uri="{BB962C8B-B14F-4D97-AF65-F5344CB8AC3E}">
        <p14:creationId xmlns:p14="http://schemas.microsoft.com/office/powerpoint/2010/main" val="2387156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000"/>
                                        <p:tgtEl>
                                          <p:spTgt spid="41"/>
                                        </p:tgtEl>
                                      </p:cBhvr>
                                    </p:animEffect>
                                    <p:anim calcmode="lin" valueType="num">
                                      <p:cBhvr>
                                        <p:cTn id="46" dur="2000" fill="hold"/>
                                        <p:tgtEl>
                                          <p:spTgt spid="41"/>
                                        </p:tgtEl>
                                        <p:attrNameLst>
                                          <p:attrName>ppt_w</p:attrName>
                                        </p:attrNameLst>
                                      </p:cBhvr>
                                      <p:tavLst>
                                        <p:tav tm="0" fmla="#ppt_w*sin(2.5*pi*$)">
                                          <p:val>
                                            <p:fltVal val="0"/>
                                          </p:val>
                                        </p:tav>
                                        <p:tav tm="100000">
                                          <p:val>
                                            <p:fltVal val="1"/>
                                          </p:val>
                                        </p:tav>
                                      </p:tavLst>
                                    </p:anim>
                                    <p:anim calcmode="lin" valueType="num">
                                      <p:cBhvr>
                                        <p:cTn id="47" dur="2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2000"/>
                                        <p:tgtEl>
                                          <p:spTgt spid="45"/>
                                        </p:tgtEl>
                                      </p:cBhvr>
                                    </p:animEffect>
                                    <p:anim calcmode="lin" valueType="num">
                                      <p:cBhvr>
                                        <p:cTn id="57" dur="2000" fill="hold"/>
                                        <p:tgtEl>
                                          <p:spTgt spid="45"/>
                                        </p:tgtEl>
                                        <p:attrNameLst>
                                          <p:attrName>ppt_w</p:attrName>
                                        </p:attrNameLst>
                                      </p:cBhvr>
                                      <p:tavLst>
                                        <p:tav tm="0" fmla="#ppt_w*sin(2.5*pi*$)">
                                          <p:val>
                                            <p:fltVal val="0"/>
                                          </p:val>
                                        </p:tav>
                                        <p:tav tm="100000">
                                          <p:val>
                                            <p:fltVal val="1"/>
                                          </p:val>
                                        </p:tav>
                                      </p:tavLst>
                                    </p:anim>
                                    <p:anim calcmode="lin" valueType="num">
                                      <p:cBhvr>
                                        <p:cTn id="58"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000"/>
                                        <p:tgtEl>
                                          <p:spTgt spid="43"/>
                                        </p:tgtEl>
                                      </p:cBhvr>
                                    </p:animEffect>
                                    <p:anim calcmode="lin" valueType="num">
                                      <p:cBhvr>
                                        <p:cTn id="68" dur="2000" fill="hold"/>
                                        <p:tgtEl>
                                          <p:spTgt spid="43"/>
                                        </p:tgtEl>
                                        <p:attrNameLst>
                                          <p:attrName>ppt_w</p:attrName>
                                        </p:attrNameLst>
                                      </p:cBhvr>
                                      <p:tavLst>
                                        <p:tav tm="0" fmla="#ppt_w*sin(2.5*pi*$)">
                                          <p:val>
                                            <p:fltVal val="0"/>
                                          </p:val>
                                        </p:tav>
                                        <p:tav tm="100000">
                                          <p:val>
                                            <p:fltVal val="1"/>
                                          </p:val>
                                        </p:tav>
                                      </p:tavLst>
                                    </p:anim>
                                    <p:anim calcmode="lin" valueType="num">
                                      <p:cBhvr>
                                        <p:cTn id="69" dur="2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2000"/>
                                        <p:tgtEl>
                                          <p:spTgt spid="39"/>
                                        </p:tgtEl>
                                      </p:cBhvr>
                                    </p:animEffect>
                                    <p:anim calcmode="lin" valueType="num">
                                      <p:cBhvr>
                                        <p:cTn id="79" dur="2000" fill="hold"/>
                                        <p:tgtEl>
                                          <p:spTgt spid="39"/>
                                        </p:tgtEl>
                                        <p:attrNameLst>
                                          <p:attrName>ppt_w</p:attrName>
                                        </p:attrNameLst>
                                      </p:cBhvr>
                                      <p:tavLst>
                                        <p:tav tm="0" fmla="#ppt_w*sin(2.5*pi*$)">
                                          <p:val>
                                            <p:fltVal val="0"/>
                                          </p:val>
                                        </p:tav>
                                        <p:tav tm="100000">
                                          <p:val>
                                            <p:fltVal val="1"/>
                                          </p:val>
                                        </p:tav>
                                      </p:tavLst>
                                    </p:anim>
                                    <p:anim calcmode="lin" valueType="num">
                                      <p:cBhvr>
                                        <p:cTn id="80"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000"/>
                                        <p:tgtEl>
                                          <p:spTgt spid="23"/>
                                        </p:tgtEl>
                                      </p:cBhvr>
                                    </p:animEffect>
                                    <p:anim calcmode="lin" valueType="num">
                                      <p:cBhvr>
                                        <p:cTn id="90" dur="2000" fill="hold"/>
                                        <p:tgtEl>
                                          <p:spTgt spid="23"/>
                                        </p:tgtEl>
                                        <p:attrNameLst>
                                          <p:attrName>ppt_w</p:attrName>
                                        </p:attrNameLst>
                                      </p:cBhvr>
                                      <p:tavLst>
                                        <p:tav tm="0" fmla="#ppt_w*sin(2.5*pi*$)">
                                          <p:val>
                                            <p:fltVal val="0"/>
                                          </p:val>
                                        </p:tav>
                                        <p:tav tm="100000">
                                          <p:val>
                                            <p:fltVal val="1"/>
                                          </p:val>
                                        </p:tav>
                                      </p:tavLst>
                                    </p:anim>
                                    <p:anim calcmode="lin" valueType="num">
                                      <p:cBhvr>
                                        <p:cTn id="91"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1000" fill="hold"/>
                                        <p:tgtEl>
                                          <p:spTgt spid="18"/>
                                        </p:tgtEl>
                                        <p:attrNameLst>
                                          <p:attrName>ppt_w</p:attrName>
                                        </p:attrNameLst>
                                      </p:cBhvr>
                                      <p:tavLst>
                                        <p:tav tm="0">
                                          <p:val>
                                            <p:fltVal val="0"/>
                                          </p:val>
                                        </p:tav>
                                        <p:tav tm="100000">
                                          <p:val>
                                            <p:strVal val="#ppt_w"/>
                                          </p:val>
                                        </p:tav>
                                      </p:tavLst>
                                    </p:anim>
                                    <p:anim calcmode="lin" valueType="num">
                                      <p:cBhvr>
                                        <p:cTn id="97" dur="1000" fill="hold"/>
                                        <p:tgtEl>
                                          <p:spTgt spid="18"/>
                                        </p:tgtEl>
                                        <p:attrNameLst>
                                          <p:attrName>ppt_h</p:attrName>
                                        </p:attrNameLst>
                                      </p:cBhvr>
                                      <p:tavLst>
                                        <p:tav tm="0">
                                          <p:val>
                                            <p:fltVal val="0"/>
                                          </p:val>
                                        </p:tav>
                                        <p:tav tm="100000">
                                          <p:val>
                                            <p:strVal val="#ppt_h"/>
                                          </p:val>
                                        </p:tav>
                                      </p:tavLst>
                                    </p:anim>
                                    <p:anim calcmode="lin" valueType="num">
                                      <p:cBhvr>
                                        <p:cTn id="98" dur="1000" fill="hold"/>
                                        <p:tgtEl>
                                          <p:spTgt spid="18"/>
                                        </p:tgtEl>
                                        <p:attrNameLst>
                                          <p:attrName>style.rotation</p:attrName>
                                        </p:attrNameLst>
                                      </p:cBhvr>
                                      <p:tavLst>
                                        <p:tav tm="0">
                                          <p:val>
                                            <p:fltVal val="90"/>
                                          </p:val>
                                        </p:tav>
                                        <p:tav tm="100000">
                                          <p:val>
                                            <p:fltVal val="0"/>
                                          </p:val>
                                        </p:tav>
                                      </p:tavLst>
                                    </p:anim>
                                    <p:animEffect transition="in" filter="fade">
                                      <p:cBhvr>
                                        <p:cTn id="9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8" grpId="0"/>
      <p:bldP spid="22"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3BB21DB-11BF-4546-89C6-6BA58E788AD0}"/>
              </a:ext>
            </a:extLst>
          </p:cNvPr>
          <p:cNvSpPr>
            <a:spLocks noGrp="1"/>
          </p:cNvSpPr>
          <p:nvPr>
            <p:ph type="title" idx="4294967295"/>
          </p:nvPr>
        </p:nvSpPr>
        <p:spPr>
          <a:xfrm>
            <a:off x="1295400" y="2635636"/>
            <a:ext cx="9601200" cy="1303337"/>
          </a:xfrm>
        </p:spPr>
        <p:txBody>
          <a:bodyPr>
            <a:noAutofit/>
          </a:bodyPr>
          <a:lstStyle/>
          <a:p>
            <a:r>
              <a:rPr lang="he-IL" sz="6000" b="1" dirty="0"/>
              <a:t>מצווה ר"ל </a:t>
            </a:r>
            <a:br>
              <a:rPr lang="he-IL" sz="6000" b="1" dirty="0"/>
            </a:br>
            <a:r>
              <a:rPr lang="he-IL" sz="6000" b="1" dirty="0"/>
              <a:t>שלא לאחר שכר שכיר</a:t>
            </a:r>
            <a:br>
              <a:rPr lang="he-IL" sz="6000" b="1" dirty="0"/>
            </a:br>
            <a:r>
              <a:rPr lang="he-IL" sz="6000" b="1" dirty="0"/>
              <a:t/>
            </a:r>
            <a:br>
              <a:rPr lang="he-IL" sz="6000" b="1" dirty="0"/>
            </a:br>
            <a:r>
              <a:rPr lang="he-IL" sz="6000" b="1" dirty="0"/>
              <a:t/>
            </a:r>
            <a:br>
              <a:rPr lang="he-IL" sz="6000" b="1" dirty="0"/>
            </a:br>
            <a:r>
              <a:rPr lang="he-IL" sz="3600" b="1" dirty="0"/>
              <a:t>חלק ב'</a:t>
            </a:r>
          </a:p>
        </p:txBody>
      </p:sp>
    </p:spTree>
    <p:extLst>
      <p:ext uri="{BB962C8B-B14F-4D97-AF65-F5344CB8AC3E}">
        <p14:creationId xmlns:p14="http://schemas.microsoft.com/office/powerpoint/2010/main" val="2344704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E57F5BF6-228B-42A6-A379-ED39209C8D1C}"/>
              </a:ext>
            </a:extLst>
          </p:cNvPr>
          <p:cNvSpPr txBox="1"/>
          <p:nvPr/>
        </p:nvSpPr>
        <p:spPr>
          <a:xfrm>
            <a:off x="8674218" y="1040235"/>
            <a:ext cx="2130976" cy="369332"/>
          </a:xfrm>
          <a:prstGeom prst="rect">
            <a:avLst/>
          </a:prstGeom>
          <a:noFill/>
        </p:spPr>
        <p:txBody>
          <a:bodyPr wrap="square" rtlCol="1">
            <a:spAutoFit/>
          </a:bodyPr>
          <a:lstStyle/>
          <a:p>
            <a:r>
              <a:rPr lang="he-IL" dirty="0"/>
              <a:t>דיני המצווה-</a:t>
            </a:r>
          </a:p>
        </p:txBody>
      </p:sp>
      <p:sp>
        <p:nvSpPr>
          <p:cNvPr id="3" name="תיבת טקסט 2">
            <a:extLst>
              <a:ext uri="{FF2B5EF4-FFF2-40B4-BE49-F238E27FC236}">
                <a16:creationId xmlns:a16="http://schemas.microsoft.com/office/drawing/2014/main" xmlns="" id="{4066A35D-5629-403D-A5D0-C5FB2661E321}"/>
              </a:ext>
            </a:extLst>
          </p:cNvPr>
          <p:cNvSpPr txBox="1"/>
          <p:nvPr/>
        </p:nvSpPr>
        <p:spPr>
          <a:xfrm>
            <a:off x="5377344" y="1610686"/>
            <a:ext cx="4491884" cy="369332"/>
          </a:xfrm>
          <a:prstGeom prst="rect">
            <a:avLst/>
          </a:prstGeom>
          <a:noFill/>
        </p:spPr>
        <p:txBody>
          <a:bodyPr wrap="square" rtlCol="1">
            <a:spAutoFit/>
          </a:bodyPr>
          <a:lstStyle/>
          <a:p>
            <a:pPr algn="r"/>
            <a:r>
              <a:rPr lang="he-IL" dirty="0"/>
              <a:t>1. הציווי לשלם בזמן = </a:t>
            </a:r>
            <a:r>
              <a:rPr lang="he-IL" dirty="0" err="1"/>
              <a:t>אדם,פועל</a:t>
            </a:r>
            <a:r>
              <a:rPr lang="he-IL" dirty="0"/>
              <a:t>= בהמות= חפצים</a:t>
            </a:r>
          </a:p>
        </p:txBody>
      </p:sp>
      <p:sp>
        <p:nvSpPr>
          <p:cNvPr id="4" name="תיבת טקסט 3">
            <a:extLst>
              <a:ext uri="{FF2B5EF4-FFF2-40B4-BE49-F238E27FC236}">
                <a16:creationId xmlns:a16="http://schemas.microsoft.com/office/drawing/2014/main" xmlns="" id="{CE7B8D93-6F1B-4C44-895E-2B3CAA9372BE}"/>
              </a:ext>
            </a:extLst>
          </p:cNvPr>
          <p:cNvSpPr txBox="1"/>
          <p:nvPr/>
        </p:nvSpPr>
        <p:spPr>
          <a:xfrm>
            <a:off x="738232" y="1610686"/>
            <a:ext cx="4491883" cy="369332"/>
          </a:xfrm>
          <a:prstGeom prst="rect">
            <a:avLst/>
          </a:prstGeom>
          <a:noFill/>
        </p:spPr>
        <p:txBody>
          <a:bodyPr wrap="square" rtlCol="1">
            <a:spAutoFit/>
          </a:bodyPr>
          <a:lstStyle/>
          <a:p>
            <a:r>
              <a:rPr lang="he-IL" dirty="0">
                <a:latin typeface="Guttman Stam" panose="02010401010101010101" pitchFamily="2" charset="-79"/>
                <a:cs typeface="Guttman Stam" panose="02010401010101010101" pitchFamily="2" charset="-79"/>
              </a:rPr>
              <a:t>"ביומו </a:t>
            </a:r>
            <a:r>
              <a:rPr lang="he-IL" dirty="0" err="1">
                <a:latin typeface="Guttman Stam" panose="02010401010101010101" pitchFamily="2" charset="-79"/>
                <a:cs typeface="Guttman Stam" panose="02010401010101010101" pitchFamily="2" charset="-79"/>
              </a:rPr>
              <a:t>תתן</a:t>
            </a:r>
            <a:r>
              <a:rPr lang="he-IL" dirty="0">
                <a:latin typeface="Guttman Stam" panose="02010401010101010101" pitchFamily="2" charset="-79"/>
                <a:cs typeface="Guttman Stam" panose="02010401010101010101" pitchFamily="2" charset="-79"/>
              </a:rPr>
              <a:t> </a:t>
            </a:r>
            <a:r>
              <a:rPr lang="he-IL" dirty="0" err="1">
                <a:latin typeface="Guttman Stam" panose="02010401010101010101" pitchFamily="2" charset="-79"/>
                <a:cs typeface="Guttman Stam" panose="02010401010101010101" pitchFamily="2" charset="-79"/>
              </a:rPr>
              <a:t>שכרו","לא</a:t>
            </a:r>
            <a:r>
              <a:rPr lang="he-IL" dirty="0">
                <a:latin typeface="Guttman Stam" panose="02010401010101010101" pitchFamily="2" charset="-79"/>
                <a:cs typeface="Guttman Stam" panose="02010401010101010101" pitchFamily="2" charset="-79"/>
              </a:rPr>
              <a:t> תלין פעולת שכיר"</a:t>
            </a:r>
          </a:p>
        </p:txBody>
      </p:sp>
      <p:sp>
        <p:nvSpPr>
          <p:cNvPr id="5" name="תיבת טקסט 4">
            <a:extLst>
              <a:ext uri="{FF2B5EF4-FFF2-40B4-BE49-F238E27FC236}">
                <a16:creationId xmlns:a16="http://schemas.microsoft.com/office/drawing/2014/main" xmlns="" id="{3FD8E9CE-D591-4F4F-ADA3-6A2C2B9A9A06}"/>
              </a:ext>
            </a:extLst>
          </p:cNvPr>
          <p:cNvSpPr txBox="1"/>
          <p:nvPr/>
        </p:nvSpPr>
        <p:spPr>
          <a:xfrm>
            <a:off x="738232" y="2172803"/>
            <a:ext cx="9130996" cy="923330"/>
          </a:xfrm>
          <a:prstGeom prst="rect">
            <a:avLst/>
          </a:prstGeom>
          <a:noFill/>
        </p:spPr>
        <p:txBody>
          <a:bodyPr wrap="square" rtlCol="1">
            <a:spAutoFit/>
          </a:bodyPr>
          <a:lstStyle/>
          <a:p>
            <a:pPr algn="r"/>
            <a:r>
              <a:rPr lang="he-IL" dirty="0"/>
              <a:t>2. שכיר שעות של לילה (עובד בחלק משעות הלילה) , גובה כל הלילה.</a:t>
            </a:r>
          </a:p>
          <a:p>
            <a:pPr algn="r"/>
            <a:r>
              <a:rPr lang="he-IL" dirty="0"/>
              <a:t>    שכיר שעות של יום (עובד בחלק משעות היום) , גובה כל היום.</a:t>
            </a:r>
          </a:p>
          <a:p>
            <a:pPr algn="r"/>
            <a:endParaRPr lang="he-IL" dirty="0"/>
          </a:p>
        </p:txBody>
      </p:sp>
      <p:sp>
        <p:nvSpPr>
          <p:cNvPr id="6" name="תיבת טקסט 5">
            <a:extLst>
              <a:ext uri="{FF2B5EF4-FFF2-40B4-BE49-F238E27FC236}">
                <a16:creationId xmlns:a16="http://schemas.microsoft.com/office/drawing/2014/main" xmlns="" id="{F468C4B1-6E92-4CF2-A465-1856AA678B89}"/>
              </a:ext>
            </a:extLst>
          </p:cNvPr>
          <p:cNvSpPr txBox="1"/>
          <p:nvPr/>
        </p:nvSpPr>
        <p:spPr>
          <a:xfrm>
            <a:off x="3523376" y="3204594"/>
            <a:ext cx="6165908" cy="646331"/>
          </a:xfrm>
          <a:prstGeom prst="rect">
            <a:avLst/>
          </a:prstGeom>
          <a:noFill/>
        </p:spPr>
        <p:txBody>
          <a:bodyPr wrap="square" rtlCol="1">
            <a:spAutoFit/>
          </a:bodyPr>
          <a:lstStyle/>
          <a:p>
            <a:pPr algn="ctr"/>
            <a:r>
              <a:rPr lang="he-IL" dirty="0"/>
              <a:t>3. שכיר חודש, שכיר שבת (שבוע) שכיר שנה, שכיר שבוע (שבע שנים) </a:t>
            </a:r>
          </a:p>
          <a:p>
            <a:pPr algn="ctr"/>
            <a:endParaRPr lang="he-IL" dirty="0"/>
          </a:p>
        </p:txBody>
      </p:sp>
      <p:sp>
        <p:nvSpPr>
          <p:cNvPr id="7" name="חץ: מעוקל ימינה 6">
            <a:extLst>
              <a:ext uri="{FF2B5EF4-FFF2-40B4-BE49-F238E27FC236}">
                <a16:creationId xmlns:a16="http://schemas.microsoft.com/office/drawing/2014/main" xmlns="" id="{9CCD5F49-1904-4E85-A634-F054E45AF155}"/>
              </a:ext>
            </a:extLst>
          </p:cNvPr>
          <p:cNvSpPr/>
          <p:nvPr/>
        </p:nvSpPr>
        <p:spPr>
          <a:xfrm>
            <a:off x="8204433" y="3708123"/>
            <a:ext cx="731520" cy="8177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8" name="תיבת טקסט 7">
            <a:extLst>
              <a:ext uri="{FF2B5EF4-FFF2-40B4-BE49-F238E27FC236}">
                <a16:creationId xmlns:a16="http://schemas.microsoft.com/office/drawing/2014/main" xmlns="" id="{2D5F9B8F-B078-462F-978E-6B1683F0DBCA}"/>
              </a:ext>
            </a:extLst>
          </p:cNvPr>
          <p:cNvSpPr txBox="1"/>
          <p:nvPr/>
        </p:nvSpPr>
        <p:spPr>
          <a:xfrm>
            <a:off x="6795083" y="5008228"/>
            <a:ext cx="4169328" cy="646331"/>
          </a:xfrm>
          <a:prstGeom prst="rect">
            <a:avLst/>
          </a:prstGeom>
          <a:noFill/>
        </p:spPr>
        <p:txBody>
          <a:bodyPr wrap="square" rtlCol="1">
            <a:spAutoFit/>
          </a:bodyPr>
          <a:lstStyle/>
          <a:p>
            <a:pPr algn="ctr"/>
            <a:r>
              <a:rPr lang="he-IL" dirty="0"/>
              <a:t>יצא ביום = סיים מלאכתו ביום - לפני סוף היום </a:t>
            </a:r>
          </a:p>
          <a:p>
            <a:pPr algn="ctr"/>
            <a:r>
              <a:rPr lang="he-IL" dirty="0"/>
              <a:t>גובה שכרו כל היום.</a:t>
            </a:r>
          </a:p>
        </p:txBody>
      </p:sp>
      <p:sp>
        <p:nvSpPr>
          <p:cNvPr id="9" name="חץ: מעוקל שמאלה 8">
            <a:extLst>
              <a:ext uri="{FF2B5EF4-FFF2-40B4-BE49-F238E27FC236}">
                <a16:creationId xmlns:a16="http://schemas.microsoft.com/office/drawing/2014/main" xmlns="" id="{A373A2AC-1CDA-4217-A353-E778D05C9934}"/>
              </a:ext>
            </a:extLst>
          </p:cNvPr>
          <p:cNvSpPr/>
          <p:nvPr/>
        </p:nvSpPr>
        <p:spPr>
          <a:xfrm>
            <a:off x="3970091" y="3565320"/>
            <a:ext cx="731520" cy="81776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0" name="תיבת טקסט 9">
            <a:extLst>
              <a:ext uri="{FF2B5EF4-FFF2-40B4-BE49-F238E27FC236}">
                <a16:creationId xmlns:a16="http://schemas.microsoft.com/office/drawing/2014/main" xmlns="" id="{4206529C-8085-4EC0-AB4C-C85EF6C8F8AE}"/>
              </a:ext>
            </a:extLst>
          </p:cNvPr>
          <p:cNvSpPr txBox="1"/>
          <p:nvPr/>
        </p:nvSpPr>
        <p:spPr>
          <a:xfrm>
            <a:off x="828202" y="5008228"/>
            <a:ext cx="4311941" cy="646331"/>
          </a:xfrm>
          <a:prstGeom prst="rect">
            <a:avLst/>
          </a:prstGeom>
          <a:noFill/>
        </p:spPr>
        <p:txBody>
          <a:bodyPr wrap="square" rtlCol="1">
            <a:spAutoFit/>
          </a:bodyPr>
          <a:lstStyle/>
          <a:p>
            <a:pPr algn="ctr"/>
            <a:r>
              <a:rPr lang="he-IL" dirty="0"/>
              <a:t>יצא בלילה = סיים מלאכתו בלילה - לפני סוף הלילה</a:t>
            </a:r>
          </a:p>
          <a:p>
            <a:pPr algn="ctr"/>
            <a:r>
              <a:rPr lang="he-IL" dirty="0"/>
              <a:t>גובה שכרו כל הלילה</a:t>
            </a:r>
          </a:p>
        </p:txBody>
      </p:sp>
    </p:spTree>
    <p:extLst>
      <p:ext uri="{BB962C8B-B14F-4D97-AF65-F5344CB8AC3E}">
        <p14:creationId xmlns:p14="http://schemas.microsoft.com/office/powerpoint/2010/main" val="32206635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1048</TotalTime>
  <Words>1157</Words>
  <Application>Microsoft Office PowerPoint</Application>
  <PresentationFormat>מותאם אישית</PresentationFormat>
  <Paragraphs>147</Paragraphs>
  <Slides>17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אורגני</vt:lpstr>
      <vt:lpstr>לקט מצוות מספר החינוך</vt:lpstr>
      <vt:lpstr>מצווה ר"ל שלא לאחר שכר שכיר</vt:lpstr>
      <vt:lpstr>מצגת של PowerPoint</vt:lpstr>
      <vt:lpstr>מצגת של PowerPoint</vt:lpstr>
      <vt:lpstr>מצגת של PowerPoint</vt:lpstr>
      <vt:lpstr>מצגת של PowerPoint</vt:lpstr>
      <vt:lpstr>מצגת של PowerPoint</vt:lpstr>
      <vt:lpstr>מצווה ר"ל  שלא לאחר שכר שכיר   חלק ב'</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לקט מצוות מספר החינוך</dc:title>
  <dc:creator>אליעזר שפירא</dc:creator>
  <cp:lastModifiedBy>גבאי 1</cp:lastModifiedBy>
  <cp:revision>121</cp:revision>
  <dcterms:created xsi:type="dcterms:W3CDTF">2020-03-29T15:55:05Z</dcterms:created>
  <dcterms:modified xsi:type="dcterms:W3CDTF">2020-09-06T19:38:22Z</dcterms:modified>
</cp:coreProperties>
</file>