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286BCB-FDA9-4155-BE58-8E7604E72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C194D64-CEB3-47EF-8D36-D20B6ABC4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B83B60B-8D6F-4365-8CC0-C7E07CF4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6E5AF4-2D1F-4454-89B6-0DFF4032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B5F9125-BABE-4405-B30C-C9422F67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083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8F4257-FB5B-49F2-B794-CC413A89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05369D0-E5C9-4839-AD33-31139C617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504E36-638E-4E74-AAEA-CB4274EF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ADB1BF-8AC7-4C1A-BDB5-BC115916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DA82650-CE9E-4250-AB43-BB8E15B2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145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CC122E-1B61-46C0-A130-B115BBA243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2C13EE8-BA6F-415E-94D6-C290B55C5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B0A508C-99F7-482C-89D3-9D2C3D66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A482323-FEE6-4607-B6DE-CF624DD0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D50E208-5A56-4F49-B0FE-D44A039C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404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FA5A2C-5716-4E52-9E33-1E40624C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F3FA089-0406-45C2-A746-7C91E7E4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20BA13-2427-4F33-9212-2C8C7670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0CF0334-85A3-42BD-8E5E-71294A20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6BBD21B-CC4F-4051-9089-E7E4E018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88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D27722-59B2-498E-B498-F9635E2F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83B32BE-9FD0-47B3-A713-E8A50AC86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5BDA8D-90DD-4520-B4CC-8B94093B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0F30FEE-1167-4037-BD9B-B5970FF09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FB62CA-33BB-46E6-B895-6946F5E3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206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597ECB-8E95-4C91-A5C4-301677ED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9595713-886D-472C-8A92-CE3FD798B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5A3C3E1-B18E-479E-AD3F-79F43D98E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D1AC694-6658-4B23-A050-7494CB48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4913D8B-83A4-40BB-8323-8161B3C9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E26543-12CB-463D-9F83-B118A21B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027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A68967-D02C-4CEA-A5F6-FF9F0FF4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9DF8B09-B760-45C8-A1AB-8221D43B0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C65297D-4CD8-4B12-98AF-2C1689572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933EC88-DAC8-4B21-BE32-EC3D09284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D967597-2A21-446D-8D69-3FF9CB745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0A4C538-5D24-4349-BD6C-06B6D767D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46A20C0-F4BC-4A69-B12E-31C694EC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686C0BB-45B8-4EAE-907A-1CAA4959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43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A1BB56-7D3B-463C-8F80-C317560F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0D6CA74-95F6-4DA4-99F2-B980BBBC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A7436AF-666C-4C19-99BB-8C1FBF25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CE272C1-4BCF-437D-BE94-21122229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297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4369748-E309-4F50-92D0-A918881E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1C00E17-D7AF-4336-AA88-5A2D55DFA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78ADC53-C9F1-4580-8B4E-0632880C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312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0A3B27-116D-4797-8786-97408E5A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81323F5-942D-4553-9910-BC3B7944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D641991-EDF4-4766-8FD4-9B9FF219C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7D0D25B-4E2A-4862-B7F6-0337C999B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71E032E-B34F-487B-86D2-AA6AAD50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2A29743-CE0C-4DE3-839A-5AC262E0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02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28C002-3C35-4BF7-B205-EF0E665D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902671E-DF27-4962-BDAC-1BE142FF1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8155960-6FBD-447B-B542-FDD931F6F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D874EC5-42DA-4300-918F-F934BC7F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AB6227E-009D-449D-88D5-66F0A858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D2399C5-7600-4B37-8A7E-33D444EB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04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163B1CB-8C38-4F6A-8044-4E042277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E6A1E51-E27C-4A41-AEDC-3CDC791E3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3C8C07B-8174-4422-A619-BFE202002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8F6E-E6CF-4CDD-8117-73D593AE0BB1}" type="datetimeFigureOut">
              <a:rPr lang="he-IL" smtClean="0"/>
              <a:t>י"ד/חשון/תשפ"א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77E3CE-B327-4440-A6CC-54CE4BD5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B3021E3-BE1D-4659-B686-59493F9E7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EBE6-A313-4227-80C7-BBF81E9242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090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E180E68-D68D-4003-8C4A-8713CDC7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3429000"/>
            <a:ext cx="9144000" cy="2562226"/>
          </a:xfrm>
        </p:spPr>
        <p:txBody>
          <a:bodyPr>
            <a:normAutofit fontScale="90000"/>
          </a:bodyPr>
          <a:lstStyle/>
          <a:p>
            <a:br>
              <a:rPr lang="he-IL" dirty="0"/>
            </a:br>
            <a:br>
              <a:rPr lang="he-IL" dirty="0"/>
            </a:br>
            <a:br>
              <a:rPr lang="he-IL" dirty="0"/>
            </a:br>
            <a:r>
              <a:rPr lang="he-IL" dirty="0"/>
              <a:t>מצווה רל"ט-</a:t>
            </a:r>
            <a:br>
              <a:rPr lang="he-IL" dirty="0"/>
            </a:br>
            <a:r>
              <a:rPr lang="he-IL" dirty="0"/>
              <a:t> מצות תוכחה לישראל שאינו נוהג כשורה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189A2739-BFF2-41C8-A0F0-C4BB026E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39" y="619124"/>
            <a:ext cx="6036816" cy="280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69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D6CDB68-2BFC-4A64-932A-480A1EE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EBBCF2F-78FE-4D7C-A530-E31F88217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424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3CB451-B107-4117-A0FA-28FB9D18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הגדרת המצווה: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0A5B54-E1BF-457A-BB2D-F7781AB25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4400" b="1" dirty="0">
                <a:latin typeface="+mj-lt"/>
                <a:ea typeface="+mj-ea"/>
                <a:cs typeface="+mj-cs"/>
              </a:rPr>
              <a:t>להוֹכִיחַ אֶחָד מִיִּשְֹרָאֵל שֶׁאֵינוֹ מִתְנַהֵג כַּשּׁוּרָה</a:t>
            </a:r>
            <a:r>
              <a:rPr lang="he-IL" sz="4400" dirty="0"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endParaRPr lang="he-IL" sz="4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he-IL" sz="44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8" name="מלבן: מסגרת משופעת 7">
            <a:extLst>
              <a:ext uri="{FF2B5EF4-FFF2-40B4-BE49-F238E27FC236}">
                <a16:creationId xmlns:a16="http://schemas.microsoft.com/office/drawing/2014/main" id="{DD6AF2E9-3DEF-4E3F-ABF8-6F4C7A33C1A9}"/>
              </a:ext>
            </a:extLst>
          </p:cNvPr>
          <p:cNvSpPr/>
          <p:nvPr/>
        </p:nvSpPr>
        <p:spPr>
          <a:xfrm>
            <a:off x="6496247" y="2972755"/>
            <a:ext cx="4406291" cy="2329842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/>
              <a:t>בֵּין אָדָם לַחֲבֵרו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8B7EAB4D-CD25-4D02-8804-5F5F20EC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6131">
            <a:off x="8573153" y="4625830"/>
            <a:ext cx="3439829" cy="1839349"/>
          </a:xfrm>
          <a:prstGeom prst="rect">
            <a:avLst/>
          </a:prstGeom>
        </p:spPr>
      </p:pic>
      <p:sp>
        <p:nvSpPr>
          <p:cNvPr id="11" name="מלבן: מסגרת משופעת 10">
            <a:extLst>
              <a:ext uri="{FF2B5EF4-FFF2-40B4-BE49-F238E27FC236}">
                <a16:creationId xmlns:a16="http://schemas.microsoft.com/office/drawing/2014/main" id="{36AB989A-9CE9-4D49-96F3-A6D6C09597E8}"/>
              </a:ext>
            </a:extLst>
          </p:cNvPr>
          <p:cNvSpPr/>
          <p:nvPr/>
        </p:nvSpPr>
        <p:spPr>
          <a:xfrm>
            <a:off x="1289462" y="3488586"/>
            <a:ext cx="4287366" cy="2318055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בֵין אָדָם לַמָּקוֹם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4130A6A2-B17F-4897-94F7-388E9225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8937">
            <a:off x="441560" y="1286084"/>
            <a:ext cx="2202444" cy="25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8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87C4B8-A724-463C-B37B-39558249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5150"/>
          </a:xfrm>
        </p:spPr>
        <p:txBody>
          <a:bodyPr>
            <a:normAutofit fontScale="90000"/>
          </a:bodyPr>
          <a:lstStyle/>
          <a:p>
            <a:br>
              <a:rPr lang="he-IL" dirty="0"/>
            </a:br>
            <a:r>
              <a:rPr lang="he-IL" dirty="0"/>
              <a:t>שֶׁנֶּאֱמַר: </a:t>
            </a:r>
            <a:br>
              <a:rPr lang="he-IL" dirty="0"/>
            </a:br>
            <a:r>
              <a:rPr lang="he-IL" dirty="0"/>
              <a:t>"</a:t>
            </a:r>
            <a:r>
              <a:rPr lang="he-IL" dirty="0">
                <a:solidFill>
                  <a:schemeClr val="accent1"/>
                </a:solidFill>
              </a:rPr>
              <a:t>הוֹכֵחַ תּוֹכִיחַ </a:t>
            </a:r>
            <a:r>
              <a:rPr lang="he-IL" dirty="0"/>
              <a:t>אֶת עֲמִיתֶךָ </a:t>
            </a:r>
            <a:r>
              <a:rPr lang="he-IL" dirty="0">
                <a:solidFill>
                  <a:schemeClr val="accent6"/>
                </a:solidFill>
              </a:rPr>
              <a:t>וְלֹא </a:t>
            </a:r>
            <a:r>
              <a:rPr lang="he-IL" dirty="0" err="1">
                <a:solidFill>
                  <a:schemeClr val="accent6"/>
                </a:solidFill>
              </a:rPr>
              <a:t>תִשָֹּא</a:t>
            </a:r>
            <a:r>
              <a:rPr lang="he-IL" dirty="0">
                <a:solidFill>
                  <a:schemeClr val="accent6"/>
                </a:solidFill>
              </a:rPr>
              <a:t> עָלָיו חֵטְא</a:t>
            </a:r>
            <a:r>
              <a:rPr lang="he-IL" dirty="0"/>
              <a:t>".</a:t>
            </a:r>
            <a:r>
              <a:rPr lang="he-IL" sz="2400" dirty="0"/>
              <a:t> ויקרא </a:t>
            </a:r>
            <a:r>
              <a:rPr lang="he-IL" sz="2400" dirty="0" err="1"/>
              <a:t>יט</a:t>
            </a:r>
            <a:r>
              <a:rPr lang="he-IL" sz="2400" dirty="0"/>
              <a:t>, </a:t>
            </a:r>
            <a:r>
              <a:rPr lang="he-IL" sz="2400" dirty="0" err="1"/>
              <a:t>יז</a:t>
            </a:r>
            <a:br>
              <a:rPr lang="he-IL" dirty="0"/>
            </a:br>
            <a:r>
              <a:rPr lang="he-IL" dirty="0"/>
              <a:t>                                                </a:t>
            </a:r>
            <a:endParaRPr lang="he-IL" sz="2700" dirty="0"/>
          </a:p>
        </p:txBody>
      </p:sp>
      <p:sp>
        <p:nvSpPr>
          <p:cNvPr id="4" name="פיצוץ : 14 נקודות 3">
            <a:extLst>
              <a:ext uri="{FF2B5EF4-FFF2-40B4-BE49-F238E27FC236}">
                <a16:creationId xmlns:a16="http://schemas.microsoft.com/office/drawing/2014/main" id="{F2CC7662-3B2E-4189-B814-79EC8FD73F08}"/>
              </a:ext>
            </a:extLst>
          </p:cNvPr>
          <p:cNvSpPr/>
          <p:nvPr/>
        </p:nvSpPr>
        <p:spPr>
          <a:xfrm>
            <a:off x="6934200" y="2000251"/>
            <a:ext cx="5095875" cy="39719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גם אם הוכחנו כבר מישהו,</a:t>
            </a:r>
          </a:p>
          <a:p>
            <a:pPr algn="ctr"/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אם הוא ממשיך </a:t>
            </a:r>
            <a:r>
              <a:rPr lang="he-IL" sz="2000" dirty="0" err="1">
                <a:latin typeface="Guttman Yad-Brush" panose="02010401010101010101" pitchFamily="2" charset="-79"/>
                <a:cs typeface="Guttman Yad-Brush" panose="02010401010101010101" pitchFamily="2" charset="-79"/>
              </a:rPr>
              <a:t>לחטוא</a:t>
            </a:r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, יש להוכיחו שוב ושוב</a:t>
            </a:r>
          </a:p>
        </p:txBody>
      </p:sp>
      <p:sp>
        <p:nvSpPr>
          <p:cNvPr id="5" name="פיצוץ : 14 נקודות 4">
            <a:extLst>
              <a:ext uri="{FF2B5EF4-FFF2-40B4-BE49-F238E27FC236}">
                <a16:creationId xmlns:a16="http://schemas.microsoft.com/office/drawing/2014/main" id="{90659D14-154B-48EF-A2C8-06386989745A}"/>
              </a:ext>
            </a:extLst>
          </p:cNvPr>
          <p:cNvSpPr/>
          <p:nvPr/>
        </p:nvSpPr>
        <p:spPr>
          <a:xfrm>
            <a:off x="1162050" y="1711071"/>
            <a:ext cx="5095875" cy="2971800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יש להיזהר שלא להוכיח בצורה שמביישת את החוטא</a:t>
            </a:r>
            <a:r>
              <a:rPr lang="he-IL" dirty="0"/>
              <a:t>.</a:t>
            </a:r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000E091A-E53F-41FB-B737-69E3227C5B2C}"/>
              </a:ext>
            </a:extLst>
          </p:cNvPr>
          <p:cNvSpPr/>
          <p:nvPr/>
        </p:nvSpPr>
        <p:spPr>
          <a:xfrm>
            <a:off x="4067176" y="4193666"/>
            <a:ext cx="571500" cy="85458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114075AB-CE75-4F79-B886-6B989829CEAB}"/>
              </a:ext>
            </a:extLst>
          </p:cNvPr>
          <p:cNvSpPr txBox="1"/>
          <p:nvPr/>
        </p:nvSpPr>
        <p:spPr>
          <a:xfrm>
            <a:off x="0" y="5172074"/>
            <a:ext cx="6096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הגבלה זו מתייחסת רק לשלב התחלת התוכחה, בפעמים הראשונות, שאז צריך להוכיחו בסתר ובעדינות - שלא יתבייש. </a:t>
            </a:r>
          </a:p>
          <a:p>
            <a:r>
              <a:rPr lang="he-IL" dirty="0"/>
              <a:t>אך אם הדבר לא מועיל, מותר וצריך להחריף את התוכחה ואפילו לביישו ברבים ולפרסם מעשיו כדי שיחזור למוטב.</a:t>
            </a:r>
          </a:p>
        </p:txBody>
      </p:sp>
    </p:spTree>
    <p:extLst>
      <p:ext uri="{BB962C8B-B14F-4D97-AF65-F5344CB8AC3E}">
        <p14:creationId xmlns:p14="http://schemas.microsoft.com/office/powerpoint/2010/main" val="345774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DBE9E0-2E12-43C1-B8FC-1849E17B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שורש המצווה :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D8AF6B1-024D-4103-9321-C352B6E7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729404" cy="4774291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"</a:t>
            </a:r>
            <a:r>
              <a:rPr lang="he-IL" b="1" dirty="0"/>
              <a:t>לְפִי שֶׁיֵּשׁ בָּזֶה שָׁלוֹם וְטוֹבָה בֵּין אֲנָשִׁים, </a:t>
            </a:r>
          </a:p>
          <a:p>
            <a:pPr marL="0" indent="0">
              <a:buNone/>
            </a:pPr>
            <a:r>
              <a:rPr lang="he-IL" dirty="0"/>
              <a:t>כִּי כְּשֶׁיֶּחֱטָא אִישׁ לָאִישׁ וְיוֹכִיחֶנּוּ בְּמִסְתָּרִים - יִתְנַצֵּל לְפָנָיו וִיקַבֵּל הִתְנַצְּלוּתוֹ וְיִשְׁלַם עִמּוֹ,</a:t>
            </a:r>
          </a:p>
          <a:p>
            <a:pPr marL="0" indent="0">
              <a:buNone/>
            </a:pPr>
            <a:r>
              <a:rPr lang="he-IL" dirty="0"/>
              <a:t>וְאִם לֹא יוֹכִיחֶנּוּ - יִשְֹטְמֶנּוּ (ישנאנו) </a:t>
            </a:r>
            <a:r>
              <a:rPr lang="he-IL" dirty="0" err="1"/>
              <a:t>בְלִבּו</a:t>
            </a:r>
            <a:r>
              <a:rPr lang="he-IL" dirty="0"/>
              <a:t>ֹ וְיַזִּיק אֵלָיו - לְפִי שָׁעָה, אוֹ לִזְמַן מִן הַזְּמַנִּים, "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947D6A9-0EB6-4234-804D-D531D5BAD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737" y="3743293"/>
            <a:ext cx="4526573" cy="299094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49E01DF-6E79-4DCA-9D2D-F02DE1EB4E0A}"/>
              </a:ext>
            </a:extLst>
          </p:cNvPr>
          <p:cNvSpPr txBox="1"/>
          <p:nvPr/>
        </p:nvSpPr>
        <p:spPr>
          <a:xfrm>
            <a:off x="9744742" y="4121812"/>
            <a:ext cx="23336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תוכחה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0704D03-B4D5-4352-8DDE-028C841FAF54}"/>
              </a:ext>
            </a:extLst>
          </p:cNvPr>
          <p:cNvSpPr txBox="1"/>
          <p:nvPr/>
        </p:nvSpPr>
        <p:spPr>
          <a:xfrm>
            <a:off x="9787604" y="4596522"/>
            <a:ext cx="22479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התנצלות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ACF1FF8-2A8D-46EE-A791-45DFFF529C13}"/>
              </a:ext>
            </a:extLst>
          </p:cNvPr>
          <p:cNvSpPr txBox="1"/>
          <p:nvPr/>
        </p:nvSpPr>
        <p:spPr>
          <a:xfrm>
            <a:off x="9852800" y="5105542"/>
            <a:ext cx="17772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השלמה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11550024-A86B-4532-A06A-7D29DA392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8468" t="18684" r="50708" b="28514"/>
          <a:stretch/>
        </p:blipFill>
        <p:spPr>
          <a:xfrm>
            <a:off x="-1527390" y="3742955"/>
            <a:ext cx="7419794" cy="2990942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D9DD94B9-2CA4-47C3-8A76-25A1DA0C478F}"/>
              </a:ext>
            </a:extLst>
          </p:cNvPr>
          <p:cNvSpPr txBox="1"/>
          <p:nvPr/>
        </p:nvSpPr>
        <p:spPr>
          <a:xfrm>
            <a:off x="430917" y="4196433"/>
            <a:ext cx="21613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אין תוכחה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F519C1A-0B30-42D0-A53E-E00E6F79218A}"/>
              </a:ext>
            </a:extLst>
          </p:cNvPr>
          <p:cNvSpPr txBox="1"/>
          <p:nvPr/>
        </p:nvSpPr>
        <p:spPr>
          <a:xfrm>
            <a:off x="496025" y="4719652"/>
            <a:ext cx="23393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טינה-שנאה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A4088301-4A71-4F24-A16E-12E502601851}"/>
              </a:ext>
            </a:extLst>
          </p:cNvPr>
          <p:cNvSpPr txBox="1"/>
          <p:nvPr/>
        </p:nvSpPr>
        <p:spPr>
          <a:xfrm>
            <a:off x="-1" y="5276587"/>
            <a:ext cx="30894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מריבה-נזק</a:t>
            </a:r>
          </a:p>
        </p:txBody>
      </p:sp>
    </p:spTree>
    <p:extLst>
      <p:ext uri="{BB962C8B-B14F-4D97-AF65-F5344CB8AC3E}">
        <p14:creationId xmlns:p14="http://schemas.microsoft.com/office/powerpoint/2010/main" val="358319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65724F-B6CE-499A-AE1D-DD159635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256"/>
            <a:ext cx="10515600" cy="5324707"/>
          </a:xfrm>
        </p:spPr>
        <p:txBody>
          <a:bodyPr/>
          <a:lstStyle/>
          <a:p>
            <a:endParaRPr lang="he-IL" dirty="0"/>
          </a:p>
          <a:p>
            <a:pPr marL="0" indent="0">
              <a:buNone/>
            </a:pPr>
            <a:r>
              <a:rPr lang="he-IL" dirty="0"/>
              <a:t>      כְּמוֹ שֶׁנֶּאֱמַר בָּרְשָׁעִים </a:t>
            </a:r>
            <a:r>
              <a:rPr lang="he-IL" sz="1800" dirty="0"/>
              <a:t>[שמואל ב </a:t>
            </a:r>
            <a:r>
              <a:rPr lang="he-IL" sz="1800" dirty="0" err="1"/>
              <a:t>יג</a:t>
            </a:r>
            <a:r>
              <a:rPr lang="he-IL" sz="1800" dirty="0"/>
              <a:t>, </a:t>
            </a:r>
            <a:r>
              <a:rPr lang="he-IL" sz="1800" dirty="0" err="1"/>
              <a:t>כב</a:t>
            </a:r>
            <a:r>
              <a:rPr lang="he-IL" sz="1800" dirty="0"/>
              <a:t>]: </a:t>
            </a:r>
          </a:p>
          <a:p>
            <a:pPr marL="0" indent="0">
              <a:buNone/>
            </a:pPr>
            <a:r>
              <a:rPr lang="he-IL" dirty="0"/>
              <a:t>            "וְלֹא דִבֶּר אַבְשָׁלוֹם עִם אַמְנוֹן..." </a:t>
            </a:r>
          </a:p>
          <a:p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95CF9DA-9133-47AF-AE8C-8A705D862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92" t="-982" r="592" b="9562"/>
          <a:stretch/>
        </p:blipFill>
        <p:spPr>
          <a:xfrm rot="1296947">
            <a:off x="880932" y="357276"/>
            <a:ext cx="5362574" cy="304493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8B38662-671F-4BC8-8BAA-147FB8AEE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82" y="2317171"/>
            <a:ext cx="8608298" cy="74377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A6B160CA-1BB0-4145-A1B3-D1FA90C03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159" y="3306030"/>
            <a:ext cx="3962743" cy="89009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D9DED912-086D-4401-A684-5D34EC9499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02" t="7540" r="10821" b="14566"/>
          <a:stretch/>
        </p:blipFill>
        <p:spPr>
          <a:xfrm rot="3175094">
            <a:off x="9133918" y="3553612"/>
            <a:ext cx="2025444" cy="287126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A4CCC3F7-F8A1-430E-9552-E4B72BCEA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030165"/>
            <a:ext cx="9156986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4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9AA3D3-3203-4B5D-9898-F9AA356A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מִדִּינֵי </a:t>
            </a:r>
            <a:r>
              <a:rPr lang="he-IL" dirty="0" err="1"/>
              <a:t>הַמִּצְוָה</a:t>
            </a:r>
            <a:r>
              <a:rPr lang="he-IL" dirty="0"/>
              <a:t> -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AFF8905-9D5E-46BC-BA71-D1339227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שֶׁחִיּוּב מִצְוָה זוֹ "עַד הַכָּאָה" – </a:t>
            </a:r>
          </a:p>
          <a:p>
            <a:pPr marL="0" indent="0">
              <a:buNone/>
            </a:pPr>
            <a:r>
              <a:rPr lang="he-IL" dirty="0"/>
              <a:t>כְּלוֹמַר, </a:t>
            </a:r>
            <a:r>
              <a:rPr lang="he-IL" dirty="0" err="1"/>
              <a:t>שֶׁחַיָּב</a:t>
            </a:r>
            <a:r>
              <a:rPr lang="he-IL" dirty="0"/>
              <a:t> הַמּוֹכִיחַ לְהַרְבּוֹת תּוֹכְחוֹתָיו אֶל הַחוֹטֵא, עַד כְּדֵי שֶׁיִּהְיֶה קָרוֹב הַחוֹטֵא לְהַכּוֹת אֶת הַמּוֹכִיחַ.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D1F01D2-F052-4E25-8382-C61AE4263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36" y="365125"/>
            <a:ext cx="5534025" cy="2063750"/>
          </a:xfrm>
          <a:prstGeom prst="rect">
            <a:avLst/>
          </a:prstGeom>
        </p:spPr>
      </p:pic>
      <p:sp>
        <p:nvSpPr>
          <p:cNvPr id="6" name="פיצוץ: 8 נקודות 5">
            <a:extLst>
              <a:ext uri="{FF2B5EF4-FFF2-40B4-BE49-F238E27FC236}">
                <a16:creationId xmlns:a16="http://schemas.microsoft.com/office/drawing/2014/main" id="{BBAFA496-A842-4118-92D7-AB6324BAE7FB}"/>
              </a:ext>
            </a:extLst>
          </p:cNvPr>
          <p:cNvSpPr/>
          <p:nvPr/>
        </p:nvSpPr>
        <p:spPr>
          <a:xfrm>
            <a:off x="6507333" y="3169328"/>
            <a:ext cx="4992580" cy="357212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  <a:p>
            <a:pPr algn="ctr"/>
            <a:r>
              <a:rPr lang="he-IL" sz="2000" b="1" dirty="0">
                <a:solidFill>
                  <a:schemeClr val="tx1"/>
                </a:solidFill>
              </a:rPr>
              <a:t>אין מצווה להוכיח אדם רשע ביותר שברור לגמרי שלא ישמע לדברי התוכחה ולא תצא מכך תועלת</a:t>
            </a:r>
            <a:r>
              <a:rPr lang="he-I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פיצוץ: 8 נקודות 6">
            <a:extLst>
              <a:ext uri="{FF2B5EF4-FFF2-40B4-BE49-F238E27FC236}">
                <a16:creationId xmlns:a16="http://schemas.microsoft.com/office/drawing/2014/main" id="{2E4521BE-D078-4BC4-99FB-68B7ABBA5C5C}"/>
              </a:ext>
            </a:extLst>
          </p:cNvPr>
          <p:cNvSpPr/>
          <p:nvPr/>
        </p:nvSpPr>
        <p:spPr>
          <a:xfrm flipH="1">
            <a:off x="2010829" y="2766097"/>
            <a:ext cx="4789466" cy="369311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</a:rPr>
              <a:t>אין מצווה להוכיח אדם שיש חשש שבתגובה לתוכחה הוא עלול להרוג את מי שמוכיח אותו.</a:t>
            </a:r>
          </a:p>
        </p:txBody>
      </p:sp>
    </p:spTree>
    <p:extLst>
      <p:ext uri="{BB962C8B-B14F-4D97-AF65-F5344CB8AC3E}">
        <p14:creationId xmlns:p14="http://schemas.microsoft.com/office/powerpoint/2010/main" val="145978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: מסגרת משופעת 12">
            <a:extLst>
              <a:ext uri="{FF2B5EF4-FFF2-40B4-BE49-F238E27FC236}">
                <a16:creationId xmlns:a16="http://schemas.microsoft.com/office/drawing/2014/main" id="{5A99C8A1-A5ED-46C2-92C4-818C0B8CE56E}"/>
              </a:ext>
            </a:extLst>
          </p:cNvPr>
          <p:cNvSpPr/>
          <p:nvPr/>
        </p:nvSpPr>
        <p:spPr>
          <a:xfrm>
            <a:off x="923277" y="914400"/>
            <a:ext cx="10688715" cy="1846555"/>
          </a:xfrm>
          <a:prstGeom prst="beve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dirty="0"/>
              <a:t>"כְּשֵׁם </a:t>
            </a:r>
            <a:r>
              <a:rPr lang="he-IL" sz="4400" dirty="0" err="1"/>
              <a:t>שֶׁמִּצְוָה</a:t>
            </a:r>
            <a:r>
              <a:rPr lang="he-IL" sz="4400" dirty="0"/>
              <a:t> לוֹמַר דָּבָר הַנִּשְׁמָע,</a:t>
            </a:r>
          </a:p>
          <a:p>
            <a:pPr algn="ctr"/>
            <a:r>
              <a:rPr lang="he-IL" sz="4400" dirty="0"/>
              <a:t> כָּךְ מִצְוָה לִשְׁתֹּק בְּמָקוֹם שֶׁאֵין הַדָּבָר נִשְׁמָע", 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9CC6014-AD2A-4DD1-845D-BE66ACA637DC}"/>
              </a:ext>
            </a:extLst>
          </p:cNvPr>
          <p:cNvSpPr txBox="1"/>
          <p:nvPr/>
        </p:nvSpPr>
        <p:spPr>
          <a:xfrm>
            <a:off x="5663954" y="3349101"/>
            <a:ext cx="574385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/>
              <a:t>מטרת התוכחה - </a:t>
            </a:r>
          </a:p>
          <a:p>
            <a:r>
              <a:rPr lang="he-IL" sz="4000" b="1" dirty="0"/>
              <a:t>להועיל לחוטא ולשנות דרכו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662722D-6FC9-46E5-A7D7-71DCC86E9EE7}"/>
              </a:ext>
            </a:extLst>
          </p:cNvPr>
          <p:cNvSpPr txBox="1"/>
          <p:nvPr/>
        </p:nvSpPr>
        <p:spPr>
          <a:xfrm rot="20733725">
            <a:off x="1464815" y="3428999"/>
            <a:ext cx="42316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חשוב שאדם לא ימנע מלהוכיח בגלל כל חשש קטן</a:t>
            </a:r>
            <a:r>
              <a:rPr lang="he-IL" dirty="0"/>
              <a:t>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1433D74-207A-436B-B6C2-1CFDD00AF8F7}"/>
              </a:ext>
            </a:extLst>
          </p:cNvPr>
          <p:cNvSpPr txBox="1"/>
          <p:nvPr/>
        </p:nvSpPr>
        <p:spPr>
          <a:xfrm>
            <a:off x="1828800" y="4890698"/>
            <a:ext cx="935706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/>
              <a:t>אם הוא חושב שיכולה להיות תועלת מהתוכחה, עליו לקיים את המצווה ולבטוח בה' שישמור עליו ושלא ייפגע בגלל קיום </a:t>
            </a:r>
            <a:r>
              <a:rPr lang="he-IL" sz="2400" dirty="0" err="1"/>
              <a:t>המצווה,ואם</a:t>
            </a:r>
            <a:r>
              <a:rPr lang="he-IL" sz="2400" dirty="0"/>
              <a:t> אכן יצליח בתוכחתו - שכרו גדול מאוד.</a:t>
            </a:r>
          </a:p>
        </p:txBody>
      </p:sp>
    </p:spTree>
    <p:extLst>
      <p:ext uri="{BB962C8B-B14F-4D97-AF65-F5344CB8AC3E}">
        <p14:creationId xmlns:p14="http://schemas.microsoft.com/office/powerpoint/2010/main" val="260942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מציין מיקום תוכן 15">
            <a:extLst>
              <a:ext uri="{FF2B5EF4-FFF2-40B4-BE49-F238E27FC236}">
                <a16:creationId xmlns:a16="http://schemas.microsoft.com/office/drawing/2014/main" id="{3A47E143-E1E3-4A57-B594-D7216ADCE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4" t="2940" r="26831" b="-2940"/>
          <a:stretch/>
        </p:blipFill>
        <p:spPr>
          <a:xfrm>
            <a:off x="9253630" y="82411"/>
            <a:ext cx="2938370" cy="5521325"/>
          </a:xfr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71F1BDB9-ED79-4EC8-ADB5-8EFBC2BA0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86" t="5777" r="486" b="4665"/>
          <a:stretch/>
        </p:blipFill>
        <p:spPr>
          <a:xfrm>
            <a:off x="-170019" y="82412"/>
            <a:ext cx="2609850" cy="400929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884FB3A-E3E0-40DB-89D9-9903B05E9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149" y="-178753"/>
            <a:ext cx="3394797" cy="1847850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48D21BDC-9814-4273-8CAA-BE7702CBC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954" y="2613421"/>
            <a:ext cx="8394920" cy="3499407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D1B97F79-21BB-4E4F-B5E8-0AB4A6792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698" y="735742"/>
            <a:ext cx="7651143" cy="3145809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56F4926A-5AC1-4CBE-A35D-F4E01235C1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" b="16896"/>
          <a:stretch/>
        </p:blipFill>
        <p:spPr>
          <a:xfrm>
            <a:off x="6755906" y="5288183"/>
            <a:ext cx="5436094" cy="16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11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582F1D-72FA-4A85-B97B-D1F103A7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         נוֹהֶגֶת :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114F068D-13F9-4271-88F0-72FDB9828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0" y="1633726"/>
            <a:ext cx="3009900" cy="3063875"/>
          </a:xfr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CCC234B-30E6-44D9-BD60-DFA2A9633F7D}"/>
              </a:ext>
            </a:extLst>
          </p:cNvPr>
          <p:cNvSpPr txBox="1"/>
          <p:nvPr/>
        </p:nvSpPr>
        <p:spPr>
          <a:xfrm>
            <a:off x="9267825" y="2123425"/>
            <a:ext cx="180975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/>
              <a:t>בכל מקום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E5C0B662-1214-4BEE-8900-30BA51FC6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721" t="-2162" r="-7595" b="5956"/>
          <a:stretch/>
        </p:blipFill>
        <p:spPr>
          <a:xfrm>
            <a:off x="4595813" y="542928"/>
            <a:ext cx="3771900" cy="3343275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BC8CC18D-4AED-4E47-BA95-69535CC7EEB8}"/>
              </a:ext>
            </a:extLst>
          </p:cNvPr>
          <p:cNvSpPr txBox="1"/>
          <p:nvPr/>
        </p:nvSpPr>
        <p:spPr>
          <a:xfrm>
            <a:off x="5301448" y="1652964"/>
            <a:ext cx="184785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/>
              <a:t>בכל זמן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37867D8F-F3FF-487E-B243-BA78EB57B8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61"/>
          <a:stretch/>
        </p:blipFill>
        <p:spPr>
          <a:xfrm>
            <a:off x="311134" y="274657"/>
            <a:ext cx="3771899" cy="4183439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8A896AA7-84F6-4C06-B780-A2DE718F0B6B}"/>
              </a:ext>
            </a:extLst>
          </p:cNvPr>
          <p:cNvSpPr txBox="1"/>
          <p:nvPr/>
        </p:nvSpPr>
        <p:spPr>
          <a:xfrm>
            <a:off x="438151" y="1837630"/>
            <a:ext cx="267890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/>
              <a:t>בזכרים ובנקבות</a:t>
            </a:r>
          </a:p>
        </p:txBody>
      </p:sp>
      <p:sp>
        <p:nvSpPr>
          <p:cNvPr id="16" name="מסגרת 15">
            <a:extLst>
              <a:ext uri="{FF2B5EF4-FFF2-40B4-BE49-F238E27FC236}">
                <a16:creationId xmlns:a16="http://schemas.microsoft.com/office/drawing/2014/main" id="{60817B81-A306-4FBD-9F3B-2283C964603F}"/>
              </a:ext>
            </a:extLst>
          </p:cNvPr>
          <p:cNvSpPr/>
          <p:nvPr/>
        </p:nvSpPr>
        <p:spPr>
          <a:xfrm>
            <a:off x="838200" y="5281866"/>
            <a:ext cx="7879672" cy="146481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79C39A0-B23E-46C8-9C6C-1E7B7E8D6749}"/>
              </a:ext>
            </a:extLst>
          </p:cNvPr>
          <p:cNvSpPr txBox="1"/>
          <p:nvPr/>
        </p:nvSpPr>
        <p:spPr>
          <a:xfrm>
            <a:off x="1351625" y="5549412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b="1" dirty="0"/>
              <a:t>ומי שנמנע מלהוכיח ביטל עשה</a:t>
            </a:r>
          </a:p>
          <a:p>
            <a:r>
              <a:rPr lang="he-IL" sz="2400" b="1" dirty="0"/>
              <a:t>ולדברי ספר החינוך הוא שייך ל"כת הרשעים"</a:t>
            </a:r>
          </a:p>
        </p:txBody>
      </p:sp>
    </p:spTree>
    <p:extLst>
      <p:ext uri="{BB962C8B-B14F-4D97-AF65-F5344CB8AC3E}">
        <p14:creationId xmlns:p14="http://schemas.microsoft.com/office/powerpoint/2010/main" val="246797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334</Words>
  <Application>Microsoft Office PowerPoint</Application>
  <PresentationFormat>מסך רחב</PresentationFormat>
  <Paragraphs>43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Guttman Yad-Brush</vt:lpstr>
      <vt:lpstr>ערכת נושא Office</vt:lpstr>
      <vt:lpstr>   מצווה רל"ט-  מצות תוכחה לישראל שאינו נוהג כשורה</vt:lpstr>
      <vt:lpstr>הגדרת המצווה:</vt:lpstr>
      <vt:lpstr> שֶׁנֶּאֱמַר:  "הוֹכֵחַ תּוֹכִיחַ אֶת עֲמִיתֶךָ וְלֹא תִשָֹּא עָלָיו חֵטְא". ויקרא יט, יז                                                 </vt:lpstr>
      <vt:lpstr>שורש המצווה :</vt:lpstr>
      <vt:lpstr>מצגת של PowerPoint‏</vt:lpstr>
      <vt:lpstr>מִדִּינֵי הַמִּצְוָה -</vt:lpstr>
      <vt:lpstr>מצגת של PowerPoint‏</vt:lpstr>
      <vt:lpstr>מצגת של PowerPoint‏</vt:lpstr>
      <vt:lpstr>          נוֹהֶגֶת :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מצווה רל"ט-   מצות תוכחה לישראל שאינו נוהג כשורה</dc:title>
  <dc:creator>ד"ר קליר דוד חיים</dc:creator>
  <cp:lastModifiedBy>ד"ר קליר דוד חיים</cp:lastModifiedBy>
  <cp:revision>8</cp:revision>
  <dcterms:created xsi:type="dcterms:W3CDTF">2020-10-31T20:41:13Z</dcterms:created>
  <dcterms:modified xsi:type="dcterms:W3CDTF">2020-11-01T15:09:51Z</dcterms:modified>
</cp:coreProperties>
</file>