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D788EB-AD0C-422B-A52B-878FECD70467}" type="datetimeFigureOut">
              <a:rPr lang="he-IL" smtClean="0"/>
              <a:t>ז'/חשון/תשפ"א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1030802-78A3-4CDE-B637-C57238C6612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he-IL" dirty="0">
                <a:cs typeface="Adi" pitchFamily="2" charset="-79"/>
              </a:rPr>
              <a:t>מצוות אהבת ישראל</a:t>
            </a:r>
            <a:br>
              <a:rPr lang="he-IL" dirty="0">
                <a:cs typeface="Adi" pitchFamily="2" charset="-79"/>
              </a:rPr>
            </a:br>
            <a:r>
              <a:rPr lang="he-IL" dirty="0">
                <a:cs typeface="Adi" pitchFamily="2" charset="-79"/>
              </a:rPr>
              <a:t>מצווה רמ"ג</a:t>
            </a:r>
          </a:p>
        </p:txBody>
      </p:sp>
    </p:spTree>
    <p:extLst>
      <p:ext uri="{BB962C8B-B14F-4D97-AF65-F5344CB8AC3E}">
        <p14:creationId xmlns:p14="http://schemas.microsoft.com/office/powerpoint/2010/main" val="25310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" action="ppaction://hlinkshowjump?jump=nextslide"/>
          </p:cNvPr>
          <p:cNvSpPr txBox="1"/>
          <p:nvPr/>
        </p:nvSpPr>
        <p:spPr>
          <a:xfrm>
            <a:off x="179512" y="138499"/>
            <a:ext cx="1080120" cy="27699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המשך הלאה</a:t>
            </a:r>
          </a:p>
        </p:txBody>
      </p:sp>
      <p:sp>
        <p:nvSpPr>
          <p:cNvPr id="4" name="מלבן מעוגל 3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5220072" y="3212976"/>
            <a:ext cx="3240360" cy="13513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cs typeface="Adi" pitchFamily="2" charset="-79"/>
              </a:rPr>
              <a:t>ראובן התכבד בחטיף של חברו למרות שלא היה לו מספיק</a:t>
            </a:r>
          </a:p>
        </p:txBody>
      </p:sp>
      <p:sp>
        <p:nvSpPr>
          <p:cNvPr id="5" name="מלבן 4"/>
          <p:cNvSpPr/>
          <p:nvPr/>
        </p:nvSpPr>
        <p:spPr>
          <a:xfrm>
            <a:off x="2398690" y="908720"/>
            <a:ext cx="432682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איזו דוגמה מתאימה להגדרה</a:t>
            </a:r>
          </a:p>
          <a:p>
            <a:pPr algn="ctr"/>
            <a:r>
              <a:rPr lang="he-IL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"מתכבד בקלון חברו"?</a:t>
            </a:r>
          </a:p>
        </p:txBody>
      </p:sp>
      <p:sp>
        <p:nvSpPr>
          <p:cNvPr id="6" name="מלבן מעוגל 5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5220072" y="4725144"/>
            <a:ext cx="3240360" cy="12961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cs typeface="Adi" pitchFamily="2" charset="-79"/>
              </a:rPr>
              <a:t>שמעון צחק כשראה את חברו מחליק ונופל</a:t>
            </a:r>
          </a:p>
        </p:txBody>
      </p:sp>
      <p:sp>
        <p:nvSpPr>
          <p:cNvPr id="7" name="מלבן מעוגל 6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899592" y="3212976"/>
            <a:ext cx="3240360" cy="135138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cs typeface="Adi" pitchFamily="2" charset="-79"/>
              </a:rPr>
              <a:t>יצחק אמר לחברו שהוא יודע יותר טוב ממנו מתמטיקה</a:t>
            </a:r>
          </a:p>
        </p:txBody>
      </p:sp>
      <p:sp>
        <p:nvSpPr>
          <p:cNvPr id="8" name="מלבן מעוגל 7">
            <a:hlinkClick r:id="" action="ppaction://noaction">
              <a:snd r:embed="rId3" name="applause.wav"/>
            </a:hlinkClick>
          </p:cNvPr>
          <p:cNvSpPr/>
          <p:nvPr/>
        </p:nvSpPr>
        <p:spPr>
          <a:xfrm>
            <a:off x="899592" y="4725144"/>
            <a:ext cx="3240360" cy="12961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cs typeface="Adi" pitchFamily="2" charset="-79"/>
              </a:rPr>
              <a:t>שלום לגלג על חברו לעיני כל הכיתה וכולם צחקו</a:t>
            </a:r>
          </a:p>
        </p:txBody>
      </p:sp>
    </p:spTree>
    <p:extLst>
      <p:ext uri="{BB962C8B-B14F-4D97-AF65-F5344CB8AC3E}">
        <p14:creationId xmlns:p14="http://schemas.microsoft.com/office/powerpoint/2010/main" val="416291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" action="ppaction://hlinkshowjump?jump=nextslide"/>
          </p:cNvPr>
          <p:cNvSpPr txBox="1"/>
          <p:nvPr/>
        </p:nvSpPr>
        <p:spPr>
          <a:xfrm>
            <a:off x="179512" y="138499"/>
            <a:ext cx="1080120" cy="27699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המשך הלאה</a:t>
            </a:r>
          </a:p>
        </p:txBody>
      </p:sp>
      <p:sp>
        <p:nvSpPr>
          <p:cNvPr id="4" name="מלבן מעוגל 3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5220072" y="2996952"/>
            <a:ext cx="3240360" cy="15674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הפסוק:</a:t>
            </a:r>
          </a:p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 "ואהבת לרעך כמוך"</a:t>
            </a:r>
          </a:p>
        </p:txBody>
      </p:sp>
      <p:sp>
        <p:nvSpPr>
          <p:cNvPr id="5" name="מלבן 4"/>
          <p:cNvSpPr/>
          <p:nvPr/>
        </p:nvSpPr>
        <p:spPr>
          <a:xfrm>
            <a:off x="2141699" y="1196752"/>
            <a:ext cx="48606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מה "שורש </a:t>
            </a:r>
            <a:r>
              <a:rPr lang="he-IL" sz="3200" b="1" cap="none" spc="0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המצוה</a:t>
            </a:r>
            <a:r>
              <a:rPr lang="he-IL" sz="32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" לפי ספר החינוך?</a:t>
            </a:r>
          </a:p>
        </p:txBody>
      </p:sp>
      <p:sp>
        <p:nvSpPr>
          <p:cNvPr id="6" name="מלבן מעוגל 5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5220072" y="4741872"/>
            <a:ext cx="3240360" cy="12961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"מה ששנוא עליך </a:t>
            </a:r>
          </a:p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לא תעשה לחברך"</a:t>
            </a:r>
          </a:p>
        </p:txBody>
      </p:sp>
      <p:sp>
        <p:nvSpPr>
          <p:cNvPr id="7" name="מלבן מעוגל 6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898848" y="3068960"/>
            <a:ext cx="3240360" cy="142339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כי יש מצוות רבות שתלויות בה</a:t>
            </a:r>
          </a:p>
        </p:txBody>
      </p:sp>
      <p:sp>
        <p:nvSpPr>
          <p:cNvPr id="8" name="מלבן מעוגל 7">
            <a:hlinkClick r:id="" action="ppaction://noaction">
              <a:snd r:embed="rId3" name="applause.wav"/>
            </a:hlinkClick>
          </p:cNvPr>
          <p:cNvSpPr/>
          <p:nvPr/>
        </p:nvSpPr>
        <p:spPr>
          <a:xfrm>
            <a:off x="899592" y="4741872"/>
            <a:ext cx="3240360" cy="129614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אם נתנהג כך – גם חברינו יתנהגו כך אלינו וירבה השלום</a:t>
            </a:r>
          </a:p>
        </p:txBody>
      </p:sp>
      <p:sp>
        <p:nvSpPr>
          <p:cNvPr id="9" name="מלבן 8"/>
          <p:cNvSpPr/>
          <p:nvPr/>
        </p:nvSpPr>
        <p:spPr>
          <a:xfrm>
            <a:off x="611560" y="1844824"/>
            <a:ext cx="8064896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שמנה לב! שורש המצווה איננו </a:t>
            </a:r>
            <a:r>
              <a:rPr lang="he-IL" sz="2800" b="1" u="sng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המקור</a:t>
            </a:r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 למצווה, </a:t>
            </a:r>
          </a:p>
          <a:p>
            <a:pPr algn="ctr"/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אלא </a:t>
            </a:r>
            <a:r>
              <a:rPr lang="he-IL" sz="2800" b="1" u="sng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הטעם</a:t>
            </a:r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 שלה </a:t>
            </a:r>
            <a:r>
              <a:rPr lang="he-IL" sz="2800" b="1" u="sng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והתועלת</a:t>
            </a:r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 ממנה</a:t>
            </a:r>
          </a:p>
        </p:txBody>
      </p:sp>
    </p:spTree>
    <p:extLst>
      <p:ext uri="{BB962C8B-B14F-4D97-AF65-F5344CB8AC3E}">
        <p14:creationId xmlns:p14="http://schemas.microsoft.com/office/powerpoint/2010/main" val="416291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03648" y="270892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he-IL" sz="4000" dirty="0">
                <a:cs typeface="Adi" pitchFamily="2" charset="-79"/>
              </a:rPr>
              <a:t>ב"ה</a:t>
            </a:r>
            <a:r>
              <a:rPr lang="he-IL" dirty="0">
                <a:latin typeface="Aharoni" panose="02010803020104030203" pitchFamily="2" charset="-79"/>
                <a:cs typeface="Aharoni" panose="02010803020104030203" pitchFamily="2" charset="-79"/>
              </a:rPr>
              <a:t>צלחה</a:t>
            </a:r>
            <a:r>
              <a:rPr lang="he-IL" dirty="0">
                <a:cs typeface="Adi" pitchFamily="2" charset="-79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0482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לבן 5"/>
          <p:cNvSpPr/>
          <p:nvPr/>
        </p:nvSpPr>
        <p:spPr>
          <a:xfrm>
            <a:off x="1938928" y="908720"/>
            <a:ext cx="525658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לֶאֱהֹב כָּל אֶחָד מִיִּשְֹרָאֵל אַהֲבַת נֶפֶשׁ, 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כְּלוֹמַר – </a:t>
            </a:r>
            <a:r>
              <a:rPr lang="he-IL" dirty="0" err="1">
                <a:effectLst/>
                <a:latin typeface="Times New Roman"/>
                <a:ea typeface="Times New Roman"/>
                <a:cs typeface="Guttman Keren"/>
              </a:rPr>
              <a:t>שֶׁנַּחְמֹל</a:t>
            </a: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 עַל יִשְֹרָאֵל וְעַל מָמוֹנוֹ </a:t>
            </a:r>
          </a:p>
          <a:p>
            <a:pPr algn="ctr">
              <a:lnSpc>
                <a:spcPct val="150000"/>
              </a:lnSpc>
            </a:pP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כְּמוֹ שֶׁאָדָם חוֹמֵל עַל עַצְמוֹ וּמָמוֹנוֹ, 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שֶׁנֶּאֱמַר </a:t>
            </a:r>
            <a:r>
              <a:rPr lang="he-IL" sz="1400" dirty="0">
                <a:effectLst/>
                <a:latin typeface="Times New Roman"/>
                <a:ea typeface="Times New Roman"/>
                <a:cs typeface="Guttman Keren"/>
              </a:rPr>
              <a:t>[ויקרא </a:t>
            </a:r>
            <a:r>
              <a:rPr lang="he-IL" sz="1400" dirty="0" err="1">
                <a:effectLst/>
                <a:latin typeface="Times New Roman"/>
                <a:ea typeface="Times New Roman"/>
                <a:cs typeface="Guttman Keren"/>
              </a:rPr>
              <a:t>יט</a:t>
            </a:r>
            <a:r>
              <a:rPr lang="he-IL" sz="1400" dirty="0">
                <a:effectLst/>
                <a:latin typeface="Times New Roman"/>
                <a:ea typeface="Times New Roman"/>
                <a:cs typeface="Guttman Keren"/>
              </a:rPr>
              <a:t>, </a:t>
            </a:r>
            <a:r>
              <a:rPr lang="he-IL" sz="1400" dirty="0" err="1">
                <a:effectLst/>
                <a:latin typeface="Times New Roman"/>
                <a:ea typeface="Times New Roman"/>
                <a:cs typeface="Guttman Keren"/>
              </a:rPr>
              <a:t>יח</a:t>
            </a:r>
            <a:r>
              <a:rPr lang="he-IL" sz="1400" dirty="0">
                <a:effectLst/>
                <a:latin typeface="Times New Roman"/>
                <a:ea typeface="Times New Roman"/>
                <a:cs typeface="Guttman Keren"/>
              </a:rPr>
              <a:t>]: "</a:t>
            </a: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וְאָהַבְתָּ לְרֵעֲךָ כָּמוֹךָ". 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he-IL" sz="800" dirty="0">
                <a:effectLst/>
                <a:latin typeface="Times New Roman"/>
                <a:ea typeface="Times New Roman"/>
                <a:cs typeface="Guttman Keren"/>
              </a:rPr>
              <a:t> 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וְאָמְרוּ זִכְרוֹנָם לִבְרָכָה </a:t>
            </a:r>
            <a:r>
              <a:rPr lang="he-IL" sz="1400" dirty="0">
                <a:effectLst/>
                <a:latin typeface="Times New Roman"/>
                <a:ea typeface="Times New Roman"/>
                <a:cs typeface="Guttman Keren"/>
              </a:rPr>
              <a:t>[שבת לא, א]: 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pPr>
              <a:lnSpc>
                <a:spcPct val="150000"/>
              </a:lnSpc>
            </a:pP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"</a:t>
            </a:r>
            <a:r>
              <a:rPr lang="he-IL" dirty="0" err="1">
                <a:effectLst/>
                <a:latin typeface="Times New Roman"/>
                <a:ea typeface="Times New Roman"/>
                <a:cs typeface="Guttman Keren"/>
              </a:rPr>
              <a:t>דַּעֲלָך</a:t>
            </a: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ְ </a:t>
            </a:r>
            <a:r>
              <a:rPr lang="he-IL" dirty="0" err="1">
                <a:effectLst/>
                <a:latin typeface="Times New Roman"/>
                <a:ea typeface="Times New Roman"/>
                <a:cs typeface="Guttman Keren"/>
              </a:rPr>
              <a:t>סָנִי</a:t>
            </a:r>
            <a:r>
              <a:rPr lang="he-IL" dirty="0">
                <a:effectLst/>
                <a:latin typeface="Times New Roman"/>
                <a:ea typeface="Times New Roman"/>
                <a:cs typeface="Guttman Keren"/>
              </a:rPr>
              <a:t> לְחַבְרָךְ לָא תַעֲבִיד" </a:t>
            </a:r>
            <a:endParaRPr lang="en-US" sz="2800" dirty="0">
              <a:effectLst/>
              <a:latin typeface="Times New Roman"/>
              <a:ea typeface="Times New Roman"/>
            </a:endParaRPr>
          </a:p>
          <a:p>
            <a:r>
              <a:rPr lang="he-IL" sz="1600" dirty="0">
                <a:effectLst/>
                <a:latin typeface="Times New Roman"/>
                <a:ea typeface="Times New Roman"/>
                <a:cs typeface="Adi" pitchFamily="2" charset="-79"/>
              </a:rPr>
              <a:t>(את מה ששנוא עליך, לחברך לא תעשה).</a:t>
            </a:r>
            <a:endParaRPr lang="he-IL" dirty="0">
              <a:cs typeface="Ad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4338970"/>
            <a:ext cx="4536504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e-IL" dirty="0">
                <a:cs typeface="Adi" pitchFamily="2" charset="-79"/>
              </a:rPr>
              <a:t>ה"אהבה" עליה מדובר כאן איננה משהו שנשאר בלב...</a:t>
            </a:r>
          </a:p>
          <a:p>
            <a:pPr lvl="1"/>
            <a:r>
              <a:rPr lang="he-IL" dirty="0">
                <a:cs typeface="Adi" pitchFamily="2" charset="-79"/>
              </a:rPr>
              <a:t>מדובר על משהו מאד </a:t>
            </a:r>
            <a:r>
              <a:rPr lang="he-IL" b="1" dirty="0">
                <a:cs typeface="Adi" pitchFamily="2" charset="-79"/>
              </a:rPr>
              <a:t>מעשי</a:t>
            </a:r>
            <a:r>
              <a:rPr lang="he-IL" dirty="0">
                <a:cs typeface="Adi" pitchFamily="2" charset="-79"/>
              </a:rPr>
              <a:t>.</a:t>
            </a:r>
          </a:p>
          <a:p>
            <a:pPr lvl="1"/>
            <a:r>
              <a:rPr lang="he-IL" dirty="0">
                <a:cs typeface="Adi" pitchFamily="2" charset="-79"/>
              </a:rPr>
              <a:t>ובא לידי ביטוי גם לחיוב וגם לשלילה – </a:t>
            </a:r>
          </a:p>
          <a:p>
            <a:pPr lvl="1"/>
            <a:r>
              <a:rPr lang="he-IL" b="1" dirty="0">
                <a:cs typeface="Adi" pitchFamily="2" charset="-79"/>
              </a:rPr>
              <a:t>לחמול (ולעשות טוב) </a:t>
            </a:r>
            <a:r>
              <a:rPr lang="he-IL" dirty="0">
                <a:cs typeface="Adi" pitchFamily="2" charset="-79"/>
              </a:rPr>
              <a:t>על האחר ועל ממונו</a:t>
            </a:r>
          </a:p>
          <a:p>
            <a:pPr lvl="1"/>
            <a:r>
              <a:rPr lang="he-IL" b="1" dirty="0">
                <a:cs typeface="Adi" pitchFamily="2" charset="-79"/>
              </a:rPr>
              <a:t>ולא לעשות </a:t>
            </a:r>
            <a:r>
              <a:rPr lang="he-IL" dirty="0">
                <a:cs typeface="Adi" pitchFamily="2" charset="-79"/>
              </a:rPr>
              <a:t>לו מה ששנוא עלינו</a:t>
            </a:r>
          </a:p>
        </p:txBody>
      </p:sp>
      <p:sp>
        <p:nvSpPr>
          <p:cNvPr id="8" name="לב 7"/>
          <p:cNvSpPr/>
          <p:nvPr/>
        </p:nvSpPr>
        <p:spPr>
          <a:xfrm>
            <a:off x="1386256" y="1268760"/>
            <a:ext cx="953496" cy="79208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שמנה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9512" y="4365104"/>
            <a:ext cx="381642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cs typeface="Adi" pitchFamily="2" charset="-79"/>
              </a:rPr>
              <a:t>שמנה לב!</a:t>
            </a:r>
          </a:p>
          <a:p>
            <a:r>
              <a:rPr lang="he-IL" dirty="0">
                <a:cs typeface="Adi" pitchFamily="2" charset="-79"/>
              </a:rPr>
              <a:t>היחס לחבר, גם לחיוב וגם לשלילה, מתואר בצורה של השוואה אל עצמך.</a:t>
            </a:r>
          </a:p>
          <a:p>
            <a:r>
              <a:rPr lang="he-IL" dirty="0">
                <a:cs typeface="Adi" pitchFamily="2" charset="-79"/>
              </a:rPr>
              <a:t>בפסוק (לחיוב) – "ואהבת לרעך </a:t>
            </a:r>
            <a:r>
              <a:rPr lang="he-IL" b="1" dirty="0">
                <a:cs typeface="Adi" pitchFamily="2" charset="-79"/>
              </a:rPr>
              <a:t>כמוך</a:t>
            </a:r>
            <a:r>
              <a:rPr lang="he-IL" dirty="0">
                <a:cs typeface="Adi" pitchFamily="2" charset="-79"/>
              </a:rPr>
              <a:t>"</a:t>
            </a:r>
          </a:p>
          <a:p>
            <a:r>
              <a:rPr lang="he-IL" dirty="0">
                <a:cs typeface="Adi" pitchFamily="2" charset="-79"/>
              </a:rPr>
              <a:t>ובדברי חז"ל (לשלילה) </a:t>
            </a:r>
            <a:r>
              <a:rPr lang="he-IL" sz="1200" dirty="0">
                <a:cs typeface="Adi" pitchFamily="2" charset="-79"/>
              </a:rPr>
              <a:t>בתרגום לעברית</a:t>
            </a:r>
            <a:r>
              <a:rPr lang="he-IL" dirty="0">
                <a:cs typeface="Adi" pitchFamily="2" charset="-79"/>
              </a:rPr>
              <a:t>:</a:t>
            </a:r>
          </a:p>
          <a:p>
            <a:r>
              <a:rPr lang="he-IL" dirty="0">
                <a:cs typeface="Adi" pitchFamily="2" charset="-79"/>
              </a:rPr>
              <a:t>"מה </a:t>
            </a:r>
            <a:r>
              <a:rPr lang="he-IL" b="1" dirty="0">
                <a:cs typeface="Adi" pitchFamily="2" charset="-79"/>
              </a:rPr>
              <a:t>ששנוא עליך </a:t>
            </a:r>
            <a:r>
              <a:rPr lang="he-IL" dirty="0">
                <a:cs typeface="Adi" pitchFamily="2" charset="-79"/>
              </a:rPr>
              <a:t>– לחברך לא תעשה"</a:t>
            </a:r>
          </a:p>
        </p:txBody>
      </p:sp>
      <p:sp>
        <p:nvSpPr>
          <p:cNvPr id="2" name="TextBox 1">
            <a:hlinkClick r:id="" action="ppaction://hlinkshowjump?jump=nextslide"/>
          </p:cNvPr>
          <p:cNvSpPr txBox="1"/>
          <p:nvPr/>
        </p:nvSpPr>
        <p:spPr>
          <a:xfrm>
            <a:off x="179512" y="138499"/>
            <a:ext cx="1080120" cy="27699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המשך הלאה</a:t>
            </a:r>
          </a:p>
        </p:txBody>
      </p:sp>
      <p:sp>
        <p:nvSpPr>
          <p:cNvPr id="9" name="לב 8">
            <a:extLst>
              <a:ext uri="{FF2B5EF4-FFF2-40B4-BE49-F238E27FC236}">
                <a16:creationId xmlns:a16="http://schemas.microsoft.com/office/drawing/2014/main" id="{EBECB234-E09E-48F8-BEA7-C2E42AC556C7}"/>
              </a:ext>
            </a:extLst>
          </p:cNvPr>
          <p:cNvSpPr/>
          <p:nvPr/>
        </p:nvSpPr>
        <p:spPr>
          <a:xfrm>
            <a:off x="1386256" y="2492896"/>
            <a:ext cx="953496" cy="79208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שמנה</a:t>
            </a:r>
          </a:p>
        </p:txBody>
      </p:sp>
    </p:spTree>
    <p:extLst>
      <p:ext uri="{BB962C8B-B14F-4D97-AF65-F5344CB8AC3E}">
        <p14:creationId xmlns:p14="http://schemas.microsoft.com/office/powerpoint/2010/main" val="396789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1" grpId="0"/>
      <p:bldP spid="1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115616" y="1124744"/>
            <a:ext cx="6400800" cy="4896544"/>
          </a:xfrm>
        </p:spPr>
        <p:txBody>
          <a:bodyPr>
            <a:normAutofit fontScale="92500" lnSpcReduction="20000"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וְאָמְרוּ בְסִפְרָא </a:t>
            </a:r>
            <a:r>
              <a:rPr lang="he-IL" sz="1800" dirty="0">
                <a:latin typeface="Times New Roman"/>
                <a:ea typeface="Times New Roman"/>
                <a:cs typeface="Adi" pitchFamily="2" charset="-79"/>
              </a:rPr>
              <a:t>(מדרש הלכה על ספר ויקרא)</a:t>
            </a:r>
            <a:r>
              <a:rPr lang="he-IL" sz="2400" dirty="0">
                <a:latin typeface="Times New Roman"/>
                <a:ea typeface="Times New Roman"/>
                <a:cs typeface="Adi" pitchFamily="2" charset="-79"/>
              </a:rPr>
              <a:t>: </a:t>
            </a:r>
            <a:endParaRPr lang="en-US" sz="3600" dirty="0">
              <a:latin typeface="Times New Roman"/>
              <a:ea typeface="Times New Roman"/>
              <a:cs typeface="Adi" pitchFamily="2" charset="-79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"אָמַר רַבִּי עֲקִיבָא: 'זֶה כְּלָל גָּדוֹל בַּתּוֹרָה'".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כְּלוֹמַר, שֶׁהַרְבֵּה מִצְוֹת שֶׁבַּתּוֹרָה תְּלוּיוֹת בְּכָךְ – </a:t>
            </a: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שֶׁהָאוֹהֵב חֲבֵרוֹ כְנַפְשׁוֹ –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sz="2200" dirty="0">
                <a:latin typeface="Times New Roman"/>
                <a:ea typeface="Times New Roman"/>
                <a:cs typeface="Guttman Keren"/>
              </a:rPr>
              <a:t>לֹא </a:t>
            </a:r>
            <a:r>
              <a:rPr lang="he-IL" sz="2200" dirty="0" err="1">
                <a:latin typeface="Times New Roman"/>
                <a:ea typeface="Times New Roman"/>
                <a:cs typeface="Guttman Keren"/>
              </a:rPr>
              <a:t>יִגְנֹב</a:t>
            </a:r>
            <a:r>
              <a:rPr lang="he-IL" sz="2200" dirty="0">
                <a:latin typeface="Times New Roman"/>
                <a:ea typeface="Times New Roman"/>
                <a:cs typeface="Guttman Keren"/>
              </a:rPr>
              <a:t> מָמוֹנוֹ, 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sz="2200" dirty="0">
                <a:latin typeface="Times New Roman"/>
                <a:ea typeface="Times New Roman"/>
                <a:cs typeface="Guttman Keren"/>
              </a:rPr>
              <a:t>וְלֹא יִנְאַף אֶת אִשְׁתּוֹ, 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sz="2200" dirty="0">
                <a:latin typeface="Times New Roman"/>
                <a:ea typeface="Times New Roman"/>
                <a:cs typeface="Guttman Keren"/>
              </a:rPr>
              <a:t>וְלֹא </a:t>
            </a:r>
            <a:r>
              <a:rPr lang="he-IL" sz="2200" dirty="0" err="1">
                <a:latin typeface="Times New Roman"/>
                <a:ea typeface="Times New Roman"/>
                <a:cs typeface="Guttman Keren"/>
              </a:rPr>
              <a:t>יוֹנֵהו</a:t>
            </a:r>
            <a:r>
              <a:rPr lang="he-IL" sz="2200" dirty="0">
                <a:latin typeface="Times New Roman"/>
                <a:ea typeface="Times New Roman"/>
                <a:cs typeface="Guttman Keren"/>
              </a:rPr>
              <a:t>ּ </a:t>
            </a:r>
            <a:r>
              <a:rPr lang="he-IL" sz="2200" dirty="0">
                <a:latin typeface="Times New Roman"/>
                <a:ea typeface="Times New Roman"/>
                <a:cs typeface="Adi" pitchFamily="2" charset="-79"/>
              </a:rPr>
              <a:t>(לא ירמה או יצער אותו) </a:t>
            </a:r>
            <a:r>
              <a:rPr lang="he-IL" sz="2200" dirty="0">
                <a:latin typeface="Times New Roman"/>
                <a:ea typeface="Times New Roman"/>
                <a:cs typeface="Guttman Keren"/>
              </a:rPr>
              <a:t>בְמָמוֹן וְלֹא בִדְבָרִים, 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sz="2200" dirty="0">
                <a:latin typeface="Times New Roman"/>
                <a:ea typeface="Times New Roman"/>
                <a:cs typeface="Guttman Keren"/>
              </a:rPr>
              <a:t>וְלֹא יַסִּיג גְּבוּלוֹ </a:t>
            </a:r>
            <a:r>
              <a:rPr lang="he-IL" sz="2200" dirty="0">
                <a:latin typeface="Times New Roman"/>
                <a:ea typeface="Times New Roman"/>
                <a:cs typeface="Adi" pitchFamily="2" charset="-79"/>
              </a:rPr>
              <a:t>(ישתלט לו על שטח), 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sz="2200" dirty="0">
                <a:latin typeface="Times New Roman"/>
                <a:ea typeface="Times New Roman"/>
                <a:cs typeface="Guttman Keren"/>
              </a:rPr>
              <a:t>וְלֹא יַזִּיק לוֹ בְשׁוּם צַד </a:t>
            </a:r>
            <a:r>
              <a:rPr lang="he-IL" sz="2200" dirty="0">
                <a:latin typeface="Times New Roman"/>
                <a:ea typeface="Times New Roman"/>
                <a:cs typeface="Adi" pitchFamily="2" charset="-79"/>
              </a:rPr>
              <a:t>(בשום צורה), </a:t>
            </a:r>
            <a:endParaRPr lang="en-US" sz="3500" dirty="0">
              <a:latin typeface="Times New Roman"/>
              <a:ea typeface="Times New Roman"/>
              <a:cs typeface="Adi" pitchFamily="2" charset="-79"/>
            </a:endParaRPr>
          </a:p>
          <a:p>
            <a:pPr marL="45720" indent="0">
              <a:buNone/>
            </a:pPr>
            <a:endParaRPr lang="he-IL" sz="500" dirty="0">
              <a:latin typeface="Times New Roman"/>
              <a:ea typeface="Times New Roman"/>
              <a:cs typeface="Guttman Keren"/>
            </a:endParaRPr>
          </a:p>
          <a:p>
            <a:pPr marL="45720" indent="0">
              <a:buNone/>
            </a:pPr>
            <a:r>
              <a:rPr lang="he-IL" sz="1900" dirty="0">
                <a:latin typeface="Times New Roman"/>
                <a:ea typeface="Times New Roman"/>
                <a:cs typeface="Guttman Keren"/>
              </a:rPr>
              <a:t>וְכֵן כַּמָּה מִצְוֹת אֲחֵרוֹת תְּלוּיוֹת בָּזֶה, יָדוּעַ הַדָּבָר לְכָל בֶּן דַּעַת.</a:t>
            </a:r>
            <a:endParaRPr lang="he-IL" sz="1700" dirty="0"/>
          </a:p>
        </p:txBody>
      </p:sp>
      <p:sp>
        <p:nvSpPr>
          <p:cNvPr id="2" name="מלבן 1"/>
          <p:cNvSpPr/>
          <p:nvPr/>
        </p:nvSpPr>
        <p:spPr>
          <a:xfrm>
            <a:off x="2123728" y="415467"/>
            <a:ext cx="55096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2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ומדוע? </a:t>
            </a:r>
            <a:r>
              <a:rPr lang="he-IL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מה מגדיר מצוה זו ככלל גדול בתורה?</a:t>
            </a:r>
            <a:endParaRPr lang="he-IL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di" pitchFamily="2" charset="-79"/>
            </a:endParaRPr>
          </a:p>
        </p:txBody>
      </p:sp>
      <p:sp>
        <p:nvSpPr>
          <p:cNvPr id="4" name="TextBox 3">
            <a:hlinkClick r:id="" action="ppaction://hlinkshowjump?jump=nextslide"/>
          </p:cNvPr>
          <p:cNvSpPr txBox="1"/>
          <p:nvPr/>
        </p:nvSpPr>
        <p:spPr>
          <a:xfrm>
            <a:off x="179512" y="138499"/>
            <a:ext cx="1080120" cy="27699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המשך הלאה</a:t>
            </a:r>
          </a:p>
        </p:txBody>
      </p:sp>
      <p:sp>
        <p:nvSpPr>
          <p:cNvPr id="5" name="מלבן 4"/>
          <p:cNvSpPr/>
          <p:nvPr/>
        </p:nvSpPr>
        <p:spPr>
          <a:xfrm>
            <a:off x="1008588" y="6021288"/>
            <a:ext cx="707918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0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כלומר – מצוות אהבת ישראל היא בסיס להרבה מצוות אחרות !</a:t>
            </a:r>
          </a:p>
        </p:txBody>
      </p:sp>
    </p:spTree>
    <p:extLst>
      <p:ext uri="{BB962C8B-B14F-4D97-AF65-F5344CB8AC3E}">
        <p14:creationId xmlns:p14="http://schemas.microsoft.com/office/powerpoint/2010/main" val="176852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26" presetClass="emph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10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500"/>
                            </p:stCondLst>
                            <p:childTnLst>
                              <p:par>
                                <p:cTn id="1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2" grpId="1"/>
      <p:bldP spid="2" grpId="2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259632" y="1772816"/>
            <a:ext cx="6400800" cy="2016224"/>
          </a:xfr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b="1" dirty="0">
                <a:latin typeface="Times New Roman"/>
                <a:ea typeface="Times New Roman"/>
                <a:cs typeface="Guttman Keren"/>
              </a:rPr>
              <a:t>שֹׁרֶשׁ </a:t>
            </a:r>
            <a:r>
              <a:rPr lang="he-IL" sz="2400" b="1" dirty="0" err="1">
                <a:latin typeface="Times New Roman"/>
                <a:ea typeface="Times New Roman"/>
                <a:cs typeface="Guttman Keren"/>
              </a:rPr>
              <a:t>הַמִּצְוָה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 יָדוּעַ – 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כִּי כְמוֹ שֶׁיַּעֲשֶֹה הוּא בַחֲבֵרוֹ - כֵּן יַעֲשֶֹה חֲבֵרוֹ בוֹ, 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וּבָזֶה יִהְיֶה שָׁלוֹם בֵּין הַבְּרִיּוֹת</a:t>
            </a:r>
            <a:r>
              <a:rPr lang="he-IL" sz="1800" dirty="0">
                <a:latin typeface="Times New Roman"/>
                <a:ea typeface="Times New Roman"/>
                <a:cs typeface="Guttman Keren"/>
              </a:rPr>
              <a:t>.</a:t>
            </a:r>
          </a:p>
          <a:p>
            <a:pPr marL="45720" indent="0">
              <a:lnSpc>
                <a:spcPct val="150000"/>
              </a:lnSpc>
              <a:buNone/>
            </a:pPr>
            <a:endParaRPr lang="he-IL" sz="1800" dirty="0">
              <a:latin typeface="Times New Roman"/>
              <a:cs typeface="Guttman Keren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115616" y="4293096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he-IL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Adi" pitchFamily="2" charset="-79"/>
              </a:rPr>
              <a:t>כלומר: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he-IL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Adi" pitchFamily="2" charset="-79"/>
              </a:rPr>
              <a:t>התנהגות בדרך זו תביא ליחס הדדי של אהבה, ולשלום בין כולם</a:t>
            </a:r>
            <a:endParaRPr lang="he-IL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di" pitchFamily="2" charset="-79"/>
            </a:endParaRPr>
          </a:p>
        </p:txBody>
      </p:sp>
      <p:sp>
        <p:nvSpPr>
          <p:cNvPr id="5" name="TextBox 4">
            <a:hlinkClick r:id="" action="ppaction://hlinkshowjump?jump=nextslide"/>
          </p:cNvPr>
          <p:cNvSpPr txBox="1"/>
          <p:nvPr/>
        </p:nvSpPr>
        <p:spPr>
          <a:xfrm>
            <a:off x="179512" y="138499"/>
            <a:ext cx="1080120" cy="27699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המשך הלאה</a:t>
            </a:r>
          </a:p>
        </p:txBody>
      </p:sp>
    </p:spTree>
    <p:extLst>
      <p:ext uri="{BB962C8B-B14F-4D97-AF65-F5344CB8AC3E}">
        <p14:creationId xmlns:p14="http://schemas.microsoft.com/office/powerpoint/2010/main" val="3068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669360" cy="5361776"/>
          </a:xfrm>
        </p:spPr>
        <p:txBody>
          <a:bodyPr>
            <a:normAutofit fontScale="85000" lnSpcReduction="20000"/>
          </a:bodyPr>
          <a:lstStyle/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b="1" dirty="0">
                <a:latin typeface="Times New Roman"/>
                <a:ea typeface="Times New Roman"/>
                <a:cs typeface="Guttman Keren"/>
              </a:rPr>
              <a:t>וְדִינֵי מִצְוָה זוֹ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 כְּלוּלִים הֵם בְּתוֹךְ </a:t>
            </a:r>
            <a:r>
              <a:rPr lang="he-IL" sz="2400" dirty="0" err="1">
                <a:latin typeface="Times New Roman"/>
                <a:ea typeface="Times New Roman"/>
                <a:cs typeface="Guttman Keren"/>
              </a:rPr>
              <a:t>הַמִּצְוָה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 –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שֶׁכְּלַל </a:t>
            </a:r>
            <a:r>
              <a:rPr lang="he-IL" sz="2400" dirty="0" err="1">
                <a:latin typeface="Times New Roman"/>
                <a:ea typeface="Times New Roman"/>
                <a:cs typeface="Guttman Keren"/>
              </a:rPr>
              <a:t>הַכֹּל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 הוּא </a:t>
            </a:r>
            <a:r>
              <a:rPr lang="he-IL" sz="2400" b="1" dirty="0">
                <a:latin typeface="Times New Roman"/>
                <a:ea typeface="Times New Roman"/>
                <a:cs typeface="Guttman Keren"/>
              </a:rPr>
              <a:t>שֶׁיִּתְנַהֵג הָאָדָם עִם חֲבֵרוֹ כְּמוֹ שֶׁיִּתְנַהֵג עִם עַצְמוֹ 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– </a:t>
            </a:r>
            <a:endParaRPr lang="en-US" sz="3600" dirty="0">
              <a:latin typeface="Times New Roman"/>
              <a:ea typeface="Times New Roman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latin typeface="Times New Roman"/>
                <a:ea typeface="Times New Roman"/>
                <a:cs typeface="Guttman Keren"/>
              </a:rPr>
              <a:t>לִשְׁמֹר מָמוֹנוֹ, 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latin typeface="Times New Roman"/>
                <a:ea typeface="Times New Roman"/>
                <a:cs typeface="Guttman Keren"/>
              </a:rPr>
              <a:t>וּלְהַרְחִיק מִמֶּנּוּ כָּל נֵזֶק, </a:t>
            </a:r>
            <a:endParaRPr lang="en-US" sz="3400" dirty="0">
              <a:latin typeface="Times New Roman"/>
              <a:ea typeface="Times New Roman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latin typeface="Times New Roman"/>
                <a:ea typeface="Times New Roman"/>
                <a:cs typeface="Guttman Keren"/>
              </a:rPr>
              <a:t>וְאִם יְסַפֵּר עָלָיו דְּבָרִים - יְסַפְּרֵם לְשֶׁבַח, </a:t>
            </a:r>
            <a:endParaRPr lang="en-US" sz="3400" dirty="0">
              <a:latin typeface="Times New Roman"/>
              <a:ea typeface="Times New Roman"/>
            </a:endParaRP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latin typeface="Times New Roman"/>
                <a:ea typeface="Times New Roman"/>
                <a:cs typeface="Guttman Keren"/>
              </a:rPr>
              <a:t>וְיָחוּס עַל כְּבוֹדוֹ 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he-IL" dirty="0">
                <a:latin typeface="Times New Roman"/>
                <a:ea typeface="Times New Roman"/>
                <a:cs typeface="Guttman Keren"/>
              </a:rPr>
              <a:t>וְלֹא יִתְכַּבֵּד בִּקְלוֹנוֹ, </a:t>
            </a:r>
            <a:endParaRPr lang="en-US" sz="3400" dirty="0">
              <a:latin typeface="Times New Roman"/>
              <a:ea typeface="Times New Roman"/>
            </a:endParaRPr>
          </a:p>
          <a:p>
            <a:pPr marL="533400" lvl="1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pc="-20" dirty="0">
                <a:latin typeface="Times New Roman"/>
                <a:ea typeface="Times New Roman"/>
                <a:cs typeface="Guttman Keren"/>
              </a:rPr>
              <a:t>וּכְמוֹ שֶׁאָמְרוּ זִכְרוֹנָם לִבְרָכָה </a:t>
            </a:r>
            <a:r>
              <a:rPr lang="he-IL" sz="1600" spc="-20" dirty="0">
                <a:latin typeface="Times New Roman"/>
                <a:ea typeface="Times New Roman"/>
                <a:cs typeface="Guttman Keren"/>
              </a:rPr>
              <a:t>[ירושלמי חגיגה פרק ב, א]: </a:t>
            </a:r>
            <a:endParaRPr lang="en-US" sz="3400" dirty="0">
              <a:latin typeface="Times New Roman"/>
              <a:ea typeface="Times New Roman"/>
            </a:endParaRPr>
          </a:p>
          <a:p>
            <a:pPr marL="533400" lvl="1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dirty="0">
                <a:latin typeface="Times New Roman"/>
                <a:ea typeface="Times New Roman"/>
                <a:cs typeface="Guttman Keren"/>
              </a:rPr>
              <a:t>"</a:t>
            </a:r>
            <a:r>
              <a:rPr lang="he-IL" sz="2300" dirty="0">
                <a:latin typeface="Times New Roman"/>
                <a:ea typeface="Times New Roman"/>
                <a:cs typeface="Guttman Keren"/>
              </a:rPr>
              <a:t>הַמִּתְכַּבֵּד בִּקְלוֹן חֲבֵרוֹ אֵין לוֹ חֵלֶק לָעוֹלָם הַבָּא</a:t>
            </a:r>
            <a:r>
              <a:rPr lang="he-IL" dirty="0">
                <a:latin typeface="Times New Roman"/>
                <a:ea typeface="Times New Roman"/>
                <a:cs typeface="Guttman Keren"/>
              </a:rPr>
              <a:t>", </a:t>
            </a:r>
            <a:endParaRPr lang="en-US" sz="34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800" dirty="0">
                <a:latin typeface="Times New Roman"/>
                <a:ea typeface="Times New Roman"/>
                <a:cs typeface="Guttman Keren"/>
              </a:rPr>
              <a:t> 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וְהַמִּתְנַהֵג עִם חֲבֵרוֹ דֶּרֶךְ אַהֲבָה וְשָׁלוֹם וְרֵעוּת, </a:t>
            </a: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וּמְבַקֵּשׁ תּוֹעַלְתּוֹ וְשָֹמֵחַ בְּטוּבוֹ – </a:t>
            </a:r>
          </a:p>
          <a:p>
            <a:pPr marL="45720" indent="0">
              <a:lnSpc>
                <a:spcPct val="150000"/>
              </a:lnSpc>
              <a:spcAft>
                <a:spcPts val="0"/>
              </a:spcAft>
              <a:buNone/>
            </a:pPr>
            <a:endParaRPr lang="he-IL" sz="600" dirty="0">
              <a:latin typeface="Times New Roman"/>
              <a:ea typeface="Times New Roman"/>
              <a:cs typeface="Guttman Keren"/>
            </a:endParaRPr>
          </a:p>
          <a:p>
            <a:pPr marL="45720" indent="0">
              <a:lnSpc>
                <a:spcPts val="15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עָלָיו הַכָּתוּב אוֹמֵר </a:t>
            </a:r>
            <a:r>
              <a:rPr lang="he-IL" sz="1600" dirty="0">
                <a:latin typeface="Times New Roman"/>
                <a:ea typeface="Times New Roman"/>
                <a:cs typeface="Guttman Keren"/>
              </a:rPr>
              <a:t>[ישעיהו מט, ג]:   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"יִשְֹרָאֵל אֲשֶׁר בְּךָ אֶתְפָּאָר".</a:t>
            </a:r>
            <a:endParaRPr lang="en-US" sz="2400" dirty="0">
              <a:latin typeface="Times New Roman"/>
              <a:ea typeface="Times New Roman"/>
            </a:endParaRPr>
          </a:p>
        </p:txBody>
      </p:sp>
      <p:sp>
        <p:nvSpPr>
          <p:cNvPr id="4" name="מלבן 3">
            <a:hlinkClick r:id="" action="ppaction://hlinkshowjump?jump=nextslide"/>
          </p:cNvPr>
          <p:cNvSpPr/>
          <p:nvPr/>
        </p:nvSpPr>
        <p:spPr>
          <a:xfrm>
            <a:off x="2339752" y="4005064"/>
            <a:ext cx="4968552" cy="432048"/>
          </a:xfrm>
          <a:prstGeom prst="rect">
            <a:avLst/>
          </a:prstGeom>
          <a:solidFill>
            <a:srgbClr val="FFCCFF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278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afterEffect">
                                  <p:stCondLst>
                                    <p:cond delay="8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835696" y="83671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cs typeface="Adi" pitchFamily="2" charset="-79"/>
              </a:rPr>
              <a:t>המתכבד בקלון חברו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971600" y="2276872"/>
            <a:ext cx="7056784" cy="144016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he-IL" sz="2400" dirty="0">
                <a:cs typeface="Adi" pitchFamily="2" charset="-79"/>
              </a:rPr>
              <a:t>מי שמנסה להרוויח כבוד </a:t>
            </a:r>
            <a:r>
              <a:rPr lang="he-IL" sz="1800" dirty="0">
                <a:cs typeface="Adi" pitchFamily="2" charset="-79"/>
              </a:rPr>
              <a:t>(או תועלת אחרת) </a:t>
            </a:r>
            <a:r>
              <a:rPr lang="he-IL" sz="2400" dirty="0">
                <a:cs typeface="Adi" pitchFamily="2" charset="-79"/>
              </a:rPr>
              <a:t>מקלונו ובזיונו של חברו.</a:t>
            </a:r>
          </a:p>
          <a:p>
            <a:pPr marL="45720" indent="0">
              <a:buNone/>
            </a:pPr>
            <a:r>
              <a:rPr lang="he-IL" sz="2400" dirty="0">
                <a:cs typeface="Adi" pitchFamily="2" charset="-79"/>
              </a:rPr>
              <a:t>למשל: מעליב אדם אחר כדי לקבל מעמד חברתי, או להיחשב בדרן בעיני חבריו.</a:t>
            </a:r>
          </a:p>
        </p:txBody>
      </p:sp>
      <p:sp>
        <p:nvSpPr>
          <p:cNvPr id="4" name="כותרת 1"/>
          <p:cNvSpPr txBox="1">
            <a:spLocks/>
          </p:cNvSpPr>
          <p:nvPr/>
        </p:nvSpPr>
        <p:spPr>
          <a:xfrm>
            <a:off x="467544" y="3933056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1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Font typeface="Georgia" pitchFamily="18" charset="0"/>
              <a:buNone/>
            </a:pPr>
            <a:r>
              <a:rPr lang="he-IL" dirty="0">
                <a:cs typeface="Adi" pitchFamily="2" charset="-79"/>
              </a:rPr>
              <a:t>אין לו חלק לעולם הבא !</a:t>
            </a:r>
          </a:p>
        </p:txBody>
      </p:sp>
    </p:spTree>
    <p:extLst>
      <p:ext uri="{BB962C8B-B14F-4D97-AF65-F5344CB8AC3E}">
        <p14:creationId xmlns:p14="http://schemas.microsoft.com/office/powerpoint/2010/main" val="152654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6716216" cy="4713704"/>
          </a:xfrm>
        </p:spPr>
        <p:txBody>
          <a:bodyPr>
            <a:normAutofit fontScale="92500"/>
          </a:bodyPr>
          <a:lstStyle/>
          <a:p>
            <a:pPr>
              <a:lnSpc>
                <a:spcPct val="170000"/>
              </a:lnSpc>
              <a:spcAft>
                <a:spcPts val="0"/>
              </a:spcAft>
            </a:pPr>
            <a:r>
              <a:rPr lang="he-IL" sz="800" b="1" dirty="0">
                <a:latin typeface="Times New Roman"/>
                <a:ea typeface="Times New Roman"/>
                <a:cs typeface="Guttman Keren"/>
              </a:rPr>
              <a:t> 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he-IL" sz="2400" b="1" dirty="0">
                <a:latin typeface="Times New Roman"/>
                <a:ea typeface="Times New Roman"/>
                <a:cs typeface="Guttman Keren"/>
              </a:rPr>
              <a:t>וְנוֹהֶגֶת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 מִצְוָה זוֹ בְּכָל מָקוֹם וּבְכָל זְמָן. 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וְהָעוֹבֵר עָלֶיהָ וְלֹא נִזְהַר בְּמָמוֹן </a:t>
            </a:r>
            <a:r>
              <a:rPr lang="he-IL" sz="2400" dirty="0" err="1">
                <a:latin typeface="Times New Roman"/>
                <a:ea typeface="Times New Roman"/>
                <a:cs typeface="Guttman Keren"/>
              </a:rPr>
              <a:t>חֲבֵירו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ֹ לְשָׁמְרוֹ, 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וְכָל שֶׁכֵּן אִם הִזִּיק אוֹתוֹ בְמָמוֹן אוֹ צִעֲרוֹ בְשׁוּם דָּבָר </a:t>
            </a:r>
            <a:r>
              <a:rPr lang="he-IL" sz="2000" dirty="0">
                <a:latin typeface="Times New Roman"/>
                <a:ea typeface="Times New Roman"/>
                <a:cs typeface="Adi" pitchFamily="2" charset="-79"/>
              </a:rPr>
              <a:t>(בדרך כלשהי)</a:t>
            </a:r>
            <a:r>
              <a:rPr lang="he-IL" sz="1800" dirty="0">
                <a:latin typeface="Times New Roman"/>
                <a:ea typeface="Times New Roman"/>
                <a:cs typeface="Adi" pitchFamily="2" charset="-79"/>
              </a:rPr>
              <a:t> 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לְדַעַת </a:t>
            </a:r>
            <a:r>
              <a:rPr lang="he-IL" sz="2000" dirty="0">
                <a:latin typeface="Times New Roman"/>
                <a:ea typeface="Times New Roman"/>
                <a:cs typeface="Adi" pitchFamily="2" charset="-79"/>
              </a:rPr>
              <a:t>(במודע ובכוונה)</a:t>
            </a:r>
            <a:r>
              <a:rPr lang="he-IL" sz="2400" dirty="0">
                <a:latin typeface="Times New Roman"/>
                <a:ea typeface="Times New Roman"/>
                <a:cs typeface="Adi" pitchFamily="2" charset="-79"/>
              </a:rPr>
              <a:t> </a:t>
            </a:r>
            <a:r>
              <a:rPr lang="he-IL" sz="2400" dirty="0">
                <a:latin typeface="Times New Roman"/>
                <a:ea typeface="Times New Roman"/>
                <a:cs typeface="Guttman Keren"/>
              </a:rPr>
              <a:t>- </a:t>
            </a:r>
            <a:endParaRPr lang="en-US" sz="3600" dirty="0">
              <a:latin typeface="Times New Roman"/>
              <a:ea typeface="Times New Roman"/>
            </a:endParaRPr>
          </a:p>
          <a:p>
            <a:pPr marL="45720" indent="0">
              <a:lnSpc>
                <a:spcPct val="170000"/>
              </a:lnSpc>
              <a:spcAft>
                <a:spcPts val="0"/>
              </a:spcAft>
              <a:buNone/>
            </a:pPr>
            <a:r>
              <a:rPr lang="he-IL" sz="2400" dirty="0">
                <a:latin typeface="Times New Roman"/>
                <a:ea typeface="Times New Roman"/>
                <a:cs typeface="Guttman Keren"/>
              </a:rPr>
              <a:t>בִּטֵּל עֲשֵֹה זֶה, </a:t>
            </a:r>
            <a:r>
              <a:rPr lang="he-IL" sz="2400" dirty="0">
                <a:latin typeface="Times New Roman"/>
                <a:ea typeface="Times New Roman"/>
                <a:cs typeface="Adi" pitchFamily="2" charset="-79"/>
              </a:rPr>
              <a:t>(עבר על מצות עשה)</a:t>
            </a:r>
            <a:endParaRPr lang="en-US" sz="3600" dirty="0">
              <a:latin typeface="Times New Roman"/>
              <a:ea typeface="Times New Roman"/>
              <a:cs typeface="Adi" pitchFamily="2" charset="-79"/>
            </a:endParaRPr>
          </a:p>
          <a:p>
            <a:pPr marL="45720" indent="0">
              <a:lnSpc>
                <a:spcPct val="170000"/>
              </a:lnSpc>
              <a:buNone/>
            </a:pPr>
            <a:r>
              <a:rPr lang="he-IL" sz="2400" spc="-40" dirty="0">
                <a:latin typeface="Times New Roman"/>
                <a:ea typeface="Times New Roman"/>
                <a:cs typeface="Guttman Keren"/>
              </a:rPr>
              <a:t>מִלְּבַד הַחִיּוּב שֶׁבּוֹ לְפִי </a:t>
            </a:r>
            <a:r>
              <a:rPr lang="he-IL" sz="2400" spc="-40" dirty="0" err="1">
                <a:latin typeface="Times New Roman"/>
                <a:ea typeface="Times New Roman"/>
                <a:cs typeface="Guttman Keren"/>
              </a:rPr>
              <a:t>הָעִנְיָן</a:t>
            </a:r>
            <a:r>
              <a:rPr lang="he-IL" sz="2400" spc="-40" dirty="0">
                <a:latin typeface="Times New Roman"/>
                <a:ea typeface="Times New Roman"/>
                <a:cs typeface="Guttman Keren"/>
              </a:rPr>
              <a:t> שֶׁהִזִּיקוֹ.  </a:t>
            </a:r>
            <a:r>
              <a:rPr lang="he-IL" sz="2400" spc="-40" dirty="0">
                <a:latin typeface="Times New Roman"/>
                <a:ea typeface="Times New Roman"/>
                <a:cs typeface="Adi" pitchFamily="2" charset="-79"/>
              </a:rPr>
              <a:t>כלומר – בנוסף למה שצריך לשלם (אם הזיק)  על מה שהזיק.</a:t>
            </a:r>
          </a:p>
          <a:p>
            <a:pPr marL="45720" indent="0">
              <a:lnSpc>
                <a:spcPct val="170000"/>
              </a:lnSpc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7252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63688" y="692696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cs typeface="Adi" pitchFamily="2" charset="-79"/>
              </a:rPr>
              <a:t>אז מה צריך לזכור?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3"/>
          </p:nvPr>
        </p:nvSpPr>
        <p:spPr>
          <a:xfrm>
            <a:off x="611560" y="2132856"/>
            <a:ext cx="7344816" cy="3474720"/>
          </a:xfrm>
        </p:spPr>
        <p:txBody>
          <a:bodyPr>
            <a:normAutofit lnSpcReduction="10000"/>
          </a:bodyPr>
          <a:lstStyle/>
          <a:p>
            <a:r>
              <a:rPr lang="he-IL" sz="2800" dirty="0">
                <a:cs typeface="Adi" pitchFamily="2" charset="-79"/>
              </a:rPr>
              <a:t>הגדרת </a:t>
            </a:r>
            <a:r>
              <a:rPr lang="he-IL" sz="2800" dirty="0" err="1">
                <a:cs typeface="Adi" pitchFamily="2" charset="-79"/>
              </a:rPr>
              <a:t>המצוה</a:t>
            </a:r>
            <a:r>
              <a:rPr lang="he-IL" sz="2800" dirty="0">
                <a:cs typeface="Adi" pitchFamily="2" charset="-79"/>
              </a:rPr>
              <a:t> – והביטויים המעשיים שלה. תזכרו דוגמאות</a:t>
            </a:r>
          </a:p>
          <a:p>
            <a:r>
              <a:rPr lang="he-IL" sz="2800" dirty="0">
                <a:cs typeface="Adi" pitchFamily="2" charset="-79"/>
              </a:rPr>
              <a:t>מדוע מצוה זו היא "כלל גדול בתורה"?</a:t>
            </a:r>
          </a:p>
          <a:p>
            <a:r>
              <a:rPr lang="he-IL" sz="2800" dirty="0">
                <a:cs typeface="Adi" pitchFamily="2" charset="-79"/>
              </a:rPr>
              <a:t>מה משמעות המושג "מתכבד בקלון חברו" ומה עונשו?</a:t>
            </a:r>
          </a:p>
          <a:p>
            <a:r>
              <a:rPr lang="he-IL" sz="2800" dirty="0">
                <a:cs typeface="Adi" pitchFamily="2" charset="-79"/>
              </a:rPr>
              <a:t>מה שורש המצווה ותועלתה?</a:t>
            </a:r>
          </a:p>
          <a:p>
            <a:r>
              <a:rPr lang="he-IL" sz="2800" dirty="0">
                <a:cs typeface="Adi" pitchFamily="2" charset="-79"/>
              </a:rPr>
              <a:t>ומה כותב ספר החינוך על מי שהזיק לחברו?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97515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31640" y="7647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he-IL" dirty="0" err="1">
                <a:cs typeface="Adi" pitchFamily="2" charset="-79"/>
              </a:rPr>
              <a:t>הכל</a:t>
            </a:r>
            <a:r>
              <a:rPr lang="he-IL" dirty="0">
                <a:cs typeface="Adi" pitchFamily="2" charset="-79"/>
              </a:rPr>
              <a:t> ברור? נראה אתכם</a:t>
            </a:r>
          </a:p>
        </p:txBody>
      </p:sp>
      <p:sp>
        <p:nvSpPr>
          <p:cNvPr id="3" name="TextBox 2">
            <a:hlinkClick r:id="" action="ppaction://hlinkshowjump?jump=nextslide"/>
          </p:cNvPr>
          <p:cNvSpPr txBox="1"/>
          <p:nvPr/>
        </p:nvSpPr>
        <p:spPr>
          <a:xfrm>
            <a:off x="179512" y="138499"/>
            <a:ext cx="1080120" cy="27699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המשך הלאה</a:t>
            </a:r>
          </a:p>
        </p:txBody>
      </p:sp>
      <p:sp>
        <p:nvSpPr>
          <p:cNvPr id="4" name="מלבן מעוגל 3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5220072" y="3556248"/>
            <a:ext cx="3240360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כי כך אמר רבי עקיבא</a:t>
            </a:r>
          </a:p>
        </p:txBody>
      </p:sp>
      <p:sp>
        <p:nvSpPr>
          <p:cNvPr id="5" name="מלבן 4"/>
          <p:cNvSpPr/>
          <p:nvPr/>
        </p:nvSpPr>
        <p:spPr>
          <a:xfrm>
            <a:off x="2335656" y="2492896"/>
            <a:ext cx="44726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di" pitchFamily="2" charset="-79"/>
              </a:rPr>
              <a:t>מדוע מצוה זו היא "כלל גדול בתורה"?</a:t>
            </a:r>
          </a:p>
        </p:txBody>
      </p:sp>
      <p:sp>
        <p:nvSpPr>
          <p:cNvPr id="6" name="מלבן מעוגל 5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5232216" y="5013176"/>
            <a:ext cx="3240360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כי כך כתוב בפסוק</a:t>
            </a:r>
          </a:p>
        </p:txBody>
      </p:sp>
      <p:sp>
        <p:nvSpPr>
          <p:cNvPr id="7" name="מלבן מעוגל 6">
            <a:hlinkClick r:id="" action="ppaction://noaction">
              <a:snd r:embed="rId3" name="applause.wav"/>
            </a:hlinkClick>
          </p:cNvPr>
          <p:cNvSpPr/>
          <p:nvPr/>
        </p:nvSpPr>
        <p:spPr>
          <a:xfrm>
            <a:off x="899592" y="3556248"/>
            <a:ext cx="3240360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כי יש מצוות רבות שתלויות בה</a:t>
            </a:r>
          </a:p>
        </p:txBody>
      </p:sp>
      <p:sp>
        <p:nvSpPr>
          <p:cNvPr id="8" name="מלבן מעוגל 7">
            <a:hlinkClick r:id="" action="ppaction://noaction">
              <a:snd r:embed="rId2" name="explode.wav"/>
            </a:hlinkClick>
          </p:cNvPr>
          <p:cNvSpPr/>
          <p:nvPr/>
        </p:nvSpPr>
        <p:spPr>
          <a:xfrm>
            <a:off x="899592" y="5013176"/>
            <a:ext cx="3240360" cy="100811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cs typeface="Adi" pitchFamily="2" charset="-79"/>
              </a:rPr>
              <a:t>כי היא מאד חשובה</a:t>
            </a:r>
          </a:p>
        </p:txBody>
      </p:sp>
    </p:spTree>
    <p:extLst>
      <p:ext uri="{BB962C8B-B14F-4D97-AF65-F5344CB8AC3E}">
        <p14:creationId xmlns:p14="http://schemas.microsoft.com/office/powerpoint/2010/main" val="1434140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274</TotalTime>
  <Words>688</Words>
  <Application>Microsoft Office PowerPoint</Application>
  <PresentationFormat>‫הצגה על המסך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8" baseType="lpstr">
      <vt:lpstr>Aharoni</vt:lpstr>
      <vt:lpstr>Arial</vt:lpstr>
      <vt:lpstr>Georgia</vt:lpstr>
      <vt:lpstr>Times New Roman</vt:lpstr>
      <vt:lpstr>Trebuchet MS</vt:lpstr>
      <vt:lpstr>זרם מדחף</vt:lpstr>
      <vt:lpstr>מצוות אהבת ישראל מצווה רמ"ג</vt:lpstr>
      <vt:lpstr>מצגת של PowerPoint‏</vt:lpstr>
      <vt:lpstr>מצגת של PowerPoint‏</vt:lpstr>
      <vt:lpstr>מצגת של PowerPoint‏</vt:lpstr>
      <vt:lpstr>מצגת של PowerPoint‏</vt:lpstr>
      <vt:lpstr>המתכבד בקלון חברו</vt:lpstr>
      <vt:lpstr>מצגת של PowerPoint‏</vt:lpstr>
      <vt:lpstr>אז מה צריך לזכור?</vt:lpstr>
      <vt:lpstr>הכל ברור? נראה אתכם</vt:lpstr>
      <vt:lpstr>מצגת של PowerPoint‏</vt:lpstr>
      <vt:lpstr>מצגת של PowerPoint‏</vt:lpstr>
      <vt:lpstr>ב"הצלחה!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מצוות אהבת ישראל</dc:title>
  <dc:creator>userpc</dc:creator>
  <cp:lastModifiedBy>תמר גבאי</cp:lastModifiedBy>
  <cp:revision>25</cp:revision>
  <dcterms:created xsi:type="dcterms:W3CDTF">2020-08-10T11:14:16Z</dcterms:created>
  <dcterms:modified xsi:type="dcterms:W3CDTF">2020-10-25T19:06:24Z</dcterms:modified>
</cp:coreProperties>
</file>