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768B01-5D49-4900-A73D-839EA72E88E2}" type="datetimeFigureOut">
              <a:rPr lang="he-IL" smtClean="0"/>
              <a:t>י"ג/אייר/תש"פ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9B07ECC-0FC1-42B0-B265-F4CAC4D1744E}" type="slidenum">
              <a:rPr lang="he-IL" smtClean="0"/>
              <a:t>‹#›</a:t>
            </a:fld>
            <a:endParaRPr lang="he-I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defTabSz="914400" rtl="1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שלא להונות אחד מישראל בדברים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מצווה של"ח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15922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הגדרת המצווה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לא לגרום צער/ כאב ליהודי אחר ע"י דבריי- איסור אונאת </a:t>
            </a:r>
            <a:r>
              <a:rPr lang="he-IL" dirty="0" smtClean="0"/>
              <a:t>דברים</a:t>
            </a:r>
          </a:p>
          <a:p>
            <a:pPr marL="0" indent="0">
              <a:buNone/>
            </a:pPr>
            <a:endParaRPr lang="en-US" dirty="0"/>
          </a:p>
          <a:p>
            <a:r>
              <a:rPr lang="he-IL" dirty="0"/>
              <a:t>כיצד? </a:t>
            </a:r>
            <a:endParaRPr lang="en-US" dirty="0"/>
          </a:p>
          <a:p>
            <a:pPr lvl="1"/>
            <a:r>
              <a:rPr lang="he-IL" dirty="0"/>
              <a:t>לא יזכיר לבעל תשובה מעשיו הרעים</a:t>
            </a:r>
            <a:endParaRPr lang="en-US" dirty="0"/>
          </a:p>
          <a:p>
            <a:pPr lvl="1"/>
            <a:r>
              <a:rPr lang="he-IL" dirty="0"/>
              <a:t>לא יאמר לחולה/ בעל ייסורים שבאו עליו אלה כיוון שיש לו חיסרון ביראת שמיים (כפי שאמרו חבריו של איוב "הלא יראתך </a:t>
            </a:r>
            <a:r>
              <a:rPr lang="he-IL" dirty="0" err="1"/>
              <a:t>כסלתך</a:t>
            </a:r>
            <a:r>
              <a:rPr lang="he-IL" dirty="0"/>
              <a:t>")</a:t>
            </a:r>
            <a:endParaRPr lang="en-US" dirty="0"/>
          </a:p>
          <a:p>
            <a:pPr lvl="1"/>
            <a:r>
              <a:rPr lang="he-IL" dirty="0"/>
              <a:t>לא לומר לסוחרים ללכת לקנות אצל אדם שאינו מוכר מה שהם צריכים</a:t>
            </a:r>
            <a:endParaRPr lang="en-US" dirty="0"/>
          </a:p>
          <a:p>
            <a:pPr lvl="1"/>
            <a:r>
              <a:rPr lang="he-IL" dirty="0"/>
              <a:t>לא לפנות לסוחר בשאלה כמה עולה חפץ </a:t>
            </a:r>
            <a:r>
              <a:rPr lang="he-IL" dirty="0" err="1"/>
              <a:t>מסויים</a:t>
            </a:r>
            <a:r>
              <a:rPr lang="he-IL" dirty="0"/>
              <a:t> כשאין ברצונך לקנותו</a:t>
            </a:r>
            <a:r>
              <a:rPr lang="he-IL" dirty="0" smtClean="0"/>
              <a:t>.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he-IL" dirty="0"/>
              <a:t>מקור: "ולא תונו איש את עמיתו"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969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שורש המצווה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 נתינת שלום בין הבריות, שמביאה ברכה לעולם</a:t>
            </a:r>
            <a:endParaRPr lang="en-US" dirty="0"/>
          </a:p>
          <a:p>
            <a:r>
              <a:rPr lang="he-IL" dirty="0"/>
              <a:t>כי במצב שאין שלום באה מחלוקת לעולם ומביאה קללה ותקלה (מוסיף רע לעולם)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134166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דיני המצווה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אין להכאיב, לצער או לבייש אנשים</a:t>
            </a:r>
            <a:endParaRPr lang="en-US" dirty="0"/>
          </a:p>
          <a:p>
            <a:pPr lvl="0"/>
            <a:r>
              <a:rPr lang="he-IL" dirty="0"/>
              <a:t>חכמים הקפידו על מצווה זו מאוד ואמרו שאדם גם לא יביט בסחורה </a:t>
            </a:r>
            <a:r>
              <a:rPr lang="he-IL" dirty="0" err="1"/>
              <a:t>מסויימת</a:t>
            </a:r>
            <a:r>
              <a:rPr lang="he-IL" dirty="0"/>
              <a:t> אם אין לו כסף לקנות אותה</a:t>
            </a:r>
            <a:endParaRPr lang="en-US" dirty="0"/>
          </a:p>
          <a:p>
            <a:pPr lvl="0"/>
            <a:r>
              <a:rPr lang="he-IL" dirty="0"/>
              <a:t>צריך להיזהר שדברינו לא יהיו קרובים לעלבון- אפילו ברמיזה</a:t>
            </a:r>
            <a:endParaRPr lang="en-US" dirty="0"/>
          </a:p>
          <a:p>
            <a:pPr lvl="0"/>
            <a:r>
              <a:rPr lang="he-IL" dirty="0"/>
              <a:t>אונאת דברים חמורה מאוד כיוון שהיא פוגעת באנשים </a:t>
            </a:r>
            <a:r>
              <a:rPr lang="he-IL" u="sng" dirty="0"/>
              <a:t>יותר</a:t>
            </a:r>
            <a:r>
              <a:rPr lang="he-IL" dirty="0"/>
              <a:t> מאונאת ממון, שנאמר באונאת דברים "ויראת </a:t>
            </a:r>
            <a:r>
              <a:rPr lang="he-IL" dirty="0" err="1"/>
              <a:t>מאולקיך</a:t>
            </a:r>
            <a:r>
              <a:rPr lang="he-IL" dirty="0"/>
              <a:t>" ובאונאת ממון אין זה כתוב</a:t>
            </a:r>
            <a:endParaRPr lang="en-US" dirty="0"/>
          </a:p>
          <a:p>
            <a:pPr lvl="0"/>
            <a:r>
              <a:rPr lang="he-IL" dirty="0"/>
              <a:t>יש להיזהר מאוד במעשינו שלא נגרום בהם צער לבריות ויש להפעיל שיקול דעת מה ראוי לומר ומה לא- "והקב"ה יודע כל פסיעותיו וכל רמיזותיו, כי האדם יראה לעיניים </a:t>
            </a:r>
            <a:r>
              <a:rPr lang="he-IL" u="sng" dirty="0"/>
              <a:t>והוא יראה ללבב"</a:t>
            </a:r>
            <a:r>
              <a:rPr lang="he-IL" dirty="0"/>
              <a:t>- הקב"ה יודע כוונת האדם אם לטוב או לרע</a:t>
            </a:r>
            <a:r>
              <a:rPr lang="he-IL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0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חלות המצווה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בכל מקום- בארץ ישראל ומחוץ לארץ</a:t>
            </a:r>
            <a:endParaRPr lang="en-US" dirty="0"/>
          </a:p>
          <a:p>
            <a:r>
              <a:rPr lang="he-IL" dirty="0"/>
              <a:t>בכל זמן- בתקופת בית המקדש ובחורבנו</a:t>
            </a:r>
            <a:endParaRPr lang="en-US" dirty="0"/>
          </a:p>
          <a:p>
            <a:r>
              <a:rPr lang="he-IL" dirty="0"/>
              <a:t>בזכרים ובנקבות ואפילו בקטנים- נזהרים באונאת דברים גם בקטנים- "זולתי במה </a:t>
            </a:r>
            <a:r>
              <a:rPr lang="he-IL" dirty="0" err="1"/>
              <a:t>שצריכין</a:t>
            </a:r>
            <a:r>
              <a:rPr lang="he-IL" dirty="0"/>
              <a:t> הרבה כדי </a:t>
            </a:r>
            <a:r>
              <a:rPr lang="he-IL" dirty="0" err="1"/>
              <a:t>שיקחו</a:t>
            </a:r>
            <a:r>
              <a:rPr lang="he-IL" dirty="0"/>
              <a:t> מוסר"- חוץ מדברים שנצרכים לענייני חינוכם.</a:t>
            </a:r>
            <a:endParaRPr lang="en-US" dirty="0"/>
          </a:p>
          <a:p>
            <a:r>
              <a:rPr lang="he-IL" dirty="0"/>
              <a:t>ואפילו בבני ובנותיו, בני ביתו של אדם- ומי שנמנע </a:t>
            </a:r>
            <a:r>
              <a:rPr lang="he-IL" dirty="0" err="1"/>
              <a:t>מלצערם</a:t>
            </a:r>
            <a:r>
              <a:rPr lang="he-IL" dirty="0"/>
              <a:t> ימצא ברכה וכבוד</a:t>
            </a:r>
            <a:endParaRPr lang="en-US" dirty="0"/>
          </a:p>
          <a:p>
            <a:r>
              <a:rPr lang="he-IL" u="sng" dirty="0"/>
              <a:t>והעובר עליה</a:t>
            </a:r>
            <a:r>
              <a:rPr lang="he-IL" dirty="0"/>
              <a:t>- עובר בלא תעשה. אבל לא </a:t>
            </a:r>
            <a:r>
              <a:rPr lang="he-IL" dirty="0" err="1"/>
              <a:t>לוקין</a:t>
            </a:r>
            <a:r>
              <a:rPr lang="he-IL" dirty="0"/>
              <a:t> עליו- כיוון שאין בו מעשה, אלא רק בדיבור.</a:t>
            </a:r>
            <a:endParaRPr lang="en-US" dirty="0"/>
          </a:p>
          <a:p>
            <a:r>
              <a:rPr lang="he-IL" dirty="0"/>
              <a:t>והקב"ה יעניש אותו על כך בדרכיו- "וכמה מלקויות מבלי רצועה של עגל יש ביד האדון </a:t>
            </a:r>
            <a:r>
              <a:rPr lang="he-IL" dirty="0" err="1"/>
              <a:t>המצוה</a:t>
            </a:r>
            <a:r>
              <a:rPr lang="he-IL" dirty="0"/>
              <a:t> על זה, יתעלה"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091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תוספת ספר החינוך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/>
          </a:bodyPr>
          <a:lstStyle/>
          <a:p>
            <a:r>
              <a:rPr lang="he-IL" dirty="0"/>
              <a:t>במצווה זו, תוספת ספר החינוך על </a:t>
            </a:r>
            <a:r>
              <a:rPr lang="he-IL" b="1" dirty="0"/>
              <a:t>האדם שהעליבו אותו בדברים- מה עליו לעשות?</a:t>
            </a:r>
            <a:endParaRPr lang="en-US" dirty="0"/>
          </a:p>
          <a:p>
            <a:r>
              <a:rPr lang="he-IL" dirty="0"/>
              <a:t>אדם שפגעו בו בדברים אינו צריך לשתוק לנוכח הדברים הפוגעים, כיוון ש:</a:t>
            </a:r>
            <a:endParaRPr lang="en-US" dirty="0"/>
          </a:p>
          <a:p>
            <a:pPr lvl="0"/>
            <a:r>
              <a:rPr lang="he-IL" dirty="0"/>
              <a:t>אין האדם "כאבן שאין לה הופכין"- אין יכולת לאדם להיות אדיש כלפי המשפילים ומצערים אותו</a:t>
            </a:r>
            <a:endParaRPr lang="en-US" dirty="0"/>
          </a:p>
          <a:p>
            <a:pPr lvl="0"/>
            <a:r>
              <a:rPr lang="he-IL" dirty="0"/>
              <a:t>אם ישתוק זה יראה כאילו הוא מאשר את דברי המגדף.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21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עליו לעשות?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5680" y="1600200"/>
            <a:ext cx="8686800" cy="5141168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לכן, התורה לא מצווה את האדם לשתוק כנגד </a:t>
            </a:r>
            <a:r>
              <a:rPr lang="he-IL" dirty="0" err="1"/>
              <a:t>מחפיריו</a:t>
            </a:r>
            <a:r>
              <a:rPr lang="he-IL" dirty="0"/>
              <a:t>, אבל כן מצווה אותנו להתרחק ממצב של מריבה והתכת עלבונות, ואדם שיתרחק מכך יצליח להינצל ממצב בו מצערים ומעליבים אותו לחינם. חוץ מהשוטים הגמורים- שאליהם גם ככה אין צורך לשים לב.</a:t>
            </a:r>
            <a:endParaRPr lang="en-US" dirty="0"/>
          </a:p>
          <a:p>
            <a:r>
              <a:rPr lang="he-IL" dirty="0"/>
              <a:t>והדרך הראויה של המשיב לעולב בו, שישיב לו בדרך של כבוד, נעימות וללא כעס- "כעס בחיק כסילים ינוח" ויפנה דברים אל שאר האנשים ואת הסבריו אל שאר השומעים ויפנה את האחריות כלפי העולב.</a:t>
            </a:r>
            <a:endParaRPr lang="en-US" dirty="0"/>
          </a:p>
          <a:p>
            <a:r>
              <a:rPr lang="he-IL" dirty="0"/>
              <a:t>מניין לומדים שניתן לענות למעליבים? מתוך "הבא להורגך השכם להורגו" ואם יכול להינצל מהם בטרם עת- עליו לעשות את הנדרש לכך.  </a:t>
            </a:r>
            <a:endParaRPr lang="en-US" dirty="0"/>
          </a:p>
          <a:p>
            <a:r>
              <a:rPr lang="he-IL" u="sng" dirty="0"/>
              <a:t>מידת חסידות-</a:t>
            </a:r>
            <a:r>
              <a:rPr lang="he-IL" dirty="0"/>
              <a:t> למתנהלים לפנים משורת הדין ונמנעים להשיב על חרפתם כדי שלא יגיעו למצב של כעס ויכנסו לעניין ויגיבו יתר על הנדרש</a:t>
            </a:r>
            <a:endParaRPr lang="en-US" dirty="0"/>
          </a:p>
          <a:p>
            <a:r>
              <a:rPr lang="he-IL" dirty="0"/>
              <a:t>ועליהם נאמר: "</a:t>
            </a:r>
            <a:r>
              <a:rPr lang="he-IL" dirty="0" err="1"/>
              <a:t>הנעלבין</a:t>
            </a:r>
            <a:r>
              <a:rPr lang="he-IL" dirty="0"/>
              <a:t> ואינם עולבים, שומעים חרפתם ואינם </a:t>
            </a:r>
            <a:r>
              <a:rPr lang="he-IL" dirty="0" err="1"/>
              <a:t>משיבין</a:t>
            </a:r>
            <a:r>
              <a:rPr lang="he-IL" dirty="0"/>
              <a:t>- עליהם הכתוב אומר "ואוהביו כצאת השמש בגבורתו</a:t>
            </a:r>
            <a:r>
              <a:rPr lang="he-IL" dirty="0" smtClean="0"/>
              <a:t>".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27185016"/>
      </p:ext>
    </p:extLst>
  </p:cSld>
  <p:clrMapOvr>
    <a:masterClrMapping/>
  </p:clrMapOvr>
</p:sld>
</file>

<file path=ppt/theme/theme1.xml><?xml version="1.0" encoding="utf-8"?>
<a:theme xmlns:a="http://schemas.openxmlformats.org/drawingml/2006/main" name="סכך">
  <a:themeElements>
    <a:clrScheme name="סכך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חציון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סכך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</TotalTime>
  <Words>483</Words>
  <Application>Microsoft Office PowerPoint</Application>
  <PresentationFormat>‫הצגה על המסך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סכך</vt:lpstr>
      <vt:lpstr>שלא להונות אחד מישראל בדברים</vt:lpstr>
      <vt:lpstr>הגדרת המצווה</vt:lpstr>
      <vt:lpstr>שורש המצווה</vt:lpstr>
      <vt:lpstr>דיני המצווה</vt:lpstr>
      <vt:lpstr>חלות המצווה</vt:lpstr>
      <vt:lpstr>תוספת ספר החינוך</vt:lpstr>
      <vt:lpstr>מה עליו לעשות?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שלא להונות אחד מישראל בדברים</dc:title>
  <dc:creator>cpu</dc:creator>
  <cp:lastModifiedBy>cpu</cp:lastModifiedBy>
  <cp:revision>1</cp:revision>
  <dcterms:created xsi:type="dcterms:W3CDTF">2020-05-06T22:46:17Z</dcterms:created>
  <dcterms:modified xsi:type="dcterms:W3CDTF">2020-05-06T22:50:31Z</dcterms:modified>
</cp:coreProperties>
</file>