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377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356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77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454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73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60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70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33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602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6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54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71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51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1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7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54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FC27-71F7-40F4-A91E-7FF7A459BD1F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6C8359-8036-436A-B021-1E496F37D1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81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42000" t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95B779-B27C-4E12-9DB1-3A2B897B4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מצווה רנ"ז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0F00CCF-2041-4BB3-BA25-189BE12FB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dirty="0"/>
              <a:t>כיבוד חכמים</a:t>
            </a:r>
          </a:p>
        </p:txBody>
      </p:sp>
    </p:spTree>
    <p:extLst>
      <p:ext uri="{BB962C8B-B14F-4D97-AF65-F5344CB8AC3E}">
        <p14:creationId xmlns:p14="http://schemas.microsoft.com/office/powerpoint/2010/main" val="1062886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11000" t="5000" r="39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467266-0E0A-4888-BB2F-6A7E7692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כבוד = מה לעשות.</a:t>
            </a:r>
            <a:br>
              <a:rPr lang="he-IL" dirty="0"/>
            </a:br>
            <a:r>
              <a:rPr lang="he-IL" dirty="0"/>
              <a:t>יראה = מה לא לעשות.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DF0CE2-7AAC-4A6A-A0B9-7AE5187A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r>
              <a:rPr lang="he-IL" dirty="0"/>
              <a:t>לא ישב במקומו.</a:t>
            </a:r>
          </a:p>
          <a:p>
            <a:endParaRPr lang="he-IL" dirty="0"/>
          </a:p>
          <a:p>
            <a:r>
              <a:rPr lang="he-IL" dirty="0"/>
              <a:t>לא יכריע דבריו.</a:t>
            </a:r>
          </a:p>
          <a:p>
            <a:endParaRPr lang="he-IL" dirty="0"/>
          </a:p>
          <a:p>
            <a:r>
              <a:rPr lang="he-IL" dirty="0"/>
              <a:t>לא יסתור דבריו.</a:t>
            </a:r>
          </a:p>
          <a:p>
            <a:endParaRPr lang="he-IL" dirty="0"/>
          </a:p>
          <a:p>
            <a:r>
              <a:rPr lang="he-IL" dirty="0"/>
              <a:t>לא יורה בפניו, לעולם. אפילו לא במרחק 12 מיל = כ 12 ק"מ</a:t>
            </a:r>
          </a:p>
        </p:txBody>
      </p:sp>
      <p:sp>
        <p:nvSpPr>
          <p:cNvPr id="6" name="בועת דיבור: אליפסה 5">
            <a:extLst>
              <a:ext uri="{FF2B5EF4-FFF2-40B4-BE49-F238E27FC236}">
                <a16:creationId xmlns:a16="http://schemas.microsoft.com/office/drawing/2014/main" id="{24AFC744-0CDF-4628-A7AF-EF5A522F1A2F}"/>
              </a:ext>
            </a:extLst>
          </p:cNvPr>
          <p:cNvSpPr/>
          <p:nvPr/>
        </p:nvSpPr>
        <p:spPr>
          <a:xfrm>
            <a:off x="5825303" y="2661499"/>
            <a:ext cx="1412194" cy="1334278"/>
          </a:xfrm>
          <a:prstGeom prst="wedgeEllipseCallout">
            <a:avLst>
              <a:gd name="adj1" fmla="val -190396"/>
              <a:gd name="adj2" fmla="val 8138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נכון.</a:t>
            </a:r>
          </a:p>
        </p:txBody>
      </p:sp>
      <p:sp>
        <p:nvSpPr>
          <p:cNvPr id="7" name="בועת דיבור: אליפסה 6">
            <a:extLst>
              <a:ext uri="{FF2B5EF4-FFF2-40B4-BE49-F238E27FC236}">
                <a16:creationId xmlns:a16="http://schemas.microsoft.com/office/drawing/2014/main" id="{1AFF5291-11D0-4339-85B1-E108CEA87B58}"/>
              </a:ext>
            </a:extLst>
          </p:cNvPr>
          <p:cNvSpPr/>
          <p:nvPr/>
        </p:nvSpPr>
        <p:spPr>
          <a:xfrm>
            <a:off x="4823225" y="5188861"/>
            <a:ext cx="1520890" cy="1045029"/>
          </a:xfrm>
          <a:prstGeom prst="wedgeEllipseCallout">
            <a:avLst>
              <a:gd name="adj1" fmla="val -107335"/>
              <a:gd name="adj2" fmla="val -491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נכון.</a:t>
            </a:r>
          </a:p>
        </p:txBody>
      </p:sp>
      <p:sp>
        <p:nvSpPr>
          <p:cNvPr id="8" name="בועת דיבור: אליפסה 7">
            <a:extLst>
              <a:ext uri="{FF2B5EF4-FFF2-40B4-BE49-F238E27FC236}">
                <a16:creationId xmlns:a16="http://schemas.microsoft.com/office/drawing/2014/main" id="{92811BEC-A732-4A7D-B541-C39D103E0860}"/>
              </a:ext>
            </a:extLst>
          </p:cNvPr>
          <p:cNvSpPr/>
          <p:nvPr/>
        </p:nvSpPr>
        <p:spPr>
          <a:xfrm>
            <a:off x="2972414" y="2133600"/>
            <a:ext cx="1982091" cy="1337387"/>
          </a:xfrm>
          <a:prstGeom prst="wedgeEllipseCallout">
            <a:avLst>
              <a:gd name="adj1" fmla="val -36368"/>
              <a:gd name="adj2" fmla="val 9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פוסק...</a:t>
            </a:r>
          </a:p>
        </p:txBody>
      </p:sp>
      <p:pic>
        <p:nvPicPr>
          <p:cNvPr id="10" name="גרפיקה 9" descr="אדם אוכל">
            <a:extLst>
              <a:ext uri="{FF2B5EF4-FFF2-40B4-BE49-F238E27FC236}">
                <a16:creationId xmlns:a16="http://schemas.microsoft.com/office/drawing/2014/main" id="{A7706D45-9E9E-4653-887C-E83A5000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54" y="3429000"/>
            <a:ext cx="3276315" cy="32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24000" t="-2000" r="-2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C423D6-4E35-408F-A8D0-87EC1691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9" y="39950"/>
            <a:ext cx="8911687" cy="1280890"/>
          </a:xfrm>
        </p:spPr>
        <p:txBody>
          <a:bodyPr/>
          <a:lstStyle/>
          <a:p>
            <a:r>
              <a:rPr lang="he-IL" dirty="0"/>
              <a:t>ממה פטורים חכמים, בשל כבודם ומוראם?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75F382-DBB4-4318-8CE6-0ACB0239E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C00000"/>
                </a:solidFill>
              </a:rPr>
              <a:t>עבודות ציבוריות שנעשות בגוף.</a:t>
            </a:r>
            <a:endParaRPr lang="he-IL" dirty="0"/>
          </a:p>
          <a:p>
            <a:endParaRPr lang="he-IL" dirty="0"/>
          </a:p>
          <a:p>
            <a:r>
              <a:rPr lang="he-IL" b="1" dirty="0">
                <a:solidFill>
                  <a:srgbClr val="C00000"/>
                </a:solidFill>
              </a:rPr>
              <a:t>תשלום מיסים.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723C4A5-78BF-4262-A0F4-28BE0F83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176" y="3774550"/>
            <a:ext cx="1143000" cy="7524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07D825E-BC4F-4E20-8CA5-CD7FDBCA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16" y="4347759"/>
            <a:ext cx="1143000" cy="7524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DF54356-B8DE-4E25-BC98-CEC7AE04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36" y="4029616"/>
            <a:ext cx="1143000" cy="7524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F64FF06-BE23-43A8-93B8-08161EC2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3711473"/>
            <a:ext cx="1143000" cy="7524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389DC6F-6A21-4D3F-B4DA-9AFE9BE2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56" y="3393649"/>
            <a:ext cx="1143000" cy="752475"/>
          </a:xfrm>
          <a:prstGeom prst="rect">
            <a:avLst/>
          </a:prstGeom>
        </p:spPr>
      </p:pic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0F26930-DA48-48CD-BAB3-DD3C48D7E820}"/>
              </a:ext>
            </a:extLst>
          </p:cNvPr>
          <p:cNvCxnSpPr>
            <a:cxnSpLocks/>
          </p:cNvCxnSpPr>
          <p:nvPr/>
        </p:nvCxnSpPr>
        <p:spPr>
          <a:xfrm>
            <a:off x="9876546" y="4029616"/>
            <a:ext cx="909642" cy="46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EE97BBF-75BC-4927-8A40-E6D21B5936B9}"/>
              </a:ext>
            </a:extLst>
          </p:cNvPr>
          <p:cNvSpPr txBox="1"/>
          <p:nvPr/>
        </p:nvSpPr>
        <p:spPr>
          <a:xfrm>
            <a:off x="8424199" y="4734554"/>
            <a:ext cx="37062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מס הקצוב על כל בני העיר, יחד.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638DD6D0-58AA-463E-861B-BA599EDF184D}"/>
              </a:ext>
            </a:extLst>
          </p:cNvPr>
          <p:cNvCxnSpPr>
            <a:cxnSpLocks/>
          </p:cNvCxnSpPr>
          <p:nvPr/>
        </p:nvCxnSpPr>
        <p:spPr>
          <a:xfrm>
            <a:off x="7724466" y="4692548"/>
            <a:ext cx="922707" cy="78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25CF5CD-4E6B-4652-B875-DD7AA99D4D68}"/>
              </a:ext>
            </a:extLst>
          </p:cNvPr>
          <p:cNvSpPr txBox="1"/>
          <p:nvPr/>
        </p:nvSpPr>
        <p:spPr>
          <a:xfrm>
            <a:off x="8561176" y="5272791"/>
            <a:ext cx="21067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מס הקצוב לפרט,</a:t>
            </a:r>
          </a:p>
          <a:p>
            <a:pPr algn="ctr"/>
            <a:r>
              <a:rPr lang="he-IL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לכל איש ואיש בנפרד.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02D9273B-69C3-496E-967E-EBE809866ADC}"/>
              </a:ext>
            </a:extLst>
          </p:cNvPr>
          <p:cNvCxnSpPr/>
          <p:nvPr/>
        </p:nvCxnSpPr>
        <p:spPr>
          <a:xfrm>
            <a:off x="6494106" y="5100234"/>
            <a:ext cx="0" cy="4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C04FF2E6-CFBC-4CFF-AE09-1B1E9881152A}"/>
              </a:ext>
            </a:extLst>
          </p:cNvPr>
          <p:cNvCxnSpPr/>
          <p:nvPr/>
        </p:nvCxnSpPr>
        <p:spPr>
          <a:xfrm>
            <a:off x="6819900" y="4906096"/>
            <a:ext cx="0" cy="56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FF175E6-1C66-4E73-9D07-00C8EA109C73}"/>
              </a:ext>
            </a:extLst>
          </p:cNvPr>
          <p:cNvSpPr txBox="1"/>
          <p:nvPr/>
        </p:nvSpPr>
        <p:spPr>
          <a:xfrm>
            <a:off x="6096000" y="5611551"/>
            <a:ext cx="2106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מס שאינו קצוב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57CFFE4-8CB4-4D5B-99FD-AEE84127EB45}"/>
              </a:ext>
            </a:extLst>
          </p:cNvPr>
          <p:cNvSpPr txBox="1"/>
          <p:nvPr/>
        </p:nvSpPr>
        <p:spPr>
          <a:xfrm>
            <a:off x="4246611" y="1361991"/>
            <a:ext cx="3452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?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87B7BC1-0311-4DDB-A096-D742DCAB7C23}"/>
              </a:ext>
            </a:extLst>
          </p:cNvPr>
          <p:cNvSpPr txBox="1"/>
          <p:nvPr/>
        </p:nvSpPr>
        <p:spPr>
          <a:xfrm>
            <a:off x="2207873" y="1833858"/>
            <a:ext cx="25192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וכל זה, למה?</a:t>
            </a:r>
          </a:p>
        </p:txBody>
      </p:sp>
      <p:sp>
        <p:nvSpPr>
          <p:cNvPr id="25" name="מגילה: אופקית 24">
            <a:extLst>
              <a:ext uri="{FF2B5EF4-FFF2-40B4-BE49-F238E27FC236}">
                <a16:creationId xmlns:a16="http://schemas.microsoft.com/office/drawing/2014/main" id="{5D84D6AF-14E8-4309-88AD-BB2892C8950F}"/>
              </a:ext>
            </a:extLst>
          </p:cNvPr>
          <p:cNvSpPr/>
          <p:nvPr/>
        </p:nvSpPr>
        <p:spPr>
          <a:xfrm>
            <a:off x="436146" y="2315071"/>
            <a:ext cx="3890214" cy="210730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" גם כי יתנו בגויים עתה אקבצם,</a:t>
            </a:r>
          </a:p>
          <a:p>
            <a:pPr algn="ctr"/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ויחלו מעט ממשא מלך השרים"</a:t>
            </a:r>
          </a:p>
          <a:p>
            <a:pPr algn="ctr"/>
            <a:r>
              <a:rPr lang="he-IL" sz="1400" dirty="0">
                <a:latin typeface="Guttman Stam" panose="02010401010101010101" pitchFamily="2" charset="-79"/>
              </a:rPr>
              <a:t>(הושע ח)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D6BBCBF-B57F-4D8F-A8BD-330737B6B825}"/>
              </a:ext>
            </a:extLst>
          </p:cNvPr>
          <p:cNvSpPr txBox="1"/>
          <p:nvPr/>
        </p:nvSpPr>
        <p:spPr>
          <a:xfrm>
            <a:off x="571103" y="4335337"/>
            <a:ext cx="277292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הסיבה שישראל בגלות, ונתונים תחת שלטון הגויים, </a:t>
            </a:r>
          </a:p>
          <a:p>
            <a:pPr algn="ctr"/>
            <a:r>
              <a:rPr lang="he-IL" dirty="0"/>
              <a:t>היא, </a:t>
            </a:r>
          </a:p>
          <a:p>
            <a:pPr algn="ctr"/>
            <a:r>
              <a:rPr lang="he-IL" dirty="0"/>
              <a:t>מיעוט לימוד התורה, </a:t>
            </a:r>
          </a:p>
          <a:p>
            <a:pPr algn="ctr"/>
            <a:r>
              <a:rPr lang="he-IL" dirty="0"/>
              <a:t>ואי שמירת מצוות.</a:t>
            </a:r>
          </a:p>
        </p:txBody>
      </p:sp>
      <p:sp>
        <p:nvSpPr>
          <p:cNvPr id="27" name="חץ: למטה 26">
            <a:extLst>
              <a:ext uri="{FF2B5EF4-FFF2-40B4-BE49-F238E27FC236}">
                <a16:creationId xmlns:a16="http://schemas.microsoft.com/office/drawing/2014/main" id="{0DF5B82B-7B33-42EC-8FD3-6A75F86FFBFA}"/>
              </a:ext>
            </a:extLst>
          </p:cNvPr>
          <p:cNvSpPr/>
          <p:nvPr/>
        </p:nvSpPr>
        <p:spPr>
          <a:xfrm>
            <a:off x="2309834" y="4542739"/>
            <a:ext cx="3981083" cy="2250954"/>
          </a:xfrm>
          <a:prstGeom prst="downArrow">
            <a:avLst>
              <a:gd name="adj1" fmla="val 50000"/>
              <a:gd name="adj2" fmla="val 36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החכם אינו אשם בהטלת המס.</a:t>
            </a:r>
          </a:p>
          <a:p>
            <a:pPr algn="ctr"/>
            <a:r>
              <a:rPr lang="he-IL" dirty="0"/>
              <a:t>לימודו מזכה את </a:t>
            </a:r>
            <a:r>
              <a:rPr lang="he-IL" dirty="0" err="1"/>
              <a:t>עמ"י</a:t>
            </a:r>
            <a:r>
              <a:rPr lang="he-IL" dirty="0"/>
              <a:t>, ולא מחייב אותם בעונש הגלות, ומשא מלך עליהם.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A82C855F-1E1A-4724-9960-56825EC2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720" y="1660142"/>
            <a:ext cx="2075656" cy="12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22" grpId="0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968EA3-7FA8-4FD6-AC22-C38BD352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85" y="210312"/>
            <a:ext cx="8911687" cy="1280890"/>
          </a:xfrm>
        </p:spPr>
        <p:txBody>
          <a:bodyPr/>
          <a:lstStyle/>
          <a:p>
            <a:r>
              <a:rPr lang="he-IL" dirty="0"/>
              <a:t>נוהגת מצווה זו: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B028539-AC2B-47F3-A264-D8E298F9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07159"/>
          </a:xfrm>
        </p:spPr>
        <p:txBody>
          <a:bodyPr>
            <a:normAutofit/>
          </a:bodyPr>
          <a:lstStyle/>
          <a:p>
            <a:r>
              <a:rPr lang="he-IL" sz="3200" dirty="0"/>
              <a:t>בכל מקום.</a:t>
            </a:r>
          </a:p>
          <a:p>
            <a:endParaRPr lang="he-IL" sz="3200" dirty="0"/>
          </a:p>
          <a:p>
            <a:r>
              <a:rPr lang="he-IL" sz="3200" dirty="0"/>
              <a:t>בכל זמן.</a:t>
            </a:r>
          </a:p>
          <a:p>
            <a:endParaRPr lang="he-IL" sz="3200" dirty="0"/>
          </a:p>
          <a:p>
            <a:r>
              <a:rPr lang="he-IL" sz="3200" dirty="0"/>
              <a:t>בזכרים ונקבות.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ADB7C44-FC14-485A-9295-88DAFACD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49" y="634917"/>
            <a:ext cx="1660849" cy="193099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63DBCE3-3D4F-45B6-A26C-038B08FAE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43" y="2777918"/>
            <a:ext cx="2116494" cy="1654122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C801A24-432E-4412-AF47-165D78FD3AAB}"/>
              </a:ext>
            </a:extLst>
          </p:cNvPr>
          <p:cNvCxnSpPr/>
          <p:nvPr/>
        </p:nvCxnSpPr>
        <p:spPr>
          <a:xfrm flipH="1" flipV="1">
            <a:off x="8808098" y="2132298"/>
            <a:ext cx="438539" cy="22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47352DF-3DE2-4C46-9195-B9043A215C70}"/>
              </a:ext>
            </a:extLst>
          </p:cNvPr>
          <p:cNvCxnSpPr/>
          <p:nvPr/>
        </p:nvCxnSpPr>
        <p:spPr>
          <a:xfrm flipH="1">
            <a:off x="7977673" y="3722914"/>
            <a:ext cx="1129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87D6E865-CF98-43C3-9609-906D531EF0E1}"/>
              </a:ext>
            </a:extLst>
          </p:cNvPr>
          <p:cNvSpPr/>
          <p:nvPr/>
        </p:nvSpPr>
        <p:spPr>
          <a:xfrm>
            <a:off x="6816790" y="5490693"/>
            <a:ext cx="3526939" cy="1156995"/>
          </a:xfrm>
          <a:prstGeom prst="downArrow">
            <a:avLst>
              <a:gd name="adj1" fmla="val 50000"/>
              <a:gd name="adj2" fmla="val 477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זו אינה "מצוות עשה שהזמן </a:t>
            </a:r>
            <a:r>
              <a:rPr lang="he-IL" dirty="0" err="1"/>
              <a:t>גרמא</a:t>
            </a:r>
            <a:r>
              <a:rPr lang="he-IL" dirty="0"/>
              <a:t>".</a:t>
            </a:r>
          </a:p>
        </p:txBody>
      </p:sp>
      <p:sp>
        <p:nvSpPr>
          <p:cNvPr id="11" name="הסבר: קו מכופף 10">
            <a:extLst>
              <a:ext uri="{FF2B5EF4-FFF2-40B4-BE49-F238E27FC236}">
                <a16:creationId xmlns:a16="http://schemas.microsoft.com/office/drawing/2014/main" id="{C781A809-EA72-4CC4-89C5-2AAC6B013944}"/>
              </a:ext>
            </a:extLst>
          </p:cNvPr>
          <p:cNvSpPr/>
          <p:nvPr/>
        </p:nvSpPr>
        <p:spPr>
          <a:xfrm>
            <a:off x="2313992" y="5076894"/>
            <a:ext cx="2313991" cy="1156996"/>
          </a:xfrm>
          <a:prstGeom prst="borderCallout2">
            <a:avLst>
              <a:gd name="adj1" fmla="val 15524"/>
              <a:gd name="adj2" fmla="val 96909"/>
              <a:gd name="adj3" fmla="val 13911"/>
              <a:gd name="adj4" fmla="val 111559"/>
              <a:gd name="adj5" fmla="val -67338"/>
              <a:gd name="adj6" fmla="val 85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העובר עליה, </a:t>
            </a:r>
          </a:p>
          <a:p>
            <a:pPr algn="ctr"/>
            <a:r>
              <a:rPr lang="he-IL" dirty="0"/>
              <a:t>ביטל עשה.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98025904-1BF7-4CF6-BA1D-28534C92B3D9}"/>
              </a:ext>
            </a:extLst>
          </p:cNvPr>
          <p:cNvSpPr/>
          <p:nvPr/>
        </p:nvSpPr>
        <p:spPr>
          <a:xfrm>
            <a:off x="1604865" y="3149664"/>
            <a:ext cx="3704253" cy="955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Guttman Stam" panose="02010401010101010101" pitchFamily="2" charset="-79"/>
                <a:cs typeface="Guttman Stam" panose="02010401010101010101" pitchFamily="2" charset="-79"/>
              </a:rPr>
              <a:t>"מפני שיבה תקום,</a:t>
            </a:r>
          </a:p>
          <a:p>
            <a:pPr algn="ctr"/>
            <a:r>
              <a:rPr lang="he-IL" sz="2800" dirty="0">
                <a:latin typeface="Guttman Stam" panose="02010401010101010101" pitchFamily="2" charset="-79"/>
                <a:cs typeface="Guttman Stam" panose="02010401010101010101" pitchFamily="2" charset="-79"/>
              </a:rPr>
              <a:t>והדרת פני זקן"</a:t>
            </a:r>
          </a:p>
        </p:txBody>
      </p:sp>
      <p:sp>
        <p:nvSpPr>
          <p:cNvPr id="14" name="פיצוץ : 14 נקודות 13">
            <a:extLst>
              <a:ext uri="{FF2B5EF4-FFF2-40B4-BE49-F238E27FC236}">
                <a16:creationId xmlns:a16="http://schemas.microsoft.com/office/drawing/2014/main" id="{D24DACE1-8B14-4A55-A82A-6C22AC2DEA7B}"/>
              </a:ext>
            </a:extLst>
          </p:cNvPr>
          <p:cNvSpPr/>
          <p:nvPr/>
        </p:nvSpPr>
        <p:spPr>
          <a:xfrm>
            <a:off x="515987" y="1868006"/>
            <a:ext cx="2696580" cy="165412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עונשו גדול.</a:t>
            </a:r>
          </a:p>
        </p:txBody>
      </p:sp>
      <p:sp>
        <p:nvSpPr>
          <p:cNvPr id="15" name="פיצוץ : 14 נקודות 14">
            <a:extLst>
              <a:ext uri="{FF2B5EF4-FFF2-40B4-BE49-F238E27FC236}">
                <a16:creationId xmlns:a16="http://schemas.microsoft.com/office/drawing/2014/main" id="{D03BCE3F-715A-405F-B901-03A5BF16AE22}"/>
              </a:ext>
            </a:extLst>
          </p:cNvPr>
          <p:cNvSpPr/>
          <p:nvPr/>
        </p:nvSpPr>
        <p:spPr>
          <a:xfrm>
            <a:off x="1819468" y="846674"/>
            <a:ext cx="3521076" cy="1646271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כי זהו</a:t>
            </a:r>
          </a:p>
          <a:p>
            <a:pPr algn="ctr"/>
            <a:r>
              <a:rPr lang="he-IL" dirty="0"/>
              <a:t>יסוד חזק בדת.</a:t>
            </a:r>
          </a:p>
        </p:txBody>
      </p:sp>
    </p:spTree>
    <p:extLst>
      <p:ext uri="{BB962C8B-B14F-4D97-AF65-F5344CB8AC3E}">
        <p14:creationId xmlns:p14="http://schemas.microsoft.com/office/powerpoint/2010/main" val="339430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836098-3CF3-4AE1-BC89-1A19C666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אשמח להערות והארות</a:t>
            </a:r>
            <a:br>
              <a:rPr lang="he-IL" dirty="0"/>
            </a:br>
            <a:r>
              <a:rPr lang="he-IL" dirty="0"/>
              <a:t>דבורה שפירא</a:t>
            </a:r>
            <a:br>
              <a:rPr lang="he-IL" dirty="0"/>
            </a:br>
            <a:r>
              <a:rPr lang="he-IL" dirty="0"/>
              <a:t>0523827976</a:t>
            </a:r>
            <a:br>
              <a:rPr lang="he-IL" dirty="0"/>
            </a:br>
            <a:r>
              <a:rPr lang="en-US" dirty="0" err="1"/>
              <a:t>savta_Dvora_sha@</a:t>
            </a:r>
            <a:r>
              <a:rPr lang="en-US" err="1"/>
              <a:t>walla</a:t>
            </a:r>
            <a:r>
              <a:rPr lang="en-US"/>
              <a:t>.com</a:t>
            </a:r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68B898-5E7E-4871-8281-EB0259EF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16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1C3D55-662F-4B3F-A783-6EEBAE58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המקור בתורה: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35D650-1C4B-4C69-96B3-B8097E2A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673" y="1477958"/>
            <a:ext cx="8915400" cy="3777622"/>
          </a:xfrm>
        </p:spPr>
        <p:txBody>
          <a:bodyPr/>
          <a:lstStyle/>
          <a:p>
            <a:r>
              <a:rPr lang="he-IL" sz="6600" dirty="0">
                <a:latin typeface="Guttman Stam" panose="02010401010101010101" pitchFamily="2" charset="-79"/>
                <a:cs typeface="Guttman Stam" panose="02010401010101010101" pitchFamily="2" charset="-79"/>
              </a:rPr>
              <a:t>" מפני שיבה תקום </a:t>
            </a:r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0E0AD3-1FE5-40C0-BAE0-AC6A7A71B7D2}"/>
              </a:ext>
            </a:extLst>
          </p:cNvPr>
          <p:cNvSpPr txBox="1"/>
          <p:nvPr/>
        </p:nvSpPr>
        <p:spPr>
          <a:xfrm>
            <a:off x="3993502" y="4096139"/>
            <a:ext cx="650343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את הפסוק הזה אנחנו רגילות לראות, בתחבורה ציבורית, אוטובוסים, רכבות...(כך בכל אופן היה בתקופתי)</a:t>
            </a:r>
            <a:r>
              <a:rPr lang="en-US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 </a:t>
            </a:r>
            <a:endParaRPr lang="he-IL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מטרת הצגתם במקומות אלה היא,</a:t>
            </a:r>
          </a:p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לעורר את מודעות הנוסעים,</a:t>
            </a:r>
          </a:p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לקום ולפנות מקום ישיבה, למבוגרים מאיתנו.</a:t>
            </a:r>
          </a:p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האם זו כוונת הציווי?</a:t>
            </a:r>
          </a:p>
          <a:p>
            <a:pPr algn="ctr"/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את התשובה לשאלה זו, נדע בע"ה כשנסיים ללמוד אותה.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C223561-98E8-483A-A061-06B38B2F2EB6}"/>
              </a:ext>
            </a:extLst>
          </p:cNvPr>
          <p:cNvSpPr txBox="1"/>
          <p:nvPr/>
        </p:nvSpPr>
        <p:spPr>
          <a:xfrm>
            <a:off x="1996751" y="2758848"/>
            <a:ext cx="674603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>
                <a:latin typeface="Guttman Stam" panose="02010401010101010101" pitchFamily="2" charset="-79"/>
                <a:cs typeface="Guttman Stam" panose="02010401010101010101" pitchFamily="2" charset="-79"/>
              </a:rPr>
              <a:t>והדרת פני זקן"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46C5802-CE77-4745-A23A-CC213384A792}"/>
              </a:ext>
            </a:extLst>
          </p:cNvPr>
          <p:cNvSpPr txBox="1"/>
          <p:nvPr/>
        </p:nvSpPr>
        <p:spPr>
          <a:xfrm>
            <a:off x="1208314" y="3763643"/>
            <a:ext cx="1973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/>
              <a:t>(ויקרא י"ט, ל"ב)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325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690895-3197-4B30-BB0F-97B5D0E5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81" y="255956"/>
            <a:ext cx="8911687" cy="1280890"/>
          </a:xfrm>
        </p:spPr>
        <p:txBody>
          <a:bodyPr/>
          <a:lstStyle/>
          <a:p>
            <a:r>
              <a:rPr lang="he-IL" dirty="0"/>
              <a:t>אונקלוס מתרגם את הפסוק, ואומר: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4675F4-E55F-489A-A142-88E72304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615" y="985186"/>
            <a:ext cx="8915400" cy="684245"/>
          </a:xfrm>
        </p:spPr>
        <p:txBody>
          <a:bodyPr>
            <a:normAutofit/>
          </a:bodyPr>
          <a:lstStyle/>
          <a:p>
            <a:r>
              <a:rPr lang="he-IL" sz="3200" dirty="0"/>
              <a:t>" מן קדם </a:t>
            </a:r>
            <a:r>
              <a:rPr lang="he-IL" sz="3200" dirty="0" err="1"/>
              <a:t>דסבר</a:t>
            </a:r>
            <a:r>
              <a:rPr lang="he-IL" sz="3200" dirty="0"/>
              <a:t> </a:t>
            </a:r>
            <a:r>
              <a:rPr lang="he-IL" sz="3200" dirty="0" err="1"/>
              <a:t>באורייתא</a:t>
            </a:r>
            <a:r>
              <a:rPr lang="he-IL" sz="3200" dirty="0"/>
              <a:t> תקום"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2673D753-B5EF-4D78-A897-920E4B893D8B}"/>
              </a:ext>
            </a:extLst>
          </p:cNvPr>
          <p:cNvCxnSpPr/>
          <p:nvPr/>
        </p:nvCxnSpPr>
        <p:spPr>
          <a:xfrm>
            <a:off x="10403632" y="1536846"/>
            <a:ext cx="0" cy="101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33A0771-7981-45D8-935A-8CCC6834F46A}"/>
              </a:ext>
            </a:extLst>
          </p:cNvPr>
          <p:cNvSpPr txBox="1"/>
          <p:nvPr/>
        </p:nvSpPr>
        <p:spPr>
          <a:xfrm>
            <a:off x="9792476" y="2603119"/>
            <a:ext cx="135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מלפני (מי)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DCF8D5E-4103-490E-825B-A08273F8AE16}"/>
              </a:ext>
            </a:extLst>
          </p:cNvPr>
          <p:cNvCxnSpPr/>
          <p:nvPr/>
        </p:nvCxnSpPr>
        <p:spPr>
          <a:xfrm>
            <a:off x="8500188" y="1488232"/>
            <a:ext cx="0" cy="110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CB8C56-894F-43AF-86D6-575E5B20A4C8}"/>
              </a:ext>
            </a:extLst>
          </p:cNvPr>
          <p:cNvSpPr txBox="1"/>
          <p:nvPr/>
        </p:nvSpPr>
        <p:spPr>
          <a:xfrm>
            <a:off x="7795690" y="2603119"/>
            <a:ext cx="13529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שלמד תורה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D0D97953-5E75-428D-AFBC-EA0DA12F3A89}"/>
              </a:ext>
            </a:extLst>
          </p:cNvPr>
          <p:cNvCxnSpPr/>
          <p:nvPr/>
        </p:nvCxnSpPr>
        <p:spPr>
          <a:xfrm>
            <a:off x="6484775" y="1660848"/>
            <a:ext cx="0" cy="70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73245F8-BA56-4FC6-9ACF-1E079D9518F4}"/>
              </a:ext>
            </a:extLst>
          </p:cNvPr>
          <p:cNvSpPr txBox="1"/>
          <p:nvPr/>
        </p:nvSpPr>
        <p:spPr>
          <a:xfrm>
            <a:off x="5458940" y="2505478"/>
            <a:ext cx="20581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(כפשוטו)  תקום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376A02A-3057-4F05-A377-0D3B1E023B50}"/>
              </a:ext>
            </a:extLst>
          </p:cNvPr>
          <p:cNvSpPr txBox="1"/>
          <p:nvPr/>
        </p:nvSpPr>
        <p:spPr>
          <a:xfrm>
            <a:off x="5458940" y="4483771"/>
            <a:ext cx="9750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" אין "זקן" אלא מי שקנה חכמה" </a:t>
            </a:r>
          </a:p>
        </p:txBody>
      </p:sp>
      <p:sp>
        <p:nvSpPr>
          <p:cNvPr id="15" name="תרשים זרימה: תהליך מוגדר מראש 14">
            <a:extLst>
              <a:ext uri="{FF2B5EF4-FFF2-40B4-BE49-F238E27FC236}">
                <a16:creationId xmlns:a16="http://schemas.microsoft.com/office/drawing/2014/main" id="{43E1E385-84AA-49F9-904C-29C3878ACC62}"/>
              </a:ext>
            </a:extLst>
          </p:cNvPr>
          <p:cNvSpPr/>
          <p:nvPr/>
        </p:nvSpPr>
        <p:spPr>
          <a:xfrm>
            <a:off x="9330612" y="3186413"/>
            <a:ext cx="1604866" cy="1017037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שיבה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B70CC2A-98AA-4783-B996-D2075D7C2DCA}"/>
              </a:ext>
            </a:extLst>
          </p:cNvPr>
          <p:cNvSpPr txBox="1"/>
          <p:nvPr/>
        </p:nvSpPr>
        <p:spPr>
          <a:xfrm>
            <a:off x="8580015" y="3203868"/>
            <a:ext cx="9423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=</a:t>
            </a:r>
          </a:p>
        </p:txBody>
      </p:sp>
      <p:sp>
        <p:nvSpPr>
          <p:cNvPr id="18" name="תרשים זרימה: תהליך מוגדר מראש 17">
            <a:extLst>
              <a:ext uri="{FF2B5EF4-FFF2-40B4-BE49-F238E27FC236}">
                <a16:creationId xmlns:a16="http://schemas.microsoft.com/office/drawing/2014/main" id="{D671D0E0-A62A-4CEC-8AAF-8807FC8A6EC4}"/>
              </a:ext>
            </a:extLst>
          </p:cNvPr>
          <p:cNvSpPr/>
          <p:nvPr/>
        </p:nvSpPr>
        <p:spPr>
          <a:xfrm>
            <a:off x="7017361" y="3207595"/>
            <a:ext cx="1556657" cy="1017037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אדם שלמד תורה</a:t>
            </a:r>
          </a:p>
        </p:txBody>
      </p:sp>
      <p:sp>
        <p:nvSpPr>
          <p:cNvPr id="19" name="תרשים זרימה: תהליך מוגדר מראש 18">
            <a:extLst>
              <a:ext uri="{FF2B5EF4-FFF2-40B4-BE49-F238E27FC236}">
                <a16:creationId xmlns:a16="http://schemas.microsoft.com/office/drawing/2014/main" id="{435979F2-D73F-4FB5-96C3-1C46112A2643}"/>
              </a:ext>
            </a:extLst>
          </p:cNvPr>
          <p:cNvSpPr/>
          <p:nvPr/>
        </p:nvSpPr>
        <p:spPr>
          <a:xfrm>
            <a:off x="10450285" y="5549191"/>
            <a:ext cx="1539551" cy="978718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זקן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8D44FE86-E709-4907-9E32-8A7B4F1ED579}"/>
              </a:ext>
            </a:extLst>
          </p:cNvPr>
          <p:cNvSpPr txBox="1"/>
          <p:nvPr/>
        </p:nvSpPr>
        <p:spPr>
          <a:xfrm>
            <a:off x="9624016" y="5549191"/>
            <a:ext cx="8262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=</a:t>
            </a:r>
          </a:p>
        </p:txBody>
      </p:sp>
      <p:sp>
        <p:nvSpPr>
          <p:cNvPr id="21" name="תרשים זרימה: תהליך מוגדר מראש 20">
            <a:extLst>
              <a:ext uri="{FF2B5EF4-FFF2-40B4-BE49-F238E27FC236}">
                <a16:creationId xmlns:a16="http://schemas.microsoft.com/office/drawing/2014/main" id="{0651B81D-BEEF-4EFA-8CE7-F9BBEBC70841}"/>
              </a:ext>
            </a:extLst>
          </p:cNvPr>
          <p:cNvSpPr/>
          <p:nvPr/>
        </p:nvSpPr>
        <p:spPr>
          <a:xfrm>
            <a:off x="7931016" y="5570832"/>
            <a:ext cx="1614718" cy="957077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שקנה חכמה</a:t>
            </a:r>
          </a:p>
        </p:txBody>
      </p:sp>
      <p:sp>
        <p:nvSpPr>
          <p:cNvPr id="22" name="פיצוץ : 14 נקודות 21">
            <a:extLst>
              <a:ext uri="{FF2B5EF4-FFF2-40B4-BE49-F238E27FC236}">
                <a16:creationId xmlns:a16="http://schemas.microsoft.com/office/drawing/2014/main" id="{2FD1D70B-FBC9-40D2-B64C-C42DC27983C6}"/>
              </a:ext>
            </a:extLst>
          </p:cNvPr>
          <p:cNvSpPr/>
          <p:nvPr/>
        </p:nvSpPr>
        <p:spPr>
          <a:xfrm>
            <a:off x="2403158" y="1813338"/>
            <a:ext cx="3986306" cy="3417733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"שניים מקרא ואחד תרגום" היא תקנה </a:t>
            </a:r>
            <a:r>
              <a:rPr lang="he-IL" dirty="0" err="1"/>
              <a:t>הלכתית.המעידה</a:t>
            </a:r>
            <a:r>
              <a:rPr lang="he-IL" dirty="0"/>
              <a:t> על גדלות הפירוש.</a:t>
            </a:r>
          </a:p>
        </p:txBody>
      </p:sp>
      <p:sp>
        <p:nvSpPr>
          <p:cNvPr id="24" name="פיצוץ : 14 נקודות 23">
            <a:extLst>
              <a:ext uri="{FF2B5EF4-FFF2-40B4-BE49-F238E27FC236}">
                <a16:creationId xmlns:a16="http://schemas.microsoft.com/office/drawing/2014/main" id="{AA95ED66-521B-4AE1-BC4B-2AD0050065F9}"/>
              </a:ext>
            </a:extLst>
          </p:cNvPr>
          <p:cNvSpPr/>
          <p:nvPr/>
        </p:nvSpPr>
        <p:spPr>
          <a:xfrm>
            <a:off x="202164" y="3612273"/>
            <a:ext cx="4395523" cy="3417733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תרגום אונקלוס, הוא תרגום מילולי, המשלב פרשנות שמבוססת על דברי רבותיו.</a:t>
            </a:r>
          </a:p>
        </p:txBody>
      </p:sp>
      <p:sp>
        <p:nvSpPr>
          <p:cNvPr id="25" name="פיצוץ : 14 נקודות 24">
            <a:extLst>
              <a:ext uri="{FF2B5EF4-FFF2-40B4-BE49-F238E27FC236}">
                <a16:creationId xmlns:a16="http://schemas.microsoft.com/office/drawing/2014/main" id="{65FFFE7A-B1D7-4FA3-9DEE-3BFA01227ECC}"/>
              </a:ext>
            </a:extLst>
          </p:cNvPr>
          <p:cNvSpPr/>
          <p:nvPr/>
        </p:nvSpPr>
        <p:spPr>
          <a:xfrm>
            <a:off x="-10114" y="-67166"/>
            <a:ext cx="5962258" cy="3147144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 אמר רבי ירמיה...</a:t>
            </a:r>
          </a:p>
          <a:p>
            <a:pPr algn="ctr"/>
            <a:r>
              <a:rPr lang="he-IL" dirty="0"/>
              <a:t>תרגום של תורה, אונקלוס הגר אמרו, מפי רבי אליעזר ורבי יהושע.</a:t>
            </a:r>
          </a:p>
        </p:txBody>
      </p:sp>
    </p:spTree>
    <p:extLst>
      <p:ext uri="{BB962C8B-B14F-4D97-AF65-F5344CB8AC3E}">
        <p14:creationId xmlns:p14="http://schemas.microsoft.com/office/powerpoint/2010/main" val="210584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13" grpId="0"/>
      <p:bldP spid="15" grpId="0" animBg="1"/>
      <p:bldP spid="18" grpId="0" animBg="1"/>
      <p:bldP spid="19" grpId="0" animBg="1"/>
      <p:bldP spid="20" grpId="0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C435A7-1C5E-4C63-B0DB-19EBF138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542" y="409506"/>
            <a:ext cx="8911687" cy="1280890"/>
          </a:xfrm>
        </p:spPr>
        <p:txBody>
          <a:bodyPr/>
          <a:lstStyle/>
          <a:p>
            <a:r>
              <a:rPr lang="he-IL" sz="5400" dirty="0">
                <a:cs typeface="+mn-cs"/>
              </a:rPr>
              <a:t>חכם</a:t>
            </a:r>
            <a:r>
              <a:rPr lang="he-IL" dirty="0">
                <a:cs typeface="+mn-cs"/>
              </a:rPr>
              <a:t>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A07D5BD-F2F6-4F7A-A45D-0A3585B87795}"/>
              </a:ext>
            </a:extLst>
          </p:cNvPr>
          <p:cNvSpPr txBox="1"/>
          <p:nvPr/>
        </p:nvSpPr>
        <p:spPr>
          <a:xfrm>
            <a:off x="7577607" y="359047"/>
            <a:ext cx="10613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/>
              <a:t>=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55937C6-2A91-4422-B85B-5872744F1A6E}"/>
              </a:ext>
            </a:extLst>
          </p:cNvPr>
          <p:cNvSpPr txBox="1"/>
          <p:nvPr/>
        </p:nvSpPr>
        <p:spPr>
          <a:xfrm>
            <a:off x="6386887" y="409506"/>
            <a:ext cx="16421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זקן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4C2E301-554E-4B32-A63C-70940E3E5121}"/>
              </a:ext>
            </a:extLst>
          </p:cNvPr>
          <p:cNvSpPr txBox="1"/>
          <p:nvPr/>
        </p:nvSpPr>
        <p:spPr>
          <a:xfrm>
            <a:off x="11234223" y="1220644"/>
            <a:ext cx="11943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6574704-43E6-4C83-83CA-875FFDDC7BB5}"/>
              </a:ext>
            </a:extLst>
          </p:cNvPr>
          <p:cNvSpPr txBox="1"/>
          <p:nvPr/>
        </p:nvSpPr>
        <p:spPr>
          <a:xfrm>
            <a:off x="6386887" y="1800635"/>
            <a:ext cx="54677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וכי איננו מכירים צעירים מאד </a:t>
            </a:r>
            <a:r>
              <a:rPr lang="he-IL" dirty="0" err="1">
                <a:latin typeface="Guttman Yad-Light" panose="02010401010101010101" pitchFamily="2" charset="-79"/>
                <a:cs typeface="Guttman Yad-Light" panose="02010401010101010101" pitchFamily="2" charset="-79"/>
              </a:rPr>
              <a:t>מאד</a:t>
            </a:r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 חכמים?!</a:t>
            </a:r>
          </a:p>
          <a:p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2627F12-DD54-455E-930C-7797116589A0}"/>
              </a:ext>
            </a:extLst>
          </p:cNvPr>
          <p:cNvSpPr txBox="1"/>
          <p:nvPr/>
        </p:nvSpPr>
        <p:spPr>
          <a:xfrm>
            <a:off x="11635273" y="3670534"/>
            <a:ext cx="7091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?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D173B02-B9DB-466F-A45B-02BB5952BCA7}"/>
              </a:ext>
            </a:extLst>
          </p:cNvPr>
          <p:cNvSpPr txBox="1"/>
          <p:nvPr/>
        </p:nvSpPr>
        <p:spPr>
          <a:xfrm>
            <a:off x="4680864" y="4207427"/>
            <a:ext cx="7511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וכי איננו מכירים אנשים מבוגרים/זקנים, פחות חכמים ומלומדים?!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8BF40A5-2AF2-436E-8334-4352B873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59" y="883881"/>
            <a:ext cx="3016898" cy="2012247"/>
          </a:xfrm>
          <a:prstGeom prst="rect">
            <a:avLst/>
          </a:prstGeom>
        </p:spPr>
      </p:pic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3980C75A-E425-484B-9CA5-C6934550DED0}"/>
              </a:ext>
            </a:extLst>
          </p:cNvPr>
          <p:cNvCxnSpPr/>
          <p:nvPr/>
        </p:nvCxnSpPr>
        <p:spPr>
          <a:xfrm>
            <a:off x="5411755" y="2408137"/>
            <a:ext cx="793102" cy="42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F7E0CDB-04F9-49FE-BC38-E952B986FB67}"/>
              </a:ext>
            </a:extLst>
          </p:cNvPr>
          <p:cNvSpPr txBox="1"/>
          <p:nvPr/>
        </p:nvSpPr>
        <p:spPr>
          <a:xfrm>
            <a:off x="6270535" y="2790304"/>
            <a:ext cx="1250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דיינות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C43A6A8B-6EF6-4183-B6B7-78D186A0A99F}"/>
              </a:ext>
            </a:extLst>
          </p:cNvPr>
          <p:cNvCxnSpPr/>
          <p:nvPr/>
        </p:nvCxnSpPr>
        <p:spPr>
          <a:xfrm>
            <a:off x="4572000" y="2696547"/>
            <a:ext cx="307910" cy="6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07ECB7C-96B6-47E9-8921-FF1A12D9720B}"/>
              </a:ext>
            </a:extLst>
          </p:cNvPr>
          <p:cNvSpPr txBox="1"/>
          <p:nvPr/>
        </p:nvSpPr>
        <p:spPr>
          <a:xfrm>
            <a:off x="4560369" y="3279944"/>
            <a:ext cx="9283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רבנות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C0FF2FCF-5151-433F-AA06-BF6E85E46367}"/>
              </a:ext>
            </a:extLst>
          </p:cNvPr>
          <p:cNvCxnSpPr>
            <a:stCxn id="10" idx="2"/>
          </p:cNvCxnSpPr>
          <p:nvPr/>
        </p:nvCxnSpPr>
        <p:spPr>
          <a:xfrm flipH="1">
            <a:off x="3750906" y="2896128"/>
            <a:ext cx="28802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0DF0C21-6628-43CE-9DCE-028A0CD6214C}"/>
              </a:ext>
            </a:extLst>
          </p:cNvPr>
          <p:cNvSpPr txBox="1"/>
          <p:nvPr/>
        </p:nvSpPr>
        <p:spPr>
          <a:xfrm>
            <a:off x="2010747" y="3419904"/>
            <a:ext cx="2715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תואר ראשון/ שני/ שלישי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A8C2042-9E88-4F38-A621-95EFCD46EA87}"/>
              </a:ext>
            </a:extLst>
          </p:cNvPr>
          <p:cNvCxnSpPr/>
          <p:nvPr/>
        </p:nvCxnSpPr>
        <p:spPr>
          <a:xfrm flipH="1">
            <a:off x="1791478" y="2528596"/>
            <a:ext cx="951722" cy="23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42FE1928-2E0A-438E-B05D-376127D54205}"/>
              </a:ext>
            </a:extLst>
          </p:cNvPr>
          <p:cNvSpPr txBox="1"/>
          <p:nvPr/>
        </p:nvSpPr>
        <p:spPr>
          <a:xfrm>
            <a:off x="317241" y="2829012"/>
            <a:ext cx="13878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לימוד לשמה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86CDEBD7-F2B5-4E8F-B5ED-182B2088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163" y="4014566"/>
            <a:ext cx="1856792" cy="1850864"/>
          </a:xfrm>
          <a:prstGeom prst="rect">
            <a:avLst/>
          </a:prstGeom>
        </p:spPr>
      </p:pic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BB065339-3B28-4320-AE1A-BB1B47067043}"/>
              </a:ext>
            </a:extLst>
          </p:cNvPr>
          <p:cNvCxnSpPr/>
          <p:nvPr/>
        </p:nvCxnSpPr>
        <p:spPr>
          <a:xfrm>
            <a:off x="4924133" y="5493969"/>
            <a:ext cx="940239" cy="48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77703A45-FEE0-439C-BB40-1B642E05540F}"/>
              </a:ext>
            </a:extLst>
          </p:cNvPr>
          <p:cNvSpPr txBox="1"/>
          <p:nvPr/>
        </p:nvSpPr>
        <p:spPr>
          <a:xfrm>
            <a:off x="4725955" y="6000622"/>
            <a:ext cx="2225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יושב בטל מאז ומעולם</a:t>
            </a:r>
          </a:p>
        </p:txBody>
      </p: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C40B6A3C-1FA0-4004-9678-D004BBFA9108}"/>
              </a:ext>
            </a:extLst>
          </p:cNvPr>
          <p:cNvCxnSpPr>
            <a:cxnSpLocks/>
          </p:cNvCxnSpPr>
          <p:nvPr/>
        </p:nvCxnSpPr>
        <p:spPr>
          <a:xfrm>
            <a:off x="4427689" y="5837229"/>
            <a:ext cx="0" cy="59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5FF1A7B1-5B02-432B-8ECB-8804D691C367}"/>
              </a:ext>
            </a:extLst>
          </p:cNvPr>
          <p:cNvSpPr txBox="1"/>
          <p:nvPr/>
        </p:nvSpPr>
        <p:spPr>
          <a:xfrm>
            <a:off x="3480318" y="6447249"/>
            <a:ext cx="19314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למד, ולא שנה</a:t>
            </a:r>
          </a:p>
        </p:txBody>
      </p: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65988DA6-9925-4329-B553-1F74EB8DAB03}"/>
              </a:ext>
            </a:extLst>
          </p:cNvPr>
          <p:cNvCxnSpPr/>
          <p:nvPr/>
        </p:nvCxnSpPr>
        <p:spPr>
          <a:xfrm flipH="1">
            <a:off x="2913207" y="5640378"/>
            <a:ext cx="732453" cy="55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D35714F-9D59-4C3A-AED6-9C758A2BAF79}"/>
              </a:ext>
            </a:extLst>
          </p:cNvPr>
          <p:cNvSpPr txBox="1"/>
          <p:nvPr/>
        </p:nvSpPr>
        <p:spPr>
          <a:xfrm>
            <a:off x="1312101" y="6286709"/>
            <a:ext cx="2056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אינו יודע קרוא וכתוב</a:t>
            </a:r>
          </a:p>
        </p:txBody>
      </p: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26A29FD5-15D6-4C72-B4E8-C2485556169D}"/>
              </a:ext>
            </a:extLst>
          </p:cNvPr>
          <p:cNvCxnSpPr>
            <a:cxnSpLocks/>
          </p:cNvCxnSpPr>
          <p:nvPr/>
        </p:nvCxnSpPr>
        <p:spPr>
          <a:xfrm>
            <a:off x="4449256" y="4874090"/>
            <a:ext cx="3882981" cy="59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78AD57DB-5202-4495-BFD6-5568EB6CFD57}"/>
              </a:ext>
            </a:extLst>
          </p:cNvPr>
          <p:cNvSpPr txBox="1"/>
          <p:nvPr/>
        </p:nvSpPr>
        <p:spPr>
          <a:xfrm>
            <a:off x="7207980" y="5514064"/>
            <a:ext cx="3685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עבד בכל ימיו בעבודת כפיים, פרנס את המשפחה, ולא היה לו זמן ללמוד</a:t>
            </a:r>
          </a:p>
        </p:txBody>
      </p: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2F9CED76-58FA-421B-B6DE-6B98948B5854}"/>
              </a:ext>
            </a:extLst>
          </p:cNvPr>
          <p:cNvCxnSpPr/>
          <p:nvPr/>
        </p:nvCxnSpPr>
        <p:spPr>
          <a:xfrm flipH="1">
            <a:off x="2613244" y="4792564"/>
            <a:ext cx="800592" cy="357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12773B92-39DF-4E20-A2A7-1912BD072E2F}"/>
              </a:ext>
            </a:extLst>
          </p:cNvPr>
          <p:cNvSpPr txBox="1"/>
          <p:nvPr/>
        </p:nvSpPr>
        <p:spPr>
          <a:xfrm>
            <a:off x="314551" y="5366295"/>
            <a:ext cx="3302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היה מי שילמד אותו/ ילמד </a:t>
            </a:r>
            <a:r>
              <a:rPr lang="he-IL" dirty="0" err="1"/>
              <a:t>איתו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451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3" grpId="0"/>
      <p:bldP spid="16" grpId="0"/>
      <p:bldP spid="19" grpId="0"/>
      <p:bldP spid="22" grpId="0"/>
      <p:bldP spid="26" grpId="0"/>
      <p:bldP spid="29" grpId="0"/>
      <p:bldP spid="32" grpId="0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8DE7C-3584-4648-9392-4D7C4CE4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82" y="161482"/>
            <a:ext cx="8911687" cy="1280890"/>
          </a:xfrm>
        </p:spPr>
        <p:txBody>
          <a:bodyPr/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מדוע הצעיר החכם, נקרא זקן?</a:t>
            </a:r>
          </a:p>
        </p:txBody>
      </p:sp>
      <p:sp>
        <p:nvSpPr>
          <p:cNvPr id="8" name="הסבר: קו 7">
            <a:extLst>
              <a:ext uri="{FF2B5EF4-FFF2-40B4-BE49-F238E27FC236}">
                <a16:creationId xmlns:a16="http://schemas.microsoft.com/office/drawing/2014/main" id="{F0C63D2C-AF35-4E7D-B9A6-B47E483F20CE}"/>
              </a:ext>
            </a:extLst>
          </p:cNvPr>
          <p:cNvSpPr/>
          <p:nvPr/>
        </p:nvSpPr>
        <p:spPr>
          <a:xfrm>
            <a:off x="1242576" y="5758767"/>
            <a:ext cx="1990531" cy="857249"/>
          </a:xfrm>
          <a:prstGeom prst="borderCallout1">
            <a:avLst>
              <a:gd name="adj1" fmla="val 17500"/>
              <a:gd name="adj2" fmla="val 82763"/>
              <a:gd name="adj3" fmla="val -46735"/>
              <a:gd name="adj4" fmla="val 124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דרך א</a:t>
            </a:r>
          </a:p>
          <a:p>
            <a:pPr algn="ctr"/>
            <a:r>
              <a:rPr lang="he-IL" dirty="0"/>
              <a:t>להשגת המטרה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DC92BCB-A81E-4163-9D13-FC235C4D4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2880">
            <a:off x="4391404" y="2452054"/>
            <a:ext cx="283136" cy="43872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BA2080-371C-465C-89FD-D2BF2AFC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09087">
            <a:off x="6379014" y="3779976"/>
            <a:ext cx="277991" cy="40353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ACD7764-21B3-483A-866C-F8B77DC8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78901">
            <a:off x="3187709" y="3258448"/>
            <a:ext cx="312256" cy="45327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7F16084-95D5-4ABF-8867-16977AFC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7941">
            <a:off x="3146509" y="3988331"/>
            <a:ext cx="317950" cy="54010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A215DDED-1E24-4488-8040-86D18CCC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160">
            <a:off x="4176873" y="3105914"/>
            <a:ext cx="298660" cy="4335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6F0315F5-0205-43F6-A48D-7AA91925C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99513">
            <a:off x="7102330" y="4221959"/>
            <a:ext cx="310302" cy="413103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63A507-3769-4B9D-9695-5A72F17FC665}"/>
              </a:ext>
            </a:extLst>
          </p:cNvPr>
          <p:cNvSpPr txBox="1"/>
          <p:nvPr/>
        </p:nvSpPr>
        <p:spPr>
          <a:xfrm>
            <a:off x="1450067" y="4938937"/>
            <a:ext cx="2632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גיל / </a:t>
            </a:r>
            <a:r>
              <a:rPr lang="he-IL" sz="2800" b="1" dirty="0" err="1"/>
              <a:t>נסיון</a:t>
            </a:r>
            <a:r>
              <a:rPr lang="he-IL" sz="2800" b="1" dirty="0"/>
              <a:t> חיים</a:t>
            </a:r>
          </a:p>
        </p:txBody>
      </p:sp>
      <p:pic>
        <p:nvPicPr>
          <p:cNvPr id="21" name="גרפיקה 20" descr="איש עם מקל">
            <a:extLst>
              <a:ext uri="{FF2B5EF4-FFF2-40B4-BE49-F238E27FC236}">
                <a16:creationId xmlns:a16="http://schemas.microsoft.com/office/drawing/2014/main" id="{2BDEEC57-3998-481B-AA7B-1BDF85884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318" y="743117"/>
            <a:ext cx="1688840" cy="213174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F48218C-B964-4564-89C1-94AD3FEB3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0988">
            <a:off x="5861097" y="4483496"/>
            <a:ext cx="312633" cy="453822"/>
          </a:xfrm>
          <a:prstGeom prst="rect">
            <a:avLst/>
          </a:prstGeom>
        </p:spPr>
      </p:pic>
      <p:sp>
        <p:nvSpPr>
          <p:cNvPr id="23" name="הסבר: קו 22">
            <a:extLst>
              <a:ext uri="{FF2B5EF4-FFF2-40B4-BE49-F238E27FC236}">
                <a16:creationId xmlns:a16="http://schemas.microsoft.com/office/drawing/2014/main" id="{DEAECCEE-B2C3-4531-A610-D2E70276EBF0}"/>
              </a:ext>
            </a:extLst>
          </p:cNvPr>
          <p:cNvSpPr/>
          <p:nvPr/>
        </p:nvSpPr>
        <p:spPr>
          <a:xfrm>
            <a:off x="4310476" y="5831634"/>
            <a:ext cx="1884784" cy="784382"/>
          </a:xfrm>
          <a:prstGeom prst="borderCallout1">
            <a:avLst>
              <a:gd name="adj1" fmla="val 22015"/>
              <a:gd name="adj2" fmla="val 22091"/>
              <a:gd name="adj3" fmla="val -52103"/>
              <a:gd name="adj4" fmla="val 579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דרך ב</a:t>
            </a:r>
          </a:p>
          <a:p>
            <a:pPr algn="ctr"/>
            <a:r>
              <a:rPr lang="he-IL" dirty="0"/>
              <a:t>להשגת המטרה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12230948-C32E-4145-A3F1-EF0ADDE38F8C}"/>
              </a:ext>
            </a:extLst>
          </p:cNvPr>
          <p:cNvSpPr txBox="1"/>
          <p:nvPr/>
        </p:nvSpPr>
        <p:spPr>
          <a:xfrm>
            <a:off x="4906339" y="4911986"/>
            <a:ext cx="2632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לימוד תורה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18C63B04-1982-4509-82FC-D656FD4EC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7826">
            <a:off x="7610172" y="3405948"/>
            <a:ext cx="318342" cy="462110"/>
          </a:xfrm>
          <a:prstGeom prst="rect">
            <a:avLst/>
          </a:prstGeom>
        </p:spPr>
      </p:pic>
      <p:pic>
        <p:nvPicPr>
          <p:cNvPr id="28" name="גרפיקה 27" descr="הפעל">
            <a:extLst>
              <a:ext uri="{FF2B5EF4-FFF2-40B4-BE49-F238E27FC236}">
                <a16:creationId xmlns:a16="http://schemas.microsoft.com/office/drawing/2014/main" id="{C2175FBF-EF3A-487C-9353-7FCF96D80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2513" y="2524825"/>
            <a:ext cx="1873041" cy="2127380"/>
          </a:xfrm>
          <a:prstGeom prst="rect">
            <a:avLst/>
          </a:prstGeom>
        </p:spPr>
      </p:pic>
      <p:sp>
        <p:nvSpPr>
          <p:cNvPr id="29" name="פיצוץ : 14 נקודות 28">
            <a:extLst>
              <a:ext uri="{FF2B5EF4-FFF2-40B4-BE49-F238E27FC236}">
                <a16:creationId xmlns:a16="http://schemas.microsoft.com/office/drawing/2014/main" id="{EB85F75F-34CC-4C55-B36F-53B48AD6389D}"/>
              </a:ext>
            </a:extLst>
          </p:cNvPr>
          <p:cNvSpPr/>
          <p:nvPr/>
        </p:nvSpPr>
        <p:spPr>
          <a:xfrm>
            <a:off x="8100227" y="786613"/>
            <a:ext cx="3766457" cy="1866828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מטרה – </a:t>
            </a:r>
          </a:p>
          <a:p>
            <a:pPr algn="ctr"/>
            <a:r>
              <a:rPr lang="he-IL" dirty="0"/>
              <a:t>הכרת הבורא, וגדלותו.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7313B8F4-4601-4F30-B422-A81E04499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19818">
            <a:off x="5381812" y="2397820"/>
            <a:ext cx="472277" cy="547189"/>
          </a:xfrm>
          <a:prstGeom prst="rect">
            <a:avLst/>
          </a:prstGeom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DDC6DD42-34F4-4A0E-9F67-F5829F263178}"/>
              </a:ext>
            </a:extLst>
          </p:cNvPr>
          <p:cNvSpPr txBox="1"/>
          <p:nvPr/>
        </p:nvSpPr>
        <p:spPr>
          <a:xfrm>
            <a:off x="7296631" y="4622691"/>
            <a:ext cx="468455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הבחור החכם ראה בחוכמתו,</a:t>
            </a:r>
          </a:p>
          <a:p>
            <a:pPr algn="ctr"/>
            <a:r>
              <a:rPr lang="he-IL" sz="2800" b="1" dirty="0"/>
              <a:t>מה שראה הזקן ברוב שנותיו.</a:t>
            </a:r>
          </a:p>
        </p:txBody>
      </p:sp>
      <p:sp>
        <p:nvSpPr>
          <p:cNvPr id="32" name="חץ: למעלה 31">
            <a:extLst>
              <a:ext uri="{FF2B5EF4-FFF2-40B4-BE49-F238E27FC236}">
                <a16:creationId xmlns:a16="http://schemas.microsoft.com/office/drawing/2014/main" id="{319988B0-F16E-4173-9360-136EE5569B52}"/>
              </a:ext>
            </a:extLst>
          </p:cNvPr>
          <p:cNvSpPr/>
          <p:nvPr/>
        </p:nvSpPr>
        <p:spPr>
          <a:xfrm>
            <a:off x="9357607" y="3441251"/>
            <a:ext cx="2837082" cy="1010256"/>
          </a:xfrm>
          <a:prstGeom prst="upArrow">
            <a:avLst>
              <a:gd name="adj1" fmla="val 50000"/>
              <a:gd name="adj2" fmla="val 53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שניהם השיגו את אותה מטרה</a:t>
            </a:r>
          </a:p>
        </p:txBody>
      </p:sp>
      <p:sp>
        <p:nvSpPr>
          <p:cNvPr id="33" name="כוכב: 4 פינות 32">
            <a:extLst>
              <a:ext uri="{FF2B5EF4-FFF2-40B4-BE49-F238E27FC236}">
                <a16:creationId xmlns:a16="http://schemas.microsoft.com/office/drawing/2014/main" id="{A3347B92-9FC0-470E-8F2F-3E3EB9AAA30B}"/>
              </a:ext>
            </a:extLst>
          </p:cNvPr>
          <p:cNvSpPr/>
          <p:nvPr/>
        </p:nvSpPr>
        <p:spPr>
          <a:xfrm>
            <a:off x="6195260" y="5518115"/>
            <a:ext cx="5869222" cy="133988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חייבים בכבוד שניהם</a:t>
            </a:r>
          </a:p>
        </p:txBody>
      </p:sp>
    </p:spTree>
    <p:extLst>
      <p:ext uri="{BB962C8B-B14F-4D97-AF65-F5344CB8AC3E}">
        <p14:creationId xmlns:p14="http://schemas.microsoft.com/office/powerpoint/2010/main" val="152584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9" grpId="0"/>
      <p:bldP spid="23" grpId="0" animBg="1"/>
      <p:bldP spid="24" grpId="0"/>
      <p:bldP spid="29" grpId="0" animBg="1"/>
      <p:bldP spid="31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1000" r="-1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A50128-7D39-47A5-81C5-98B72FE5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5" y="56823"/>
            <a:ext cx="8911687" cy="1280890"/>
          </a:xfrm>
        </p:spPr>
        <p:txBody>
          <a:bodyPr/>
          <a:lstStyle/>
          <a:p>
            <a:r>
              <a:rPr lang="he-IL" dirty="0"/>
              <a:t>שורש המצווה: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07A999-36D9-4B56-965A-91EE583C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123" y="430696"/>
            <a:ext cx="9451877" cy="2872275"/>
          </a:xfrm>
        </p:spPr>
        <p:txBody>
          <a:bodyPr/>
          <a:lstStyle/>
          <a:p>
            <a:r>
              <a:rPr lang="he-IL" dirty="0"/>
              <a:t>שהותו של האדם בעולם, נועדה להכרת הקב"ה וגדולתו, מטרה שניתן להשיגה באמצעות החכמה.</a:t>
            </a:r>
          </a:p>
          <a:p>
            <a:r>
              <a:rPr lang="he-IL" dirty="0"/>
              <a:t>או חוכמת חיים – ניסיון.</a:t>
            </a:r>
          </a:p>
          <a:p>
            <a:r>
              <a:rPr lang="he-IL" dirty="0"/>
              <a:t>או חכמה של לימוד.</a:t>
            </a:r>
          </a:p>
          <a:p>
            <a:r>
              <a:rPr lang="he-IL" dirty="0"/>
              <a:t>אם זו המטרה, ראוי שנכבד את מי שהשיג אותה.</a:t>
            </a:r>
          </a:p>
          <a:p>
            <a:r>
              <a:rPr lang="he-IL" dirty="0"/>
              <a:t>אחרים יראו את הכבוד שמקבל מי שהשיג את המטרה לה נועדנו,</a:t>
            </a:r>
          </a:p>
          <a:p>
            <a:r>
              <a:rPr lang="he-IL" dirty="0"/>
              <a:t>"יקנאו" – "קנאת סופרים", יבינו מה נכון , יבינו מי הוא הראוי לכבוד, "יעריכו" ירצו גם...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2C74080D-750C-4E4A-ACE4-1E5E42858C94}"/>
              </a:ext>
            </a:extLst>
          </p:cNvPr>
          <p:cNvSpPr/>
          <p:nvPr/>
        </p:nvSpPr>
        <p:spPr>
          <a:xfrm>
            <a:off x="8327571" y="3516162"/>
            <a:ext cx="2948473" cy="167017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הלכה זו נכונה</a:t>
            </a:r>
          </a:p>
          <a:p>
            <a:pPr algn="ctr"/>
            <a:r>
              <a:rPr lang="he-IL" dirty="0"/>
              <a:t>גם ביחס לזקן אשמאי.</a:t>
            </a:r>
          </a:p>
        </p:txBody>
      </p:sp>
      <p:sp>
        <p:nvSpPr>
          <p:cNvPr id="5" name="הסבר: קו 4">
            <a:extLst>
              <a:ext uri="{FF2B5EF4-FFF2-40B4-BE49-F238E27FC236}">
                <a16:creationId xmlns:a16="http://schemas.microsoft.com/office/drawing/2014/main" id="{A1D6D396-0DE3-4475-AFF0-EDE0CD702ED9}"/>
              </a:ext>
            </a:extLst>
          </p:cNvPr>
          <p:cNvSpPr/>
          <p:nvPr/>
        </p:nvSpPr>
        <p:spPr>
          <a:xfrm>
            <a:off x="8117382" y="4881670"/>
            <a:ext cx="2230016" cy="690466"/>
          </a:xfrm>
          <a:prstGeom prst="borderCallout1">
            <a:avLst>
              <a:gd name="adj1" fmla="val 13345"/>
              <a:gd name="adj2" fmla="val 74512"/>
              <a:gd name="adj3" fmla="val -33445"/>
              <a:gd name="adj4" fmla="val 746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שאינו חכם בתורה.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377F878-366A-4162-9373-CFF788293713}"/>
              </a:ext>
            </a:extLst>
          </p:cNvPr>
          <p:cNvSpPr txBox="1"/>
          <p:nvPr/>
        </p:nvSpPr>
        <p:spPr>
          <a:xfrm>
            <a:off x="7675122" y="4853273"/>
            <a:ext cx="8957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62A56C3-529B-44A2-B656-EDBB5E307A5C}"/>
              </a:ext>
            </a:extLst>
          </p:cNvPr>
          <p:cNvSpPr txBox="1"/>
          <p:nvPr/>
        </p:nvSpPr>
        <p:spPr>
          <a:xfrm>
            <a:off x="6904999" y="5056570"/>
            <a:ext cx="11056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מדוע?</a:t>
            </a:r>
          </a:p>
        </p:txBody>
      </p:sp>
      <p:sp>
        <p:nvSpPr>
          <p:cNvPr id="8" name="כוכב: 6 פינות 7">
            <a:extLst>
              <a:ext uri="{FF2B5EF4-FFF2-40B4-BE49-F238E27FC236}">
                <a16:creationId xmlns:a16="http://schemas.microsoft.com/office/drawing/2014/main" id="{16CC681E-135C-4956-ABD4-3BB8FEBD6F8D}"/>
              </a:ext>
            </a:extLst>
          </p:cNvPr>
          <p:cNvSpPr/>
          <p:nvPr/>
        </p:nvSpPr>
        <p:spPr>
          <a:xfrm>
            <a:off x="3691424" y="4198441"/>
            <a:ext cx="3256384" cy="237031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מפני שברוב שניו, ראה, והבין קצת, במעשי ה ונפלאותיו.</a:t>
            </a:r>
          </a:p>
        </p:txBody>
      </p:sp>
      <p:sp>
        <p:nvSpPr>
          <p:cNvPr id="9" name="כוכב: 6 פינות 8">
            <a:extLst>
              <a:ext uri="{FF2B5EF4-FFF2-40B4-BE49-F238E27FC236}">
                <a16:creationId xmlns:a16="http://schemas.microsoft.com/office/drawing/2014/main" id="{AC8171CA-A6AB-4208-BEE4-D3453051A2B9}"/>
              </a:ext>
            </a:extLst>
          </p:cNvPr>
          <p:cNvSpPr/>
          <p:nvPr/>
        </p:nvSpPr>
        <p:spPr>
          <a:xfrm>
            <a:off x="2250500" y="3842659"/>
            <a:ext cx="2323322" cy="1877006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ומתוך כך, ראוי לכבדו.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05E786E-0067-4B2F-B3C5-41656F49F0B8}"/>
              </a:ext>
            </a:extLst>
          </p:cNvPr>
          <p:cNvSpPr txBox="1"/>
          <p:nvPr/>
        </p:nvSpPr>
        <p:spPr>
          <a:xfrm>
            <a:off x="5990254" y="2976433"/>
            <a:ext cx="5887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"ומזה השרש פירש – </a:t>
            </a:r>
            <a:r>
              <a:rPr lang="he-IL" b="1" u="sng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פסק </a:t>
            </a:r>
            <a:r>
              <a:rPr lang="he-IL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איסי בן יהודה...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82B32D7A-FB99-4BEC-B843-367E53F21464}"/>
              </a:ext>
            </a:extLst>
          </p:cNvPr>
          <p:cNvSpPr/>
          <p:nvPr/>
        </p:nvSpPr>
        <p:spPr>
          <a:xfrm>
            <a:off x="2571970" y="5259615"/>
            <a:ext cx="2238908" cy="1309136"/>
          </a:xfrm>
          <a:prstGeom prst="downArrow">
            <a:avLst>
              <a:gd name="adj1" fmla="val 50000"/>
              <a:gd name="adj2" fmla="val 507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וכך נוהגים הלכה למעשה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36F8B1A-CE55-4B40-8F6E-557D2024BE8B}"/>
              </a:ext>
            </a:extLst>
          </p:cNvPr>
          <p:cNvSpPr txBox="1"/>
          <p:nvPr/>
        </p:nvSpPr>
        <p:spPr>
          <a:xfrm>
            <a:off x="673626" y="1325561"/>
            <a:ext cx="31537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רבי יוחנן היה עומד מלפני זקנים גויים,</a:t>
            </a:r>
          </a:p>
          <a:p>
            <a:pPr algn="ctr"/>
            <a:r>
              <a:rPr lang="he-IL" b="1" dirty="0"/>
              <a:t>אמר, כמה הרפתקאות עברו עליהם.</a:t>
            </a:r>
          </a:p>
          <a:p>
            <a:r>
              <a:rPr lang="he-IL" sz="1200" dirty="0"/>
              <a:t>(קידושין לג)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AF26689-1706-4C9D-B123-2C599DA1CFCE}"/>
              </a:ext>
            </a:extLst>
          </p:cNvPr>
          <p:cNvSpPr txBox="1"/>
          <p:nvPr/>
        </p:nvSpPr>
        <p:spPr>
          <a:xfrm>
            <a:off x="389773" y="2828350"/>
            <a:ext cx="57062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רש"י</a:t>
            </a:r>
            <a:r>
              <a:rPr lang="he-IL" dirty="0"/>
              <a:t> : </a:t>
            </a:r>
            <a:r>
              <a:rPr lang="he-IL" dirty="0">
                <a:latin typeface="Guttman Rashi" panose="02010401010101010101" pitchFamily="2" charset="-79"/>
                <a:cs typeface="Guttman Rashi" panose="02010401010101010101" pitchFamily="2" charset="-79"/>
              </a:rPr>
              <a:t>" מקראות (מקרים) וצרות, וראו ניסים הרבה, ומופתים"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FD42E39-9DBF-485C-A5E6-1A5F1E6C2417}"/>
              </a:ext>
            </a:extLst>
          </p:cNvPr>
          <p:cNvSpPr txBox="1"/>
          <p:nvPr/>
        </p:nvSpPr>
        <p:spPr>
          <a:xfrm>
            <a:off x="154027" y="3249650"/>
            <a:ext cx="38255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רבא לא </a:t>
            </a:r>
            <a:r>
              <a:rPr lang="he-IL" dirty="0" err="1"/>
              <a:t>קאים</a:t>
            </a:r>
            <a:r>
              <a:rPr lang="he-IL" dirty="0"/>
              <a:t> (לא קם לפניהם)</a:t>
            </a:r>
          </a:p>
          <a:p>
            <a:r>
              <a:rPr lang="he-IL" dirty="0"/>
              <a:t>הידור </a:t>
            </a:r>
            <a:r>
              <a:rPr lang="he-IL" dirty="0" err="1"/>
              <a:t>עבדלהו</a:t>
            </a:r>
            <a:r>
              <a:rPr lang="he-IL" dirty="0"/>
              <a:t>. (כבוד צריך לתת להם)</a:t>
            </a: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FFC983C0-138B-4C30-9F9B-3A2FE3DE3696}"/>
              </a:ext>
            </a:extLst>
          </p:cNvPr>
          <p:cNvSpPr/>
          <p:nvPr/>
        </p:nvSpPr>
        <p:spPr>
          <a:xfrm>
            <a:off x="189745" y="4198441"/>
            <a:ext cx="1823699" cy="800879"/>
          </a:xfrm>
          <a:prstGeom prst="downArrow">
            <a:avLst>
              <a:gd name="adj1" fmla="val 100000"/>
              <a:gd name="adj2" fmla="val 408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וכך נהגו אמוראים רבים.</a:t>
            </a: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FFB4CCD1-38D1-475F-A220-F9929593BD3B}"/>
              </a:ext>
            </a:extLst>
          </p:cNvPr>
          <p:cNvSpPr/>
          <p:nvPr/>
        </p:nvSpPr>
        <p:spPr>
          <a:xfrm>
            <a:off x="10310328" y="4198441"/>
            <a:ext cx="1881672" cy="1838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חייבים לכבד זקן בעל עבירות.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9ED4017-8709-4FC1-933A-E99D5F9156EE}"/>
              </a:ext>
            </a:extLst>
          </p:cNvPr>
          <p:cNvSpPr txBox="1"/>
          <p:nvPr/>
        </p:nvSpPr>
        <p:spPr>
          <a:xfrm>
            <a:off x="8010677" y="5891502"/>
            <a:ext cx="43201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במעשיו מנע מעצמו את הכבוד,</a:t>
            </a:r>
          </a:p>
          <a:p>
            <a:pPr algn="ctr"/>
            <a:r>
              <a:rPr lang="he-IL" dirty="0"/>
              <a:t>הוא לא יכול לשמש דוגמא ומודל לחיקוי,</a:t>
            </a:r>
          </a:p>
          <a:p>
            <a:pPr algn="ctr"/>
            <a:r>
              <a:rPr lang="he-IL" dirty="0"/>
              <a:t>ולא השיג את תכליתו.</a:t>
            </a:r>
          </a:p>
        </p:txBody>
      </p:sp>
    </p:spTree>
    <p:extLst>
      <p:ext uri="{BB962C8B-B14F-4D97-AF65-F5344CB8AC3E}">
        <p14:creationId xmlns:p14="http://schemas.microsoft.com/office/powerpoint/2010/main" val="2707888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/>
      <p:bldP spid="8" grpId="0" animBg="1"/>
      <p:bldP spid="9" grpId="0" animBg="1"/>
      <p:bldP spid="10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1000" t="-27000" r="-2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1652F6-A597-45F8-A1D8-06BC58ED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5" y="0"/>
            <a:ext cx="8911687" cy="729365"/>
          </a:xfrm>
        </p:spPr>
        <p:txBody>
          <a:bodyPr/>
          <a:lstStyle/>
          <a:p>
            <a:r>
              <a:rPr lang="he-IL" b="1" dirty="0">
                <a:solidFill>
                  <a:srgbClr val="FFC000"/>
                </a:solidFill>
              </a:rPr>
              <a:t>מדיני המצווה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05C813-9775-46C1-9B13-62725C9DD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80" y="3174676"/>
            <a:ext cx="8915400" cy="3777622"/>
          </a:xfrm>
        </p:spPr>
        <p:txBody>
          <a:bodyPr/>
          <a:lstStyle/>
          <a:p>
            <a:r>
              <a:rPr lang="he-IL" sz="4800" b="1" dirty="0">
                <a:solidFill>
                  <a:srgbClr val="FFC000"/>
                </a:solidFill>
              </a:rPr>
              <a:t>חכם חייב בכבוד חכם</a:t>
            </a:r>
            <a:r>
              <a:rPr lang="he-IL" sz="4800" b="1" dirty="0"/>
              <a:t>.</a:t>
            </a:r>
          </a:p>
          <a:p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9285318-3483-402C-BD3A-0FA8A9808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85" y="4637314"/>
            <a:ext cx="1597080" cy="200311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0BA8D63-E7F7-4BAC-87C8-1811C8870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775" y="394861"/>
            <a:ext cx="1675832" cy="23434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94A1377-5AEE-488B-8858-C6CAA12FE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801" y="2883158"/>
            <a:ext cx="1412988" cy="17541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29C0250-6880-47F5-B7ED-E6EBD3E91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257" y="364682"/>
            <a:ext cx="1528179" cy="234346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EA89D0C-9340-48E8-8A72-1961F261D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303" y="4467668"/>
            <a:ext cx="1528178" cy="208003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0F2CC26-904A-4D99-889F-ABA31B06C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88" y="2025745"/>
            <a:ext cx="1528178" cy="1845627"/>
          </a:xfrm>
          <a:prstGeom prst="rect">
            <a:avLst/>
          </a:prstGeom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7115556E-6E67-4F54-9B3C-9AEA988ED138}"/>
              </a:ext>
            </a:extLst>
          </p:cNvPr>
          <p:cNvCxnSpPr/>
          <p:nvPr/>
        </p:nvCxnSpPr>
        <p:spPr>
          <a:xfrm flipH="1">
            <a:off x="9815804" y="4954555"/>
            <a:ext cx="1119674" cy="55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3338D018-E14B-4789-B6F0-78B3E891DC30}"/>
              </a:ext>
            </a:extLst>
          </p:cNvPr>
          <p:cNvCxnSpPr/>
          <p:nvPr/>
        </p:nvCxnSpPr>
        <p:spPr>
          <a:xfrm flipV="1">
            <a:off x="9591869" y="4371818"/>
            <a:ext cx="653111" cy="582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76299F4F-616E-42A7-A7D1-2A595EF0511C}"/>
              </a:ext>
            </a:extLst>
          </p:cNvPr>
          <p:cNvCxnSpPr/>
          <p:nvPr/>
        </p:nvCxnSpPr>
        <p:spPr>
          <a:xfrm>
            <a:off x="5787280" y="1017037"/>
            <a:ext cx="846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56C8A1E1-DE7C-4322-9E93-7645A3E69BD5}"/>
              </a:ext>
            </a:extLst>
          </p:cNvPr>
          <p:cNvCxnSpPr/>
          <p:nvPr/>
        </p:nvCxnSpPr>
        <p:spPr>
          <a:xfrm flipH="1">
            <a:off x="5787280" y="1638262"/>
            <a:ext cx="846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E039C4FF-648F-4B4E-BEDD-3D0B42BEA912}"/>
              </a:ext>
            </a:extLst>
          </p:cNvPr>
          <p:cNvCxnSpPr/>
          <p:nvPr/>
        </p:nvCxnSpPr>
        <p:spPr>
          <a:xfrm flipH="1" flipV="1">
            <a:off x="2668555" y="3508310"/>
            <a:ext cx="597159" cy="67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FFA4A2EF-C39B-4B2F-95CE-553B44C7D7A5}"/>
              </a:ext>
            </a:extLst>
          </p:cNvPr>
          <p:cNvCxnSpPr/>
          <p:nvPr/>
        </p:nvCxnSpPr>
        <p:spPr>
          <a:xfrm>
            <a:off x="2397967" y="3760236"/>
            <a:ext cx="569167" cy="61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פיצוץ : 14 נקודות 25">
            <a:extLst>
              <a:ext uri="{FF2B5EF4-FFF2-40B4-BE49-F238E27FC236}">
                <a16:creationId xmlns:a16="http://schemas.microsoft.com/office/drawing/2014/main" id="{750E4E1D-C605-42BB-AFE6-F4D4A46DDAF3}"/>
              </a:ext>
            </a:extLst>
          </p:cNvPr>
          <p:cNvSpPr/>
          <p:nvPr/>
        </p:nvSpPr>
        <p:spPr>
          <a:xfrm>
            <a:off x="8186691" y="193495"/>
            <a:ext cx="3949376" cy="30809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תלמידי חכמים שבבבל,</a:t>
            </a:r>
          </a:p>
          <a:p>
            <a:pPr algn="ctr"/>
            <a:r>
              <a:rPr lang="he-IL" dirty="0"/>
              <a:t>היו עומדים זה בפני זה.</a:t>
            </a:r>
          </a:p>
        </p:txBody>
      </p:sp>
    </p:spTree>
    <p:extLst>
      <p:ext uri="{BB962C8B-B14F-4D97-AF65-F5344CB8AC3E}">
        <p14:creationId xmlns:p14="http://schemas.microsoft.com/office/powerpoint/2010/main" val="13038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11F322-73AF-4A5B-A604-3BFEBAA9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15" y="40677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/>
              <a:t>התלמיד חייב לכבד את תלמיד החכם, שהוא גם רבו,</a:t>
            </a:r>
          </a:p>
          <a:p>
            <a:pPr marL="0" indent="0" algn="ctr">
              <a:buNone/>
            </a:pPr>
            <a:r>
              <a:rPr lang="he-IL" b="1" dirty="0"/>
              <a:t>יותר מחכם, שאינו רבו.</a:t>
            </a:r>
          </a:p>
        </p:txBody>
      </p:sp>
      <p:sp>
        <p:nvSpPr>
          <p:cNvPr id="4" name="קוביה 3">
            <a:extLst>
              <a:ext uri="{FF2B5EF4-FFF2-40B4-BE49-F238E27FC236}">
                <a16:creationId xmlns:a16="http://schemas.microsoft.com/office/drawing/2014/main" id="{61E8225D-BACD-4CDB-BE29-C9B749FE189D}"/>
              </a:ext>
            </a:extLst>
          </p:cNvPr>
          <p:cNvSpPr/>
          <p:nvPr/>
        </p:nvSpPr>
        <p:spPr>
          <a:xfrm>
            <a:off x="2248678" y="2580194"/>
            <a:ext cx="1474235" cy="145063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החובה לכבד כל חכם.</a:t>
            </a:r>
          </a:p>
        </p:txBody>
      </p:sp>
      <p:sp>
        <p:nvSpPr>
          <p:cNvPr id="5" name="קוביה 4">
            <a:extLst>
              <a:ext uri="{FF2B5EF4-FFF2-40B4-BE49-F238E27FC236}">
                <a16:creationId xmlns:a16="http://schemas.microsoft.com/office/drawing/2014/main" id="{7243E452-C3A9-4CC4-9FB2-3ABEA14CECBC}"/>
              </a:ext>
            </a:extLst>
          </p:cNvPr>
          <p:cNvSpPr/>
          <p:nvPr/>
        </p:nvSpPr>
        <p:spPr>
          <a:xfrm>
            <a:off x="2229524" y="1638097"/>
            <a:ext cx="1502721" cy="128089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החובה לכבד את רבו.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3541619-9292-41D9-B624-BC6259882615}"/>
              </a:ext>
            </a:extLst>
          </p:cNvPr>
          <p:cNvSpPr txBox="1"/>
          <p:nvPr/>
        </p:nvSpPr>
        <p:spPr>
          <a:xfrm>
            <a:off x="3722914" y="1976890"/>
            <a:ext cx="7651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+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F900C2D-FE35-4A29-97B0-F3E67D0BA187}"/>
              </a:ext>
            </a:extLst>
          </p:cNvPr>
          <p:cNvSpPr/>
          <p:nvPr/>
        </p:nvSpPr>
        <p:spPr>
          <a:xfrm>
            <a:off x="6096000" y="1655143"/>
            <a:ext cx="5324669" cy="1280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"יהי מורא רבך כמורא שמים"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</a:rPr>
              <a:t>(אבות ד)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8BB0A833-CF28-4C3F-B581-2E43766DC02D}"/>
              </a:ext>
            </a:extLst>
          </p:cNvPr>
          <p:cNvCxnSpPr/>
          <p:nvPr/>
        </p:nvCxnSpPr>
        <p:spPr>
          <a:xfrm>
            <a:off x="10519280" y="2278542"/>
            <a:ext cx="0" cy="117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תרשים זרימה: החלטה 10">
            <a:extLst>
              <a:ext uri="{FF2B5EF4-FFF2-40B4-BE49-F238E27FC236}">
                <a16:creationId xmlns:a16="http://schemas.microsoft.com/office/drawing/2014/main" id="{9CC4A9A7-8BDD-464A-A640-5B56B07E49B5}"/>
              </a:ext>
            </a:extLst>
          </p:cNvPr>
          <p:cNvSpPr/>
          <p:nvPr/>
        </p:nvSpPr>
        <p:spPr>
          <a:xfrm>
            <a:off x="8021636" y="3364053"/>
            <a:ext cx="4118476" cy="150652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בעיקר "רב מובהק"</a:t>
            </a:r>
          </a:p>
          <a:p>
            <a:pPr algn="ctr"/>
            <a:r>
              <a:rPr lang="he-IL" dirty="0"/>
              <a:t>בדברים מסוימים, גם רב שלמד ממנו מעט.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DC8A2A07-0D57-4662-AF13-E3E1AA3D5428}"/>
              </a:ext>
            </a:extLst>
          </p:cNvPr>
          <p:cNvCxnSpPr/>
          <p:nvPr/>
        </p:nvCxnSpPr>
        <p:spPr>
          <a:xfrm>
            <a:off x="10612587" y="4760656"/>
            <a:ext cx="0" cy="55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תרשים זרימה: החלטה 13">
            <a:extLst>
              <a:ext uri="{FF2B5EF4-FFF2-40B4-BE49-F238E27FC236}">
                <a16:creationId xmlns:a16="http://schemas.microsoft.com/office/drawing/2014/main" id="{68A4960C-56AA-42DE-9621-91C143ECD84D}"/>
              </a:ext>
            </a:extLst>
          </p:cNvPr>
          <p:cNvSpPr/>
          <p:nvPr/>
        </p:nvSpPr>
        <p:spPr>
          <a:xfrm>
            <a:off x="8523034" y="5374435"/>
            <a:ext cx="3376672" cy="1078084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 שממנו למד את עיקר תורתו.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302DF1E-2F9C-4A8F-9F09-98B263772E34}"/>
              </a:ext>
            </a:extLst>
          </p:cNvPr>
          <p:cNvCxnSpPr/>
          <p:nvPr/>
        </p:nvCxnSpPr>
        <p:spPr>
          <a:xfrm>
            <a:off x="6662057" y="3190924"/>
            <a:ext cx="0" cy="114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CB0EE44-2D37-4942-B996-43602C05912D}"/>
              </a:ext>
            </a:extLst>
          </p:cNvPr>
          <p:cNvSpPr txBox="1"/>
          <p:nvPr/>
        </p:nvSpPr>
        <p:spPr>
          <a:xfrm>
            <a:off x="3949117" y="4481883"/>
            <a:ext cx="4534652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Guttman Stam" panose="02010401010101010101" pitchFamily="2" charset="-79"/>
                <a:cs typeface="Guttman Stam" panose="02010401010101010101" pitchFamily="2" charset="-79"/>
              </a:rPr>
              <a:t>"את ה אלוקיך תירא"</a:t>
            </a:r>
          </a:p>
          <a:p>
            <a:pPr algn="ctr"/>
            <a:r>
              <a:rPr lang="he-IL" sz="1400" b="1" dirty="0">
                <a:latin typeface="Guttman Stam" panose="02010401010101010101" pitchFamily="2" charset="-79"/>
              </a:rPr>
              <a:t>(דברים י)</a:t>
            </a:r>
            <a:endParaRPr lang="en-US" sz="1400" b="1" dirty="0">
              <a:latin typeface="Guttman Stam" panose="02010401010101010101" pitchFamily="2" charset="-79"/>
            </a:endParaRPr>
          </a:p>
          <a:p>
            <a:pPr algn="ctr"/>
            <a:endParaRPr lang="he-IL" sz="1400" b="1" dirty="0">
              <a:latin typeface="Guttman Stam" panose="02010401010101010101" pitchFamily="2" charset="-79"/>
            </a:endParaRPr>
          </a:p>
          <a:p>
            <a:pPr algn="ctr"/>
            <a:r>
              <a:rPr lang="he-IL" b="1" dirty="0"/>
              <a:t>רבי עקיבא אומר:</a:t>
            </a:r>
          </a:p>
          <a:p>
            <a:pPr algn="ctr"/>
            <a:r>
              <a:rPr lang="he-IL" sz="2800" b="1" dirty="0"/>
              <a:t>"לרבות תלמידי חכמים"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A6983A0-F460-43A5-8AF0-BC3B5CEA013E}"/>
              </a:ext>
            </a:extLst>
          </p:cNvPr>
          <p:cNvSpPr txBox="1"/>
          <p:nvPr/>
        </p:nvSpPr>
        <p:spPr>
          <a:xfrm>
            <a:off x="764907" y="4777370"/>
            <a:ext cx="3480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" החולק על רבו, כחולק על השכינה"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624D4A9-02E0-486A-AEAD-19E051C914B9}"/>
              </a:ext>
            </a:extLst>
          </p:cNvPr>
          <p:cNvSpPr txBox="1"/>
          <p:nvPr/>
        </p:nvSpPr>
        <p:spPr>
          <a:xfrm>
            <a:off x="1005437" y="5395459"/>
            <a:ext cx="27174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"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בהצותם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על ה"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4548F1F8-50DA-4BB2-8239-A2DC3DF016EC}"/>
              </a:ext>
            </a:extLst>
          </p:cNvPr>
          <p:cNvSpPr txBox="1"/>
          <p:nvPr/>
        </p:nvSpPr>
        <p:spPr>
          <a:xfrm>
            <a:off x="1005437" y="5913477"/>
            <a:ext cx="30533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והרי קורח ועדתו לא חלקו על ה,</a:t>
            </a:r>
          </a:p>
          <a:p>
            <a:pPr algn="ctr"/>
            <a:r>
              <a:rPr lang="he-IL" dirty="0"/>
              <a:t>אלא חלקו על משה?!</a:t>
            </a:r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AA579A71-28D5-4D44-996C-5D93DF57A073}"/>
              </a:ext>
            </a:extLst>
          </p:cNvPr>
          <p:cNvCxnSpPr/>
          <p:nvPr/>
        </p:nvCxnSpPr>
        <p:spPr>
          <a:xfrm flipV="1">
            <a:off x="3097763" y="5311162"/>
            <a:ext cx="0" cy="60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11" grpId="0" animBg="1"/>
      <p:bldP spid="14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5D8F13-13C5-4BE5-A514-F9CC06C8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" אביו ורבו, רבו קודם"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8ACA4F3-C365-462A-9F5A-6474E6E20AB5}"/>
              </a:ext>
            </a:extLst>
          </p:cNvPr>
          <p:cNvCxnSpPr>
            <a:cxnSpLocks/>
          </p:cNvCxnSpPr>
          <p:nvPr/>
        </p:nvCxnSpPr>
        <p:spPr>
          <a:xfrm flipH="1" flipV="1">
            <a:off x="9526986" y="1898002"/>
            <a:ext cx="671805" cy="27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59C01E10-7C89-4791-9ED9-AD204561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92" y="440094"/>
            <a:ext cx="1689194" cy="2611015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55C6A7A-A42A-4805-ABD8-31032861FC0B}"/>
              </a:ext>
            </a:extLst>
          </p:cNvPr>
          <p:cNvCxnSpPr/>
          <p:nvPr/>
        </p:nvCxnSpPr>
        <p:spPr>
          <a:xfrm flipH="1">
            <a:off x="6951306" y="3181739"/>
            <a:ext cx="2677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49074D9-6EA2-4DE4-BA20-29CACD97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31" y="2467806"/>
            <a:ext cx="2239541" cy="142786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9876F11-056A-4B95-9E80-6D2618AA3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266" y="3367189"/>
            <a:ext cx="1895475" cy="2007244"/>
          </a:xfrm>
          <a:prstGeom prst="rect">
            <a:avLst/>
          </a:prstGeom>
        </p:spPr>
      </p:pic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B6A3D201-A43F-44DE-AE16-264C49DE0A05}"/>
              </a:ext>
            </a:extLst>
          </p:cNvPr>
          <p:cNvCxnSpPr/>
          <p:nvPr/>
        </p:nvCxnSpPr>
        <p:spPr>
          <a:xfrm flipH="1">
            <a:off x="9237306" y="4338735"/>
            <a:ext cx="62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BAC4C96F-6B4F-4332-AB6F-1C45C465FFED}"/>
              </a:ext>
            </a:extLst>
          </p:cNvPr>
          <p:cNvCxnSpPr/>
          <p:nvPr/>
        </p:nvCxnSpPr>
        <p:spPr>
          <a:xfrm flipH="1">
            <a:off x="6096000" y="5570376"/>
            <a:ext cx="3766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086B2F00-1D84-4ED5-BF3A-F9379E4E3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053" y="4289486"/>
            <a:ext cx="2397967" cy="1495479"/>
          </a:xfrm>
          <a:prstGeom prst="rect">
            <a:avLst/>
          </a:prstGeom>
        </p:spPr>
      </p:pic>
      <p:sp>
        <p:nvSpPr>
          <p:cNvPr id="17" name="פיצוץ : 14 נקודות 16">
            <a:extLst>
              <a:ext uri="{FF2B5EF4-FFF2-40B4-BE49-F238E27FC236}">
                <a16:creationId xmlns:a16="http://schemas.microsoft.com/office/drawing/2014/main" id="{FC42BCB3-6804-4B4B-95F9-1F7C798D0CA6}"/>
              </a:ext>
            </a:extLst>
          </p:cNvPr>
          <p:cNvSpPr/>
          <p:nvPr/>
        </p:nvSpPr>
        <p:spPr>
          <a:xfrm>
            <a:off x="205274" y="1073035"/>
            <a:ext cx="5253676" cy="3144416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אביו חכם בתורה,</a:t>
            </a:r>
          </a:p>
          <a:p>
            <a:pPr algn="ctr"/>
            <a:r>
              <a:rPr lang="he-IL" dirty="0"/>
              <a:t>גם אם לא כרבו,</a:t>
            </a:r>
          </a:p>
          <a:p>
            <a:pPr algn="ctr"/>
            <a:r>
              <a:rPr lang="he-IL" dirty="0"/>
              <a:t>אביו קודם בכל.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AB40A69-5574-4D4D-9F25-A42894E4E0F6}"/>
              </a:ext>
            </a:extLst>
          </p:cNvPr>
          <p:cNvSpPr txBox="1"/>
          <p:nvPr/>
        </p:nvSpPr>
        <p:spPr>
          <a:xfrm>
            <a:off x="10276514" y="2088859"/>
            <a:ext cx="1228098" cy="3789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בכבוד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B6CB907-EB37-4AC3-B339-A6F77EEE7B7A}"/>
              </a:ext>
            </a:extLst>
          </p:cNvPr>
          <p:cNvSpPr txBox="1"/>
          <p:nvPr/>
        </p:nvSpPr>
        <p:spPr>
          <a:xfrm>
            <a:off x="9773174" y="3051109"/>
            <a:ext cx="10118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באבידה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555547C-5BCA-4F32-ADFE-A1BDCD7B9CC2}"/>
              </a:ext>
            </a:extLst>
          </p:cNvPr>
          <p:cNvSpPr txBox="1"/>
          <p:nvPr/>
        </p:nvSpPr>
        <p:spPr>
          <a:xfrm>
            <a:off x="10024844" y="4118994"/>
            <a:ext cx="10737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במשא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57546D4-713F-4933-B14D-64448BF80BA2}"/>
              </a:ext>
            </a:extLst>
          </p:cNvPr>
          <p:cNvSpPr txBox="1"/>
          <p:nvPr/>
        </p:nvSpPr>
        <p:spPr>
          <a:xfrm>
            <a:off x="10024844" y="5374433"/>
            <a:ext cx="10737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ובשביה</a:t>
            </a:r>
          </a:p>
        </p:txBody>
      </p:sp>
    </p:spTree>
    <p:extLst>
      <p:ext uri="{BB962C8B-B14F-4D97-AF65-F5344CB8AC3E}">
        <p14:creationId xmlns:p14="http://schemas.microsoft.com/office/powerpoint/2010/main" val="1669254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</TotalTime>
  <Words>853</Words>
  <Application>Microsoft Office PowerPoint</Application>
  <PresentationFormat>מסך רחב</PresentationFormat>
  <Paragraphs>161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Guttman Rashi</vt:lpstr>
      <vt:lpstr>Guttman Stam</vt:lpstr>
      <vt:lpstr>Guttman Yad-Light</vt:lpstr>
      <vt:lpstr>Wingdings 3</vt:lpstr>
      <vt:lpstr>עשן מתפתל</vt:lpstr>
      <vt:lpstr>מצווה רנ"ז</vt:lpstr>
      <vt:lpstr>המקור בתורה:</vt:lpstr>
      <vt:lpstr>אונקלוס מתרגם את הפסוק, ואומר:</vt:lpstr>
      <vt:lpstr>חכם </vt:lpstr>
      <vt:lpstr>מדוע הצעיר החכם, נקרא זקן?</vt:lpstr>
      <vt:lpstr>שורש המצווה:</vt:lpstr>
      <vt:lpstr>מדיני המצווה</vt:lpstr>
      <vt:lpstr>מצגת של PowerPoint‏</vt:lpstr>
      <vt:lpstr> " אביו ורבו, רבו קודם"</vt:lpstr>
      <vt:lpstr>כבוד = מה לעשות. יראה = מה לא לעשות.</vt:lpstr>
      <vt:lpstr>ממה פטורים חכמים, בשל כבודם ומוראם?</vt:lpstr>
      <vt:lpstr>נוהגת מצווה זו:</vt:lpstr>
      <vt:lpstr>אשמח להערות והארות דבורה שפירא 0523827976 savta_Dvora_sha@walla.com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מצווה רנ"ז</dc:title>
  <dc:creator>משפחת שפירא</dc:creator>
  <cp:lastModifiedBy>תמר גבאי</cp:lastModifiedBy>
  <cp:revision>40</cp:revision>
  <dcterms:created xsi:type="dcterms:W3CDTF">2020-10-18T14:29:10Z</dcterms:created>
  <dcterms:modified xsi:type="dcterms:W3CDTF">2020-10-25T19:09:28Z</dcterms:modified>
</cp:coreProperties>
</file>