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63" r:id="rId7"/>
    <p:sldId id="259" r:id="rId8"/>
    <p:sldId id="260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דוד קליר" initials="דק" lastIdx="1" clrIdx="0">
    <p:extLst>
      <p:ext uri="{19B8F6BF-5375-455C-9EA6-DF929625EA0E}">
        <p15:presenceInfo xmlns:p15="http://schemas.microsoft.com/office/powerpoint/2012/main" userId="S::davidcl@my.ohalo.ac.il::b809b554-7881-471b-9a2b-623e511517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29T16:02:35.089" idx="1">
    <p:pos x="767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E2F7E0-8B7B-4313-B3B7-FBF5F0AC9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75BB136-E567-4D7A-9C84-FF882AFC5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37B5317-8302-4168-A099-7A5204FF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AD41EA8-958F-480D-AED3-3E8228DA5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FD0DABA-619F-43F9-ABF8-0054DECA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050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6440AA-397E-41ED-A1DA-77955D05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6BC57D5-E1BC-48E0-A323-31881492F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8A8BB40-3C4F-48BF-A45B-39AC75C4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3BA22D5-2A32-4E9A-A60A-63152798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7724A87-141B-4319-870F-188083310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021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A714C410-4C84-4BE5-AF81-7901CAD5B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52BC378-C4D9-4C08-B4F1-2AA03E5A0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20E9633-E349-49FE-91BF-DE996FF9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B6D2580-6312-4306-93CD-69D70251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F248B6E-A1E0-46DD-B596-09CA5F4F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729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4A05D7-A0EE-4DC7-8E86-6E588744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BB6571F-92BE-4419-91D3-FFC3A07D5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FD38DA2-3966-4778-8F5A-4927EADD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D3D28D2-324D-4FBA-920A-A1C9E8FF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29CDB35-8422-41E2-B7D6-0F3B5D7F2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471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04A360-5688-4024-B3CD-E2B04FCF5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141369F-3AEC-4F6B-BC8E-81F5E72A0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A28758D-4436-40CA-BE03-6F70E68A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028924E-6711-4CCC-B30A-AE6E12670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46EC023-194B-477A-90BD-C02FD9FD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31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0D1B1CD-9C21-407E-B518-70E651511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0DA0B5-734E-488F-930E-A08AFBD07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964E9E0-56FC-429A-A63D-A9847F88F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FFDD977-5D03-4217-B78A-BBD2C048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264140D-22EB-4B9C-9B8F-7B09511B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1879FB0-D840-452E-B8B1-A2565CDB0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255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42C30EE-BBA7-4565-BC15-3D89F2891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7F8284E-4FAA-499A-9BCA-D7C0FE7B0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5B0E35B-47B3-4EE0-B5D4-B067CE694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1926CCD-73E9-4653-A499-CC5B2B41E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1AFD1DA-F5A3-45BD-BB25-755766304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462F159-9F84-4E3E-B6C5-59FC9D2E7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E2AAEBE4-5659-4A53-9134-FE93B3E2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C81C0A36-11E9-4BFB-931D-A61FEAB5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466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9B0DF9-19F0-4862-942D-119C6B5B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67650C6-F60E-41FA-8752-9C75F7934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780943C-E7B4-4F87-88E2-A1934088E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214545E-85A9-4E19-BD2F-0297A041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355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31DDF73-7B3D-419C-A97A-5DAE9325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B8B2B3E-92DA-4635-A78C-9E25846B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7CCA494-A7C6-423B-BB7C-C4587FF8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470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083A10-B9A6-48D1-BE1B-14FADAFC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63A3AA-83BC-41A9-B375-10E7650C5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11EB170-4B82-4C49-B2E0-309520BA5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F484C73-35F9-4F2E-AA65-828F7C93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EECCB3E-3541-4D3F-95E4-BC1FCB4C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E15EFB4-25AA-4DE4-8F45-612D9533F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644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A02ED48-E47C-4E76-AD01-4C02870E3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520B46CB-90C5-4593-8BE1-A8DAF5BC6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8DD371A-E1F2-44F7-B9C8-02145D6BB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25E0452-83A8-4BF6-822D-CC3BE7AC6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0369BB2-0955-4364-8976-4A1DF50F8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224CF30-D780-4DF8-822C-569222547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876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67">
              <a:srgbClr val="FFC000"/>
            </a:gs>
            <a:gs pos="31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B94CCF6-BC2D-4376-9EA9-C15C8A57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4901B28-BF34-43AB-9175-84D6CB464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6EEEC92-5777-4CD5-A2B0-0E9308C34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4BE7B-D5AC-4054-9AE7-83F6895CC69A}" type="datetimeFigureOut">
              <a:rPr lang="he-IL" smtClean="0"/>
              <a:t>ט"ו/כסלו/תשפ"א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1035690-AB89-44EC-9587-ED62B4DDF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91958AF-9D19-4E8C-ABA1-59ADFA23F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64C7-A880-40E2-8D4C-054A81AE8D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09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 descr="תמונה שמכילה טבע, ענן, שקיעה, שמי הלילה&#10;&#10;התיאור נוצר באופן אוטומטי">
            <a:extLst>
              <a:ext uri="{FF2B5EF4-FFF2-40B4-BE49-F238E27FC236}">
                <a16:creationId xmlns:a16="http://schemas.microsoft.com/office/drawing/2014/main" id="{DB98FE2A-402A-402D-986F-A7719DAA4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5" r="2481" b="1"/>
          <a:stretch/>
        </p:blipFill>
        <p:spPr>
          <a:xfrm>
            <a:off x="1510748" y="606287"/>
            <a:ext cx="9678900" cy="5595731"/>
          </a:xfrm>
          <a:custGeom>
            <a:avLst/>
            <a:gdLst/>
            <a:ahLst/>
            <a:cxnLst/>
            <a:rect l="l" t="t" r="r" b="b"/>
            <a:pathLst>
              <a:path w="7203799" h="6030364">
                <a:moveTo>
                  <a:pt x="4122552" y="0"/>
                </a:moveTo>
                <a:cubicBezTo>
                  <a:pt x="4596210" y="0"/>
                  <a:pt x="5032147" y="81110"/>
                  <a:pt x="5418463" y="240852"/>
                </a:cubicBezTo>
                <a:cubicBezTo>
                  <a:pt x="5780509" y="390677"/>
                  <a:pt x="6098496" y="609358"/>
                  <a:pt x="6363612" y="890695"/>
                </a:cubicBezTo>
                <a:cubicBezTo>
                  <a:pt x="6905445" y="1465899"/>
                  <a:pt x="7203799" y="2283333"/>
                  <a:pt x="7203799" y="3192481"/>
                </a:cubicBezTo>
                <a:cubicBezTo>
                  <a:pt x="7203799" y="3555204"/>
                  <a:pt x="7088321" y="3846319"/>
                  <a:pt x="6829541" y="4136467"/>
                </a:cubicBezTo>
                <a:cubicBezTo>
                  <a:pt x="6558859" y="4439977"/>
                  <a:pt x="6152137" y="4719524"/>
                  <a:pt x="5721456" y="5015457"/>
                </a:cubicBezTo>
                <a:cubicBezTo>
                  <a:pt x="5641997" y="5069990"/>
                  <a:pt x="5559911" y="5126451"/>
                  <a:pt x="5477826" y="5183599"/>
                </a:cubicBezTo>
                <a:cubicBezTo>
                  <a:pt x="4743068" y="5695047"/>
                  <a:pt x="4206802" y="6030364"/>
                  <a:pt x="3475911" y="6030364"/>
                </a:cubicBezTo>
                <a:cubicBezTo>
                  <a:pt x="2362258" y="6030364"/>
                  <a:pt x="1573553" y="5618755"/>
                  <a:pt x="838794" y="4653974"/>
                </a:cubicBezTo>
                <a:cubicBezTo>
                  <a:pt x="742642" y="4527696"/>
                  <a:pt x="648651" y="4412849"/>
                  <a:pt x="557754" y="4301854"/>
                </a:cubicBezTo>
                <a:cubicBezTo>
                  <a:pt x="181022" y="3841635"/>
                  <a:pt x="0" y="3602300"/>
                  <a:pt x="0" y="3192481"/>
                </a:cubicBezTo>
                <a:cubicBezTo>
                  <a:pt x="0" y="2785556"/>
                  <a:pt x="113467" y="2383585"/>
                  <a:pt x="337003" y="1997729"/>
                </a:cubicBezTo>
                <a:cubicBezTo>
                  <a:pt x="555745" y="1620270"/>
                  <a:pt x="868475" y="1274763"/>
                  <a:pt x="1266386" y="971116"/>
                </a:cubicBezTo>
                <a:cubicBezTo>
                  <a:pt x="1657494" y="672565"/>
                  <a:pt x="2122028" y="426344"/>
                  <a:pt x="2610064" y="259166"/>
                </a:cubicBezTo>
                <a:cubicBezTo>
                  <a:pt x="3111238" y="87171"/>
                  <a:pt x="3620296" y="0"/>
                  <a:pt x="4122552" y="0"/>
                </a:cubicBezTo>
                <a:close/>
              </a:path>
            </a:pathLst>
          </a:cu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45183F08-34EB-4F2A-A3B4-8A3CE80E80F9}"/>
              </a:ext>
            </a:extLst>
          </p:cNvPr>
          <p:cNvSpPr txBox="1"/>
          <p:nvPr/>
        </p:nvSpPr>
        <p:spPr>
          <a:xfrm>
            <a:off x="2782956" y="4283766"/>
            <a:ext cx="311094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b="1" dirty="0"/>
              <a:t>מצווה רצ"ו</a:t>
            </a:r>
          </a:p>
        </p:txBody>
      </p:sp>
    </p:spTree>
    <p:extLst>
      <p:ext uri="{BB962C8B-B14F-4D97-AF65-F5344CB8AC3E}">
        <p14:creationId xmlns:p14="http://schemas.microsoft.com/office/powerpoint/2010/main" val="528884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E766D91-F06E-4734-922E-9280105D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749"/>
          </a:xfrm>
        </p:spPr>
        <p:txBody>
          <a:bodyPr/>
          <a:lstStyle/>
          <a:p>
            <a:r>
              <a:rPr lang="he-IL" dirty="0"/>
              <a:t>מסירות נפש על גילוי עריות: 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D299861D-C473-4CC3-AF01-FDFF85FF66B0}"/>
              </a:ext>
            </a:extLst>
          </p:cNvPr>
          <p:cNvSpPr txBox="1"/>
          <p:nvPr/>
        </p:nvSpPr>
        <p:spPr>
          <a:xfrm rot="19917252">
            <a:off x="-2121022" y="1927949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1" dirty="0">
                <a:solidFill>
                  <a:schemeClr val="accent2"/>
                </a:solidFill>
              </a:rPr>
              <a:t>השוואה של </a:t>
            </a:r>
          </a:p>
          <a:p>
            <a:r>
              <a:rPr lang="he-IL" sz="2400" b="1" dirty="0">
                <a:solidFill>
                  <a:schemeClr val="accent2"/>
                </a:solidFill>
              </a:rPr>
              <a:t>מה שנעשה לה –לרצח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DFBFDA36-A07E-47C3-B6EF-844C6208B781}"/>
              </a:ext>
            </a:extLst>
          </p:cNvPr>
          <p:cNvSpPr txBox="1"/>
          <p:nvPr/>
        </p:nvSpPr>
        <p:spPr>
          <a:xfrm>
            <a:off x="4553773" y="1176621"/>
            <a:ext cx="65850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במקרה של נערה </a:t>
            </a:r>
            <a:r>
              <a:rPr lang="he-IL" sz="2400" dirty="0" err="1"/>
              <a:t>מאורסה</a:t>
            </a:r>
            <a:r>
              <a:rPr lang="he-IL" sz="2400" dirty="0"/>
              <a:t> שנאנסה, התורה כותבת: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EEBF8EA-268C-4B09-91AC-03BC2B1DA133}"/>
              </a:ext>
            </a:extLst>
          </p:cNvPr>
          <p:cNvSpPr txBox="1"/>
          <p:nvPr/>
        </p:nvSpPr>
        <p:spPr>
          <a:xfrm>
            <a:off x="2654422" y="1712228"/>
            <a:ext cx="86113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Vilna" panose="02010401010101010101" pitchFamily="2" charset="-79"/>
                <a:cs typeface="Guttman Vilna" panose="02010401010101010101" pitchFamily="2" charset="-79"/>
              </a:rPr>
              <a:t>"כאשר יקום איש על רעהו ורצחוֹ נפש – כן הדבר הזה"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5B9D03A0-28EA-4C7F-8EDF-C5D85372813C}"/>
              </a:ext>
            </a:extLst>
          </p:cNvPr>
          <p:cNvSpPr txBox="1"/>
          <p:nvPr/>
        </p:nvSpPr>
        <p:spPr>
          <a:xfrm>
            <a:off x="-1828554" y="3497410"/>
            <a:ext cx="69088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e-IL" dirty="0"/>
          </a:p>
          <a:p>
            <a:r>
              <a:rPr lang="he-IL" sz="2000" b="1" dirty="0"/>
              <a:t>כִּי הַתּוֹרָה לֹא </a:t>
            </a:r>
            <a:r>
              <a:rPr lang="he-IL" sz="2000" b="1" dirty="0" err="1"/>
              <a:t>תִּמְשֹׁל</a:t>
            </a:r>
            <a:r>
              <a:rPr lang="he-IL" sz="2000" b="1" dirty="0"/>
              <a:t> מְשָׁלִים חִנָּם, רַק לְלַמֵּד עִנְיָן. </a:t>
            </a:r>
          </a:p>
        </p:txBody>
      </p:sp>
      <p:sp>
        <p:nvSpPr>
          <p:cNvPr id="12" name="מלבן: פינות אלכסוניות חתוכות 11">
            <a:extLst>
              <a:ext uri="{FF2B5EF4-FFF2-40B4-BE49-F238E27FC236}">
                <a16:creationId xmlns:a16="http://schemas.microsoft.com/office/drawing/2014/main" id="{ED6FBDE1-AB75-4DE1-8F10-75BF6426E3F5}"/>
              </a:ext>
            </a:extLst>
          </p:cNvPr>
          <p:cNvSpPr/>
          <p:nvPr/>
        </p:nvSpPr>
        <p:spPr>
          <a:xfrm>
            <a:off x="5938982" y="2470075"/>
            <a:ext cx="3028202" cy="92333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latin typeface="Guttman Vilna" panose="02010401010101010101" pitchFamily="2" charset="-79"/>
                <a:cs typeface="Guttman Vilna" panose="02010401010101010101" pitchFamily="2" charset="-79"/>
              </a:rPr>
              <a:t>מה רוֹצֵחַ </a:t>
            </a:r>
            <a:r>
              <a:rPr lang="he-IL" sz="20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יֵהָרֵג</a:t>
            </a:r>
            <a:r>
              <a:rPr lang="he-IL" sz="20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וְאַל יַעֲבֹר, </a:t>
            </a:r>
          </a:p>
          <a:p>
            <a:pPr algn="ctr"/>
            <a:r>
              <a:rPr lang="he-IL" sz="2000" dirty="0">
                <a:latin typeface="Guttman Vilna" panose="02010401010101010101" pitchFamily="2" charset="-79"/>
                <a:cs typeface="Guttman Vilna" panose="02010401010101010101" pitchFamily="2" charset="-79"/>
              </a:rPr>
              <a:t>כְּמוֹ שֶׁאָמַרְנוּ</a:t>
            </a:r>
          </a:p>
        </p:txBody>
      </p:sp>
      <p:sp>
        <p:nvSpPr>
          <p:cNvPr id="13" name="מלבן: פינות אלכסוניות חתוכות 12">
            <a:extLst>
              <a:ext uri="{FF2B5EF4-FFF2-40B4-BE49-F238E27FC236}">
                <a16:creationId xmlns:a16="http://schemas.microsoft.com/office/drawing/2014/main" id="{795661F9-4170-4D59-898C-3E49FED7D55E}"/>
              </a:ext>
            </a:extLst>
          </p:cNvPr>
          <p:cNvSpPr/>
          <p:nvPr/>
        </p:nvSpPr>
        <p:spPr>
          <a:xfrm>
            <a:off x="2753763" y="2470075"/>
            <a:ext cx="3028201" cy="94993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latin typeface="Guttman Vilna" panose="02010401010101010101" pitchFamily="2" charset="-79"/>
                <a:cs typeface="Guttman Vilna" panose="02010401010101010101" pitchFamily="2" charset="-79"/>
              </a:rPr>
              <a:t>כֵּן נַעֲרָה מְאֹרָסָה, </a:t>
            </a:r>
          </a:p>
          <a:p>
            <a:pPr algn="ctr"/>
            <a:r>
              <a:rPr lang="he-IL" sz="2000" dirty="0" err="1">
                <a:latin typeface="Guttman Vilna" panose="02010401010101010101" pitchFamily="2" charset="-79"/>
                <a:cs typeface="Guttman Vilna" panose="02010401010101010101" pitchFamily="2" charset="-79"/>
              </a:rPr>
              <a:t>יֵהָרֵג</a:t>
            </a:r>
            <a:r>
              <a:rPr lang="he-IL" sz="2000" dirty="0">
                <a:latin typeface="Guttman Vilna" panose="02010401010101010101" pitchFamily="2" charset="-79"/>
                <a:cs typeface="Guttman Vilna" panose="02010401010101010101" pitchFamily="2" charset="-79"/>
              </a:rPr>
              <a:t> אָדָם וְאַל יִבְעֹל אוֹתָהּ</a:t>
            </a:r>
            <a:r>
              <a:rPr lang="he-IL" dirty="0"/>
              <a:t>. </a:t>
            </a:r>
          </a:p>
        </p:txBody>
      </p:sp>
      <p:sp>
        <p:nvSpPr>
          <p:cNvPr id="14" name="חץ: למטה 13">
            <a:extLst>
              <a:ext uri="{FF2B5EF4-FFF2-40B4-BE49-F238E27FC236}">
                <a16:creationId xmlns:a16="http://schemas.microsoft.com/office/drawing/2014/main" id="{42189EC0-C328-4A2F-89BC-3A07020AFE23}"/>
              </a:ext>
            </a:extLst>
          </p:cNvPr>
          <p:cNvSpPr/>
          <p:nvPr/>
        </p:nvSpPr>
        <p:spPr>
          <a:xfrm>
            <a:off x="5781964" y="3775712"/>
            <a:ext cx="1263048" cy="566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5DD569B8-3DE0-4975-AB92-A3F861C65A5E}"/>
              </a:ext>
            </a:extLst>
          </p:cNvPr>
          <p:cNvSpPr/>
          <p:nvPr/>
        </p:nvSpPr>
        <p:spPr>
          <a:xfrm>
            <a:off x="2538675" y="4589639"/>
            <a:ext cx="7546109" cy="110639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tx1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כמו ברצח גם בגילוי עריות - </a:t>
            </a:r>
          </a:p>
          <a:p>
            <a:pPr algn="ctr"/>
            <a:r>
              <a:rPr lang="he-IL" sz="2800" dirty="0">
                <a:solidFill>
                  <a:schemeClr val="tx1"/>
                </a:solidFill>
                <a:latin typeface="Guttman Vilna" panose="02010401010101010101" pitchFamily="2" charset="-79"/>
                <a:cs typeface="Guttman Vilna" panose="02010401010101010101" pitchFamily="2" charset="-79"/>
              </a:rPr>
              <a:t>יש להיהרג ולא לעבור את העבֵרה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728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8631A3B-7F5F-4148-803F-BBA5FE9A4F6E}"/>
              </a:ext>
            </a:extLst>
          </p:cNvPr>
          <p:cNvSpPr txBox="1"/>
          <p:nvPr/>
        </p:nvSpPr>
        <p:spPr>
          <a:xfrm>
            <a:off x="5480851" y="4381322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BE2ACD3A-FFC1-4778-A0B7-358D16CF8EC7}"/>
              </a:ext>
            </a:extLst>
          </p:cNvPr>
          <p:cNvSpPr txBox="1"/>
          <p:nvPr/>
        </p:nvSpPr>
        <p:spPr>
          <a:xfrm>
            <a:off x="1225119" y="322601"/>
            <a:ext cx="85114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נוסף על כך יש לדין זה מקור במסורת החכמים:</a:t>
            </a:r>
          </a:p>
        </p:txBody>
      </p:sp>
      <p:sp>
        <p:nvSpPr>
          <p:cNvPr id="8" name="גל 7">
            <a:extLst>
              <a:ext uri="{FF2B5EF4-FFF2-40B4-BE49-F238E27FC236}">
                <a16:creationId xmlns:a16="http://schemas.microsoft.com/office/drawing/2014/main" id="{254F8155-18F9-4339-8A36-D1A3EF0AC275}"/>
              </a:ext>
            </a:extLst>
          </p:cNvPr>
          <p:cNvSpPr/>
          <p:nvPr/>
        </p:nvSpPr>
        <p:spPr>
          <a:xfrm>
            <a:off x="51343" y="449017"/>
            <a:ext cx="7981025" cy="2780844"/>
          </a:xfrm>
          <a:prstGeom prst="wave">
            <a:avLst>
              <a:gd name="adj1" fmla="val 12500"/>
              <a:gd name="adj2" fmla="val -1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החובה למסור את הנפש היא </a:t>
            </a:r>
            <a:r>
              <a:rPr lang="he-IL" sz="2000" b="1" dirty="0">
                <a:solidFill>
                  <a:srgbClr val="FFFF00"/>
                </a:solidFill>
              </a:rPr>
              <a:t>כדי להימנע ממעשה של עברה</a:t>
            </a:r>
            <a:r>
              <a:rPr lang="he-IL" sz="2000" dirty="0"/>
              <a:t>, </a:t>
            </a:r>
          </a:p>
          <a:p>
            <a:pPr algn="ctr"/>
            <a:r>
              <a:rPr lang="he-IL" sz="2000" dirty="0"/>
              <a:t>אך אין צריך להיהרג כדי לא לבטל מצווה (ללא מעשה).</a:t>
            </a:r>
          </a:p>
          <a:p>
            <a:pPr algn="ctr"/>
            <a:r>
              <a:rPr lang="he-IL" sz="2000" dirty="0"/>
              <a:t>וכמו כן </a:t>
            </a:r>
            <a:r>
              <a:rPr lang="he-IL" sz="2000" b="1" dirty="0"/>
              <a:t>גם עבֵרה </a:t>
            </a:r>
            <a:r>
              <a:rPr lang="he-IL" sz="2000" dirty="0"/>
              <a:t>– אם אין מדובר במעשה פעיל (אקטיבי) אלא בעברה שעוברים עליה באופן סביל (פסיבי, ללא מעשה ממש), מותר לעבור ולא להיהרג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4A79E6B0-3FA5-4287-8113-2ACD7597B0A7}"/>
              </a:ext>
            </a:extLst>
          </p:cNvPr>
          <p:cNvSpPr/>
          <p:nvPr/>
        </p:nvSpPr>
        <p:spPr>
          <a:xfrm>
            <a:off x="8123068" y="845821"/>
            <a:ext cx="3997911" cy="2143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וְכָתְבוּ הָרִאשׁוֹנִים,</a:t>
            </a:r>
          </a:p>
          <a:p>
            <a:pPr algn="ctr"/>
            <a:r>
              <a:rPr lang="he-IL" sz="2000" dirty="0">
                <a:solidFill>
                  <a:srgbClr val="FFFF00"/>
                </a:solidFill>
              </a:rPr>
              <a:t> דְּלָא </a:t>
            </a:r>
            <a:r>
              <a:rPr lang="he-IL" sz="2000" dirty="0" err="1">
                <a:solidFill>
                  <a:srgbClr val="FFFF00"/>
                </a:solidFill>
              </a:rPr>
              <a:t>אַמְרִינָן</a:t>
            </a:r>
            <a:r>
              <a:rPr lang="he-IL" sz="2000" dirty="0">
                <a:solidFill>
                  <a:srgbClr val="FFFF00"/>
                </a:solidFill>
              </a:rPr>
              <a:t>  </a:t>
            </a:r>
            <a:r>
              <a:rPr lang="he-IL" sz="2000" dirty="0" err="1">
                <a:solidFill>
                  <a:srgbClr val="FFFF00"/>
                </a:solidFill>
              </a:rPr>
              <a:t>יֵהָרֵג</a:t>
            </a:r>
            <a:r>
              <a:rPr lang="he-IL" sz="2000" dirty="0">
                <a:solidFill>
                  <a:srgbClr val="FFFF00"/>
                </a:solidFill>
              </a:rPr>
              <a:t> וְאַל יַעֲבֹר לְעוֹלָם,    אֶלָּא </a:t>
            </a:r>
            <a:r>
              <a:rPr lang="he-IL" sz="2000" b="1" dirty="0">
                <a:solidFill>
                  <a:srgbClr val="FFFF00"/>
                </a:solidFill>
              </a:rPr>
              <a:t>לַעֲבֹר עֲבֵרָה</a:t>
            </a:r>
            <a:r>
              <a:rPr lang="he-IL" sz="2000" dirty="0">
                <a:solidFill>
                  <a:srgbClr val="FFFF00"/>
                </a:solidFill>
              </a:rPr>
              <a:t>, </a:t>
            </a:r>
          </a:p>
          <a:p>
            <a:pPr algn="ctr"/>
            <a:r>
              <a:rPr lang="he-IL" sz="2000" dirty="0"/>
              <a:t>אֲבָל </a:t>
            </a:r>
            <a:r>
              <a:rPr lang="he-IL" sz="2000" dirty="0" err="1"/>
              <a:t>לְהִבָּטֵל</a:t>
            </a:r>
            <a:r>
              <a:rPr lang="he-IL" sz="2000" dirty="0"/>
              <a:t> </a:t>
            </a:r>
            <a:r>
              <a:rPr lang="he-IL" sz="2000" dirty="0" err="1"/>
              <a:t>מִמִּצְוָה</a:t>
            </a:r>
            <a:r>
              <a:rPr lang="he-IL" sz="2000" dirty="0"/>
              <a:t> – </a:t>
            </a:r>
          </a:p>
          <a:p>
            <a:pPr algn="ctr"/>
            <a:r>
              <a:rPr lang="he-IL" sz="2000" dirty="0"/>
              <a:t>יַעֲבֹר ואַל </a:t>
            </a:r>
            <a:r>
              <a:rPr lang="he-IL" sz="2000" dirty="0" err="1"/>
              <a:t>יֵהָרֵג</a:t>
            </a:r>
            <a:r>
              <a:rPr lang="he-IL" sz="2000" dirty="0"/>
              <a:t>, </a:t>
            </a:r>
          </a:p>
          <a:p>
            <a:pPr algn="ctr"/>
            <a:endParaRPr lang="he-IL" sz="2000" dirty="0"/>
          </a:p>
        </p:txBody>
      </p:sp>
      <p:pic>
        <p:nvPicPr>
          <p:cNvPr id="15" name="תמונה 14">
            <a:extLst>
              <a:ext uri="{FF2B5EF4-FFF2-40B4-BE49-F238E27FC236}">
                <a16:creationId xmlns:a16="http://schemas.microsoft.com/office/drawing/2014/main" id="{2A60DD2D-86B1-4107-BDCE-3CE9C935EF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341" t="26986" r="4921" b="13337"/>
          <a:stretch/>
        </p:blipFill>
        <p:spPr>
          <a:xfrm rot="19898901">
            <a:off x="6841861" y="2359471"/>
            <a:ext cx="2199442" cy="1336387"/>
          </a:xfrm>
          <a:prstGeom prst="rect">
            <a:avLst/>
          </a:prstGeom>
        </p:spPr>
      </p:pic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2CD36485-C6A5-41D6-B203-EC322F1FF7AB}"/>
              </a:ext>
            </a:extLst>
          </p:cNvPr>
          <p:cNvSpPr txBox="1"/>
          <p:nvPr/>
        </p:nvSpPr>
        <p:spPr>
          <a:xfrm rot="19905072">
            <a:off x="3038901" y="3250554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  <a:r>
              <a:rPr lang="he-IL" sz="2800" b="1" dirty="0"/>
              <a:t>אסתר המלכה 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9F853487-9C16-4EDB-A0F4-651F408D2869}"/>
              </a:ext>
            </a:extLst>
          </p:cNvPr>
          <p:cNvSpPr txBox="1"/>
          <p:nvPr/>
        </p:nvSpPr>
        <p:spPr>
          <a:xfrm>
            <a:off x="1" y="2877593"/>
            <a:ext cx="70423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e-IL" sz="2400" dirty="0"/>
          </a:p>
          <a:p>
            <a:r>
              <a:rPr lang="he-IL" sz="2400" dirty="0"/>
              <a:t>וּמַה </a:t>
            </a:r>
            <a:r>
              <a:rPr lang="he-IL" sz="2400" dirty="0" err="1"/>
              <a:t>שֶׁמָּצִינו</a:t>
            </a:r>
            <a:r>
              <a:rPr lang="he-IL" sz="2400" dirty="0"/>
              <a:t>ּ מַעֲשִֹים לַחֲסִידִים הָרִאשׁוֹנִים </a:t>
            </a:r>
            <a:r>
              <a:rPr lang="he-IL" sz="2400" dirty="0" err="1"/>
              <a:t>שֶׁנֶּהֱרָגִין</a:t>
            </a:r>
            <a:r>
              <a:rPr lang="he-IL" sz="2400" dirty="0"/>
              <a:t> </a:t>
            </a:r>
            <a:r>
              <a:rPr lang="he-IL" sz="2400" dirty="0" err="1"/>
              <a:t>אֲפִלּו</a:t>
            </a:r>
            <a:r>
              <a:rPr lang="he-IL" sz="2400" dirty="0"/>
              <a:t>ּ עַל בִּטוּל מִצְוָה, </a:t>
            </a:r>
          </a:p>
          <a:p>
            <a:r>
              <a:rPr lang="he-IL" sz="2400" dirty="0"/>
              <a:t>וּכְעֵין מַה שֶּׁאָמְרוּ </a:t>
            </a:r>
            <a:r>
              <a:rPr lang="he-IL" sz="2400" dirty="0" err="1"/>
              <a:t>זִכְרוֹנָם</a:t>
            </a:r>
            <a:r>
              <a:rPr lang="he-IL" sz="2400" dirty="0"/>
              <a:t> לִבְרָכָה: </a:t>
            </a:r>
          </a:p>
          <a:p>
            <a:r>
              <a:rPr lang="he-IL" sz="2400" dirty="0"/>
              <a:t>"מַה לְּךָ יוֹצֵא לִסָּקֵל? עַל שֶׁמַּלְתִּי אֶת בְּנִי! </a:t>
            </a:r>
          </a:p>
          <a:p>
            <a:r>
              <a:rPr lang="he-IL" sz="2400" dirty="0"/>
              <a:t>מַה לְּךָ יוֹצֵא לִצָּלֵב? עַל שֶׁנָּטַלְתִּי אֶת הַלּוּלָב!" – </a:t>
            </a:r>
          </a:p>
          <a:p>
            <a:r>
              <a:rPr lang="he-IL" sz="2400" b="1" dirty="0"/>
              <a:t>מִדַּת חֲסִידוּת </a:t>
            </a:r>
            <a:r>
              <a:rPr lang="he-IL" sz="2400" dirty="0"/>
              <a:t>עָשֹוּ הֵם, וְרָאוּ </a:t>
            </a:r>
            <a:r>
              <a:rPr lang="he-IL" sz="2400" b="1" dirty="0"/>
              <a:t>שֶׁהַדּוֹר הָיָה צָרִיךְ לְכָךְ, </a:t>
            </a:r>
          </a:p>
          <a:p>
            <a:r>
              <a:rPr lang="he-IL" sz="2400" dirty="0"/>
              <a:t>וְהָיוּ חֲכָמִים גְּדוֹלִים </a:t>
            </a:r>
            <a:r>
              <a:rPr lang="he-IL" sz="2400" dirty="0" err="1"/>
              <a:t>רְאוּיִין</a:t>
            </a:r>
            <a:r>
              <a:rPr lang="he-IL" sz="2400" dirty="0"/>
              <a:t> לְכָךְ לְהוֹרוֹת עַל זֶה, </a:t>
            </a:r>
          </a:p>
          <a:p>
            <a:r>
              <a:rPr lang="he-IL" sz="2400" dirty="0"/>
              <a:t>שֶׁאִלְמָלֵא כֵן </a:t>
            </a:r>
            <a:r>
              <a:rPr lang="he-IL" sz="2400" b="1" dirty="0"/>
              <a:t>שֶׁהָיוּ גְּדוֹלִים וַחֲכָמִים</a:t>
            </a:r>
            <a:r>
              <a:rPr lang="he-IL" sz="2400" dirty="0"/>
              <a:t>, לֹא הָיוּ רַשָּׁאִים לִמְסֹר נַפְשָׁם לָמוּת, </a:t>
            </a:r>
          </a:p>
        </p:txBody>
      </p:sp>
      <p:sp>
        <p:nvSpPr>
          <p:cNvPr id="20" name="מלבן: מסגרת משופעת 19">
            <a:extLst>
              <a:ext uri="{FF2B5EF4-FFF2-40B4-BE49-F238E27FC236}">
                <a16:creationId xmlns:a16="http://schemas.microsoft.com/office/drawing/2014/main" id="{F7AB3D95-5FF9-4D04-B4D7-CC49DDC73D98}"/>
              </a:ext>
            </a:extLst>
          </p:cNvPr>
          <p:cNvSpPr/>
          <p:nvPr/>
        </p:nvSpPr>
        <p:spPr>
          <a:xfrm>
            <a:off x="7431637" y="3819086"/>
            <a:ext cx="4143734" cy="27808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צריך לזכור –  </a:t>
            </a:r>
          </a:p>
          <a:p>
            <a:pPr algn="ctr"/>
            <a:r>
              <a:rPr lang="he-IL" sz="2000" b="1" dirty="0"/>
              <a:t>אסור לאדם להחליט למסור נפשו היכן שחז"ל לא חייבו זאת,</a:t>
            </a:r>
          </a:p>
          <a:p>
            <a:pPr algn="ctr"/>
            <a:r>
              <a:rPr lang="he-IL" sz="2000" dirty="0"/>
              <a:t>ומי שמוסר נפשו לשווא </a:t>
            </a:r>
            <a:r>
              <a:rPr lang="he-IL" sz="2000" b="1" dirty="0"/>
              <a:t>– </a:t>
            </a:r>
          </a:p>
          <a:p>
            <a:pPr algn="ctr"/>
            <a:r>
              <a:rPr lang="he-IL" sz="2000" b="1" dirty="0"/>
              <a:t>מתחייב בנפשו</a:t>
            </a:r>
          </a:p>
        </p:txBody>
      </p:sp>
    </p:spTree>
    <p:extLst>
      <p:ext uri="{BB962C8B-B14F-4D97-AF65-F5344CB8AC3E}">
        <p14:creationId xmlns:p14="http://schemas.microsoft.com/office/powerpoint/2010/main" val="414190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  <p:bldP spid="19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>
            <a:extLst>
              <a:ext uri="{FF2B5EF4-FFF2-40B4-BE49-F238E27FC236}">
                <a16:creationId xmlns:a16="http://schemas.microsoft.com/office/drawing/2014/main" id="{A2B6F817-1D1E-4F15-83FE-6EB3E1B8C12F}"/>
              </a:ext>
            </a:extLst>
          </p:cNvPr>
          <p:cNvSpPr/>
          <p:nvPr/>
        </p:nvSpPr>
        <p:spPr>
          <a:xfrm>
            <a:off x="3364638" y="742064"/>
            <a:ext cx="7605944" cy="941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/>
              <a:t>החובה למסור את הנפש היא רק  בנשים שאיסורן חמור ביותר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CC008870-0354-4323-8E9A-1DC7929347F7}"/>
              </a:ext>
            </a:extLst>
          </p:cNvPr>
          <p:cNvSpPr/>
          <p:nvPr/>
        </p:nvSpPr>
        <p:spPr>
          <a:xfrm>
            <a:off x="2024109" y="1481723"/>
            <a:ext cx="5492596" cy="6613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קרובות או </a:t>
            </a:r>
            <a:r>
              <a:rPr lang="he-IL" sz="2000" b="1" dirty="0" err="1"/>
              <a:t>נשאות</a:t>
            </a:r>
            <a:r>
              <a:rPr lang="he-IL" sz="2000" b="1" dirty="0"/>
              <a:t>- </a:t>
            </a:r>
            <a:r>
              <a:rPr lang="he-IL" sz="2000" dirty="0"/>
              <a:t>שהאדם אינו יכול בכלל לשאתן</a:t>
            </a:r>
            <a:r>
              <a:rPr lang="he-IL" dirty="0"/>
              <a:t>.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E9FFEF6-2E92-4AEE-9C69-53132C52594E}"/>
              </a:ext>
            </a:extLst>
          </p:cNvPr>
          <p:cNvSpPr/>
          <p:nvPr/>
        </p:nvSpPr>
        <p:spPr>
          <a:xfrm>
            <a:off x="1376039" y="2055537"/>
            <a:ext cx="4279037" cy="6613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לגבי האחרות - אין חובה להיהרג עליהן</a:t>
            </a:r>
            <a:r>
              <a:rPr lang="he-IL" dirty="0"/>
              <a:t>.</a:t>
            </a:r>
          </a:p>
        </p:txBody>
      </p:sp>
      <p:sp>
        <p:nvSpPr>
          <p:cNvPr id="11" name="פיצוץ : 14 נקודות 10">
            <a:extLst>
              <a:ext uri="{FF2B5EF4-FFF2-40B4-BE49-F238E27FC236}">
                <a16:creationId xmlns:a16="http://schemas.microsoft.com/office/drawing/2014/main" id="{F0C13C28-1162-4F19-AA0B-8EEF717C2739}"/>
              </a:ext>
            </a:extLst>
          </p:cNvPr>
          <p:cNvSpPr/>
          <p:nvPr/>
        </p:nvSpPr>
        <p:spPr>
          <a:xfrm rot="20847684">
            <a:off x="5466049" y="2902977"/>
            <a:ext cx="6600669" cy="277055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אין מתירים </a:t>
            </a:r>
            <a:r>
              <a:rPr lang="he-IL" sz="2000" dirty="0"/>
              <a:t>לאדם לבוא על אף אישה שאינה אשתו, אפילו אם היא רווקה </a:t>
            </a:r>
          </a:p>
          <a:p>
            <a:pPr algn="ctr"/>
            <a:r>
              <a:rPr lang="he-IL" sz="2000" dirty="0"/>
              <a:t>(ואפילו אם אינה קרובתו), </a:t>
            </a:r>
          </a:p>
        </p:txBody>
      </p:sp>
      <p:sp>
        <p:nvSpPr>
          <p:cNvPr id="12" name="פיצוץ : 14 נקודות 11">
            <a:extLst>
              <a:ext uri="{FF2B5EF4-FFF2-40B4-BE49-F238E27FC236}">
                <a16:creationId xmlns:a16="http://schemas.microsoft.com/office/drawing/2014/main" id="{01473058-0EA7-4A88-9C3B-160CE0B77895}"/>
              </a:ext>
            </a:extLst>
          </p:cNvPr>
          <p:cNvSpPr/>
          <p:nvPr/>
        </p:nvSpPr>
        <p:spPr>
          <a:xfrm rot="20852983">
            <a:off x="919159" y="3293931"/>
            <a:ext cx="6011510" cy="285377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אין מתירים </a:t>
            </a:r>
            <a:r>
              <a:rPr lang="he-IL" sz="2000" b="1" dirty="0">
                <a:solidFill>
                  <a:srgbClr val="FFFF00"/>
                </a:solidFill>
              </a:rPr>
              <a:t>אפילו לדבר </a:t>
            </a:r>
            <a:r>
              <a:rPr lang="he-IL" sz="2000" dirty="0"/>
              <a:t>עם אישה </a:t>
            </a:r>
            <a:r>
              <a:rPr lang="he-IL" sz="2000" dirty="0">
                <a:solidFill>
                  <a:srgbClr val="FFFF00"/>
                </a:solidFill>
              </a:rPr>
              <a:t>בענייני עריות</a:t>
            </a:r>
            <a:r>
              <a:rPr lang="he-IL" sz="2000" dirty="0"/>
              <a:t>, ואפילו אם ימות כתוצאה מכך.</a:t>
            </a:r>
          </a:p>
        </p:txBody>
      </p:sp>
    </p:spTree>
    <p:extLst>
      <p:ext uri="{BB962C8B-B14F-4D97-AF65-F5344CB8AC3E}">
        <p14:creationId xmlns:p14="http://schemas.microsoft.com/office/powerpoint/2010/main" val="37451775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574C12D-05FA-429A-AF56-2E0DE1591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e-IL" dirty="0"/>
              <a:t>וְנוֹהֶגֶת מִצְוָה זוֹ:</a:t>
            </a:r>
            <a:br>
              <a:rPr lang="he-IL" dirty="0"/>
            </a:br>
            <a:endParaRPr lang="he-IL" dirty="0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567F0639-2BDB-407E-B3F6-EA88871D99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0"/>
          <a:stretch/>
        </p:blipFill>
        <p:spPr>
          <a:xfrm>
            <a:off x="195580" y="104274"/>
            <a:ext cx="3474777" cy="3751263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A70AF024-7A4B-4152-8170-31772E8A5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357" y="104059"/>
            <a:ext cx="3662778" cy="3751263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64D4BE64-C1A3-4336-B651-6D817189D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342668">
            <a:off x="1636542" y="3956714"/>
            <a:ext cx="3342226" cy="2128215"/>
          </a:xfrm>
          <a:prstGeom prst="rect">
            <a:avLst/>
          </a:prstGeom>
        </p:spPr>
      </p:pic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F3A37E5F-3E4E-46C9-8CD7-6FE0717EC373}"/>
              </a:ext>
            </a:extLst>
          </p:cNvPr>
          <p:cNvSpPr txBox="1"/>
          <p:nvPr/>
        </p:nvSpPr>
        <p:spPr>
          <a:xfrm rot="20273630">
            <a:off x="-3854020" y="1127525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בְכָל מָקוֹם 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36A45AA0-4E83-4133-98AE-62556FF2D5DD}"/>
              </a:ext>
            </a:extLst>
          </p:cNvPr>
          <p:cNvSpPr txBox="1"/>
          <p:nvPr/>
        </p:nvSpPr>
        <p:spPr>
          <a:xfrm rot="20196699">
            <a:off x="6459" y="4245090"/>
            <a:ext cx="78047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וּבְכָל זְמָן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F57852B4-2C7A-40FC-AE88-188A68249EC1}"/>
              </a:ext>
            </a:extLst>
          </p:cNvPr>
          <p:cNvSpPr txBox="1"/>
          <p:nvPr/>
        </p:nvSpPr>
        <p:spPr>
          <a:xfrm rot="20466746">
            <a:off x="-3431308" y="6288674"/>
            <a:ext cx="78047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000" b="1" dirty="0">
                <a:solidFill>
                  <a:srgbClr val="0070C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בזְכָרִים וּבנְקֵבוֹת</a:t>
            </a: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CCF8DC8A-94A4-4214-88BE-DAED65298D8F}"/>
              </a:ext>
            </a:extLst>
          </p:cNvPr>
          <p:cNvSpPr txBox="1"/>
          <p:nvPr/>
        </p:nvSpPr>
        <p:spPr>
          <a:xfrm>
            <a:off x="6993895" y="1722225"/>
            <a:ext cx="470160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וְהָעוֹבֵר עָלֵיהָ,</a:t>
            </a:r>
          </a:p>
          <a:p>
            <a:r>
              <a:rPr lang="he-IL" sz="2400" dirty="0"/>
              <a:t> וְלֹא קִדַּשׁ הַשֵּׁם בְּמָקוֹם </a:t>
            </a:r>
            <a:r>
              <a:rPr lang="he-IL" sz="2400" dirty="0" err="1"/>
              <a:t>שֶׁחַיָּב</a:t>
            </a:r>
            <a:r>
              <a:rPr lang="he-IL" sz="2400" dirty="0"/>
              <a:t> לְקַדְּשׁוֹ - </a:t>
            </a:r>
            <a:r>
              <a:rPr lang="he-IL" sz="2400" b="1" dirty="0"/>
              <a:t>בִּטֵּל עֲשֵֹה </a:t>
            </a:r>
            <a:r>
              <a:rPr lang="he-IL" sz="2400" dirty="0"/>
              <a:t>זֶה, </a:t>
            </a:r>
          </a:p>
          <a:p>
            <a:r>
              <a:rPr lang="he-IL" sz="2400" dirty="0"/>
              <a:t>מִלְּבַד שֶׁעָבַר עַל לָאו</a:t>
            </a:r>
          </a:p>
          <a:p>
            <a:r>
              <a:rPr lang="he-IL" sz="2400" dirty="0"/>
              <a:t> </a:t>
            </a:r>
            <a:r>
              <a:rPr lang="he-IL" sz="2400" dirty="0" err="1"/>
              <a:t>דְּ"ל</a:t>
            </a:r>
            <a:r>
              <a:rPr lang="he-IL" sz="2400" b="1" dirty="0" err="1"/>
              <a:t>ֹא</a:t>
            </a:r>
            <a:r>
              <a:rPr lang="he-IL" sz="2400" b="1" dirty="0"/>
              <a:t> תְחַלְּלוּ אֶת שֵׁם קָדְשִׁי</a:t>
            </a:r>
            <a:r>
              <a:rPr lang="he-IL" sz="2400" dirty="0"/>
              <a:t>", </a:t>
            </a:r>
          </a:p>
        </p:txBody>
      </p:sp>
      <p:sp>
        <p:nvSpPr>
          <p:cNvPr id="22" name="מלבן: מסגרת משופעת 21">
            <a:extLst>
              <a:ext uri="{FF2B5EF4-FFF2-40B4-BE49-F238E27FC236}">
                <a16:creationId xmlns:a16="http://schemas.microsoft.com/office/drawing/2014/main" id="{63063B6B-3381-4598-8ED9-CB5E9A8AB7A8}"/>
              </a:ext>
            </a:extLst>
          </p:cNvPr>
          <p:cNvSpPr/>
          <p:nvPr/>
        </p:nvSpPr>
        <p:spPr>
          <a:xfrm>
            <a:off x="6218466" y="4111337"/>
            <a:ext cx="5523345" cy="2555646"/>
          </a:xfrm>
          <a:prstGeom prst="beve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 err="1"/>
              <a:t>וְעָוֹן</a:t>
            </a:r>
            <a:r>
              <a:rPr lang="he-IL" sz="2400" b="1" dirty="0"/>
              <a:t> חִלּוּל הַשֵּׁם גָּדוֹל וְחָמוּר עַד מְאֹד</a:t>
            </a:r>
            <a:r>
              <a:rPr lang="he-IL" sz="2400" dirty="0"/>
              <a:t>, </a:t>
            </a:r>
          </a:p>
          <a:p>
            <a:pPr algn="ctr"/>
            <a:r>
              <a:rPr lang="he-IL" sz="2400" dirty="0"/>
              <a:t>עַד שֶׁאָמְרוּ </a:t>
            </a:r>
            <a:r>
              <a:rPr lang="he-IL" sz="2400" dirty="0" err="1"/>
              <a:t>זִכְרוֹנָם</a:t>
            </a:r>
            <a:r>
              <a:rPr lang="he-IL" sz="2400" dirty="0"/>
              <a:t> לִבְרָכָה </a:t>
            </a:r>
          </a:p>
          <a:p>
            <a:pPr algn="ctr"/>
            <a:r>
              <a:rPr lang="he-IL" sz="2400" b="1" dirty="0"/>
              <a:t>שֶׁאֵין </a:t>
            </a:r>
            <a:r>
              <a:rPr lang="he-IL" sz="2400" b="1" dirty="0" err="1"/>
              <a:t>כֹּח</a:t>
            </a:r>
            <a:r>
              <a:rPr lang="he-IL" sz="2400" b="1" dirty="0"/>
              <a:t>ַ בִּתְשׁוּבָה וְיוֹם הַכִּפּוּרִים </a:t>
            </a:r>
            <a:r>
              <a:rPr lang="he-IL" sz="2400" b="1" dirty="0" err="1"/>
              <a:t>וְיִסּוּרִין</a:t>
            </a:r>
            <a:r>
              <a:rPr lang="he-IL" sz="2400" b="1" dirty="0"/>
              <a:t> לְכַפֵּר, אֶלָּא בְמִיתָה, </a:t>
            </a:r>
          </a:p>
        </p:txBody>
      </p:sp>
    </p:spTree>
    <p:extLst>
      <p:ext uri="{BB962C8B-B14F-4D97-AF65-F5344CB8AC3E}">
        <p14:creationId xmlns:p14="http://schemas.microsoft.com/office/powerpoint/2010/main" val="16764459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21" grpId="0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8096CFBF-E9ED-4DF1-B927-86E636B58D95}"/>
              </a:ext>
            </a:extLst>
          </p:cNvPr>
          <p:cNvSpPr txBox="1"/>
          <p:nvPr/>
        </p:nvSpPr>
        <p:spPr>
          <a:xfrm rot="20343245">
            <a:off x="-539197" y="958335"/>
            <a:ext cx="6097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6600" b="1" dirty="0"/>
              <a:t>הגדרת המצווה: 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440D9933-E5B4-4117-9872-ED3E25E807BC}"/>
              </a:ext>
            </a:extLst>
          </p:cNvPr>
          <p:cNvSpPr txBox="1"/>
          <p:nvPr/>
        </p:nvSpPr>
        <p:spPr>
          <a:xfrm>
            <a:off x="2600326" y="2551837"/>
            <a:ext cx="81597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600" dirty="0"/>
              <a:t>שנאמר: </a:t>
            </a:r>
          </a:p>
          <a:p>
            <a:r>
              <a:rPr lang="he-IL" sz="3600" dirty="0"/>
              <a:t>"</a:t>
            </a:r>
            <a:r>
              <a:rPr lang="he-IL" sz="54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ונקדשתי</a:t>
            </a:r>
            <a:r>
              <a:rPr lang="he-IL" sz="5400" dirty="0">
                <a:latin typeface="FrankRuehl" panose="020E0503060101010101" pitchFamily="34" charset="-79"/>
                <a:cs typeface="FrankRuehl" panose="020E0503060101010101" pitchFamily="34" charset="-79"/>
              </a:rPr>
              <a:t> בתוך בני ישראל </a:t>
            </a:r>
            <a:r>
              <a:rPr lang="he-IL" sz="3600" dirty="0"/>
              <a:t>"    </a:t>
            </a:r>
            <a:r>
              <a:rPr lang="he-IL" dirty="0"/>
              <a:t> (ויקרא </a:t>
            </a:r>
            <a:r>
              <a:rPr lang="he-IL" dirty="0" err="1"/>
              <a:t>כב</a:t>
            </a:r>
            <a:r>
              <a:rPr lang="he-IL" dirty="0"/>
              <a:t> לב) </a:t>
            </a:r>
          </a:p>
          <a:p>
            <a:endParaRPr lang="he-IL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B5BA0CA4-F869-42B5-AFC4-567867AFE282}"/>
              </a:ext>
            </a:extLst>
          </p:cNvPr>
          <p:cNvSpPr txBox="1"/>
          <p:nvPr/>
        </p:nvSpPr>
        <p:spPr>
          <a:xfrm>
            <a:off x="4545806" y="1512333"/>
            <a:ext cx="64246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800" dirty="0"/>
              <a:t>שנצטווינו לקדש את השם. </a:t>
            </a:r>
          </a:p>
        </p:txBody>
      </p:sp>
      <p:sp>
        <p:nvSpPr>
          <p:cNvPr id="21" name="פיצוץ : 14 נקודות 20">
            <a:extLst>
              <a:ext uri="{FF2B5EF4-FFF2-40B4-BE49-F238E27FC236}">
                <a16:creationId xmlns:a16="http://schemas.microsoft.com/office/drawing/2014/main" id="{B47B0412-40E2-42BE-9568-A5ADB819F1E3}"/>
              </a:ext>
            </a:extLst>
          </p:cNvPr>
          <p:cNvSpPr/>
          <p:nvPr/>
        </p:nvSpPr>
        <p:spPr>
          <a:xfrm>
            <a:off x="2600326" y="4105095"/>
            <a:ext cx="7867650" cy="204067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שנמסור נפשנו למות על קיום מצות הדת.</a:t>
            </a:r>
          </a:p>
        </p:txBody>
      </p:sp>
    </p:spTree>
    <p:extLst>
      <p:ext uri="{BB962C8B-B14F-4D97-AF65-F5344CB8AC3E}">
        <p14:creationId xmlns:p14="http://schemas.microsoft.com/office/powerpoint/2010/main" val="42098839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>
            <a:extLst>
              <a:ext uri="{FF2B5EF4-FFF2-40B4-BE49-F238E27FC236}">
                <a16:creationId xmlns:a16="http://schemas.microsoft.com/office/drawing/2014/main" id="{88B5CA71-1EE0-489F-8BE8-641DD6ECB27B}"/>
              </a:ext>
            </a:extLst>
          </p:cNvPr>
          <p:cNvSpPr/>
          <p:nvPr/>
        </p:nvSpPr>
        <p:spPr>
          <a:xfrm>
            <a:off x="7058025" y="2276480"/>
            <a:ext cx="4638675" cy="89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ונקדשתי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בתוך בני ישראל "</a:t>
            </a:r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D2704788-3DFD-4874-B89B-2ED7AEF6170C}"/>
              </a:ext>
            </a:extLst>
          </p:cNvPr>
          <p:cNvSpPr/>
          <p:nvPr/>
        </p:nvSpPr>
        <p:spPr>
          <a:xfrm rot="558842">
            <a:off x="9235753" y="1227823"/>
            <a:ext cx="2876549" cy="1219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למות על קיום מצוות ה'.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DF73AFB-BE5A-46B1-ADA6-EBD38448BB70}"/>
              </a:ext>
            </a:extLst>
          </p:cNvPr>
          <p:cNvSpPr/>
          <p:nvPr/>
        </p:nvSpPr>
        <p:spPr>
          <a:xfrm>
            <a:off x="1447801" y="2276476"/>
            <a:ext cx="3533775" cy="89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"וחי בהם"</a:t>
            </a:r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73A201DC-9247-4FE5-9E2D-12DCE42262F4}"/>
              </a:ext>
            </a:extLst>
          </p:cNvPr>
          <p:cNvSpPr/>
          <p:nvPr/>
        </p:nvSpPr>
        <p:spPr>
          <a:xfrm rot="20918525">
            <a:off x="382291" y="1184959"/>
            <a:ext cx="3086099" cy="1304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המצוות נתנו כדי שאדם יחיה אותם</a:t>
            </a:r>
            <a:r>
              <a:rPr lang="he-IL" dirty="0"/>
              <a:t>.</a:t>
            </a: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0193D15F-88E3-4927-846E-F7928BC0A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0452" y="609601"/>
            <a:ext cx="2433638" cy="2562225"/>
          </a:xfrm>
          <a:prstGeom prst="rect">
            <a:avLst/>
          </a:prstGeom>
        </p:spPr>
      </p:pic>
      <p:sp>
        <p:nvSpPr>
          <p:cNvPr id="12" name="מלבן 11">
            <a:extLst>
              <a:ext uri="{FF2B5EF4-FFF2-40B4-BE49-F238E27FC236}">
                <a16:creationId xmlns:a16="http://schemas.microsoft.com/office/drawing/2014/main" id="{719B34B4-D55B-4CC8-9532-37F20871736C}"/>
              </a:ext>
            </a:extLst>
          </p:cNvPr>
          <p:cNvSpPr/>
          <p:nvPr/>
        </p:nvSpPr>
        <p:spPr>
          <a:xfrm>
            <a:off x="1962150" y="3549875"/>
            <a:ext cx="7791450" cy="797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יש מקרים שצריך למסור את הנפש ויש מקרים שלא.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04A5B8FE-856F-4198-90FE-F0AC269E814D}"/>
              </a:ext>
            </a:extLst>
          </p:cNvPr>
          <p:cNvSpPr txBox="1"/>
          <p:nvPr/>
        </p:nvSpPr>
        <p:spPr>
          <a:xfrm>
            <a:off x="2159849" y="4546313"/>
            <a:ext cx="72175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/>
              <a:t>ומפי הקבלה אנו חיין בכל דברי התורה.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7B6F0BB5-463B-4D1B-B30C-EB240BF40565}"/>
              </a:ext>
            </a:extLst>
          </p:cNvPr>
          <p:cNvSpPr/>
          <p:nvPr/>
        </p:nvSpPr>
        <p:spPr>
          <a:xfrm>
            <a:off x="4730452" y="5131088"/>
            <a:ext cx="2657626" cy="797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מסורת חז"ל</a:t>
            </a:r>
          </a:p>
        </p:txBody>
      </p:sp>
    </p:spTree>
    <p:extLst>
      <p:ext uri="{BB962C8B-B14F-4D97-AF65-F5344CB8AC3E}">
        <p14:creationId xmlns:p14="http://schemas.microsoft.com/office/powerpoint/2010/main" val="2451539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7932D2-6E97-4433-B484-C1BAC78D9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4" y="439553"/>
            <a:ext cx="11353800" cy="1325563"/>
          </a:xfrm>
        </p:spPr>
        <p:txBody>
          <a:bodyPr>
            <a:normAutofit fontScale="90000"/>
          </a:bodyPr>
          <a:lstStyle/>
          <a:p>
            <a:r>
              <a:rPr lang="he-IL" dirty="0"/>
              <a:t>ובפירוש אמרו </a:t>
            </a:r>
            <a:r>
              <a:rPr lang="he-IL" dirty="0" err="1"/>
              <a:t>זכרונם</a:t>
            </a:r>
            <a:r>
              <a:rPr lang="he-IL" dirty="0"/>
              <a:t> לברכה </a:t>
            </a:r>
            <a:r>
              <a:rPr lang="he-IL" sz="1800" dirty="0"/>
              <a:t>(סנהדרין עד, א),</a:t>
            </a:r>
            <a:br>
              <a:rPr lang="he-IL" sz="1800" dirty="0"/>
            </a:br>
            <a:r>
              <a:rPr lang="he-IL" sz="1800" dirty="0"/>
              <a:t> </a:t>
            </a:r>
            <a:r>
              <a:rPr lang="he-IL" dirty="0"/>
              <a:t>כי שלוש מצות הם שחייב האדם </a:t>
            </a:r>
            <a:r>
              <a:rPr lang="he-IL" dirty="0" err="1"/>
              <a:t>שיהרג</a:t>
            </a:r>
            <a:r>
              <a:rPr lang="he-IL" dirty="0"/>
              <a:t> ואל יעבור בהם לעולם</a:t>
            </a:r>
          </a:p>
        </p:txBody>
      </p:sp>
      <p:sp>
        <p:nvSpPr>
          <p:cNvPr id="3" name="תרשים זרימה: מחבר 2">
            <a:extLst>
              <a:ext uri="{FF2B5EF4-FFF2-40B4-BE49-F238E27FC236}">
                <a16:creationId xmlns:a16="http://schemas.microsoft.com/office/drawing/2014/main" id="{5ACB58C2-5C44-4645-91FC-2ACB21CDAE48}"/>
              </a:ext>
            </a:extLst>
          </p:cNvPr>
          <p:cNvSpPr/>
          <p:nvPr/>
        </p:nvSpPr>
        <p:spPr>
          <a:xfrm>
            <a:off x="8162394" y="1969772"/>
            <a:ext cx="2307265" cy="214246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accent4"/>
                </a:solidFill>
              </a:rPr>
              <a:t>עבודה זרה </a:t>
            </a:r>
          </a:p>
          <a:p>
            <a:pPr algn="ctr"/>
            <a:r>
              <a:rPr lang="he-IL" sz="2400" dirty="0"/>
              <a:t>וכל </a:t>
            </a:r>
            <a:r>
              <a:rPr lang="he-IL" sz="2400" dirty="0" err="1"/>
              <a:t>אביזרהא</a:t>
            </a:r>
            <a:endParaRPr lang="he-IL" sz="2400" dirty="0"/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E1C8C2DB-8054-4E6D-840C-ACD226053B5E}"/>
              </a:ext>
            </a:extLst>
          </p:cNvPr>
          <p:cNvSpPr/>
          <p:nvPr/>
        </p:nvSpPr>
        <p:spPr>
          <a:xfrm>
            <a:off x="6209658" y="1969772"/>
            <a:ext cx="2434856" cy="22434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accent4"/>
                </a:solidFill>
              </a:rPr>
              <a:t>גילוי עריות </a:t>
            </a:r>
          </a:p>
          <a:p>
            <a:pPr algn="ctr"/>
            <a:r>
              <a:rPr lang="he-IL" sz="2400" dirty="0"/>
              <a:t>וכל </a:t>
            </a:r>
            <a:r>
              <a:rPr lang="he-IL" sz="2400" dirty="0" err="1"/>
              <a:t>אביזרהא</a:t>
            </a:r>
            <a:endParaRPr lang="he-IL" sz="2400" dirty="0"/>
          </a:p>
        </p:txBody>
      </p:sp>
      <p:sp>
        <p:nvSpPr>
          <p:cNvPr id="5" name="תרשים זרימה: מחבר 4">
            <a:extLst>
              <a:ext uri="{FF2B5EF4-FFF2-40B4-BE49-F238E27FC236}">
                <a16:creationId xmlns:a16="http://schemas.microsoft.com/office/drawing/2014/main" id="{698E2123-C903-4AB0-81A4-5620B0080C67}"/>
              </a:ext>
            </a:extLst>
          </p:cNvPr>
          <p:cNvSpPr/>
          <p:nvPr/>
        </p:nvSpPr>
        <p:spPr>
          <a:xfrm>
            <a:off x="4153285" y="1978295"/>
            <a:ext cx="2434857" cy="22434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accent4"/>
                </a:solidFill>
              </a:rPr>
              <a:t>שפיכות דמים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D1889D5B-E622-4191-ABF3-EB1B7C6FDC1A}"/>
              </a:ext>
            </a:extLst>
          </p:cNvPr>
          <p:cNvSpPr txBox="1"/>
          <p:nvPr/>
        </p:nvSpPr>
        <p:spPr>
          <a:xfrm>
            <a:off x="599089" y="4417899"/>
            <a:ext cx="1035269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 שאם יאמרו לו לאדם עבוד עבודה זרה או </a:t>
            </a:r>
            <a:r>
              <a:rPr lang="he-IL" sz="2400" dirty="0" err="1"/>
              <a:t>נהרגך</a:t>
            </a:r>
            <a:r>
              <a:rPr lang="he-IL" sz="2400" dirty="0"/>
              <a:t> - </a:t>
            </a:r>
            <a:r>
              <a:rPr lang="he-IL" sz="2400" b="1" dirty="0" err="1"/>
              <a:t>יהרג</a:t>
            </a:r>
            <a:r>
              <a:rPr lang="he-IL" sz="2400" b="1" dirty="0"/>
              <a:t> ואל יעבדה</a:t>
            </a:r>
            <a:r>
              <a:rPr lang="he-IL" sz="2400" dirty="0"/>
              <a:t>, </a:t>
            </a:r>
          </a:p>
          <a:p>
            <a:r>
              <a:rPr lang="he-IL" sz="2400" dirty="0"/>
              <a:t>ואף על פי שלבו תמים באמונתו ביראת השם, אף על פי כן </a:t>
            </a:r>
            <a:r>
              <a:rPr lang="he-IL" sz="2400" dirty="0" err="1"/>
              <a:t>נצטוה</a:t>
            </a:r>
            <a:r>
              <a:rPr lang="he-IL" sz="2400" dirty="0"/>
              <a:t> שייהרג ואל יעשה המעשה הרע ההוא </a:t>
            </a:r>
            <a:r>
              <a:rPr lang="he-IL" sz="2400" b="1" dirty="0"/>
              <a:t>ולא ייתן מקום אל המעביר לחשוב שהוא כפר בשם.</a:t>
            </a:r>
          </a:p>
          <a:p>
            <a:endParaRPr lang="he-IL" sz="2400" b="1" dirty="0"/>
          </a:p>
          <a:p>
            <a:r>
              <a:rPr lang="he-IL" sz="2400" dirty="0"/>
              <a:t>ולשון ספרא (אמור ח ו): </a:t>
            </a:r>
          </a:p>
          <a:p>
            <a:r>
              <a:rPr lang="he-IL" sz="2800" dirty="0"/>
              <a:t>"על מנת כן הוצאתי אתכם מארץ מצרים, שתקדישו את שמי ברבים."</a:t>
            </a:r>
          </a:p>
        </p:txBody>
      </p:sp>
      <p:sp>
        <p:nvSpPr>
          <p:cNvPr id="8" name="פיצוץ : 14 נקודות 7">
            <a:extLst>
              <a:ext uri="{FF2B5EF4-FFF2-40B4-BE49-F238E27FC236}">
                <a16:creationId xmlns:a16="http://schemas.microsoft.com/office/drawing/2014/main" id="{1A5218FC-4ADD-4001-B485-429236ED096E}"/>
              </a:ext>
            </a:extLst>
          </p:cNvPr>
          <p:cNvSpPr/>
          <p:nvPr/>
        </p:nvSpPr>
        <p:spPr>
          <a:xfrm rot="20643508">
            <a:off x="-70946" y="1876798"/>
            <a:ext cx="6608184" cy="1919353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יהרג</a:t>
            </a: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</a:p>
          <a:p>
            <a:pPr algn="ctr"/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ובל יעבור!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2225A809-8732-4E2E-BA58-62178D0034E8}"/>
              </a:ext>
            </a:extLst>
          </p:cNvPr>
          <p:cNvSpPr/>
          <p:nvPr/>
        </p:nvSpPr>
        <p:spPr>
          <a:xfrm>
            <a:off x="220117" y="5602839"/>
            <a:ext cx="7942277" cy="566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/>
              <a:t>אסור לתת מקום אפילו למחשבה אצל הגוי המכריח אותו שהוא מוותר על אמונתו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8690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5D1A6D-DEE7-4751-9233-DFC2CA832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683" y="284963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/>
              <a:t>שורש המצווה: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15A4CFB-CB64-4129-96F5-7DB9A308BA3A}"/>
              </a:ext>
            </a:extLst>
          </p:cNvPr>
          <p:cNvSpPr/>
          <p:nvPr/>
        </p:nvSpPr>
        <p:spPr>
          <a:xfrm>
            <a:off x="6371895" y="1810078"/>
            <a:ext cx="5276195" cy="4111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/>
              <a:t>"כי האדם לא נברא רק לעבוד בוראו, </a:t>
            </a:r>
            <a:r>
              <a:rPr lang="he-IL" sz="2800" b="1" dirty="0"/>
              <a:t>ומי שאינו מוסר גופו על עבודת אדוניו איננו עבד טוב,</a:t>
            </a:r>
          </a:p>
          <a:p>
            <a:pPr algn="ctr"/>
            <a:r>
              <a:rPr lang="he-IL" sz="2800" dirty="0"/>
              <a:t> והרי בני אדם ימסרו </a:t>
            </a:r>
            <a:r>
              <a:rPr lang="he-IL" sz="2800" dirty="0" err="1"/>
              <a:t>נפשותם</a:t>
            </a:r>
            <a:r>
              <a:rPr lang="he-IL" sz="2800" dirty="0"/>
              <a:t> על אדוניהם, </a:t>
            </a:r>
          </a:p>
          <a:p>
            <a:pPr algn="ctr"/>
            <a:r>
              <a:rPr lang="he-IL" sz="2800" dirty="0">
                <a:solidFill>
                  <a:schemeClr val="accent4"/>
                </a:solidFill>
              </a:rPr>
              <a:t>קל וחומר </a:t>
            </a:r>
            <a:r>
              <a:rPr lang="he-IL" sz="2800" dirty="0"/>
              <a:t>על מצות </a:t>
            </a:r>
            <a:r>
              <a:rPr lang="he-IL" sz="2800" b="1" dirty="0"/>
              <a:t>מלך מלכי המלכים הקדוש ברוך הוא"</a:t>
            </a: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77A02EB1-CBDB-466F-9254-4BBA7C681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725215"/>
            <a:ext cx="5496911" cy="5892368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42B590A0-AE15-41DB-B9F0-31A168EAA56E}"/>
              </a:ext>
            </a:extLst>
          </p:cNvPr>
          <p:cNvSpPr txBox="1"/>
          <p:nvPr/>
        </p:nvSpPr>
        <p:spPr>
          <a:xfrm>
            <a:off x="-1592314" y="725215"/>
            <a:ext cx="69762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chemeClr val="bg2"/>
                </a:solidFill>
              </a:rPr>
              <a:t>מסירות הנפש על עבודת ה'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5701173C-5790-4F69-9AA1-B4C2587F2DFC}"/>
              </a:ext>
            </a:extLst>
          </p:cNvPr>
          <p:cNvSpPr txBox="1"/>
          <p:nvPr/>
        </p:nvSpPr>
        <p:spPr>
          <a:xfrm>
            <a:off x="-2125717" y="1071917"/>
            <a:ext cx="75096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chemeClr val="bg2"/>
                </a:solidFill>
              </a:rPr>
              <a:t>היא ההוכחה </a:t>
            </a:r>
          </a:p>
          <a:p>
            <a:r>
              <a:rPr lang="he-IL" sz="3200" b="1" dirty="0">
                <a:solidFill>
                  <a:schemeClr val="bg2"/>
                </a:solidFill>
              </a:rPr>
              <a:t>לעבדותנו והתבטלותנו אליו</a:t>
            </a:r>
            <a:r>
              <a:rPr lang="he-IL" dirty="0">
                <a:solidFill>
                  <a:schemeClr val="bg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6819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5F65B06B-4528-444D-B1E1-B2EC5E73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914" y="619660"/>
            <a:ext cx="10515600" cy="1325563"/>
          </a:xfrm>
        </p:spPr>
        <p:txBody>
          <a:bodyPr/>
          <a:lstStyle/>
          <a:p>
            <a:r>
              <a:rPr lang="he-IL" sz="6000" dirty="0"/>
              <a:t>מִדִּינֵי </a:t>
            </a:r>
            <a:r>
              <a:rPr lang="he-IL" sz="6000" dirty="0" err="1"/>
              <a:t>הַמִּצְוָה</a:t>
            </a:r>
            <a:r>
              <a:rPr lang="he-IL" sz="6000" dirty="0"/>
              <a:t> : 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56D322E7-5CA8-423D-8447-A0D3291AA820}"/>
              </a:ext>
            </a:extLst>
          </p:cNvPr>
          <p:cNvSpPr/>
          <p:nvPr/>
        </p:nvSpPr>
        <p:spPr>
          <a:xfrm>
            <a:off x="2223313" y="228933"/>
            <a:ext cx="4572000" cy="21756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b="1" dirty="0"/>
              <a:t>על שלוש העבירות:</a:t>
            </a:r>
          </a:p>
          <a:p>
            <a:pPr algn="ctr"/>
            <a:r>
              <a:rPr lang="he-IL" sz="2400" dirty="0"/>
              <a:t>עבודה זרה, </a:t>
            </a:r>
          </a:p>
          <a:p>
            <a:pPr algn="ctr"/>
            <a:r>
              <a:rPr lang="he-IL" sz="2400" dirty="0"/>
              <a:t>גילוי עריות,</a:t>
            </a:r>
          </a:p>
          <a:p>
            <a:pPr algn="ctr"/>
            <a:r>
              <a:rPr lang="he-IL" sz="2400" dirty="0"/>
              <a:t>ושפיכות דמים - </a:t>
            </a:r>
          </a:p>
          <a:p>
            <a:pPr algn="ctr"/>
            <a:r>
              <a:rPr lang="he-IL" sz="2400" dirty="0"/>
              <a:t>יש למסור את הנפש בכל מקרה.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55750A77-6F58-4D24-9301-652F40ACB7CC}"/>
              </a:ext>
            </a:extLst>
          </p:cNvPr>
          <p:cNvSpPr/>
          <p:nvPr/>
        </p:nvSpPr>
        <p:spPr>
          <a:xfrm>
            <a:off x="7135020" y="3118460"/>
            <a:ext cx="4687614" cy="26169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אם מדובר בשעת שמד </a:t>
            </a:r>
            <a:r>
              <a:rPr lang="he-IL" sz="2400" dirty="0"/>
              <a:t>– </a:t>
            </a:r>
          </a:p>
          <a:p>
            <a:pPr algn="ctr"/>
            <a:r>
              <a:rPr lang="he-IL" sz="2400" dirty="0"/>
              <a:t>יש למסור את הנפש על כל מצווה ומצווה ובכל תנאי ואפילו על שמירה על מנהגים קטנים שמבדילים אותנו מן הגויים</a:t>
            </a:r>
          </a:p>
          <a:p>
            <a:pPr algn="ctr"/>
            <a:endParaRPr lang="he-IL" dirty="0"/>
          </a:p>
        </p:txBody>
      </p:sp>
      <p:sp>
        <p:nvSpPr>
          <p:cNvPr id="8" name="פיצוץ : 14 נקודות 7">
            <a:extLst>
              <a:ext uri="{FF2B5EF4-FFF2-40B4-BE49-F238E27FC236}">
                <a16:creationId xmlns:a16="http://schemas.microsoft.com/office/drawing/2014/main" id="{CDC944B4-140F-4546-A48A-1C038B9B585C}"/>
              </a:ext>
            </a:extLst>
          </p:cNvPr>
          <p:cNvSpPr/>
          <p:nvPr/>
        </p:nvSpPr>
        <p:spPr>
          <a:xfrm>
            <a:off x="6605000" y="5400336"/>
            <a:ext cx="6074228" cy="1284514"/>
          </a:xfrm>
          <a:prstGeom prst="irregularSeal2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he-IL" sz="2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כמו צורת הנעליים</a:t>
            </a:r>
            <a:r>
              <a:rPr lang="he-IL" sz="2000" dirty="0"/>
              <a:t>.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1C4EFEA4-1FA9-4B74-A2B9-13076F93C93D}"/>
              </a:ext>
            </a:extLst>
          </p:cNvPr>
          <p:cNvSpPr/>
          <p:nvPr/>
        </p:nvSpPr>
        <p:spPr>
          <a:xfrm>
            <a:off x="140765" y="3118460"/>
            <a:ext cx="6654548" cy="35663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אם לא מדובר בשעת שמד </a:t>
            </a:r>
            <a:r>
              <a:rPr lang="he-IL" dirty="0"/>
              <a:t>– </a:t>
            </a:r>
          </a:p>
          <a:p>
            <a:r>
              <a:rPr lang="he-IL" sz="2400" dirty="0">
                <a:solidFill>
                  <a:srgbClr val="FFC000"/>
                </a:solidFill>
              </a:rPr>
              <a:t>אם הדבר נעשה בצנעה</a:t>
            </a:r>
            <a:r>
              <a:rPr lang="he-IL" sz="2400" dirty="0"/>
              <a:t>, צריך לעשות כדבר הגוי ולא להיהרג</a:t>
            </a:r>
            <a:r>
              <a:rPr lang="he-IL" sz="2000" dirty="0"/>
              <a:t>.</a:t>
            </a:r>
          </a:p>
          <a:p>
            <a:r>
              <a:rPr lang="he-IL" sz="2400" dirty="0">
                <a:solidFill>
                  <a:srgbClr val="FFC000"/>
                </a:solidFill>
              </a:rPr>
              <a:t>אם הגוי מכריחו לעשות זאת להנאתו בלבד ולא ממניעים דתיים </a:t>
            </a:r>
            <a:r>
              <a:rPr lang="he-IL" sz="2400" dirty="0"/>
              <a:t>- צריך לעשות כדבר הגוי ולא להיהרג אפילו אם זה בפני אנשים</a:t>
            </a:r>
            <a:r>
              <a:rPr lang="he-IL" sz="2000" dirty="0"/>
              <a:t>.</a:t>
            </a:r>
          </a:p>
          <a:p>
            <a:r>
              <a:rPr lang="he-IL" sz="2400" dirty="0">
                <a:solidFill>
                  <a:srgbClr val="FFC000"/>
                </a:solidFill>
              </a:rPr>
              <a:t>אך אם הדבר נעשה </a:t>
            </a:r>
            <a:r>
              <a:rPr lang="he-IL" sz="2400" dirty="0" err="1">
                <a:solidFill>
                  <a:srgbClr val="FFC000"/>
                </a:solidFill>
              </a:rPr>
              <a:t>בפרהסיא</a:t>
            </a:r>
            <a:r>
              <a:rPr lang="he-IL" sz="2400" dirty="0">
                <a:solidFill>
                  <a:srgbClr val="FFC000"/>
                </a:solidFill>
              </a:rPr>
              <a:t> ונוסף על כך - הגוי שמכריחו עושה זאת כדי להעבירו על דתו-</a:t>
            </a:r>
            <a:r>
              <a:rPr lang="he-IL" sz="2400" dirty="0"/>
              <a:t>אין לעבור את העבֵרה אפילו במחיר של מוות</a:t>
            </a:r>
            <a:r>
              <a:rPr lang="he-IL" dirty="0"/>
              <a:t>. 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10058C38-89FA-4693-BDCB-936C21C9B735}"/>
              </a:ext>
            </a:extLst>
          </p:cNvPr>
          <p:cNvSpPr txBox="1"/>
          <p:nvPr/>
        </p:nvSpPr>
        <p:spPr>
          <a:xfrm>
            <a:off x="2335552" y="2335949"/>
            <a:ext cx="63790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600" b="1" dirty="0"/>
              <a:t>על שאר העבירות:</a:t>
            </a:r>
          </a:p>
        </p:txBody>
      </p:sp>
    </p:spTree>
    <p:extLst>
      <p:ext uri="{BB962C8B-B14F-4D97-AF65-F5344CB8AC3E}">
        <p14:creationId xmlns:p14="http://schemas.microsoft.com/office/powerpoint/2010/main" val="16760742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C4464F2-6E46-4D89-BDDD-356BD089E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235"/>
          </a:xfrm>
        </p:spPr>
        <p:txBody>
          <a:bodyPr/>
          <a:lstStyle/>
          <a:p>
            <a:r>
              <a:rPr lang="he-IL" dirty="0"/>
              <a:t>"</a:t>
            </a:r>
            <a:r>
              <a:rPr lang="he-IL" dirty="0" err="1"/>
              <a:t>אביזרהא</a:t>
            </a:r>
            <a:r>
              <a:rPr lang="he-IL" dirty="0"/>
              <a:t> </a:t>
            </a:r>
            <a:r>
              <a:rPr lang="he-IL" dirty="0" err="1"/>
              <a:t>דעבודה</a:t>
            </a:r>
            <a:r>
              <a:rPr lang="he-IL" dirty="0"/>
              <a:t> זרה":</a:t>
            </a:r>
          </a:p>
        </p:txBody>
      </p:sp>
      <p:sp>
        <p:nvSpPr>
          <p:cNvPr id="3" name="אליפסה 2">
            <a:extLst>
              <a:ext uri="{FF2B5EF4-FFF2-40B4-BE49-F238E27FC236}">
                <a16:creationId xmlns:a16="http://schemas.microsoft.com/office/drawing/2014/main" id="{E561FCA6-0E5D-4B23-B29C-403CBBA03A65}"/>
              </a:ext>
            </a:extLst>
          </p:cNvPr>
          <p:cNvSpPr/>
          <p:nvPr/>
        </p:nvSpPr>
        <p:spPr>
          <a:xfrm>
            <a:off x="2804160" y="1158240"/>
            <a:ext cx="8239760" cy="1066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כל דבר שקשור לעבודה זרה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163E040-17DB-4653-87E6-7F5BC9375E56}"/>
              </a:ext>
            </a:extLst>
          </p:cNvPr>
          <p:cNvSpPr txBox="1"/>
          <p:nvPr/>
        </p:nvSpPr>
        <p:spPr>
          <a:xfrm>
            <a:off x="309880" y="2212122"/>
            <a:ext cx="7548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החובה למסור את הנפש היא לא רק על האיסור לעבוד עבודה זרה ממש, אלא </a:t>
            </a:r>
            <a:r>
              <a:rPr lang="he-IL" sz="2400" b="1" dirty="0"/>
              <a:t>על כל איסור הקשור בכך </a:t>
            </a:r>
            <a:r>
              <a:rPr lang="he-IL" sz="2400" dirty="0"/>
              <a:t>- "</a:t>
            </a:r>
            <a:r>
              <a:rPr lang="he-IL" sz="2400" dirty="0" err="1"/>
              <a:t>אביזרהא</a:t>
            </a:r>
            <a:r>
              <a:rPr lang="he-IL" sz="2400" dirty="0"/>
              <a:t>" 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8EFAB469-199B-4448-9BC2-07FAF41E6A43}"/>
              </a:ext>
            </a:extLst>
          </p:cNvPr>
          <p:cNvSpPr txBox="1"/>
          <p:nvPr/>
        </p:nvSpPr>
        <p:spPr>
          <a:xfrm>
            <a:off x="-568960" y="304839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1" dirty="0"/>
              <a:t>ובתנאי שזהו איסור המיוחד לעבודה זרה</a:t>
            </a:r>
            <a:r>
              <a:rPr lang="he-IL" dirty="0"/>
              <a:t>.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3F8180F-5994-4A90-9D1E-AD01AD62B020}"/>
              </a:ext>
            </a:extLst>
          </p:cNvPr>
          <p:cNvSpPr/>
          <p:nvPr/>
        </p:nvSpPr>
        <p:spPr>
          <a:xfrm>
            <a:off x="7975599" y="2631440"/>
            <a:ext cx="3911600" cy="41018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/>
              <a:t>אסור ליהנות מעבודה זרה, </a:t>
            </a:r>
          </a:p>
          <a:p>
            <a:r>
              <a:rPr lang="he-IL" sz="2400" dirty="0"/>
              <a:t>למשל, </a:t>
            </a:r>
            <a:r>
              <a:rPr lang="he-IL" sz="2400" b="1" dirty="0"/>
              <a:t>להתרפא מעץ אשֵרה </a:t>
            </a:r>
          </a:p>
          <a:p>
            <a:r>
              <a:rPr lang="he-IL" sz="2000" dirty="0"/>
              <a:t> שנאמר: </a:t>
            </a:r>
          </a:p>
          <a:p>
            <a:r>
              <a:rPr lang="he-IL" sz="2000" dirty="0"/>
              <a:t>"</a:t>
            </a:r>
            <a:r>
              <a:rPr lang="he-IL" sz="3200" dirty="0"/>
              <a:t>ו</a:t>
            </a:r>
            <a:r>
              <a:rPr lang="he-IL" sz="3200" dirty="0">
                <a:latin typeface="FrankRuehl" panose="020E0503060101010101" pitchFamily="34" charset="-79"/>
                <a:cs typeface="FrankRuehl" panose="020E0503060101010101" pitchFamily="34" charset="-79"/>
              </a:rPr>
              <a:t>לא ידבק בידך מאומה מן       החרם </a:t>
            </a:r>
            <a:r>
              <a:rPr lang="he-IL" sz="2400" dirty="0"/>
              <a:t>".</a:t>
            </a:r>
          </a:p>
          <a:p>
            <a:r>
              <a:rPr lang="he-IL" sz="2400" dirty="0"/>
              <a:t>על איסור זה יש למסור את הנפש (אפילו אם ימות חלילה מהמחלה) ולא לעבור עליו. זהו איסור הקשור לעבודה זרה ומיוחד לה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BB405A4B-B6D3-4365-913F-B44CA92023E6}"/>
              </a:ext>
            </a:extLst>
          </p:cNvPr>
          <p:cNvSpPr/>
          <p:nvPr/>
        </p:nvSpPr>
        <p:spPr>
          <a:xfrm>
            <a:off x="386081" y="3512584"/>
            <a:ext cx="5455920" cy="20015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ולעומת זאת:</a:t>
            </a:r>
          </a:p>
          <a:p>
            <a:r>
              <a:rPr lang="he-IL" sz="2400" dirty="0"/>
              <a:t>אסור להכשיל אדם אחר בעבודה זרה משום </a:t>
            </a:r>
            <a:r>
              <a:rPr lang="he-IL" sz="2400" b="1" dirty="0"/>
              <a:t>"</a:t>
            </a:r>
            <a:r>
              <a:rPr lang="he-IL" sz="2800" dirty="0">
                <a:latin typeface="FrankRuehl" panose="020E0503060101010101" pitchFamily="34" charset="-79"/>
                <a:cs typeface="FrankRuehl" panose="020E0503060101010101" pitchFamily="34" charset="-79"/>
              </a:rPr>
              <a:t>לפני עיור לא </a:t>
            </a:r>
            <a:r>
              <a:rPr lang="he-IL" sz="28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תתן</a:t>
            </a:r>
            <a:r>
              <a:rPr lang="he-IL" sz="2800" dirty="0">
                <a:latin typeface="FrankRuehl" panose="020E0503060101010101" pitchFamily="34" charset="-79"/>
                <a:cs typeface="FrankRuehl" panose="020E0503060101010101" pitchFamily="34" charset="-79"/>
              </a:rPr>
              <a:t> מכשול</a:t>
            </a:r>
            <a:r>
              <a:rPr lang="he-IL" sz="2400" b="1" dirty="0"/>
              <a:t>", </a:t>
            </a:r>
            <a:r>
              <a:rPr lang="he-IL" sz="2400" dirty="0"/>
              <a:t>אך איסור זה אינו מיוחד לעבודה זרה אלא נכון גם לגבי כל שאר האיסורים, ולכן </a:t>
            </a:r>
            <a:r>
              <a:rPr lang="he-IL" sz="2400" b="1" dirty="0"/>
              <a:t>אין למסור עליו את הנפש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772A2F94-33EE-43C3-8B0E-E5770EB44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545" y="3140076"/>
            <a:ext cx="2162175" cy="3717924"/>
          </a:xfrm>
          <a:prstGeom prst="rect">
            <a:avLst/>
          </a:prstGeom>
        </p:spPr>
      </p:pic>
      <p:sp>
        <p:nvSpPr>
          <p:cNvPr id="12" name="מלבן 11">
            <a:extLst>
              <a:ext uri="{FF2B5EF4-FFF2-40B4-BE49-F238E27FC236}">
                <a16:creationId xmlns:a16="http://schemas.microsoft.com/office/drawing/2014/main" id="{3FD50CCC-F355-4BA0-9C58-5B594F3AD1C0}"/>
              </a:ext>
            </a:extLst>
          </p:cNvPr>
          <p:cNvSpPr/>
          <p:nvPr/>
        </p:nvSpPr>
        <p:spPr>
          <a:xfrm>
            <a:off x="132080" y="5514104"/>
            <a:ext cx="5491479" cy="1219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  <a:p>
            <a:pPr algn="ctr"/>
            <a:r>
              <a:rPr lang="he-IL" dirty="0"/>
              <a:t>"לפני עיוור לא </a:t>
            </a:r>
            <a:r>
              <a:rPr lang="he-IL" dirty="0" err="1"/>
              <a:t>תתן</a:t>
            </a:r>
            <a:r>
              <a:rPr lang="he-IL" dirty="0"/>
              <a:t> מכשול" – </a:t>
            </a:r>
          </a:p>
          <a:p>
            <a:pPr algn="ctr"/>
            <a:r>
              <a:rPr lang="he-IL" dirty="0"/>
              <a:t> איסור להכשיל אדם בחטא, על ידי הטעיה, או על ידי סיוע לחטא. </a:t>
            </a:r>
          </a:p>
        </p:txBody>
      </p:sp>
    </p:spTree>
    <p:extLst>
      <p:ext uri="{BB962C8B-B14F-4D97-AF65-F5344CB8AC3E}">
        <p14:creationId xmlns:p14="http://schemas.microsoft.com/office/powerpoint/2010/main" val="233808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8" grpId="0" animBg="1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91111C-5CFC-4C1C-B930-B98FDE30F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6000"/>
            <a:ext cx="10515600" cy="1325563"/>
          </a:xfrm>
        </p:spPr>
        <p:txBody>
          <a:bodyPr/>
          <a:lstStyle/>
          <a:p>
            <a:r>
              <a:rPr lang="he-IL" dirty="0"/>
              <a:t>איסור הנאה והתרפאות מע"ז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95B27A8-4F75-4069-9CC0-01EE33668CE9}"/>
              </a:ext>
            </a:extLst>
          </p:cNvPr>
          <p:cNvSpPr txBox="1"/>
          <p:nvPr/>
        </p:nvSpPr>
        <p:spPr>
          <a:xfrm>
            <a:off x="144400" y="3436648"/>
            <a:ext cx="90086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כתב ספר החינוך בתחילה שלדעתו גם זה אסור מדין </a:t>
            </a:r>
            <a:r>
              <a:rPr lang="he-IL" sz="2400" b="1" dirty="0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איסור הנאה מע"ז שהוא "</a:t>
            </a:r>
            <a:r>
              <a:rPr lang="he-IL" sz="2400" b="1" dirty="0" err="1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אביזרהא</a:t>
            </a:r>
            <a:r>
              <a:rPr lang="he-IL" sz="2400" b="1" dirty="0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  <a:r>
              <a:rPr lang="he-IL" sz="2400" b="1" dirty="0" err="1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דעבודה</a:t>
            </a:r>
            <a:r>
              <a:rPr lang="he-IL" sz="2400" b="1" dirty="0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זרה</a:t>
            </a:r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" </a:t>
            </a:r>
          </a:p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ויש למסור על זה את הנפש. </a:t>
            </a:r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0C63AFA5-2418-470C-A041-87960FF373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4725"/>
          <a:stretch/>
        </p:blipFill>
        <p:spPr>
          <a:xfrm>
            <a:off x="325445" y="238291"/>
            <a:ext cx="2417825" cy="3190709"/>
          </a:xfrm>
          <a:prstGeom prst="rect">
            <a:avLst/>
          </a:prstGeom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80629914-F8B7-43BA-A15D-33F64A499D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3" t="2238" r="2799" b="6908"/>
          <a:stretch/>
        </p:blipFill>
        <p:spPr>
          <a:xfrm>
            <a:off x="9629776" y="1690688"/>
            <a:ext cx="2417824" cy="5062537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8AB7CE2-7F20-4A92-8980-AB3D83F1BB05}"/>
              </a:ext>
            </a:extLst>
          </p:cNvPr>
          <p:cNvSpPr txBox="1"/>
          <p:nvPr/>
        </p:nvSpPr>
        <p:spPr>
          <a:xfrm>
            <a:off x="1753237" y="1074954"/>
            <a:ext cx="90086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במקרה שהרופא אמר לחולה </a:t>
            </a:r>
            <a:r>
              <a:rPr lang="he-IL" sz="2400" b="1" dirty="0"/>
              <a:t>במפורש להתרפא מעץ אשֵרה </a:t>
            </a:r>
            <a:r>
              <a:rPr lang="he-IL" sz="2400" dirty="0"/>
              <a:t>(עבודה זרה) –</a:t>
            </a:r>
          </a:p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ברור שאסור לשמוע לו</a:t>
            </a:r>
            <a:r>
              <a:rPr lang="he-IL" sz="2400" b="1" dirty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כיוון שנראה כאילו הוא מודה בכוחה של </a:t>
            </a:r>
            <a:r>
              <a:rPr lang="he-IL" sz="2400" b="1" dirty="0" err="1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הע"ז</a:t>
            </a:r>
            <a:r>
              <a:rPr lang="he-IL" sz="2400" b="1" dirty="0">
                <a:solidFill>
                  <a:srgbClr val="C0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(וגם נהנה ממנה). 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3DEE0C58-E1ED-4F18-A2D0-C3818398AF4F}"/>
              </a:ext>
            </a:extLst>
          </p:cNvPr>
          <p:cNvSpPr txBox="1"/>
          <p:nvPr/>
        </p:nvSpPr>
        <p:spPr>
          <a:xfrm>
            <a:off x="1534357" y="2662405"/>
            <a:ext cx="75715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/>
              <a:t>במקרה שהרופא שלח את החולה להתרפא מעץ, אך לא ציין שצריך דווקא מאשרה, והחולה לא מצא אלא רק עץ של אשרה -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DED80963-1EE6-45AE-92B7-76C38549475B}"/>
              </a:ext>
            </a:extLst>
          </p:cNvPr>
          <p:cNvSpPr txBox="1"/>
          <p:nvPr/>
        </p:nvSpPr>
        <p:spPr>
          <a:xfrm>
            <a:off x="838200" y="4952730"/>
            <a:ext cx="74705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אך בשם רבו כתב שבמקרה זה מותר לעבור ולא להיהרג </a:t>
            </a:r>
            <a:r>
              <a:rPr lang="he-IL" sz="2400" b="1" dirty="0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כיוון שהרופא לא הפנה דווקא לאשרה </a:t>
            </a:r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ואין כאן חילול השם.</a:t>
            </a:r>
          </a:p>
        </p:txBody>
      </p:sp>
    </p:spTree>
    <p:extLst>
      <p:ext uri="{BB962C8B-B14F-4D97-AF65-F5344CB8AC3E}">
        <p14:creationId xmlns:p14="http://schemas.microsoft.com/office/powerpoint/2010/main" val="3761877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7D2A11-9DC9-47F0-918F-D68D89F04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1710" y="106462"/>
            <a:ext cx="10515600" cy="1325563"/>
          </a:xfrm>
        </p:spPr>
        <p:txBody>
          <a:bodyPr>
            <a:normAutofit/>
          </a:bodyPr>
          <a:lstStyle/>
          <a:p>
            <a:r>
              <a:rPr lang="he-IL" sz="4000" dirty="0"/>
              <a:t>חובת מסירות הנפש על איסור שפיכות דמים: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581197A2-77A2-4524-B19F-E5352126E65D}"/>
              </a:ext>
            </a:extLst>
          </p:cNvPr>
          <p:cNvSpPr/>
          <p:nvPr/>
        </p:nvSpPr>
        <p:spPr>
          <a:xfrm>
            <a:off x="1299837" y="1283154"/>
            <a:ext cx="9773575" cy="141155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he-IL" sz="2400" dirty="0"/>
              <a:t>הקביעה שיש למסור את הנפש ולא להרוג אדם מישראל מקורה </a:t>
            </a:r>
            <a:r>
              <a:rPr lang="he-IL" sz="2400" b="1" dirty="0"/>
              <a:t>מסברה ,היגיון - </a:t>
            </a:r>
            <a:r>
              <a:rPr lang="he-IL" sz="2400" dirty="0"/>
              <a:t>שהרי אין אפשרות ורשות לאדם להחליט או לדעת "</a:t>
            </a:r>
            <a:r>
              <a:rPr lang="he-IL" sz="2400" b="1" dirty="0"/>
              <a:t>שדמו אדום יותר משל חברו"  </a:t>
            </a:r>
            <a:r>
              <a:rPr lang="he-IL" sz="2400" dirty="0"/>
              <a:t>כלומר שהוא עשוי לקיים יותר מצוות מחברו 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5F22E518-3EA7-4156-B2C0-9E9CB1CC9F5C}"/>
              </a:ext>
            </a:extLst>
          </p:cNvPr>
          <p:cNvSpPr txBox="1"/>
          <p:nvPr/>
        </p:nvSpPr>
        <p:spPr>
          <a:xfrm>
            <a:off x="2192785" y="2807707"/>
            <a:ext cx="87652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ומה הדין אם דורשים מיהודים שימסרו למוות אדם אחד ואם לא, יהרגו את כולם ?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2FDC0EC5-D159-4741-B052-F3788E5BBDE4}"/>
              </a:ext>
            </a:extLst>
          </p:cNvPr>
          <p:cNvSpPr/>
          <p:nvPr/>
        </p:nvSpPr>
        <p:spPr>
          <a:xfrm>
            <a:off x="6933459" y="3975849"/>
            <a:ext cx="4139953" cy="107356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במקרה שהם לא מבקשים אדם מסוים - </a:t>
            </a:r>
          </a:p>
          <a:p>
            <a:endParaRPr lang="he-IL" sz="2400" dirty="0">
              <a:solidFill>
                <a:schemeClr val="tx1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9EA40CF8-19E7-49C7-A472-F09E8F55437D}"/>
              </a:ext>
            </a:extLst>
          </p:cNvPr>
          <p:cNvSpPr/>
          <p:nvPr/>
        </p:nvSpPr>
        <p:spPr>
          <a:xfrm>
            <a:off x="1692463" y="3948226"/>
            <a:ext cx="4463250" cy="112881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he-IL" sz="2400" dirty="0"/>
              <a:t>במקרה שהם מבקשים לקבל       אדם מסוים -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47BE8B8A-F3D7-43A2-A052-FBC1792F0872}"/>
              </a:ext>
            </a:extLst>
          </p:cNvPr>
          <p:cNvSpPr txBox="1"/>
          <p:nvPr/>
        </p:nvSpPr>
        <p:spPr>
          <a:xfrm rot="20690394">
            <a:off x="8018386" y="4506302"/>
            <a:ext cx="41673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הדין הוא שאסור למסור אפילו אם ייהרגו כולם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3D47472D-1005-4F76-845B-62A186BF1523}"/>
              </a:ext>
            </a:extLst>
          </p:cNvPr>
          <p:cNvSpPr txBox="1"/>
          <p:nvPr/>
        </p:nvSpPr>
        <p:spPr>
          <a:xfrm rot="527966">
            <a:off x="168847" y="4449334"/>
            <a:ext cx="43630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הדין הוא שמותר למוסרו כדי להציל את כולם.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3E1654A7-9165-4C29-8780-28B9876577BB}"/>
              </a:ext>
            </a:extLst>
          </p:cNvPr>
          <p:cNvSpPr txBox="1"/>
          <p:nvPr/>
        </p:nvSpPr>
        <p:spPr>
          <a:xfrm>
            <a:off x="3255148" y="5712781"/>
            <a:ext cx="63031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1" dirty="0"/>
              <a:t>עיקרון זה נכון גם במקרה שהגויים דורשים לקבל אישה אחת לגילוי עריות וכך יצילו את השאר.</a:t>
            </a:r>
          </a:p>
        </p:txBody>
      </p:sp>
    </p:spTree>
    <p:extLst>
      <p:ext uri="{BB962C8B-B14F-4D97-AF65-F5344CB8AC3E}">
        <p14:creationId xmlns:p14="http://schemas.microsoft.com/office/powerpoint/2010/main" val="27591953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4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1110</Words>
  <Application>Microsoft Office PowerPoint</Application>
  <PresentationFormat>מסך רחב</PresentationFormat>
  <Paragraphs>128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David</vt:lpstr>
      <vt:lpstr>FrankRuehl</vt:lpstr>
      <vt:lpstr>Guttman Vilna</vt:lpstr>
      <vt:lpstr>Guttman Yad-Brush</vt:lpstr>
      <vt:lpstr>ערכת נושא Office</vt:lpstr>
      <vt:lpstr>מצגת של PowerPoint‏</vt:lpstr>
      <vt:lpstr>מצגת של PowerPoint‏</vt:lpstr>
      <vt:lpstr>מצגת של PowerPoint‏</vt:lpstr>
      <vt:lpstr>ובפירוש אמרו זכרונם לברכה (סנהדרין עד, א),  כי שלוש מצות הם שחייב האדם שיהרג ואל יעבור בהם לעולם</vt:lpstr>
      <vt:lpstr>שורש המצווה:</vt:lpstr>
      <vt:lpstr>מִדִּינֵי הַמִּצְוָה : </vt:lpstr>
      <vt:lpstr>"אביזרהא דעבודה זרה":</vt:lpstr>
      <vt:lpstr>איסור הנאה והתרפאות מע"ז</vt:lpstr>
      <vt:lpstr>חובת מסירות הנפש על איסור שפיכות דמים:</vt:lpstr>
      <vt:lpstr>מסירות נפש על גילוי עריות: </vt:lpstr>
      <vt:lpstr>מצגת של PowerPoint‏</vt:lpstr>
      <vt:lpstr>מצגת של PowerPoint‏</vt:lpstr>
      <vt:lpstr>וְנוֹהֶגֶת מִצְוָה זוֹ: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דוד קליר</dc:creator>
  <cp:lastModifiedBy>דוד קליר</cp:lastModifiedBy>
  <cp:revision>17</cp:revision>
  <dcterms:created xsi:type="dcterms:W3CDTF">2020-11-29T12:53:49Z</dcterms:created>
  <dcterms:modified xsi:type="dcterms:W3CDTF">2020-12-01T15:02:17Z</dcterms:modified>
</cp:coreProperties>
</file>