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3" r:id="rId1"/>
  </p:sldMasterIdLst>
  <p:sldIdLst>
    <p:sldId id="257" r:id="rId2"/>
    <p:sldId id="256" r:id="rId3"/>
    <p:sldId id="258" r:id="rId4"/>
    <p:sldId id="259" r:id="rId5"/>
    <p:sldId id="263" r:id="rId6"/>
    <p:sldId id="266" r:id="rId7"/>
    <p:sldId id="267" r:id="rId8"/>
    <p:sldId id="268" r:id="rId9"/>
    <p:sldId id="269" r:id="rId10"/>
    <p:sldId id="277" r:id="rId11"/>
    <p:sldId id="270" r:id="rId12"/>
    <p:sldId id="271" r:id="rId13"/>
    <p:sldId id="279" r:id="rId14"/>
    <p:sldId id="280" r:id="rId15"/>
    <p:sldId id="272" r:id="rId16"/>
    <p:sldId id="273" r:id="rId17"/>
    <p:sldId id="274" r:id="rId18"/>
    <p:sldId id="275" r:id="rId19"/>
    <p:sldId id="276" r:id="rId20"/>
    <p:sldId id="281" r:id="rId21"/>
    <p:sldId id="265" r:id="rId22"/>
    <p:sldId id="260" r:id="rId23"/>
    <p:sldId id="261" r:id="rId24"/>
    <p:sldId id="264" r:id="rId25"/>
    <p:sldId id="2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504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746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1618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80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1831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699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0424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043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382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01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844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544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325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997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457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139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5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50.sv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openxmlformats.org/officeDocument/2006/relationships/image" Target="../media/image47.sv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22000" t="8000" r="4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E7A4D0-7D7D-4C90-8F13-180D0D0AE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475" y="988176"/>
            <a:ext cx="6419864" cy="5380998"/>
          </a:xfrm>
        </p:spPr>
        <p:txBody>
          <a:bodyPr>
            <a:noAutofit/>
          </a:bodyPr>
          <a:lstStyle/>
          <a:p>
            <a:pPr algn="r"/>
            <a:r>
              <a:rPr lang="he-IL" sz="1800" dirty="0"/>
              <a:t>תוכן היחידה לשנה"ל תשפ"א, על פי המיקוד </a:t>
            </a:r>
            <a:br>
              <a:rPr lang="he-IL" sz="1800" dirty="0"/>
            </a:br>
            <a:r>
              <a:rPr lang="he-IL" sz="1800" dirty="0"/>
              <a:t>ספר החינוך – רבי אהרן הלוי</a:t>
            </a:r>
            <a:br>
              <a:rPr lang="he-IL" sz="1800" dirty="0"/>
            </a:br>
            <a:br>
              <a:rPr lang="he-IL" sz="1800" dirty="0"/>
            </a:br>
            <a:br>
              <a:rPr lang="he-IL" sz="1800" dirty="0"/>
            </a:br>
            <a:br>
              <a:rPr lang="he-IL" sz="1800" dirty="0"/>
            </a:br>
            <a:r>
              <a:rPr lang="he-IL" sz="1800" dirty="0"/>
              <a:t>מצווה </a:t>
            </a:r>
            <a:r>
              <a:rPr lang="he-IL" sz="1800" dirty="0" err="1"/>
              <a:t>טז</a:t>
            </a:r>
            <a:r>
              <a:rPr lang="he-IL" sz="1800" dirty="0"/>
              <a:t>- שלא לשבור עצם מן הפסח</a:t>
            </a:r>
            <a:br>
              <a:rPr lang="he-IL" sz="1800" dirty="0"/>
            </a:br>
            <a:r>
              <a:rPr lang="he-IL" sz="1800" dirty="0"/>
              <a:t>מצוה </a:t>
            </a:r>
            <a:r>
              <a:rPr lang="he-IL" sz="1800" dirty="0" err="1"/>
              <a:t>סו</a:t>
            </a:r>
            <a:r>
              <a:rPr lang="he-IL" sz="1800" dirty="0"/>
              <a:t>- מצות הלוואה לעני</a:t>
            </a:r>
            <a:br>
              <a:rPr lang="he-IL" sz="1800" dirty="0"/>
            </a:br>
            <a:r>
              <a:rPr lang="he-IL" sz="1800" dirty="0"/>
              <a:t>מצוה פד - שמיטת קרקעות  [עד המילים: "ולא מיעוט הביטחון"] </a:t>
            </a:r>
            <a:br>
              <a:rPr lang="he-IL" sz="1800" dirty="0"/>
            </a:br>
            <a:r>
              <a:rPr lang="he-IL" sz="1800" dirty="0"/>
              <a:t>מצוה </a:t>
            </a:r>
            <a:r>
              <a:rPr lang="he-IL" sz="1800" dirty="0" err="1"/>
              <a:t>רל</a:t>
            </a:r>
            <a:r>
              <a:rPr lang="he-IL" sz="1800" dirty="0"/>
              <a:t>- שלא נאחר שכר שכיר</a:t>
            </a:r>
            <a:br>
              <a:rPr lang="he-IL" sz="1800" dirty="0"/>
            </a:br>
            <a:r>
              <a:rPr lang="he-IL" sz="1800" dirty="0"/>
              <a:t>מצוה </a:t>
            </a:r>
            <a:r>
              <a:rPr lang="he-IL" sz="1800" dirty="0" err="1"/>
              <a:t>רלט</a:t>
            </a:r>
            <a:r>
              <a:rPr lang="he-IL" sz="1800" dirty="0"/>
              <a:t>- תוכחה</a:t>
            </a:r>
            <a:br>
              <a:rPr lang="he-IL" sz="1800" dirty="0"/>
            </a:br>
            <a:r>
              <a:rPr lang="he-IL" sz="1800" dirty="0"/>
              <a:t>מצוה </a:t>
            </a:r>
            <a:r>
              <a:rPr lang="he-IL" sz="1800" dirty="0" err="1"/>
              <a:t>רמג</a:t>
            </a:r>
            <a:r>
              <a:rPr lang="he-IL" sz="1800" dirty="0"/>
              <a:t>- אהבת ישראל</a:t>
            </a:r>
            <a:br>
              <a:rPr lang="he-IL" sz="1800" dirty="0"/>
            </a:br>
            <a:r>
              <a:rPr lang="he-IL" sz="1800" dirty="0"/>
              <a:t>מצווה </a:t>
            </a:r>
            <a:r>
              <a:rPr lang="he-IL" sz="1800" dirty="0" err="1"/>
              <a:t>רנז</a:t>
            </a:r>
            <a:r>
              <a:rPr lang="he-IL" sz="1800" dirty="0"/>
              <a:t> – מצות כיבוד חכמים</a:t>
            </a:r>
            <a:br>
              <a:rPr lang="he-IL" sz="1800" dirty="0"/>
            </a:br>
            <a:r>
              <a:rPr lang="he-IL" sz="1800" dirty="0">
                <a:highlight>
                  <a:srgbClr val="FFFF00"/>
                </a:highlight>
              </a:rPr>
              <a:t>מצווה רצו – מצות קידוש השם</a:t>
            </a:r>
            <a:br>
              <a:rPr lang="he-IL" sz="1800" dirty="0"/>
            </a:br>
            <a:r>
              <a:rPr lang="he-IL" sz="1800" dirty="0"/>
              <a:t>מצוה שלח- שלא להונות אחד מישראל בדברים</a:t>
            </a:r>
            <a:br>
              <a:rPr lang="he-IL" sz="1800" dirty="0"/>
            </a:br>
            <a:r>
              <a:rPr lang="he-IL" sz="1800" dirty="0"/>
              <a:t>מצוה </a:t>
            </a:r>
            <a:r>
              <a:rPr lang="he-IL" sz="1800" dirty="0" err="1"/>
              <a:t>תיט</a:t>
            </a:r>
            <a:r>
              <a:rPr lang="he-IL" sz="1800" dirty="0"/>
              <a:t>- מצוות תלמוד תורה</a:t>
            </a:r>
            <a:br>
              <a:rPr lang="he-IL" sz="1800" dirty="0"/>
            </a:br>
            <a:r>
              <a:rPr lang="he-IL" sz="1800" dirty="0"/>
              <a:t>מצווה </a:t>
            </a:r>
            <a:r>
              <a:rPr lang="he-IL" sz="1800" dirty="0" err="1"/>
              <a:t>תכ</a:t>
            </a:r>
            <a:r>
              <a:rPr lang="he-IL" sz="1800" dirty="0"/>
              <a:t> - לקרות שמע פעמים ביום</a:t>
            </a:r>
            <a:br>
              <a:rPr lang="he-IL" sz="1800" dirty="0"/>
            </a:br>
            <a:r>
              <a:rPr lang="he-IL" sz="1800" dirty="0"/>
              <a:t>מצווה </a:t>
            </a:r>
            <a:r>
              <a:rPr lang="he-IL" sz="1800" dirty="0" err="1"/>
              <a:t>תלא</a:t>
            </a:r>
            <a:r>
              <a:rPr lang="he-IL" sz="1800" dirty="0"/>
              <a:t> – לאהוב את הגר</a:t>
            </a:r>
            <a:br>
              <a:rPr lang="he-IL" sz="1800" dirty="0"/>
            </a:br>
            <a:r>
              <a:rPr lang="he-IL" sz="1800" dirty="0"/>
              <a:t>מצווה </a:t>
            </a:r>
            <a:r>
              <a:rPr lang="he-IL" sz="1800" dirty="0" err="1"/>
              <a:t>תלג</a:t>
            </a:r>
            <a:r>
              <a:rPr lang="he-IL" sz="1800" dirty="0"/>
              <a:t> - לעבוד ה' יתברך בתפילה בכל יום</a:t>
            </a:r>
            <a:br>
              <a:rPr lang="he-IL" sz="1800" dirty="0"/>
            </a:br>
            <a:r>
              <a:rPr lang="he-IL" sz="1800" dirty="0"/>
              <a:t>מצוה </a:t>
            </a:r>
            <a:r>
              <a:rPr lang="he-IL" sz="1800" dirty="0" err="1"/>
              <a:t>תפ</a:t>
            </a:r>
            <a:r>
              <a:rPr lang="he-IL" sz="1800" dirty="0"/>
              <a:t> – שלא נמנע מלהלוות לעני מפני השמיטה</a:t>
            </a:r>
          </a:p>
        </p:txBody>
      </p:sp>
    </p:spTree>
    <p:extLst>
      <p:ext uri="{BB962C8B-B14F-4D97-AF65-F5344CB8AC3E}">
        <p14:creationId xmlns:p14="http://schemas.microsoft.com/office/powerpoint/2010/main" val="1798727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D3A1E972-AA0F-4D5F-91A5-BA0527E80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082" y="366643"/>
            <a:ext cx="5733835" cy="6124713"/>
          </a:xfrm>
          <a:prstGeom prst="rect">
            <a:avLst/>
          </a:prstGeom>
        </p:spPr>
      </p:pic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EC57B7F4-6107-4633-B0E2-AA763BA0986E}"/>
              </a:ext>
            </a:extLst>
          </p:cNvPr>
          <p:cNvSpPr txBox="1"/>
          <p:nvPr/>
        </p:nvSpPr>
        <p:spPr>
          <a:xfrm>
            <a:off x="8864082" y="438539"/>
            <a:ext cx="294847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למי שקל יותר לזכור את הכללים, באמצעות תרשים זרימה.</a:t>
            </a:r>
          </a:p>
        </p:txBody>
      </p:sp>
      <p:sp>
        <p:nvSpPr>
          <p:cNvPr id="27" name="חץ: למטה 26">
            <a:extLst>
              <a:ext uri="{FF2B5EF4-FFF2-40B4-BE49-F238E27FC236}">
                <a16:creationId xmlns:a16="http://schemas.microsoft.com/office/drawing/2014/main" id="{301682D2-4648-4826-A807-DB69A00A9866}"/>
              </a:ext>
            </a:extLst>
          </p:cNvPr>
          <p:cNvSpPr/>
          <p:nvPr/>
        </p:nvSpPr>
        <p:spPr>
          <a:xfrm>
            <a:off x="5981350" y="4009938"/>
            <a:ext cx="2453060" cy="864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אפילו על עבירה קלה</a:t>
            </a:r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E2AE1351-6BCF-4693-9899-252CBB959D2E}"/>
              </a:ext>
            </a:extLst>
          </p:cNvPr>
          <p:cNvCxnSpPr/>
          <p:nvPr/>
        </p:nvCxnSpPr>
        <p:spPr>
          <a:xfrm>
            <a:off x="6669248" y="3632433"/>
            <a:ext cx="0" cy="318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9" name="Picture 21">
            <a:extLst>
              <a:ext uri="{FF2B5EF4-FFF2-40B4-BE49-F238E27FC236}">
                <a16:creationId xmlns:a16="http://schemas.microsoft.com/office/drawing/2014/main" id="{612A2872-8BFD-430C-B1EB-711B665C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89" y="4664760"/>
            <a:ext cx="15430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5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EF382D-F5EB-40C6-8907-13548ADD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54" y="75470"/>
            <a:ext cx="8911687" cy="1280890"/>
          </a:xfrm>
        </p:spPr>
        <p:txBody>
          <a:bodyPr/>
          <a:lstStyle/>
          <a:p>
            <a:r>
              <a:rPr lang="he-IL" b="1" dirty="0">
                <a:solidFill>
                  <a:schemeClr val="tx1"/>
                </a:solidFill>
              </a:rPr>
              <a:t>מהי מצווה קלה?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BEA7DA7-AA9D-4201-B75B-7CCABEA3D91D}"/>
              </a:ext>
            </a:extLst>
          </p:cNvPr>
          <p:cNvSpPr txBox="1"/>
          <p:nvPr/>
        </p:nvSpPr>
        <p:spPr>
          <a:xfrm>
            <a:off x="1767020" y="818605"/>
            <a:ext cx="59479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"אפילו על "</a:t>
            </a:r>
            <a:r>
              <a:rPr lang="he-IL" sz="2400" dirty="0" err="1"/>
              <a:t>ערקתא</a:t>
            </a:r>
            <a:r>
              <a:rPr lang="he-IL" sz="2400" dirty="0"/>
              <a:t> </a:t>
            </a:r>
            <a:r>
              <a:rPr lang="he-IL" sz="2400" dirty="0" err="1"/>
              <a:t>דמסאנא</a:t>
            </a:r>
            <a:r>
              <a:rPr lang="he-IL" sz="2400" dirty="0"/>
              <a:t>" חייב להיהרג.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61820A-AD97-4177-B607-051DB1F1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29" y="1472430"/>
            <a:ext cx="2730954" cy="155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42A2E83-9093-4150-9D22-924438C1AEFE}"/>
              </a:ext>
            </a:extLst>
          </p:cNvPr>
          <p:cNvSpPr txBox="1"/>
          <p:nvPr/>
        </p:nvSpPr>
        <p:spPr>
          <a:xfrm>
            <a:off x="7922210" y="1100017"/>
            <a:ext cx="35705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הגוי, עובד עבודה זרה,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 משתמש בשרוך מסוים, 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וקושר את שרוכי הנעליים בצורה </a:t>
            </a:r>
            <a:r>
              <a:rPr lang="he-IL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מסויימת</a:t>
            </a:r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.</a:t>
            </a:r>
            <a:endParaRPr lang="en-US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72EEC87-46B2-4FFE-B24E-FDE3809C49ED}"/>
              </a:ext>
            </a:extLst>
          </p:cNvPr>
          <p:cNvSpPr txBox="1"/>
          <p:nvPr/>
        </p:nvSpPr>
        <p:spPr>
          <a:xfrm>
            <a:off x="7660953" y="3032368"/>
            <a:ext cx="4093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אסור ליהודי לשרוך את אותו שרוך/באותה צורה.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B6ECB4E-0760-450D-B01D-9D9058C5C9E1}"/>
              </a:ext>
            </a:extLst>
          </p:cNvPr>
          <p:cNvSpPr txBox="1"/>
          <p:nvPr/>
        </p:nvSpPr>
        <p:spPr>
          <a:xfrm>
            <a:off x="9541056" y="2461845"/>
            <a:ext cx="152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הדין: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A42C63F-FCC2-4B39-A050-E869868CA9D7}"/>
              </a:ext>
            </a:extLst>
          </p:cNvPr>
          <p:cNvSpPr txBox="1"/>
          <p:nvPr/>
        </p:nvSpPr>
        <p:spPr>
          <a:xfrm>
            <a:off x="9145409" y="569186"/>
            <a:ext cx="127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המקרה: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846E822-3A31-4A2B-A3AC-8BCB7DF42E60}"/>
              </a:ext>
            </a:extLst>
          </p:cNvPr>
          <p:cNvSpPr txBox="1"/>
          <p:nvPr/>
        </p:nvSpPr>
        <p:spPr>
          <a:xfrm>
            <a:off x="3831772" y="3187281"/>
            <a:ext cx="1637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המקרה: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74D3ECB-A31B-4091-A3DA-CF146ACC7C72}"/>
              </a:ext>
            </a:extLst>
          </p:cNvPr>
          <p:cNvSpPr txBox="1"/>
          <p:nvPr/>
        </p:nvSpPr>
        <p:spPr>
          <a:xfrm>
            <a:off x="870040" y="3642752"/>
            <a:ext cx="68449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הגוי מכריח את היהודי להשתמש  באותו שרוך/באותה צורה.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BA171658-A206-49E6-A5DB-22784C2ACF0E}"/>
              </a:ext>
            </a:extLst>
          </p:cNvPr>
          <p:cNvSpPr/>
          <p:nvPr/>
        </p:nvSpPr>
        <p:spPr>
          <a:xfrm>
            <a:off x="4059400" y="4253136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הדין: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4DB41E1C-5255-47B6-8AE8-78ACA564F717}"/>
              </a:ext>
            </a:extLst>
          </p:cNvPr>
          <p:cNvSpPr txBox="1"/>
          <p:nvPr/>
        </p:nvSpPr>
        <p:spPr>
          <a:xfrm>
            <a:off x="2540313" y="4746172"/>
            <a:ext cx="50858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ייהרג ולא יעשה כרצון הגוי</a:t>
            </a:r>
          </a:p>
        </p:txBody>
      </p:sp>
      <p:sp>
        <p:nvSpPr>
          <p:cNvPr id="13" name="פיצוץ : 14 נקודות 12">
            <a:extLst>
              <a:ext uri="{FF2B5EF4-FFF2-40B4-BE49-F238E27FC236}">
                <a16:creationId xmlns:a16="http://schemas.microsoft.com/office/drawing/2014/main" id="{7E48F601-50D7-4020-AE9E-7EEEB89CB277}"/>
              </a:ext>
            </a:extLst>
          </p:cNvPr>
          <p:cNvSpPr/>
          <p:nvPr/>
        </p:nvSpPr>
        <p:spPr>
          <a:xfrm>
            <a:off x="6165670" y="3898545"/>
            <a:ext cx="3872724" cy="2140850"/>
          </a:xfrm>
          <a:prstGeom prst="irregularSeal2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שלא ייראה כעובד ע"ז כמותם.</a:t>
            </a:r>
          </a:p>
        </p:txBody>
      </p:sp>
    </p:spTree>
    <p:extLst>
      <p:ext uri="{BB962C8B-B14F-4D97-AF65-F5344CB8AC3E}">
        <p14:creationId xmlns:p14="http://schemas.microsoft.com/office/powerpoint/2010/main" val="144947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55D31B-2817-4321-A305-24EB28D9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10" y="101596"/>
            <a:ext cx="8911687" cy="1280890"/>
          </a:xfrm>
        </p:spPr>
        <p:txBody>
          <a:bodyPr/>
          <a:lstStyle/>
          <a:p>
            <a:r>
              <a:rPr lang="he-IL" b="1" dirty="0">
                <a:solidFill>
                  <a:schemeClr val="tx1"/>
                </a:solidFill>
              </a:rPr>
              <a:t>"</a:t>
            </a:r>
            <a:r>
              <a:rPr lang="he-IL" b="1" dirty="0" err="1">
                <a:solidFill>
                  <a:schemeClr val="tx1"/>
                </a:solidFill>
              </a:rPr>
              <a:t>אביזרייהו</a:t>
            </a:r>
            <a:r>
              <a:rPr lang="he-IL" b="1" dirty="0">
                <a:solidFill>
                  <a:schemeClr val="tx1"/>
                </a:solidFill>
              </a:rPr>
              <a:t> </a:t>
            </a:r>
            <a:r>
              <a:rPr lang="he-IL" b="1" dirty="0" err="1">
                <a:solidFill>
                  <a:schemeClr val="tx1"/>
                </a:solidFill>
              </a:rPr>
              <a:t>דעבודה</a:t>
            </a:r>
            <a:r>
              <a:rPr lang="he-IL" b="1" dirty="0">
                <a:solidFill>
                  <a:schemeClr val="tx1"/>
                </a:solidFill>
              </a:rPr>
              <a:t> זרה"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B593C2D-5986-48AA-BE42-59E81A9C9F0D}"/>
              </a:ext>
            </a:extLst>
          </p:cNvPr>
          <p:cNvSpPr txBox="1"/>
          <p:nvPr/>
        </p:nvSpPr>
        <p:spPr>
          <a:xfrm>
            <a:off x="9888877" y="778916"/>
            <a:ext cx="11669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המקרה: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985BBE4-11B7-4E2B-B325-3FB7B6F7ADC9}"/>
              </a:ext>
            </a:extLst>
          </p:cNvPr>
          <p:cNvSpPr txBox="1"/>
          <p:nvPr/>
        </p:nvSpPr>
        <p:spPr>
          <a:xfrm>
            <a:off x="6096000" y="795729"/>
            <a:ext cx="363147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אדם חולה, ונזקק ל"אשרה" , 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עץ המשמש לעבודה זרה, 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השימוש בו, יציל את חייו.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867E909-027A-4AD0-9F34-A61296B8BFD4}"/>
              </a:ext>
            </a:extLst>
          </p:cNvPr>
          <p:cNvSpPr txBox="1"/>
          <p:nvPr/>
        </p:nvSpPr>
        <p:spPr>
          <a:xfrm>
            <a:off x="10110652" y="1773649"/>
            <a:ext cx="13759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הדין: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C8C2CDA-243F-4177-A7A6-D2B08444FB77}"/>
              </a:ext>
            </a:extLst>
          </p:cNvPr>
          <p:cNvSpPr txBox="1"/>
          <p:nvPr/>
        </p:nvSpPr>
        <p:spPr>
          <a:xfrm>
            <a:off x="7106195" y="1845356"/>
            <a:ext cx="30044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השימוש באשרה אסור.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7BE5F5A-7D9D-4C53-810D-DEFA84D9CC74}"/>
              </a:ext>
            </a:extLst>
          </p:cNvPr>
          <p:cNvSpPr txBox="1"/>
          <p:nvPr/>
        </p:nvSpPr>
        <p:spPr>
          <a:xfrm>
            <a:off x="10063049" y="2618875"/>
            <a:ext cx="12017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הטעם:</a:t>
            </a:r>
          </a:p>
        </p:txBody>
      </p:sp>
      <p:sp>
        <p:nvSpPr>
          <p:cNvPr id="10" name="מגילה: אופקית 9">
            <a:extLst>
              <a:ext uri="{FF2B5EF4-FFF2-40B4-BE49-F238E27FC236}">
                <a16:creationId xmlns:a16="http://schemas.microsoft.com/office/drawing/2014/main" id="{F8ABA6D9-7C90-47B5-808D-17056AC8ACBD}"/>
              </a:ext>
            </a:extLst>
          </p:cNvPr>
          <p:cNvSpPr/>
          <p:nvPr/>
        </p:nvSpPr>
        <p:spPr>
          <a:xfrm>
            <a:off x="6187734" y="2312414"/>
            <a:ext cx="3701143" cy="1280890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"בכל </a:t>
            </a:r>
            <a:r>
              <a:rPr lang="he-IL" dirty="0" err="1"/>
              <a:t>מתרפאין</a:t>
            </a:r>
            <a:r>
              <a:rPr lang="he-IL" dirty="0"/>
              <a:t> במקום סכנה,</a:t>
            </a:r>
          </a:p>
          <a:p>
            <a:pPr algn="ctr"/>
            <a:r>
              <a:rPr lang="he-IL" dirty="0"/>
              <a:t>חוץ מעצי אשרה"</a:t>
            </a:r>
          </a:p>
        </p:txBody>
      </p:sp>
      <p:graphicFrame>
        <p:nvGraphicFramePr>
          <p:cNvPr id="12" name="טבלה 12">
            <a:extLst>
              <a:ext uri="{FF2B5EF4-FFF2-40B4-BE49-F238E27FC236}">
                <a16:creationId xmlns:a16="http://schemas.microsoft.com/office/drawing/2014/main" id="{8E50758F-87D0-42C3-A582-05A2E9F03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061"/>
              </p:ext>
            </p:extLst>
          </p:nvPr>
        </p:nvGraphicFramePr>
        <p:xfrm>
          <a:off x="2923472" y="3537262"/>
          <a:ext cx="8128000" cy="26160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067540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66264825"/>
                    </a:ext>
                  </a:extLst>
                </a:gridCol>
              </a:tblGrid>
              <a:tr h="76368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המקרה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הדין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75958"/>
                  </a:ext>
                </a:extLst>
              </a:tr>
              <a:tr h="60613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"הבא לי עלים של עץ אשירה"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ייהרג ואל יעבור.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4047"/>
                  </a:ext>
                </a:extLst>
              </a:tr>
              <a:tr h="60613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"הבא לי עלים של עץ פלוני/כלשהו, </a:t>
                      </a:r>
                    </a:p>
                    <a:p>
                      <a:pPr rtl="1"/>
                      <a:r>
                        <a:rPr lang="he-IL" dirty="0"/>
                        <a:t>והביא עלים של אשרה.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ייהרג ואל יעבור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56532"/>
                  </a:ext>
                </a:extLst>
              </a:tr>
              <a:tr h="606135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41304"/>
                  </a:ext>
                </a:extLst>
              </a:tr>
            </a:tbl>
          </a:graphicData>
        </a:graphic>
      </p:graphicFrame>
      <p:sp>
        <p:nvSpPr>
          <p:cNvPr id="14" name="פיצוץ : 14 נקודות 13">
            <a:extLst>
              <a:ext uri="{FF2B5EF4-FFF2-40B4-BE49-F238E27FC236}">
                <a16:creationId xmlns:a16="http://schemas.microsoft.com/office/drawing/2014/main" id="{CEB083D1-1225-456D-9923-95CBC3C45B82}"/>
              </a:ext>
            </a:extLst>
          </p:cNvPr>
          <p:cNvSpPr/>
          <p:nvPr/>
        </p:nvSpPr>
        <p:spPr>
          <a:xfrm>
            <a:off x="1837509" y="1845356"/>
            <a:ext cx="3100251" cy="3588793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מפני שנהנה מעבודה זרה</a:t>
            </a:r>
          </a:p>
        </p:txBody>
      </p:sp>
      <p:sp>
        <p:nvSpPr>
          <p:cNvPr id="15" name="מגילה: אופקית 14">
            <a:extLst>
              <a:ext uri="{FF2B5EF4-FFF2-40B4-BE49-F238E27FC236}">
                <a16:creationId xmlns:a16="http://schemas.microsoft.com/office/drawing/2014/main" id="{EAEDB9B2-302C-4975-9A22-0BA0351D06E0}"/>
              </a:ext>
            </a:extLst>
          </p:cNvPr>
          <p:cNvSpPr/>
          <p:nvPr/>
        </p:nvSpPr>
        <p:spPr>
          <a:xfrm>
            <a:off x="653142" y="4042358"/>
            <a:ext cx="4223658" cy="1605842"/>
          </a:xfrm>
          <a:prstGeom prst="horizontalScrol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Guttman Stam" panose="02010401010101010101" pitchFamily="2" charset="-79"/>
                <a:cs typeface="Guttman Stam" panose="02010401010101010101" pitchFamily="2" charset="-79"/>
              </a:rPr>
              <a:t>"ולא ידבק בידך מאומה מן החרם"</a:t>
            </a:r>
          </a:p>
        </p:txBody>
      </p:sp>
      <p:sp>
        <p:nvSpPr>
          <p:cNvPr id="16" name="בועת דיבור: מלבן עם פינות מעוגלות 15">
            <a:extLst>
              <a:ext uri="{FF2B5EF4-FFF2-40B4-BE49-F238E27FC236}">
                <a16:creationId xmlns:a16="http://schemas.microsoft.com/office/drawing/2014/main" id="{3A14B7D8-45EB-447F-9E7F-796C391A534B}"/>
              </a:ext>
            </a:extLst>
          </p:cNvPr>
          <p:cNvSpPr/>
          <p:nvPr/>
        </p:nvSpPr>
        <p:spPr>
          <a:xfrm>
            <a:off x="2873828" y="5696973"/>
            <a:ext cx="6444343" cy="1161027"/>
          </a:xfrm>
          <a:prstGeom prst="wedgeRoundRectCallout">
            <a:avLst>
              <a:gd name="adj1" fmla="val 39017"/>
              <a:gd name="adj2" fmla="val -7511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בעל ספר החינוך מציין, ששמע מרבו, שבמקרה 2, </a:t>
            </a:r>
          </a:p>
          <a:p>
            <a:pPr algn="ctr"/>
            <a:r>
              <a:rPr lang="he-IL" dirty="0"/>
              <a:t>יעבור ולא  ייהרג,</a:t>
            </a:r>
          </a:p>
          <a:p>
            <a:pPr algn="ctr"/>
            <a:r>
              <a:rPr lang="he-IL" dirty="0"/>
              <a:t>יכול להשתמש בעלי העץ לתרופה.</a:t>
            </a:r>
          </a:p>
        </p:txBody>
      </p:sp>
      <p:sp>
        <p:nvSpPr>
          <p:cNvPr id="17" name="בועת דיבור: אליפסה 16">
            <a:extLst>
              <a:ext uri="{FF2B5EF4-FFF2-40B4-BE49-F238E27FC236}">
                <a16:creationId xmlns:a16="http://schemas.microsoft.com/office/drawing/2014/main" id="{4A14EF64-2F85-4BEA-BA75-14FE445ABB60}"/>
              </a:ext>
            </a:extLst>
          </p:cNvPr>
          <p:cNvSpPr/>
          <p:nvPr/>
        </p:nvSpPr>
        <p:spPr>
          <a:xfrm>
            <a:off x="984069" y="5190309"/>
            <a:ext cx="1828800" cy="1045028"/>
          </a:xfrm>
          <a:prstGeom prst="wedgeEllipseCallout">
            <a:avLst>
              <a:gd name="adj1" fmla="val 40596"/>
              <a:gd name="adj2" fmla="val -683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לאו מיוחד לעבודה זרה</a:t>
            </a:r>
          </a:p>
        </p:txBody>
      </p:sp>
    </p:spTree>
    <p:extLst>
      <p:ext uri="{BB962C8B-B14F-4D97-AF65-F5344CB8AC3E}">
        <p14:creationId xmlns:p14="http://schemas.microsoft.com/office/powerpoint/2010/main" val="41757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86607B-EA7E-4EDC-AA01-D87D5FEF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72" y="73604"/>
            <a:ext cx="8911687" cy="1280890"/>
          </a:xfrm>
        </p:spPr>
        <p:txBody>
          <a:bodyPr/>
          <a:lstStyle/>
          <a:p>
            <a:r>
              <a:rPr lang="he-IL" dirty="0"/>
              <a:t>מקרה ראשון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28B938D4-2FBA-4BCB-B6A8-0E6CC6E16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17" y="402672"/>
            <a:ext cx="2206305" cy="16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בועת דיבור: אליפסה 6">
            <a:extLst>
              <a:ext uri="{FF2B5EF4-FFF2-40B4-BE49-F238E27FC236}">
                <a16:creationId xmlns:a16="http://schemas.microsoft.com/office/drawing/2014/main" id="{22534580-8183-4407-99C0-3A57C7545B16}"/>
              </a:ext>
            </a:extLst>
          </p:cNvPr>
          <p:cNvSpPr/>
          <p:nvPr/>
        </p:nvSpPr>
        <p:spPr>
          <a:xfrm>
            <a:off x="8279934" y="192947"/>
            <a:ext cx="2390862" cy="1543574"/>
          </a:xfrm>
          <a:prstGeom prst="wedgeEllipseCallout">
            <a:avLst>
              <a:gd name="adj1" fmla="val -103289"/>
              <a:gd name="adj2" fmla="val 634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אבא, אני מרגישה נורא ואיום, </a:t>
            </a:r>
          </a:p>
          <a:p>
            <a:pPr algn="ctr"/>
            <a:r>
              <a:rPr lang="he-IL" dirty="0"/>
              <a:t>בבקשה, תזמין לי רופא.</a:t>
            </a:r>
          </a:p>
        </p:txBody>
      </p:sp>
      <p:pic>
        <p:nvPicPr>
          <p:cNvPr id="8" name="Picture 6" descr="ציור היתולי, רופא, אופי">
            <a:extLst>
              <a:ext uri="{FF2B5EF4-FFF2-40B4-BE49-F238E27FC236}">
                <a16:creationId xmlns:a16="http://schemas.microsoft.com/office/drawing/2014/main" id="{3610E7F0-6162-4722-A7D3-E6C9BC3CF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31" y="1426129"/>
            <a:ext cx="2374084" cy="23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בועת דיבור: אליפסה 8">
            <a:extLst>
              <a:ext uri="{FF2B5EF4-FFF2-40B4-BE49-F238E27FC236}">
                <a16:creationId xmlns:a16="http://schemas.microsoft.com/office/drawing/2014/main" id="{762665B8-C9BC-4AFE-85A9-F90FE197ADFA}"/>
              </a:ext>
            </a:extLst>
          </p:cNvPr>
          <p:cNvSpPr/>
          <p:nvPr/>
        </p:nvSpPr>
        <p:spPr>
          <a:xfrm>
            <a:off x="4164383" y="1791612"/>
            <a:ext cx="1669409" cy="1811858"/>
          </a:xfrm>
          <a:prstGeom prst="wedgeEllipseCallout">
            <a:avLst>
              <a:gd name="adj1" fmla="val -94508"/>
              <a:gd name="adj2" fmla="val -3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אני כאן,</a:t>
            </a:r>
          </a:p>
          <a:p>
            <a:pPr algn="ctr"/>
            <a:r>
              <a:rPr lang="he-IL" dirty="0"/>
              <a:t>במה אוכל לעזור?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D64085F4-69C0-476D-9A54-2886D7B8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0735"/>
            <a:ext cx="2206305" cy="16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בועת דיבור: אליפסה 10">
            <a:extLst>
              <a:ext uri="{FF2B5EF4-FFF2-40B4-BE49-F238E27FC236}">
                <a16:creationId xmlns:a16="http://schemas.microsoft.com/office/drawing/2014/main" id="{D328747B-39BB-4BCC-A43F-49823CE6D5DD}"/>
              </a:ext>
            </a:extLst>
          </p:cNvPr>
          <p:cNvSpPr/>
          <p:nvPr/>
        </p:nvSpPr>
        <p:spPr>
          <a:xfrm>
            <a:off x="7491367" y="2582760"/>
            <a:ext cx="2298585" cy="1280890"/>
          </a:xfrm>
          <a:prstGeom prst="wedgeEllipseCallout">
            <a:avLst>
              <a:gd name="adj1" fmla="val -84998"/>
              <a:gd name="adj2" fmla="val 5398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לבת שלי יש חום גבוה,</a:t>
            </a:r>
          </a:p>
          <a:p>
            <a:pPr algn="ctr"/>
            <a:r>
              <a:rPr lang="he-IL" dirty="0"/>
              <a:t>רעידות,</a:t>
            </a:r>
          </a:p>
          <a:p>
            <a:pPr algn="ctr"/>
            <a:r>
              <a:rPr lang="he-IL" dirty="0"/>
              <a:t>כאבים....</a:t>
            </a:r>
          </a:p>
        </p:txBody>
      </p:sp>
      <p:pic>
        <p:nvPicPr>
          <p:cNvPr id="12" name="Picture 6" descr="ציור היתולי, רופא, אופי">
            <a:extLst>
              <a:ext uri="{FF2B5EF4-FFF2-40B4-BE49-F238E27FC236}">
                <a16:creationId xmlns:a16="http://schemas.microsoft.com/office/drawing/2014/main" id="{576ED4E1-38CC-4646-AB5E-B8E6A022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9" y="3863650"/>
            <a:ext cx="2374084" cy="23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בועת דיבור: אליפסה 12">
            <a:extLst>
              <a:ext uri="{FF2B5EF4-FFF2-40B4-BE49-F238E27FC236}">
                <a16:creationId xmlns:a16="http://schemas.microsoft.com/office/drawing/2014/main" id="{409DBF2E-1020-464A-9BC3-D434173059E2}"/>
              </a:ext>
            </a:extLst>
          </p:cNvPr>
          <p:cNvSpPr/>
          <p:nvPr/>
        </p:nvSpPr>
        <p:spPr>
          <a:xfrm>
            <a:off x="2557349" y="3861553"/>
            <a:ext cx="2786438" cy="2637818"/>
          </a:xfrm>
          <a:prstGeom prst="wedgeEllipseCallout">
            <a:avLst>
              <a:gd name="adj1" fmla="val -75044"/>
              <a:gd name="adj2" fmla="val -28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תביאו לי עלים של עץ אשרה,</a:t>
            </a:r>
          </a:p>
          <a:p>
            <a:pPr algn="ctr"/>
            <a:r>
              <a:rPr lang="he-IL" dirty="0"/>
              <a:t>והכל יהיה בסדר.</a:t>
            </a:r>
          </a:p>
          <a:p>
            <a:pPr algn="ctr"/>
            <a:r>
              <a:rPr lang="he-IL" dirty="0"/>
              <a:t>הבת שלך תהיה בן אדם חדש,</a:t>
            </a:r>
          </a:p>
          <a:p>
            <a:pPr algn="ctr"/>
            <a:r>
              <a:rPr lang="he-IL" dirty="0"/>
              <a:t>בריאה וחזקה.</a:t>
            </a:r>
            <a:endParaRPr lang="en-US" dirty="0"/>
          </a:p>
          <a:p>
            <a:pPr algn="ctr"/>
            <a:r>
              <a:rPr lang="he-IL" dirty="0"/>
              <a:t>אם לא, היא עלולה למות.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156FA0-C9E1-4CF1-AD04-3FBC3CF9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90" y="3861553"/>
            <a:ext cx="2085963" cy="27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D77D64CF-1080-47D3-85FA-D9DF869BB812}"/>
              </a:ext>
            </a:extLst>
          </p:cNvPr>
          <p:cNvSpPr txBox="1"/>
          <p:nvPr/>
        </p:nvSpPr>
        <p:spPr>
          <a:xfrm>
            <a:off x="7316598" y="5020282"/>
            <a:ext cx="29780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אסור!!!!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4770E69-59B8-4F30-B51B-E457944E1C56}"/>
              </a:ext>
            </a:extLst>
          </p:cNvPr>
          <p:cNvSpPr txBox="1"/>
          <p:nvPr/>
        </p:nvSpPr>
        <p:spPr>
          <a:xfrm>
            <a:off x="5121477" y="5902293"/>
            <a:ext cx="4739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ייהרג ואל יעבור!!!</a:t>
            </a:r>
          </a:p>
        </p:txBody>
      </p:sp>
    </p:spTree>
    <p:extLst>
      <p:ext uri="{BB962C8B-B14F-4D97-AF65-F5344CB8AC3E}">
        <p14:creationId xmlns:p14="http://schemas.microsoft.com/office/powerpoint/2010/main" val="49850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1" grpId="0" animBg="1"/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C106AF-088C-4D64-8345-5DCEA2E5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52" y="87215"/>
            <a:ext cx="8911687" cy="1280890"/>
          </a:xfrm>
        </p:spPr>
        <p:txBody>
          <a:bodyPr/>
          <a:lstStyle/>
          <a:p>
            <a:r>
              <a:rPr lang="he-IL" dirty="0"/>
              <a:t>מקרה שני</a:t>
            </a:r>
          </a:p>
        </p:txBody>
      </p:sp>
      <p:pic>
        <p:nvPicPr>
          <p:cNvPr id="4" name="Picture 6" descr="ציור היתולי, רופא, אופי">
            <a:extLst>
              <a:ext uri="{FF2B5EF4-FFF2-40B4-BE49-F238E27FC236}">
                <a16:creationId xmlns:a16="http://schemas.microsoft.com/office/drawing/2014/main" id="{C7AFE145-92B2-476E-833D-31CD5638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90" y="819639"/>
            <a:ext cx="2374084" cy="23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ציור היתולי, רופא, אופי">
            <a:extLst>
              <a:ext uri="{FF2B5EF4-FFF2-40B4-BE49-F238E27FC236}">
                <a16:creationId xmlns:a16="http://schemas.microsoft.com/office/drawing/2014/main" id="{2713C098-3253-445E-8445-3D81C95A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6" y="3961716"/>
            <a:ext cx="2374084" cy="23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E540A241-4226-403B-883B-987ECA8D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17" y="402672"/>
            <a:ext cx="2206305" cy="16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A994370B-973A-4EBE-B2A2-6364C59C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16" y="2850403"/>
            <a:ext cx="2206305" cy="16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בועת דיבור: אליפסה 7">
            <a:extLst>
              <a:ext uri="{FF2B5EF4-FFF2-40B4-BE49-F238E27FC236}">
                <a16:creationId xmlns:a16="http://schemas.microsoft.com/office/drawing/2014/main" id="{9019CD59-435F-4D52-842C-E4F7DE62D59F}"/>
              </a:ext>
            </a:extLst>
          </p:cNvPr>
          <p:cNvSpPr/>
          <p:nvPr/>
        </p:nvSpPr>
        <p:spPr>
          <a:xfrm>
            <a:off x="8279934" y="192947"/>
            <a:ext cx="2390862" cy="1543574"/>
          </a:xfrm>
          <a:prstGeom prst="wedgeEllipseCallout">
            <a:avLst>
              <a:gd name="adj1" fmla="val -103289"/>
              <a:gd name="adj2" fmla="val 634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אבא, אני מרגישה נורא ואיום, </a:t>
            </a:r>
          </a:p>
          <a:p>
            <a:pPr algn="ctr"/>
            <a:r>
              <a:rPr lang="he-IL" dirty="0"/>
              <a:t>בבקשה, תזמין לי רופא.</a:t>
            </a:r>
          </a:p>
        </p:txBody>
      </p:sp>
      <p:sp>
        <p:nvSpPr>
          <p:cNvPr id="9" name="בועת דיבור: אליפסה 8">
            <a:extLst>
              <a:ext uri="{FF2B5EF4-FFF2-40B4-BE49-F238E27FC236}">
                <a16:creationId xmlns:a16="http://schemas.microsoft.com/office/drawing/2014/main" id="{7C98B44C-A2D1-4BB6-B0B7-E815D146A1D8}"/>
              </a:ext>
            </a:extLst>
          </p:cNvPr>
          <p:cNvSpPr/>
          <p:nvPr/>
        </p:nvSpPr>
        <p:spPr>
          <a:xfrm>
            <a:off x="3907090" y="1099040"/>
            <a:ext cx="1669409" cy="1811858"/>
          </a:xfrm>
          <a:prstGeom prst="wedgeEllipseCallout">
            <a:avLst>
              <a:gd name="adj1" fmla="val -94508"/>
              <a:gd name="adj2" fmla="val -3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אני כאן,</a:t>
            </a:r>
          </a:p>
          <a:p>
            <a:pPr algn="ctr"/>
            <a:r>
              <a:rPr lang="he-IL" dirty="0"/>
              <a:t>במה אוכל לעזור?</a:t>
            </a:r>
          </a:p>
        </p:txBody>
      </p:sp>
      <p:sp>
        <p:nvSpPr>
          <p:cNvPr id="10" name="בועת דיבור: אליפסה 9">
            <a:extLst>
              <a:ext uri="{FF2B5EF4-FFF2-40B4-BE49-F238E27FC236}">
                <a16:creationId xmlns:a16="http://schemas.microsoft.com/office/drawing/2014/main" id="{9F4273B3-B0E2-4067-B0CA-083AF90A3068}"/>
              </a:ext>
            </a:extLst>
          </p:cNvPr>
          <p:cNvSpPr/>
          <p:nvPr/>
        </p:nvSpPr>
        <p:spPr>
          <a:xfrm>
            <a:off x="8048346" y="2704937"/>
            <a:ext cx="2298585" cy="1280890"/>
          </a:xfrm>
          <a:prstGeom prst="wedgeEllipseCallout">
            <a:avLst>
              <a:gd name="adj1" fmla="val -113830"/>
              <a:gd name="adj2" fmla="val 1338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לבת שלי יש </a:t>
            </a:r>
            <a:r>
              <a:rPr lang="he-IL"/>
              <a:t>חום גבוה,</a:t>
            </a:r>
            <a:endParaRPr lang="he-IL" dirty="0"/>
          </a:p>
          <a:p>
            <a:pPr algn="ctr"/>
            <a:r>
              <a:rPr lang="he-IL" dirty="0"/>
              <a:t>רעידות,</a:t>
            </a:r>
          </a:p>
          <a:p>
            <a:pPr algn="ctr"/>
            <a:r>
              <a:rPr lang="he-IL" dirty="0"/>
              <a:t>כאבים....</a:t>
            </a:r>
          </a:p>
        </p:txBody>
      </p:sp>
      <p:sp>
        <p:nvSpPr>
          <p:cNvPr id="11" name="בועת דיבור: אליפסה 10">
            <a:extLst>
              <a:ext uri="{FF2B5EF4-FFF2-40B4-BE49-F238E27FC236}">
                <a16:creationId xmlns:a16="http://schemas.microsoft.com/office/drawing/2014/main" id="{2B9DF26E-1F88-4CAC-9A2D-F12FF70412CD}"/>
              </a:ext>
            </a:extLst>
          </p:cNvPr>
          <p:cNvSpPr/>
          <p:nvPr/>
        </p:nvSpPr>
        <p:spPr>
          <a:xfrm>
            <a:off x="2024791" y="4237008"/>
            <a:ext cx="2374084" cy="2062083"/>
          </a:xfrm>
          <a:prstGeom prst="wedgeEllipseCallout">
            <a:avLst>
              <a:gd name="adj1" fmla="val -78077"/>
              <a:gd name="adj2" fmla="val -34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תביא לי עלים של עץ כלשהו, והכל יהיה בסדר...</a:t>
            </a:r>
            <a:endParaRPr lang="en-US" dirty="0"/>
          </a:p>
          <a:p>
            <a:pPr algn="ctr"/>
            <a:r>
              <a:rPr lang="he-IL" dirty="0"/>
              <a:t>אם לא, היא תמות.</a:t>
            </a:r>
          </a:p>
        </p:txBody>
      </p:sp>
      <p:pic>
        <p:nvPicPr>
          <p:cNvPr id="13" name="גרפיקה 12" descr="הפעל">
            <a:extLst>
              <a:ext uri="{FF2B5EF4-FFF2-40B4-BE49-F238E27FC236}">
                <a16:creationId xmlns:a16="http://schemas.microsoft.com/office/drawing/2014/main" id="{F5BC25A3-B5C7-481D-BCC8-8E0125E43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004227" y="4605951"/>
            <a:ext cx="696285" cy="914400"/>
          </a:xfrm>
          <a:prstGeom prst="rect">
            <a:avLst/>
          </a:prstGeom>
        </p:spPr>
      </p:pic>
      <p:pic>
        <p:nvPicPr>
          <p:cNvPr id="14" name="גרפיקה 13" descr="הפעל">
            <a:extLst>
              <a:ext uri="{FF2B5EF4-FFF2-40B4-BE49-F238E27FC236}">
                <a16:creationId xmlns:a16="http://schemas.microsoft.com/office/drawing/2014/main" id="{114562AB-2F33-4E25-BDC8-D894F1ADD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622290" y="4927491"/>
            <a:ext cx="696285" cy="914400"/>
          </a:xfrm>
          <a:prstGeom prst="rect">
            <a:avLst/>
          </a:prstGeom>
        </p:spPr>
      </p:pic>
      <p:pic>
        <p:nvPicPr>
          <p:cNvPr id="15" name="גרפיקה 14" descr="הפעל">
            <a:extLst>
              <a:ext uri="{FF2B5EF4-FFF2-40B4-BE49-F238E27FC236}">
                <a16:creationId xmlns:a16="http://schemas.microsoft.com/office/drawing/2014/main" id="{E65F9B2D-9436-42EF-8299-A90F0587F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203959" y="5151667"/>
            <a:ext cx="696285" cy="914400"/>
          </a:xfrm>
          <a:prstGeom prst="rect">
            <a:avLst/>
          </a:prstGeom>
        </p:spPr>
      </p:pic>
      <p:pic>
        <p:nvPicPr>
          <p:cNvPr id="16" name="גרפיקה 15" descr="הפעל">
            <a:extLst>
              <a:ext uri="{FF2B5EF4-FFF2-40B4-BE49-F238E27FC236}">
                <a16:creationId xmlns:a16="http://schemas.microsoft.com/office/drawing/2014/main" id="{F5A22BE6-A25E-4997-B41D-CF02E53A6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986663" y="5219948"/>
            <a:ext cx="696285" cy="914400"/>
          </a:xfrm>
          <a:prstGeom prst="rect">
            <a:avLst/>
          </a:prstGeom>
        </p:spPr>
      </p:pic>
      <p:pic>
        <p:nvPicPr>
          <p:cNvPr id="17" name="גרפיקה 16" descr="הפעל">
            <a:extLst>
              <a:ext uri="{FF2B5EF4-FFF2-40B4-BE49-F238E27FC236}">
                <a16:creationId xmlns:a16="http://schemas.microsoft.com/office/drawing/2014/main" id="{1FA74802-7851-4705-B4CE-F0C372297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644392" y="5330621"/>
            <a:ext cx="696285" cy="914400"/>
          </a:xfrm>
          <a:prstGeom prst="rect">
            <a:avLst/>
          </a:prstGeom>
        </p:spPr>
      </p:pic>
      <p:sp>
        <p:nvSpPr>
          <p:cNvPr id="18" name="בועת מחשבה: ענן 17">
            <a:extLst>
              <a:ext uri="{FF2B5EF4-FFF2-40B4-BE49-F238E27FC236}">
                <a16:creationId xmlns:a16="http://schemas.microsoft.com/office/drawing/2014/main" id="{FF575B53-EEE5-4237-8ADF-133A55F9D63D}"/>
              </a:ext>
            </a:extLst>
          </p:cNvPr>
          <p:cNvSpPr/>
          <p:nvPr/>
        </p:nvSpPr>
        <p:spPr>
          <a:xfrm>
            <a:off x="7302120" y="4288667"/>
            <a:ext cx="2298585" cy="1222314"/>
          </a:xfrm>
          <a:prstGeom prst="cloudCallout">
            <a:avLst>
              <a:gd name="adj1" fmla="val -81288"/>
              <a:gd name="adj2" fmla="val 32139"/>
            </a:avLst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איזה כיף,</a:t>
            </a:r>
          </a:p>
          <a:p>
            <a:pPr algn="ctr"/>
            <a:r>
              <a:rPr lang="he-IL" dirty="0">
                <a:solidFill>
                  <a:schemeClr val="tx1"/>
                </a:solidFill>
              </a:rPr>
              <a:t>השגתי עלים של אשרה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F5EE994-2DCE-41D1-B197-E1D4E768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209" y="4347151"/>
            <a:ext cx="1837437" cy="23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מלבן 18">
            <a:extLst>
              <a:ext uri="{FF2B5EF4-FFF2-40B4-BE49-F238E27FC236}">
                <a16:creationId xmlns:a16="http://schemas.microsoft.com/office/drawing/2014/main" id="{B0C7DB72-766C-4C83-9703-5F25A5852CFE}"/>
              </a:ext>
            </a:extLst>
          </p:cNvPr>
          <p:cNvSpPr/>
          <p:nvPr/>
        </p:nvSpPr>
        <p:spPr>
          <a:xfrm>
            <a:off x="8179264" y="5384691"/>
            <a:ext cx="2055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אסור!!!!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1D550DD5-5C08-4B5C-AF8A-4B6F0C35CD96}"/>
              </a:ext>
            </a:extLst>
          </p:cNvPr>
          <p:cNvSpPr/>
          <p:nvPr/>
        </p:nvSpPr>
        <p:spPr>
          <a:xfrm>
            <a:off x="6136218" y="6245021"/>
            <a:ext cx="3961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ייהרג ואל יעבור!!!</a:t>
            </a:r>
          </a:p>
        </p:txBody>
      </p:sp>
      <p:sp>
        <p:nvSpPr>
          <p:cNvPr id="12" name="הסבר: קו 11">
            <a:extLst>
              <a:ext uri="{FF2B5EF4-FFF2-40B4-BE49-F238E27FC236}">
                <a16:creationId xmlns:a16="http://schemas.microsoft.com/office/drawing/2014/main" id="{9EE2BF97-B224-4E1B-B2D6-9C4EF5605A90}"/>
              </a:ext>
            </a:extLst>
          </p:cNvPr>
          <p:cNvSpPr/>
          <p:nvPr/>
        </p:nvSpPr>
        <p:spPr>
          <a:xfrm>
            <a:off x="10670796" y="251670"/>
            <a:ext cx="1174459" cy="3892491"/>
          </a:xfrm>
          <a:prstGeom prst="borderCallout1">
            <a:avLst>
              <a:gd name="adj1" fmla="val 18750"/>
              <a:gd name="adj2" fmla="val -8333"/>
              <a:gd name="adj3" fmla="val 130555"/>
              <a:gd name="adj4" fmla="val -7547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בעל ספר החינוך מציין, ששמע מרבו, שבמקרה זה </a:t>
            </a:r>
          </a:p>
          <a:p>
            <a:pPr algn="ctr"/>
            <a:r>
              <a:rPr lang="he-IL" dirty="0"/>
              <a:t>יעבור ולא ימות.</a:t>
            </a:r>
          </a:p>
          <a:p>
            <a:pPr algn="ctr"/>
            <a:r>
              <a:rPr lang="he-IL" dirty="0"/>
              <a:t>הוא יכול להשתמש בעלי העץ לתרופה.</a:t>
            </a:r>
          </a:p>
        </p:txBody>
      </p:sp>
    </p:spTree>
    <p:extLst>
      <p:ext uri="{BB962C8B-B14F-4D97-AF65-F5344CB8AC3E}">
        <p14:creationId xmlns:p14="http://schemas.microsoft.com/office/powerpoint/2010/main" val="109970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8" grpId="0" animBg="1"/>
      <p:bldP spid="19" grpId="0"/>
      <p:bldP spid="2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6E815F0-9520-4438-98C2-078A2747F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71358" y="139337"/>
            <a:ext cx="8915400" cy="1219200"/>
          </a:xfrm>
        </p:spPr>
        <p:txBody>
          <a:bodyPr>
            <a:normAutofit/>
          </a:bodyPr>
          <a:lstStyle/>
          <a:p>
            <a:r>
              <a:rPr lang="he-IL" sz="2800" dirty="0">
                <a:latin typeface="Guttman Stam" panose="02010401010101010101" pitchFamily="2" charset="-79"/>
                <a:cs typeface="Guttman Stam" panose="02010401010101010101" pitchFamily="2" charset="-79"/>
              </a:rPr>
              <a:t>"לפני עוור לא </a:t>
            </a:r>
            <a:r>
              <a:rPr lang="he-IL" sz="2800" dirty="0" err="1">
                <a:latin typeface="Guttman Stam" panose="02010401010101010101" pitchFamily="2" charset="-79"/>
                <a:cs typeface="Guttman Stam" panose="02010401010101010101" pitchFamily="2" charset="-79"/>
              </a:rPr>
              <a:t>תתן</a:t>
            </a:r>
            <a:r>
              <a:rPr lang="he-IL" sz="2800" dirty="0">
                <a:latin typeface="Guttman Stam" panose="02010401010101010101" pitchFamily="2" charset="-79"/>
                <a:cs typeface="Guttman Stam" panose="02010401010101010101" pitchFamily="2" charset="-79"/>
              </a:rPr>
              <a:t> מכשול" </a:t>
            </a:r>
            <a:r>
              <a:rPr lang="he-IL" sz="1400" dirty="0"/>
              <a:t>(ויקרא </a:t>
            </a:r>
            <a:r>
              <a:rPr lang="he-IL" sz="1400" dirty="0" err="1"/>
              <a:t>יט,יד</a:t>
            </a:r>
            <a:r>
              <a:rPr lang="he-IL" sz="1400" dirty="0"/>
              <a:t>)</a:t>
            </a:r>
          </a:p>
        </p:txBody>
      </p:sp>
      <p:sp>
        <p:nvSpPr>
          <p:cNvPr id="4" name="לחצן פעולה: מסמך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4425F24-E503-4DCF-BC9B-9DC35B961534}"/>
              </a:ext>
            </a:extLst>
          </p:cNvPr>
          <p:cNvSpPr/>
          <p:nvPr/>
        </p:nvSpPr>
        <p:spPr>
          <a:xfrm>
            <a:off x="1550945" y="3036399"/>
            <a:ext cx="2403566" cy="216843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אדם שמכשיל את חברו.</a:t>
            </a:r>
          </a:p>
          <a:p>
            <a:pPr algn="ctr"/>
            <a:r>
              <a:rPr lang="he-IL" dirty="0"/>
              <a:t>במקרה שלנו, גורם לו לעבוד עבודה זרה,</a:t>
            </a:r>
          </a:p>
          <a:p>
            <a:pPr algn="ctr"/>
            <a:r>
              <a:rPr lang="he-IL" dirty="0"/>
              <a:t>בכך שמכר לו בהמה לע"ז, או כל דרך אחרת שסייעה לו לעשות זאת.</a:t>
            </a:r>
          </a:p>
        </p:txBody>
      </p:sp>
      <p:sp>
        <p:nvSpPr>
          <p:cNvPr id="6" name="כוכב: 8 פינות 5">
            <a:extLst>
              <a:ext uri="{FF2B5EF4-FFF2-40B4-BE49-F238E27FC236}">
                <a16:creationId xmlns:a16="http://schemas.microsoft.com/office/drawing/2014/main" id="{CF8A0C1E-75CD-410C-9C7F-B57591512721}"/>
              </a:ext>
            </a:extLst>
          </p:cNvPr>
          <p:cNvSpPr/>
          <p:nvPr/>
        </p:nvSpPr>
        <p:spPr>
          <a:xfrm>
            <a:off x="3419410" y="3708355"/>
            <a:ext cx="3624015" cy="1410788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עובד העבודה זרה=עוור</a:t>
            </a:r>
          </a:p>
        </p:txBody>
      </p:sp>
      <p:sp>
        <p:nvSpPr>
          <p:cNvPr id="7" name="כוכב: 8 פינות 6">
            <a:extLst>
              <a:ext uri="{FF2B5EF4-FFF2-40B4-BE49-F238E27FC236}">
                <a16:creationId xmlns:a16="http://schemas.microsoft.com/office/drawing/2014/main" id="{81313639-4ACF-4EF3-A7B9-0693EEE52625}"/>
              </a:ext>
            </a:extLst>
          </p:cNvPr>
          <p:cNvSpPr/>
          <p:nvPr/>
        </p:nvSpPr>
        <p:spPr>
          <a:xfrm>
            <a:off x="1021726" y="4945546"/>
            <a:ext cx="3169766" cy="1410789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עבודה זרה=מכשול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5ECF93E-2FC8-4088-B4F8-7335E4630080}"/>
              </a:ext>
            </a:extLst>
          </p:cNvPr>
          <p:cNvSpPr/>
          <p:nvPr/>
        </p:nvSpPr>
        <p:spPr>
          <a:xfrm>
            <a:off x="8858001" y="414194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המקרה: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0634AF2-3051-43A3-B207-809B26944D02}"/>
              </a:ext>
            </a:extLst>
          </p:cNvPr>
          <p:cNvSpPr txBox="1"/>
          <p:nvPr/>
        </p:nvSpPr>
        <p:spPr>
          <a:xfrm>
            <a:off x="7083128" y="1035852"/>
            <a:ext cx="43804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כופים על מוכר, למכור בהמה לעבודה זרה.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אם לא יעשה זאת, יהרגו אותו.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50F3091-6DC0-4363-9CBA-C271FFC94B86}"/>
              </a:ext>
            </a:extLst>
          </p:cNvPr>
          <p:cNvSpPr txBox="1"/>
          <p:nvPr/>
        </p:nvSpPr>
        <p:spPr>
          <a:xfrm>
            <a:off x="8858001" y="2316158"/>
            <a:ext cx="14776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Yad-Brush" panose="02010401010101010101" pitchFamily="2" charset="-79"/>
              </a:rPr>
              <a:t>הדין: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7999E3A-A328-4414-8C21-03CB3834215B}"/>
              </a:ext>
            </a:extLst>
          </p:cNvPr>
          <p:cNvSpPr txBox="1"/>
          <p:nvPr/>
        </p:nvSpPr>
        <p:spPr>
          <a:xfrm>
            <a:off x="8181702" y="2965490"/>
            <a:ext cx="2647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ימכור ולא ייהרג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AC92998-F858-4F3B-A5D7-218DC7428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35"/>
          <a:stretch/>
        </p:blipFill>
        <p:spPr bwMode="auto">
          <a:xfrm>
            <a:off x="3965936" y="3034953"/>
            <a:ext cx="916033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FD63758-FC33-4478-AF48-AD30D9B31959}"/>
              </a:ext>
            </a:extLst>
          </p:cNvPr>
          <p:cNvSpPr txBox="1"/>
          <p:nvPr/>
        </p:nvSpPr>
        <p:spPr>
          <a:xfrm>
            <a:off x="8772591" y="3525491"/>
            <a:ext cx="10014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הנימוק: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95CA1A4-4892-4AF2-B5D2-0BA34C4DF4B1}"/>
              </a:ext>
            </a:extLst>
          </p:cNvPr>
          <p:cNvSpPr txBox="1"/>
          <p:nvPr/>
        </p:nvSpPr>
        <p:spPr>
          <a:xfrm>
            <a:off x="6390797" y="4329502"/>
            <a:ext cx="476358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האיסורים שנלמדים מלאו של 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"לפני עוור"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אינם נכללים </a:t>
            </a:r>
            <a:r>
              <a:rPr lang="he-IL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באביזרייהו</a:t>
            </a:r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he-IL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דעבודה</a:t>
            </a:r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 זרה,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כי אינם מיוחדים לעבודה זרה.</a:t>
            </a:r>
          </a:p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הם נכונים גם לאיסורים אחרים.</a:t>
            </a:r>
          </a:p>
        </p:txBody>
      </p:sp>
    </p:spTree>
    <p:extLst>
      <p:ext uri="{BB962C8B-B14F-4D97-AF65-F5344CB8AC3E}">
        <p14:creationId xmlns:p14="http://schemas.microsoft.com/office/powerpoint/2010/main" val="371066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8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6000" t="-1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>
            <a:extLst>
              <a:ext uri="{FF2B5EF4-FFF2-40B4-BE49-F238E27FC236}">
                <a16:creationId xmlns:a16="http://schemas.microsoft.com/office/drawing/2014/main" id="{E4577BFB-5187-4DEB-8111-53C720E8B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175" y="1363061"/>
            <a:ext cx="1447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00B7806-817A-49E4-BAA3-B104D0FE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70" y="129588"/>
            <a:ext cx="8911687" cy="1280890"/>
          </a:xfrm>
        </p:spPr>
        <p:txBody>
          <a:bodyPr/>
          <a:lstStyle/>
          <a:p>
            <a:r>
              <a:rPr lang="he-IL" dirty="0"/>
              <a:t>מכירת בהמה לצורכי עבודה זרה</a:t>
            </a: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C7ED3200-3B94-434B-A4D9-E0B3208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06" y="1325335"/>
            <a:ext cx="1447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D359C478-D076-45EE-B248-7EA8636D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73" y="5159229"/>
            <a:ext cx="1447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0DC3E655-EF9D-4B36-B37D-D193278A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938" y="3008327"/>
            <a:ext cx="1447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בועת דיבור: אליפסה 3">
            <a:extLst>
              <a:ext uri="{FF2B5EF4-FFF2-40B4-BE49-F238E27FC236}">
                <a16:creationId xmlns:a16="http://schemas.microsoft.com/office/drawing/2014/main" id="{5001BEED-99FD-43D3-A5BE-DDA4F356A625}"/>
              </a:ext>
            </a:extLst>
          </p:cNvPr>
          <p:cNvSpPr/>
          <p:nvPr/>
        </p:nvSpPr>
        <p:spPr>
          <a:xfrm>
            <a:off x="8117173" y="897872"/>
            <a:ext cx="2020002" cy="1025211"/>
          </a:xfrm>
          <a:prstGeom prst="wedgeEllipseCallout">
            <a:avLst>
              <a:gd name="adj1" fmla="val 72940"/>
              <a:gd name="adj2" fmla="val 16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שלום, אפשר לקנות בבקשה פרה?</a:t>
            </a:r>
          </a:p>
        </p:txBody>
      </p:sp>
      <p:sp>
        <p:nvSpPr>
          <p:cNvPr id="5" name="בועת דיבור: אליפסה 4">
            <a:extLst>
              <a:ext uri="{FF2B5EF4-FFF2-40B4-BE49-F238E27FC236}">
                <a16:creationId xmlns:a16="http://schemas.microsoft.com/office/drawing/2014/main" id="{CD415EF6-0539-4216-8E95-C477D8406B87}"/>
              </a:ext>
            </a:extLst>
          </p:cNvPr>
          <p:cNvSpPr/>
          <p:nvPr/>
        </p:nvSpPr>
        <p:spPr>
          <a:xfrm>
            <a:off x="10631298" y="3313651"/>
            <a:ext cx="1062956" cy="1333500"/>
          </a:xfrm>
          <a:prstGeom prst="wedgeEllipseCallout">
            <a:avLst>
              <a:gd name="adj1" fmla="val -106458"/>
              <a:gd name="adj2" fmla="val -5561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לצורך מה?</a:t>
            </a:r>
          </a:p>
        </p:txBody>
      </p:sp>
      <p:sp>
        <p:nvSpPr>
          <p:cNvPr id="6" name="בועת דיבור: אליפסה 5">
            <a:extLst>
              <a:ext uri="{FF2B5EF4-FFF2-40B4-BE49-F238E27FC236}">
                <a16:creationId xmlns:a16="http://schemas.microsoft.com/office/drawing/2014/main" id="{04F99BD6-E795-4CA8-82F7-2EE3914116E9}"/>
              </a:ext>
            </a:extLst>
          </p:cNvPr>
          <p:cNvSpPr/>
          <p:nvPr/>
        </p:nvSpPr>
        <p:spPr>
          <a:xfrm>
            <a:off x="6712294" y="4600739"/>
            <a:ext cx="1447800" cy="922789"/>
          </a:xfrm>
          <a:prstGeom prst="wedgeEllipseCallout">
            <a:avLst>
              <a:gd name="adj1" fmla="val 62026"/>
              <a:gd name="adj2" fmla="val 37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להקריב לאלוהים שלי.</a:t>
            </a:r>
          </a:p>
        </p:txBody>
      </p:sp>
      <p:sp>
        <p:nvSpPr>
          <p:cNvPr id="7" name="בועת דיבור: אליפסה 6">
            <a:extLst>
              <a:ext uri="{FF2B5EF4-FFF2-40B4-BE49-F238E27FC236}">
                <a16:creationId xmlns:a16="http://schemas.microsoft.com/office/drawing/2014/main" id="{01A7EB47-B543-4A46-A268-8131D77DEA1D}"/>
              </a:ext>
            </a:extLst>
          </p:cNvPr>
          <p:cNvSpPr/>
          <p:nvPr/>
        </p:nvSpPr>
        <p:spPr>
          <a:xfrm>
            <a:off x="3571808" y="825501"/>
            <a:ext cx="2273766" cy="914274"/>
          </a:xfrm>
          <a:prstGeom prst="wedgeEllipseCallout">
            <a:avLst>
              <a:gd name="adj1" fmla="val -54776"/>
              <a:gd name="adj2" fmla="val 313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בשום אופן לא,</a:t>
            </a:r>
          </a:p>
          <a:p>
            <a:pPr algn="ctr"/>
            <a:r>
              <a:rPr lang="he-IL" dirty="0"/>
              <a:t>אין על מה לדבר.</a:t>
            </a:r>
          </a:p>
        </p:txBody>
      </p:sp>
      <p:pic>
        <p:nvPicPr>
          <p:cNvPr id="6160" name="Picture 16">
            <a:extLst>
              <a:ext uri="{FF2B5EF4-FFF2-40B4-BE49-F238E27FC236}">
                <a16:creationId xmlns:a16="http://schemas.microsoft.com/office/drawing/2014/main" id="{FA0244B6-3BF0-424B-8E48-62F5C2757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25" y="3325740"/>
            <a:ext cx="1447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בועת דיבור: אליפסה 7">
            <a:extLst>
              <a:ext uri="{FF2B5EF4-FFF2-40B4-BE49-F238E27FC236}">
                <a16:creationId xmlns:a16="http://schemas.microsoft.com/office/drawing/2014/main" id="{F25AA62E-2681-4477-A8EF-C6DB6E4B15F3}"/>
              </a:ext>
            </a:extLst>
          </p:cNvPr>
          <p:cNvSpPr/>
          <p:nvPr/>
        </p:nvSpPr>
        <p:spPr>
          <a:xfrm>
            <a:off x="374207" y="3225739"/>
            <a:ext cx="2583829" cy="1113890"/>
          </a:xfrm>
          <a:prstGeom prst="wedgeEllipseCallout">
            <a:avLst>
              <a:gd name="adj1" fmla="val 60335"/>
              <a:gd name="adj2" fmla="val -14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אני כבר אראה לך,</a:t>
            </a:r>
          </a:p>
          <a:p>
            <a:pPr algn="ctr"/>
            <a:r>
              <a:rPr lang="he-IL" dirty="0"/>
              <a:t>אם לא </a:t>
            </a:r>
            <a:r>
              <a:rPr lang="he-IL" dirty="0" err="1"/>
              <a:t>תתן</a:t>
            </a:r>
            <a:r>
              <a:rPr lang="he-IL" dirty="0"/>
              <a:t> לי, תמות.</a:t>
            </a:r>
          </a:p>
        </p:txBody>
      </p:sp>
      <p:pic>
        <p:nvPicPr>
          <p:cNvPr id="6162" name="Picture 18">
            <a:extLst>
              <a:ext uri="{FF2B5EF4-FFF2-40B4-BE49-F238E27FC236}">
                <a16:creationId xmlns:a16="http://schemas.microsoft.com/office/drawing/2014/main" id="{A47C9C10-2CD0-43BD-931D-6B65E9E0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0" y="5394912"/>
            <a:ext cx="1447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בועת מחשבה: ענן 9">
            <a:extLst>
              <a:ext uri="{FF2B5EF4-FFF2-40B4-BE49-F238E27FC236}">
                <a16:creationId xmlns:a16="http://schemas.microsoft.com/office/drawing/2014/main" id="{FB70801A-4D30-49D4-A576-C20056D36477}"/>
              </a:ext>
            </a:extLst>
          </p:cNvPr>
          <p:cNvSpPr/>
          <p:nvPr/>
        </p:nvSpPr>
        <p:spPr>
          <a:xfrm>
            <a:off x="2341072" y="5326145"/>
            <a:ext cx="1447800" cy="1166584"/>
          </a:xfrm>
          <a:prstGeom prst="cloudCallout">
            <a:avLst>
              <a:gd name="adj1" fmla="val -95580"/>
              <a:gd name="adj2" fmla="val -2954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אוי וי...</a:t>
            </a:r>
          </a:p>
          <a:p>
            <a:pPr algn="ctr"/>
            <a:r>
              <a:rPr lang="he-IL" dirty="0"/>
              <a:t>מה עושים?!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6350BFC-F429-499D-8D2D-D6F8AF1F69CC}"/>
              </a:ext>
            </a:extLst>
          </p:cNvPr>
          <p:cNvSpPr txBox="1"/>
          <p:nvPr/>
        </p:nvSpPr>
        <p:spPr>
          <a:xfrm>
            <a:off x="4540415" y="1923083"/>
            <a:ext cx="329752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יעבור-ימכור,</a:t>
            </a:r>
          </a:p>
          <a:p>
            <a:pPr algn="ctr"/>
            <a:r>
              <a:rPr lang="he-IL" sz="28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ואל ייהרג,</a:t>
            </a:r>
          </a:p>
          <a:p>
            <a:pPr algn="ctr"/>
            <a:r>
              <a:rPr lang="he-IL" sz="28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מפני שלאו של "לפני עוור" אינו מיוחד לעבודה זרה.</a:t>
            </a:r>
          </a:p>
        </p:txBody>
      </p:sp>
    </p:spTree>
    <p:extLst>
      <p:ext uri="{BB962C8B-B14F-4D97-AF65-F5344CB8AC3E}">
        <p14:creationId xmlns:p14="http://schemas.microsoft.com/office/powerpoint/2010/main" val="387512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5AA8A6-E9C0-453B-BBEE-ABD21AB2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6" y="101596"/>
            <a:ext cx="3014773" cy="1280890"/>
          </a:xfrm>
        </p:spPr>
        <p:txBody>
          <a:bodyPr/>
          <a:lstStyle/>
          <a:p>
            <a:r>
              <a:rPr lang="he-IL" b="1" dirty="0">
                <a:solidFill>
                  <a:schemeClr val="tx1"/>
                </a:solidFill>
              </a:rPr>
              <a:t>שפיכות דמים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362E44F-B9F0-4EA1-B3F1-615ECF5569EE}"/>
              </a:ext>
            </a:extLst>
          </p:cNvPr>
          <p:cNvSpPr txBox="1"/>
          <p:nvPr/>
        </p:nvSpPr>
        <p:spPr>
          <a:xfrm>
            <a:off x="8070980" y="335902"/>
            <a:ext cx="34336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סיימנו בדברי בעל ספר החינוך, בעניין עבודה זרה, נעבור לשפיכות דמים</a:t>
            </a:r>
            <a:r>
              <a:rPr lang="he-IL" dirty="0"/>
              <a:t>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8A5596F-F156-4CA0-9421-992E617E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4" y="1084004"/>
            <a:ext cx="2140015" cy="15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A14DB38-44E3-4614-949F-A08DA84E220F}"/>
              </a:ext>
            </a:extLst>
          </p:cNvPr>
          <p:cNvSpPr txBox="1"/>
          <p:nvPr/>
        </p:nvSpPr>
        <p:spPr>
          <a:xfrm>
            <a:off x="3872204" y="2203580"/>
            <a:ext cx="1974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הגיון!!!</a:t>
            </a:r>
          </a:p>
        </p:txBody>
      </p:sp>
      <p:sp>
        <p:nvSpPr>
          <p:cNvPr id="6" name="מגילה: אופקית 5">
            <a:extLst>
              <a:ext uri="{FF2B5EF4-FFF2-40B4-BE49-F238E27FC236}">
                <a16:creationId xmlns:a16="http://schemas.microsoft.com/office/drawing/2014/main" id="{25FBD44B-22FF-4EAD-936F-569DCA0F8BB9}"/>
              </a:ext>
            </a:extLst>
          </p:cNvPr>
          <p:cNvSpPr/>
          <p:nvPr/>
        </p:nvSpPr>
        <p:spPr>
          <a:xfrm>
            <a:off x="8808098" y="1832873"/>
            <a:ext cx="2892490" cy="1908701"/>
          </a:xfrm>
          <a:prstGeom prst="horizontalScroll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"מה חזית </a:t>
            </a:r>
            <a:r>
              <a:rPr lang="he-IL" dirty="0" err="1"/>
              <a:t>דדמך</a:t>
            </a:r>
            <a:r>
              <a:rPr lang="he-IL" dirty="0"/>
              <a:t> דידך סומק טפי"?</a:t>
            </a:r>
          </a:p>
        </p:txBody>
      </p:sp>
      <p:sp>
        <p:nvSpPr>
          <p:cNvPr id="7" name="לחצן פעולה: מסמך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DBB969E-5964-4167-8B57-9E562B6C15B7}"/>
              </a:ext>
            </a:extLst>
          </p:cNvPr>
          <p:cNvSpPr/>
          <p:nvPr/>
        </p:nvSpPr>
        <p:spPr>
          <a:xfrm>
            <a:off x="7515808" y="2859240"/>
            <a:ext cx="1698171" cy="1791477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מנין שהדם שלך אדום יותר משל חברך?</a:t>
            </a:r>
          </a:p>
        </p:txBody>
      </p:sp>
      <p:sp>
        <p:nvSpPr>
          <p:cNvPr id="8" name="מגילה: אופקית 7">
            <a:extLst>
              <a:ext uri="{FF2B5EF4-FFF2-40B4-BE49-F238E27FC236}">
                <a16:creationId xmlns:a16="http://schemas.microsoft.com/office/drawing/2014/main" id="{BF604BD0-9245-4D88-879E-F040327071BC}"/>
              </a:ext>
            </a:extLst>
          </p:cNvPr>
          <p:cNvSpPr/>
          <p:nvPr/>
        </p:nvSpPr>
        <p:spPr>
          <a:xfrm>
            <a:off x="9116009" y="4650717"/>
            <a:ext cx="2892490" cy="1791476"/>
          </a:xfrm>
          <a:prstGeom prst="horizontalScroll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"</a:t>
            </a:r>
            <a:r>
              <a:rPr lang="he-IL" dirty="0" err="1"/>
              <a:t>דלמא</a:t>
            </a:r>
            <a:r>
              <a:rPr lang="he-IL" dirty="0"/>
              <a:t> </a:t>
            </a:r>
            <a:r>
              <a:rPr lang="he-IL" dirty="0" err="1"/>
              <a:t>דמא</a:t>
            </a:r>
            <a:r>
              <a:rPr lang="he-IL" dirty="0"/>
              <a:t> </a:t>
            </a:r>
            <a:r>
              <a:rPr lang="he-IL" dirty="0" err="1"/>
              <a:t>דההוא</a:t>
            </a:r>
            <a:r>
              <a:rPr lang="he-IL" dirty="0"/>
              <a:t> גברא סומק טפי?!</a:t>
            </a:r>
          </a:p>
        </p:txBody>
      </p:sp>
      <p:sp>
        <p:nvSpPr>
          <p:cNvPr id="9" name="לחצן פעולה: מסמך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E6B7611-FDC2-4A76-B265-193E4AE779FF}"/>
              </a:ext>
            </a:extLst>
          </p:cNvPr>
          <p:cNvSpPr/>
          <p:nvPr/>
        </p:nvSpPr>
        <p:spPr>
          <a:xfrm>
            <a:off x="7450493" y="5248274"/>
            <a:ext cx="1763486" cy="160972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שמא דמו של חברך אדום יותר?!</a:t>
            </a:r>
          </a:p>
        </p:txBody>
      </p:sp>
      <p:sp>
        <p:nvSpPr>
          <p:cNvPr id="10" name="פיצוץ : 14 נקודות 9">
            <a:extLst>
              <a:ext uri="{FF2B5EF4-FFF2-40B4-BE49-F238E27FC236}">
                <a16:creationId xmlns:a16="http://schemas.microsoft.com/office/drawing/2014/main" id="{DAE09745-6789-44C2-9128-4AFAC49E783D}"/>
              </a:ext>
            </a:extLst>
          </p:cNvPr>
          <p:cNvSpPr/>
          <p:nvPr/>
        </p:nvSpPr>
        <p:spPr>
          <a:xfrm>
            <a:off x="4679498" y="3601617"/>
            <a:ext cx="3662264" cy="257475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אולי הנרצח עשוי לקיים יותר מצוות מהרוצח?!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75BD42A-E809-4EA9-BF37-4A29E71DB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51" y="1549616"/>
            <a:ext cx="2796852" cy="2475214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C46B03D-9B21-4CAD-B610-F32758C97760}"/>
              </a:ext>
            </a:extLst>
          </p:cNvPr>
          <p:cNvSpPr txBox="1"/>
          <p:nvPr/>
        </p:nvSpPr>
        <p:spPr>
          <a:xfrm>
            <a:off x="457200" y="3844898"/>
            <a:ext cx="34150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אסור לאדם להרוג אדם אחר,</a:t>
            </a:r>
          </a:p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גם אם הוא בעצמו ייהרג</a:t>
            </a:r>
          </a:p>
        </p:txBody>
      </p:sp>
    </p:spTree>
    <p:extLst>
      <p:ext uri="{BB962C8B-B14F-4D97-AF65-F5344CB8AC3E}">
        <p14:creationId xmlns:p14="http://schemas.microsoft.com/office/powerpoint/2010/main" val="2684415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  <p:bldP spid="8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518384A-9BDD-4FB2-A881-3271FDB2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709" y="153798"/>
            <a:ext cx="8915400" cy="2102841"/>
          </a:xfrm>
        </p:spPr>
        <p:txBody>
          <a:bodyPr/>
          <a:lstStyle/>
          <a:p>
            <a:pPr algn="ctr"/>
            <a:r>
              <a:rPr lang="he-IL" dirty="0"/>
              <a:t>" אפילו היו כמה אלפים ישראלים,</a:t>
            </a:r>
          </a:p>
          <a:p>
            <a:pPr algn="ctr"/>
            <a:r>
              <a:rPr lang="he-IL" dirty="0"/>
              <a:t>ואמרו להם אנסים:</a:t>
            </a:r>
          </a:p>
          <a:p>
            <a:pPr algn="ctr"/>
            <a:r>
              <a:rPr lang="he-IL" dirty="0"/>
              <a:t>"תנו לנו אחד מכם"</a:t>
            </a:r>
          </a:p>
          <a:p>
            <a:pPr algn="ctr"/>
            <a:r>
              <a:rPr lang="he-IL" dirty="0"/>
              <a:t>יהרגו כולם, ואל יתנו נפש אחת מישראל.</a:t>
            </a:r>
          </a:p>
          <a:p>
            <a:pPr algn="ctr"/>
            <a:r>
              <a:rPr lang="he-IL" dirty="0"/>
              <a:t>(ירושלמי תרומות </a:t>
            </a:r>
            <a:r>
              <a:rPr lang="he-IL" dirty="0" err="1"/>
              <a:t>ח,ד</a:t>
            </a:r>
            <a:r>
              <a:rPr lang="he-IL" dirty="0"/>
              <a:t>)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F65A4BF-3CB8-4A2A-A41E-465A8C7211B7}"/>
              </a:ext>
            </a:extLst>
          </p:cNvPr>
          <p:cNvSpPr txBox="1"/>
          <p:nvPr/>
        </p:nvSpPr>
        <p:spPr>
          <a:xfrm>
            <a:off x="10011427" y="1939756"/>
            <a:ext cx="17188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מקרה ראשון</a:t>
            </a:r>
          </a:p>
        </p:txBody>
      </p:sp>
      <p:pic>
        <p:nvPicPr>
          <p:cNvPr id="8" name="גרפיקה 7" descr="קבוצת גברים">
            <a:extLst>
              <a:ext uri="{FF2B5EF4-FFF2-40B4-BE49-F238E27FC236}">
                <a16:creationId xmlns:a16="http://schemas.microsoft.com/office/drawing/2014/main" id="{B2DD88F2-ADE6-487E-B891-77D7C78F5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8973" y="4620208"/>
            <a:ext cx="914400" cy="914400"/>
          </a:xfrm>
          <a:prstGeom prst="rect">
            <a:avLst/>
          </a:prstGeom>
        </p:spPr>
      </p:pic>
      <p:pic>
        <p:nvPicPr>
          <p:cNvPr id="10" name="גרפיקה 9" descr="קבוצת גברים">
            <a:extLst>
              <a:ext uri="{FF2B5EF4-FFF2-40B4-BE49-F238E27FC236}">
                <a16:creationId xmlns:a16="http://schemas.microsoft.com/office/drawing/2014/main" id="{C04C6C0D-21FA-480B-B321-54AA32BB6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6077" y="4945224"/>
            <a:ext cx="914400" cy="914400"/>
          </a:xfrm>
          <a:prstGeom prst="rect">
            <a:avLst/>
          </a:prstGeom>
        </p:spPr>
      </p:pic>
      <p:pic>
        <p:nvPicPr>
          <p:cNvPr id="11" name="גרפיקה 10" descr="קבוצת גברים">
            <a:extLst>
              <a:ext uri="{FF2B5EF4-FFF2-40B4-BE49-F238E27FC236}">
                <a16:creationId xmlns:a16="http://schemas.microsoft.com/office/drawing/2014/main" id="{BA891A91-65C7-4710-981D-60967FAB5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195" y="4800600"/>
            <a:ext cx="914400" cy="914400"/>
          </a:xfrm>
          <a:prstGeom prst="rect">
            <a:avLst/>
          </a:prstGeom>
        </p:spPr>
      </p:pic>
      <p:pic>
        <p:nvPicPr>
          <p:cNvPr id="12" name="גרפיקה 11" descr="קבוצת גברים">
            <a:extLst>
              <a:ext uri="{FF2B5EF4-FFF2-40B4-BE49-F238E27FC236}">
                <a16:creationId xmlns:a16="http://schemas.microsoft.com/office/drawing/2014/main" id="{774EB518-2931-455D-B954-3763E267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5855" y="5164494"/>
            <a:ext cx="914400" cy="914400"/>
          </a:xfrm>
          <a:prstGeom prst="rect">
            <a:avLst/>
          </a:prstGeom>
        </p:spPr>
      </p:pic>
      <p:pic>
        <p:nvPicPr>
          <p:cNvPr id="13" name="גרפיקה 12" descr="קבוצת גברים">
            <a:extLst>
              <a:ext uri="{FF2B5EF4-FFF2-40B4-BE49-F238E27FC236}">
                <a16:creationId xmlns:a16="http://schemas.microsoft.com/office/drawing/2014/main" id="{9189ED98-F234-4C67-98F9-D0BE7350E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8925" y="4980992"/>
            <a:ext cx="914400" cy="914400"/>
          </a:xfrm>
          <a:prstGeom prst="rect">
            <a:avLst/>
          </a:prstGeom>
        </p:spPr>
      </p:pic>
      <p:pic>
        <p:nvPicPr>
          <p:cNvPr id="14" name="גרפיקה 4" descr="איש">
            <a:extLst>
              <a:ext uri="{FF2B5EF4-FFF2-40B4-BE49-F238E27FC236}">
                <a16:creationId xmlns:a16="http://schemas.microsoft.com/office/drawing/2014/main" id="{7F694CAB-28A6-4A6B-B32C-EB6F596A9E2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4694" y="2686531"/>
            <a:ext cx="914400" cy="914400"/>
          </a:xfrm>
          <a:prstGeom prst="rect">
            <a:avLst/>
          </a:prstGeom>
        </p:spPr>
      </p:pic>
      <p:sp>
        <p:nvSpPr>
          <p:cNvPr id="15" name="בועת דיבור: אליפסה 14">
            <a:extLst>
              <a:ext uri="{FF2B5EF4-FFF2-40B4-BE49-F238E27FC236}">
                <a16:creationId xmlns:a16="http://schemas.microsoft.com/office/drawing/2014/main" id="{36B35795-8F10-4E46-894F-57FD9F8353EE}"/>
              </a:ext>
            </a:extLst>
          </p:cNvPr>
          <p:cNvSpPr/>
          <p:nvPr/>
        </p:nvSpPr>
        <p:spPr>
          <a:xfrm>
            <a:off x="6985428" y="2361537"/>
            <a:ext cx="2305049" cy="1828757"/>
          </a:xfrm>
          <a:prstGeom prst="wedgeEllipseCallout">
            <a:avLst>
              <a:gd name="adj1" fmla="val 111910"/>
              <a:gd name="adj2" fmla="val -30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הביאו לי אדם אחד להורגו,</a:t>
            </a:r>
          </a:p>
          <a:p>
            <a:pPr algn="ctr"/>
            <a:r>
              <a:rPr lang="he-IL" dirty="0"/>
              <a:t>אם לא, אהרוג את כולם.</a:t>
            </a:r>
            <a:endParaRPr lang="en-US" dirty="0"/>
          </a:p>
          <a:p>
            <a:pPr algn="ctr"/>
            <a:r>
              <a:rPr lang="he-IL" dirty="0">
                <a:solidFill>
                  <a:schemeClr val="tx1"/>
                </a:solidFill>
                <a:highlight>
                  <a:srgbClr val="FFFF00"/>
                </a:highlight>
              </a:rPr>
              <a:t>לא מציין אדם מסוים</a:t>
            </a:r>
          </a:p>
        </p:txBody>
      </p:sp>
      <p:sp>
        <p:nvSpPr>
          <p:cNvPr id="16" name="לחצן פעולה: מסמך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D3DFB9-6965-4AA6-B606-ADC07F540E01}"/>
              </a:ext>
            </a:extLst>
          </p:cNvPr>
          <p:cNvSpPr/>
          <p:nvPr/>
        </p:nvSpPr>
        <p:spPr>
          <a:xfrm>
            <a:off x="10075178" y="4026716"/>
            <a:ext cx="1887523" cy="2315361"/>
          </a:xfrm>
          <a:prstGeom prst="actionButton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לא יביאו </a:t>
            </a:r>
            <a:r>
              <a:rPr lang="he-IL" dirty="0"/>
              <a:t>אף אחד,</a:t>
            </a:r>
          </a:p>
          <a:p>
            <a:pPr algn="ctr"/>
            <a:r>
              <a:rPr lang="he-IL" dirty="0"/>
              <a:t>אפילו אם ייהרגו כולם.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32D169D-01D7-408A-9D2B-8EB9A612F727}"/>
              </a:ext>
            </a:extLst>
          </p:cNvPr>
          <p:cNvSpPr txBox="1"/>
          <p:nvPr/>
        </p:nvSpPr>
        <p:spPr>
          <a:xfrm>
            <a:off x="2701255" y="1939756"/>
            <a:ext cx="14764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מקרה שני</a:t>
            </a:r>
          </a:p>
        </p:txBody>
      </p:sp>
      <p:pic>
        <p:nvPicPr>
          <p:cNvPr id="18" name="גרפיקה 4" descr="איש">
            <a:extLst>
              <a:ext uri="{FF2B5EF4-FFF2-40B4-BE49-F238E27FC236}">
                <a16:creationId xmlns:a16="http://schemas.microsoft.com/office/drawing/2014/main" id="{40B9A44D-4F17-481A-9D21-2B4AB9CA1F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5901" y="2686531"/>
            <a:ext cx="914400" cy="914400"/>
          </a:xfrm>
          <a:prstGeom prst="rect">
            <a:avLst/>
          </a:prstGeom>
        </p:spPr>
      </p:pic>
      <p:pic>
        <p:nvPicPr>
          <p:cNvPr id="19" name="גרפיקה 18" descr="קבוצת גברים">
            <a:extLst>
              <a:ext uri="{FF2B5EF4-FFF2-40B4-BE49-F238E27FC236}">
                <a16:creationId xmlns:a16="http://schemas.microsoft.com/office/drawing/2014/main" id="{46A273F7-993A-4EA9-8A25-4BC163E8F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7209" y="4523792"/>
            <a:ext cx="914400" cy="914400"/>
          </a:xfrm>
          <a:prstGeom prst="rect">
            <a:avLst/>
          </a:prstGeom>
        </p:spPr>
      </p:pic>
      <p:pic>
        <p:nvPicPr>
          <p:cNvPr id="20" name="גרפיקה 19" descr="קבוצת גברים">
            <a:extLst>
              <a:ext uri="{FF2B5EF4-FFF2-40B4-BE49-F238E27FC236}">
                <a16:creationId xmlns:a16="http://schemas.microsoft.com/office/drawing/2014/main" id="{5C5DABAD-5B6C-455C-BF41-8F1AC1179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8851" y="4901235"/>
            <a:ext cx="914400" cy="914400"/>
          </a:xfrm>
          <a:prstGeom prst="rect">
            <a:avLst/>
          </a:prstGeom>
        </p:spPr>
      </p:pic>
      <p:pic>
        <p:nvPicPr>
          <p:cNvPr id="21" name="גרפיקה 20" descr="קבוצת גברים">
            <a:extLst>
              <a:ext uri="{FF2B5EF4-FFF2-40B4-BE49-F238E27FC236}">
                <a16:creationId xmlns:a16="http://schemas.microsoft.com/office/drawing/2014/main" id="{9B48ED6C-FF11-41BD-AFF5-86622BF5B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0945" y="4444035"/>
            <a:ext cx="914400" cy="914400"/>
          </a:xfrm>
          <a:prstGeom prst="rect">
            <a:avLst/>
          </a:prstGeom>
        </p:spPr>
      </p:pic>
      <p:pic>
        <p:nvPicPr>
          <p:cNvPr id="22" name="גרפיקה 21" descr="קבוצת גברים">
            <a:extLst>
              <a:ext uri="{FF2B5EF4-FFF2-40B4-BE49-F238E27FC236}">
                <a16:creationId xmlns:a16="http://schemas.microsoft.com/office/drawing/2014/main" id="{039276CB-B172-4E6C-8AAF-96C712328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0974" y="5207433"/>
            <a:ext cx="914400" cy="914400"/>
          </a:xfrm>
          <a:prstGeom prst="rect">
            <a:avLst/>
          </a:prstGeom>
        </p:spPr>
      </p:pic>
      <p:pic>
        <p:nvPicPr>
          <p:cNvPr id="23" name="גרפיקה 22" descr="קבוצת גברים">
            <a:extLst>
              <a:ext uri="{FF2B5EF4-FFF2-40B4-BE49-F238E27FC236}">
                <a16:creationId xmlns:a16="http://schemas.microsoft.com/office/drawing/2014/main" id="{A61E3A2A-A345-44E5-92FB-8DF24F09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5086" y="4727196"/>
            <a:ext cx="914400" cy="914400"/>
          </a:xfrm>
          <a:prstGeom prst="rect">
            <a:avLst/>
          </a:prstGeom>
        </p:spPr>
      </p:pic>
      <p:sp>
        <p:nvSpPr>
          <p:cNvPr id="24" name="בועת דיבור: אליפסה 23">
            <a:extLst>
              <a:ext uri="{FF2B5EF4-FFF2-40B4-BE49-F238E27FC236}">
                <a16:creationId xmlns:a16="http://schemas.microsoft.com/office/drawing/2014/main" id="{7CE3E0C8-3E88-4AE3-B9DC-B8064E31885F}"/>
              </a:ext>
            </a:extLst>
          </p:cNvPr>
          <p:cNvSpPr/>
          <p:nvPr/>
        </p:nvSpPr>
        <p:spPr>
          <a:xfrm>
            <a:off x="702906" y="2276976"/>
            <a:ext cx="2853338" cy="1733509"/>
          </a:xfrm>
          <a:prstGeom prst="wedgeEllipseCallout">
            <a:avLst>
              <a:gd name="adj1" fmla="val 71791"/>
              <a:gd name="adj2" fmla="val -1266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הביאו לי את </a:t>
            </a:r>
            <a:r>
              <a:rPr lang="he-IL" dirty="0" err="1"/>
              <a:t>יוסלה</a:t>
            </a:r>
            <a:r>
              <a:rPr lang="he-IL" dirty="0"/>
              <a:t>!!!</a:t>
            </a:r>
          </a:p>
          <a:p>
            <a:pPr algn="ctr"/>
            <a:r>
              <a:rPr lang="he-IL" dirty="0"/>
              <a:t>אם לא, אהרוג את כולכם.</a:t>
            </a:r>
          </a:p>
          <a:p>
            <a:pPr algn="ctr"/>
            <a:r>
              <a:rPr lang="he-IL" dirty="0"/>
              <a:t>מציין אדם מסוים</a:t>
            </a:r>
          </a:p>
        </p:txBody>
      </p:sp>
      <p:sp>
        <p:nvSpPr>
          <p:cNvPr id="25" name="לחצן פעולה: מסמך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39AE7B0-420A-40C2-9A0E-75CF50CA360C}"/>
              </a:ext>
            </a:extLst>
          </p:cNvPr>
          <p:cNvSpPr/>
          <p:nvPr/>
        </p:nvSpPr>
        <p:spPr>
          <a:xfrm>
            <a:off x="401478" y="4190294"/>
            <a:ext cx="1822180" cy="2315360"/>
          </a:xfrm>
          <a:prstGeom prst="actionButton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92D050"/>
                </a:solidFill>
              </a:rPr>
              <a:t>יביאו</a:t>
            </a:r>
            <a:r>
              <a:rPr lang="he-IL" dirty="0"/>
              <a:t> את </a:t>
            </a:r>
            <a:r>
              <a:rPr lang="he-IL" dirty="0" err="1"/>
              <a:t>יוסלה</a:t>
            </a:r>
            <a:r>
              <a:rPr lang="he-IL" dirty="0"/>
              <a:t>,</a:t>
            </a:r>
          </a:p>
          <a:p>
            <a:pPr algn="ctr"/>
            <a:r>
              <a:rPr lang="he-IL" dirty="0"/>
              <a:t>ולא ייהרגו כולם.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19B5313A-EAA9-46FE-B5F1-EB7885F65B94}"/>
              </a:ext>
            </a:extLst>
          </p:cNvPr>
          <p:cNvSpPr/>
          <p:nvPr/>
        </p:nvSpPr>
        <p:spPr>
          <a:xfrm>
            <a:off x="8842423" y="6358282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7082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6" grpId="0" animBg="1"/>
      <p:bldP spid="17" grpId="0"/>
      <p:bldP spid="24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2EED54-8CD9-432A-B9CA-479BBE16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058" y="144352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000" dirty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סיימנו בדברי בעל ספר החינוך,</a:t>
            </a:r>
            <a:br>
              <a:rPr lang="he-IL" sz="2000" dirty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000" dirty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בעניין שפיכות דמים, </a:t>
            </a:r>
            <a:br>
              <a:rPr lang="he-IL" sz="2000" dirty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000" dirty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נעבור לגילוי עריות</a:t>
            </a:r>
            <a:r>
              <a:rPr lang="he-IL" sz="2000" dirty="0">
                <a:solidFill>
                  <a:schemeClr val="tx1"/>
                </a:solidFill>
              </a:rPr>
              <a:t>.</a:t>
            </a:r>
            <a:br>
              <a:rPr lang="he-IL" dirty="0"/>
            </a:br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1D13A32-792F-48D1-AB81-D437AC5B9D40}"/>
              </a:ext>
            </a:extLst>
          </p:cNvPr>
          <p:cNvSpPr/>
          <p:nvPr/>
        </p:nvSpPr>
        <p:spPr>
          <a:xfrm>
            <a:off x="11106592" y="1676235"/>
            <a:ext cx="909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שימי</a:t>
            </a:r>
            <a:endParaRPr lang="he-IL" dirty="0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32A1D378-5D64-4364-AB05-564307D9F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264" y="1377903"/>
            <a:ext cx="1759789" cy="1280890"/>
          </a:xfrm>
          <a:prstGeom prst="heart">
            <a:avLst/>
          </a:prstGeom>
          <a:solidFill>
            <a:srgbClr val="C00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42FB6C5-123D-4A81-9DE0-245B70EB15CC}"/>
              </a:ext>
            </a:extLst>
          </p:cNvPr>
          <p:cNvSpPr/>
          <p:nvPr/>
        </p:nvSpPr>
        <p:spPr>
          <a:xfrm>
            <a:off x="3677483" y="697314"/>
            <a:ext cx="550984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כמו הדין במקרה של שפיכות דמים, </a:t>
            </a:r>
          </a:p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שאם מבקשים אדם </a:t>
            </a:r>
            <a:r>
              <a:rPr lang="he-IL" b="1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מסויים</a:t>
            </a:r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 נותנים, </a:t>
            </a:r>
          </a:p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ואם לא מצביעים על אדם </a:t>
            </a:r>
            <a:r>
              <a:rPr lang="he-IL" b="1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מסויים</a:t>
            </a:r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, לא נותנים,</a:t>
            </a:r>
          </a:p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כך גם במקרה שמבקשים </a:t>
            </a:r>
            <a:r>
              <a:rPr lang="he-IL" b="1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אשה</a:t>
            </a:r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 לגילוי עריות.</a:t>
            </a:r>
          </a:p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אם מבקשים מישהי </a:t>
            </a:r>
            <a:r>
              <a:rPr lang="he-IL" b="1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מסויימת</a:t>
            </a:r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, נותנים.</a:t>
            </a:r>
          </a:p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אם לא מציינים מישהי </a:t>
            </a:r>
            <a:r>
              <a:rPr lang="he-IL" b="1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מסויימת</a:t>
            </a:r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, </a:t>
            </a:r>
          </a:p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ימותו כולן, ולא ייתנו אף אחת לגילוי עריות.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1E2983B-F9FE-4857-BBBA-6028E166B313}"/>
              </a:ext>
            </a:extLst>
          </p:cNvPr>
          <p:cNvSpPr txBox="1"/>
          <p:nvPr/>
        </p:nvSpPr>
        <p:spPr>
          <a:xfrm>
            <a:off x="285790" y="19175"/>
            <a:ext cx="45374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/>
              <a:t>גילוי עריות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836F0AB-52AC-4080-B546-4259D4108991}"/>
              </a:ext>
            </a:extLst>
          </p:cNvPr>
          <p:cNvSpPr txBox="1"/>
          <p:nvPr/>
        </p:nvSpPr>
        <p:spPr>
          <a:xfrm>
            <a:off x="6832121" y="3747376"/>
            <a:ext cx="47962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חובת מסירות נפש במקרה של גילוי עריות, נלמדת מ"נערה </a:t>
            </a:r>
            <a:r>
              <a:rPr lang="he-IL" dirty="0" err="1"/>
              <a:t>מאורסה</a:t>
            </a:r>
            <a:r>
              <a:rPr lang="he-IL" dirty="0"/>
              <a:t>".</a:t>
            </a:r>
          </a:p>
        </p:txBody>
      </p:sp>
      <p:sp>
        <p:nvSpPr>
          <p:cNvPr id="10" name="לחצן פעולה: עזרה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7CF81DE-89D3-4E2E-B086-5FDB7646A372}"/>
              </a:ext>
            </a:extLst>
          </p:cNvPr>
          <p:cNvSpPr/>
          <p:nvPr/>
        </p:nvSpPr>
        <p:spPr>
          <a:xfrm>
            <a:off x="4589252" y="3481400"/>
            <a:ext cx="2311880" cy="18669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מהו המקרה של "נערה </a:t>
            </a:r>
            <a:r>
              <a:rPr lang="he-IL" dirty="0" err="1"/>
              <a:t>מאורסה</a:t>
            </a:r>
            <a:r>
              <a:rPr lang="he-IL" dirty="0"/>
              <a:t>"?</a:t>
            </a:r>
          </a:p>
        </p:txBody>
      </p:sp>
      <p:sp>
        <p:nvSpPr>
          <p:cNvPr id="11" name="הסבר: קו 10">
            <a:extLst>
              <a:ext uri="{FF2B5EF4-FFF2-40B4-BE49-F238E27FC236}">
                <a16:creationId xmlns:a16="http://schemas.microsoft.com/office/drawing/2014/main" id="{8035E047-EAD5-4DE8-8ABB-2852C60F1D5B}"/>
              </a:ext>
            </a:extLst>
          </p:cNvPr>
          <p:cNvSpPr/>
          <p:nvPr/>
        </p:nvSpPr>
        <p:spPr>
          <a:xfrm>
            <a:off x="285790" y="2508291"/>
            <a:ext cx="3402341" cy="4348065"/>
          </a:xfrm>
          <a:prstGeom prst="borderCallout1">
            <a:avLst>
              <a:gd name="adj1" fmla="val 55581"/>
              <a:gd name="adj2" fmla="val 103184"/>
              <a:gd name="adj3" fmla="val 55482"/>
              <a:gd name="adj4" fmla="val 13461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נערה </a:t>
            </a:r>
            <a:r>
              <a:rPr lang="he-IL" dirty="0" err="1"/>
              <a:t>מאורסה</a:t>
            </a:r>
            <a:r>
              <a:rPr lang="he-IL" dirty="0"/>
              <a:t>, </a:t>
            </a:r>
          </a:p>
          <a:p>
            <a:pPr algn="ctr"/>
            <a:r>
              <a:rPr lang="he-IL" dirty="0"/>
              <a:t>נערה מקודשת, </a:t>
            </a:r>
          </a:p>
          <a:p>
            <a:pPr algn="ctr"/>
            <a:r>
              <a:rPr lang="he-IL" dirty="0"/>
              <a:t>שלא נישאה עדיין.</a:t>
            </a:r>
          </a:p>
          <a:p>
            <a:pPr algn="ctr"/>
            <a:r>
              <a:rPr lang="he-IL" dirty="0"/>
              <a:t>מעמדה ההלכתי הוא, אשת איש.</a:t>
            </a:r>
          </a:p>
          <a:p>
            <a:pPr algn="ctr"/>
            <a:r>
              <a:rPr lang="he-IL" dirty="0"/>
              <a:t>מי שחי עם אשת איש, עובר על איסור עריות.</a:t>
            </a:r>
          </a:p>
          <a:p>
            <a:pPr algn="ctr"/>
            <a:r>
              <a:rPr lang="he-IL" dirty="0"/>
              <a:t>ההלכה בעניינה, כמו בדין רוצח, </a:t>
            </a:r>
          </a:p>
          <a:p>
            <a:pPr algn="ctr"/>
            <a:r>
              <a:rPr lang="he-IL" dirty="0"/>
              <a:t>אם אומרים לאדם, תהרוג את פלוני, ואם לא נהרוג אותך,</a:t>
            </a:r>
          </a:p>
          <a:p>
            <a:pPr algn="ctr"/>
            <a:r>
              <a:rPr lang="he-IL" dirty="0">
                <a:solidFill>
                  <a:srgbClr val="FF0000"/>
                </a:solidFill>
              </a:rPr>
              <a:t>ייהרג ולא ירצח.</a:t>
            </a:r>
          </a:p>
          <a:p>
            <a:pPr algn="ctr"/>
            <a:r>
              <a:rPr lang="he-IL" dirty="0"/>
              <a:t>כך גם בנערה </a:t>
            </a:r>
            <a:r>
              <a:rPr lang="he-IL" dirty="0" err="1"/>
              <a:t>מאורסה</a:t>
            </a:r>
            <a:r>
              <a:rPr lang="he-IL" dirty="0"/>
              <a:t>, </a:t>
            </a:r>
          </a:p>
          <a:p>
            <a:pPr algn="ctr"/>
            <a:r>
              <a:rPr lang="he-IL" dirty="0"/>
              <a:t>אם אומרים לו, לאנוס ואם לא נהרוג אותך,</a:t>
            </a:r>
          </a:p>
          <a:p>
            <a:pPr algn="ctr"/>
            <a:r>
              <a:rPr lang="he-IL" dirty="0"/>
              <a:t> </a:t>
            </a:r>
            <a:r>
              <a:rPr lang="he-IL" dirty="0">
                <a:solidFill>
                  <a:srgbClr val="FF0000"/>
                </a:solidFill>
              </a:rPr>
              <a:t>ייהרג, ולא יאנוס את הנערה.</a:t>
            </a:r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D2952493-C3CD-4A9B-BF84-1B08804DD274}"/>
              </a:ext>
            </a:extLst>
          </p:cNvPr>
          <p:cNvSpPr txBox="1"/>
          <p:nvPr/>
        </p:nvSpPr>
        <p:spPr>
          <a:xfrm>
            <a:off x="11428480" y="6261033"/>
            <a:ext cx="13062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רוצח</a:t>
            </a:r>
          </a:p>
        </p:txBody>
      </p:sp>
      <p:sp>
        <p:nvSpPr>
          <p:cNvPr id="15" name="חץ: ימינה 14">
            <a:extLst>
              <a:ext uri="{FF2B5EF4-FFF2-40B4-BE49-F238E27FC236}">
                <a16:creationId xmlns:a16="http://schemas.microsoft.com/office/drawing/2014/main" id="{F987FB15-A1E9-4D73-BF07-7CB92238EDC5}"/>
              </a:ext>
            </a:extLst>
          </p:cNvPr>
          <p:cNvSpPr/>
          <p:nvPr/>
        </p:nvSpPr>
        <p:spPr>
          <a:xfrm>
            <a:off x="9428008" y="6120340"/>
            <a:ext cx="1759789" cy="64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ייהרג ואל יעבור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319E70BF-7EED-453C-AB46-6D93E72D6CAD}"/>
              </a:ext>
            </a:extLst>
          </p:cNvPr>
          <p:cNvSpPr txBox="1"/>
          <p:nvPr/>
        </p:nvSpPr>
        <p:spPr>
          <a:xfrm>
            <a:off x="5815883" y="6238503"/>
            <a:ext cx="3100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נערה </a:t>
            </a:r>
            <a:r>
              <a:rPr lang="he-IL" dirty="0" err="1"/>
              <a:t>מאורסה</a:t>
            </a:r>
            <a:r>
              <a:rPr lang="he-IL" dirty="0"/>
              <a:t> = גילוי עריות</a:t>
            </a:r>
          </a:p>
        </p:txBody>
      </p:sp>
      <p:sp>
        <p:nvSpPr>
          <p:cNvPr id="17" name="חץ: ימינה 16">
            <a:extLst>
              <a:ext uri="{FF2B5EF4-FFF2-40B4-BE49-F238E27FC236}">
                <a16:creationId xmlns:a16="http://schemas.microsoft.com/office/drawing/2014/main" id="{E3B208F0-C6E4-41A7-ADD8-1AC2F293E0C6}"/>
              </a:ext>
            </a:extLst>
          </p:cNvPr>
          <p:cNvSpPr/>
          <p:nvPr/>
        </p:nvSpPr>
        <p:spPr>
          <a:xfrm>
            <a:off x="3570633" y="6147366"/>
            <a:ext cx="2189877" cy="6194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ייהרג ואל יעבור</a:t>
            </a:r>
          </a:p>
        </p:txBody>
      </p:sp>
      <p:sp>
        <p:nvSpPr>
          <p:cNvPr id="18" name="שווה ל 17">
            <a:extLst>
              <a:ext uri="{FF2B5EF4-FFF2-40B4-BE49-F238E27FC236}">
                <a16:creationId xmlns:a16="http://schemas.microsoft.com/office/drawing/2014/main" id="{CE7DEA99-9B03-4C6F-A7FF-745B2A80BA58}"/>
              </a:ext>
            </a:extLst>
          </p:cNvPr>
          <p:cNvSpPr/>
          <p:nvPr/>
        </p:nvSpPr>
        <p:spPr>
          <a:xfrm>
            <a:off x="8646149" y="6120340"/>
            <a:ext cx="541176" cy="651168"/>
          </a:xfrm>
          <a:prstGeom prst="mathEqual">
            <a:avLst>
              <a:gd name="adj1" fmla="val 23520"/>
              <a:gd name="adj2" fmla="val 10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פיצוץ : 14 נקודות 18">
            <a:extLst>
              <a:ext uri="{FF2B5EF4-FFF2-40B4-BE49-F238E27FC236}">
                <a16:creationId xmlns:a16="http://schemas.microsoft.com/office/drawing/2014/main" id="{38761DF3-5B87-457E-A2AF-52343CABBFAE}"/>
              </a:ext>
            </a:extLst>
          </p:cNvPr>
          <p:cNvSpPr/>
          <p:nvPr/>
        </p:nvSpPr>
        <p:spPr>
          <a:xfrm>
            <a:off x="2562125" y="1405122"/>
            <a:ext cx="1719886" cy="1280890"/>
          </a:xfrm>
          <a:prstGeom prst="irregularSeal2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היקש</a:t>
            </a:r>
          </a:p>
        </p:txBody>
      </p:sp>
      <p:sp>
        <p:nvSpPr>
          <p:cNvPr id="20" name="פיצוץ : 14 נקודות 19">
            <a:extLst>
              <a:ext uri="{FF2B5EF4-FFF2-40B4-BE49-F238E27FC236}">
                <a16:creationId xmlns:a16="http://schemas.microsoft.com/office/drawing/2014/main" id="{13F2AFC0-4CE9-453C-8EA4-55361EAAD2AD}"/>
              </a:ext>
            </a:extLst>
          </p:cNvPr>
          <p:cNvSpPr/>
          <p:nvPr/>
        </p:nvSpPr>
        <p:spPr>
          <a:xfrm>
            <a:off x="223848" y="304746"/>
            <a:ext cx="3859882" cy="224099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מסורת,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חומת ברזל לכל דבריהם, של חז"ל</a:t>
            </a:r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CA7EA0B2-D364-490F-9BF2-D9A3E8E7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148DE1E-8B32-4712-9D92-86E9B1E4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  <p:bldP spid="9" grpId="0"/>
      <p:bldP spid="10" grpId="0" animBg="1"/>
      <p:bldP spid="11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9ADC701B-596E-48F0-91BF-962B1E13D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ABA1EC3-E45F-4BD3-8628-53E8502D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C3799E95-1512-48EF-8D91-8C417A2CD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A89D676F-5A7F-4E7F-9647-223879ED2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17655D08-3D35-4AEF-97C3-6540E6892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2BFDA5-7A19-418C-AC30-F16DD3E2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F494C14-BCA7-418A-AC44-08F1A9109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8B51F346-6369-4B39-B1A3-863A232A7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7DD281D8-6ACB-489E-A96A-321871054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0A1AB519-50A9-482B-9B43-7E44BBB50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46C5E30A-6059-4D2D-9276-10EBFE72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D193FEF9-1BAD-4179-94AD-15CF69A3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C4267CBA-6543-4EFD-A139-19968C241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F34D8CE0-01F3-4C62-8595-C2E8E9AA3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ABDB3AF-7560-4ADF-997D-A0D2CDA82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54830178-BBFE-4903-8178-84A57ACF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EE362E11-FAAF-4852-AA28-A4B91ED6B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8EFD817F-6C0E-4169-BDFB-F8E7EDE4E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F9277F77-9D8B-4347-8343-5E647AAB6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1E562C36-B066-4162-9DC1-21CAF0595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B097627A-2A87-4131-BA7E-3D53AD3C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3">
              <a:extLst>
                <a:ext uri="{FF2B5EF4-FFF2-40B4-BE49-F238E27FC236}">
                  <a16:creationId xmlns:a16="http://schemas.microsoft.com/office/drawing/2014/main" id="{37CC53B4-54A7-4355-96DF-50E018F22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D060E1F6-3EA6-44C0-B59E-565F28FE6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0675B693-DD27-4414-B3BC-86D409B1C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507E4452-CFBF-47E8-AA3A-1B1BBFFDB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762119DC-722F-4687-B5A1-B0A80330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8C06626A-CC64-456A-8345-B7C4A5A4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9E20FAA-4A4B-4B4E-9494-7614783E4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5066" y="4777379"/>
            <a:ext cx="5681134" cy="1126283"/>
          </a:xfrm>
        </p:spPr>
        <p:txBody>
          <a:bodyPr>
            <a:normAutofit/>
          </a:bodyPr>
          <a:lstStyle/>
          <a:p>
            <a:r>
              <a:rPr lang="he-IL" sz="4400" b="1" dirty="0">
                <a:solidFill>
                  <a:schemeClr val="tx1"/>
                </a:solidFill>
              </a:rPr>
              <a:t>מצוות קידוש ה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DA338EF-A814-4ABB-B3A1-E378E357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Freeform 33">
            <a:extLst>
              <a:ext uri="{FF2B5EF4-FFF2-40B4-BE49-F238E27FC236}">
                <a16:creationId xmlns:a16="http://schemas.microsoft.com/office/drawing/2014/main" id="{CC6E446C-B30B-4DEB-9491-23B89EF98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12D92C1-1CE0-400D-BF54-7BD06BE8C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2" r="880"/>
          <a:stretch/>
        </p:blipFill>
        <p:spPr>
          <a:xfrm>
            <a:off x="20" y="10"/>
            <a:ext cx="3681027" cy="685799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9BEB21B-DB03-4905-A502-751C0C7991D5}"/>
              </a:ext>
            </a:extLst>
          </p:cNvPr>
          <p:cNvSpPr txBox="1"/>
          <p:nvPr/>
        </p:nvSpPr>
        <p:spPr>
          <a:xfrm>
            <a:off x="3086938" y="4518905"/>
            <a:ext cx="2841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dirty="0"/>
              <a:t>מצווה רצ"ו</a:t>
            </a:r>
          </a:p>
        </p:txBody>
      </p:sp>
    </p:spTree>
    <p:extLst>
      <p:ext uri="{BB962C8B-B14F-4D97-AF65-F5344CB8AC3E}">
        <p14:creationId xmlns:p14="http://schemas.microsoft.com/office/powerpoint/2010/main" val="3467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7098A2-538C-467D-A463-73583419B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1" y="110926"/>
            <a:ext cx="11607280" cy="1280890"/>
          </a:xfrm>
        </p:spPr>
        <p:txBody>
          <a:bodyPr/>
          <a:lstStyle/>
          <a:p>
            <a:r>
              <a:rPr lang="he-IL" b="1" dirty="0">
                <a:solidFill>
                  <a:schemeClr val="tx1"/>
                </a:solidFill>
              </a:rPr>
              <a:t>כיצד ניתן להסביר את התנהגותם של אסתר ואחשוורוש?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C2DEE8F-5F81-4496-BA96-0F121677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94" y="906010"/>
            <a:ext cx="4194495" cy="31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C6261CD-715D-494F-8D43-566AEDBDF26A}"/>
              </a:ext>
            </a:extLst>
          </p:cNvPr>
          <p:cNvSpPr txBox="1"/>
          <p:nvPr/>
        </p:nvSpPr>
        <p:spPr>
          <a:xfrm>
            <a:off x="10918758" y="704557"/>
            <a:ext cx="125834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dirty="0"/>
              <a:t>?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95A61E6-531F-49E8-A12D-D36ACD6540B4}"/>
              </a:ext>
            </a:extLst>
          </p:cNvPr>
          <p:cNvSpPr txBox="1"/>
          <p:nvPr/>
        </p:nvSpPr>
        <p:spPr>
          <a:xfrm>
            <a:off x="7088698" y="930151"/>
            <a:ext cx="369954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איך מותר היה לאסתר לחיות עם אחשוורוש, והרי הייתה אשת איש, שנישאה למרדכי?</a:t>
            </a:r>
          </a:p>
        </p:txBody>
      </p:sp>
      <p:sp>
        <p:nvSpPr>
          <p:cNvPr id="6" name="פיצוץ : 14 נקודות 5">
            <a:extLst>
              <a:ext uri="{FF2B5EF4-FFF2-40B4-BE49-F238E27FC236}">
                <a16:creationId xmlns:a16="http://schemas.microsoft.com/office/drawing/2014/main" id="{2C81D690-89C3-4FF7-A1FA-EDFE4BB2EF13}"/>
              </a:ext>
            </a:extLst>
          </p:cNvPr>
          <p:cNvSpPr/>
          <p:nvPr/>
        </p:nvSpPr>
        <p:spPr>
          <a:xfrm>
            <a:off x="4915949" y="1807597"/>
            <a:ext cx="7143226" cy="2183235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"ייהרג ואל יעבור"</a:t>
            </a:r>
          </a:p>
          <a:p>
            <a:pPr algn="ctr"/>
            <a:r>
              <a:rPr lang="he-IL" dirty="0"/>
              <a:t> רק על "לא תעשה"</a:t>
            </a:r>
            <a:endParaRPr lang="en-US" dirty="0"/>
          </a:p>
          <a:p>
            <a:pPr algn="ctr"/>
            <a:r>
              <a:rPr lang="he-IL" dirty="0"/>
              <a:t>בהן האדם נדרש להיות אקטיבי</a:t>
            </a:r>
          </a:p>
        </p:txBody>
      </p:sp>
      <p:sp>
        <p:nvSpPr>
          <p:cNvPr id="7" name="פיצוץ : 14 נקודות 6">
            <a:extLst>
              <a:ext uri="{FF2B5EF4-FFF2-40B4-BE49-F238E27FC236}">
                <a16:creationId xmlns:a16="http://schemas.microsoft.com/office/drawing/2014/main" id="{E446F371-A77E-4BFF-AC6E-3C5C53B62073}"/>
              </a:ext>
            </a:extLst>
          </p:cNvPr>
          <p:cNvSpPr/>
          <p:nvPr/>
        </p:nvSpPr>
        <p:spPr>
          <a:xfrm>
            <a:off x="5673271" y="3137337"/>
            <a:ext cx="6327182" cy="220592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אין חובת "ייהרג ואל יעבור"</a:t>
            </a:r>
          </a:p>
          <a:p>
            <a:pPr algn="ctr"/>
            <a:r>
              <a:rPr lang="he-IL" dirty="0"/>
              <a:t>  על "מצוות עשה"</a:t>
            </a:r>
            <a:endParaRPr lang="en-US" dirty="0"/>
          </a:p>
          <a:p>
            <a:pPr algn="ctr"/>
            <a:r>
              <a:rPr lang="he-IL" dirty="0"/>
              <a:t>האדם פסיבי, </a:t>
            </a:r>
          </a:p>
          <a:p>
            <a:pPr algn="ctr"/>
            <a:r>
              <a:rPr lang="he-IL" dirty="0"/>
              <a:t>נדרש לא לעשות.</a:t>
            </a:r>
          </a:p>
        </p:txBody>
      </p:sp>
      <p:sp>
        <p:nvSpPr>
          <p:cNvPr id="8" name="פיצוץ : 14 נקודות 7">
            <a:extLst>
              <a:ext uri="{FF2B5EF4-FFF2-40B4-BE49-F238E27FC236}">
                <a16:creationId xmlns:a16="http://schemas.microsoft.com/office/drawing/2014/main" id="{C596F8E0-72A0-4437-8126-8FF01A4007EC}"/>
              </a:ext>
            </a:extLst>
          </p:cNvPr>
          <p:cNvSpPr/>
          <p:nvPr/>
        </p:nvSpPr>
        <p:spPr>
          <a:xfrm>
            <a:off x="3521279" y="4406613"/>
            <a:ext cx="6327182" cy="2183235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אסתר "קרקע עולם הייתה"</a:t>
            </a:r>
          </a:p>
        </p:txBody>
      </p:sp>
      <p:sp>
        <p:nvSpPr>
          <p:cNvPr id="9" name="פיצוץ : 14 נקודות 8">
            <a:extLst>
              <a:ext uri="{FF2B5EF4-FFF2-40B4-BE49-F238E27FC236}">
                <a16:creationId xmlns:a16="http://schemas.microsoft.com/office/drawing/2014/main" id="{9E64EB94-3DD0-46AE-9F23-0A30BF203DD5}"/>
              </a:ext>
            </a:extLst>
          </p:cNvPr>
          <p:cNvSpPr/>
          <p:nvPr/>
        </p:nvSpPr>
        <p:spPr>
          <a:xfrm>
            <a:off x="2214694" y="4206583"/>
            <a:ext cx="4001549" cy="1626705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"שב ואל תעשה"</a:t>
            </a:r>
          </a:p>
          <a:p>
            <a:pPr algn="ctr"/>
            <a:r>
              <a:rPr lang="he-IL" dirty="0"/>
              <a:t>פסיבית</a:t>
            </a:r>
          </a:p>
        </p:txBody>
      </p:sp>
    </p:spTree>
    <p:extLst>
      <p:ext uri="{BB962C8B-B14F-4D97-AF65-F5344CB8AC3E}">
        <p14:creationId xmlns:p14="http://schemas.microsoft.com/office/powerpoint/2010/main" val="155704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745CF2-DC5A-4266-8506-77CB2741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606" y="344664"/>
            <a:ext cx="8911687" cy="1280890"/>
          </a:xfrm>
        </p:spPr>
        <p:txBody>
          <a:bodyPr/>
          <a:lstStyle/>
          <a:p>
            <a:r>
              <a:rPr lang="he-IL" sz="4000" b="1" dirty="0">
                <a:solidFill>
                  <a:schemeClr val="tx1"/>
                </a:solidFill>
              </a:rPr>
              <a:t>הכללים הנ"ל נכונים גם ל: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60F08826-7505-43AE-88AA-985C788F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7954" y="990685"/>
            <a:ext cx="2896868" cy="151644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2A88E5E-4A11-49C2-A0B3-A5FC1180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98" y="827417"/>
            <a:ext cx="2896868" cy="164868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A2497B5-0D00-4451-BFB1-BE07049C453B}"/>
              </a:ext>
            </a:extLst>
          </p:cNvPr>
          <p:cNvSpPr txBox="1"/>
          <p:nvPr/>
        </p:nvSpPr>
        <p:spPr>
          <a:xfrm>
            <a:off x="10214916" y="2086853"/>
            <a:ext cx="22860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0" dirty="0"/>
              <a:t>?</a:t>
            </a:r>
          </a:p>
        </p:txBody>
      </p:sp>
      <p:pic>
        <p:nvPicPr>
          <p:cNvPr id="8" name="גרפיקה 7" descr="אצבע מורה המצביעה ימינה - גב היד">
            <a:extLst>
              <a:ext uri="{FF2B5EF4-FFF2-40B4-BE49-F238E27FC236}">
                <a16:creationId xmlns:a16="http://schemas.microsoft.com/office/drawing/2014/main" id="{3C5F31BD-0577-4A7B-BECE-2CBEC5084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378736" y="3183986"/>
            <a:ext cx="2052735" cy="1825689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B7A4D06-7A4A-4919-803D-9517F45D10AF}"/>
              </a:ext>
            </a:extLst>
          </p:cNvPr>
          <p:cNvSpPr txBox="1"/>
          <p:nvPr/>
        </p:nvSpPr>
        <p:spPr>
          <a:xfrm>
            <a:off x="3938191" y="3173528"/>
            <a:ext cx="66933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מה ההלכה לעניין מצוות עשה?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814BF667-82E1-43BD-97E9-775C03231722}"/>
              </a:ext>
            </a:extLst>
          </p:cNvPr>
          <p:cNvSpPr txBox="1"/>
          <p:nvPr/>
        </p:nvSpPr>
        <p:spPr>
          <a:xfrm>
            <a:off x="8112158" y="4290342"/>
            <a:ext cx="2965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מצוות </a:t>
            </a:r>
            <a:r>
              <a:rPr lang="he-IL" b="1" dirty="0">
                <a:highlight>
                  <a:srgbClr val="FF0000"/>
                </a:highlight>
              </a:rPr>
              <a:t>לא תעשה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1233EDD5-15CA-4171-AE48-B4A5E86B2B3A}"/>
              </a:ext>
            </a:extLst>
          </p:cNvPr>
          <p:cNvSpPr txBox="1"/>
          <p:nvPr/>
        </p:nvSpPr>
        <p:spPr>
          <a:xfrm>
            <a:off x="7809722" y="5038462"/>
            <a:ext cx="2286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הגוי מחייב את היהודי לעשות דבר שאסור לו.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2AFE175-A915-401C-8AFA-E11E2A09BF1D}"/>
              </a:ext>
            </a:extLst>
          </p:cNvPr>
          <p:cNvSpPr txBox="1"/>
          <p:nvPr/>
        </p:nvSpPr>
        <p:spPr>
          <a:xfrm>
            <a:off x="5368212" y="4290342"/>
            <a:ext cx="1455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מצוות </a:t>
            </a:r>
            <a:r>
              <a:rPr lang="he-IL" b="1" dirty="0">
                <a:highlight>
                  <a:srgbClr val="00FF00"/>
                </a:highlight>
              </a:rPr>
              <a:t>עשה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3541ADA4-3BBB-49CC-83BF-A5EA43893A25}"/>
              </a:ext>
            </a:extLst>
          </p:cNvPr>
          <p:cNvSpPr txBox="1"/>
          <p:nvPr/>
        </p:nvSpPr>
        <p:spPr>
          <a:xfrm>
            <a:off x="4749050" y="5038462"/>
            <a:ext cx="23275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הגוי אוסר על היהודי לעשות דבר שהוא </a:t>
            </a:r>
            <a:r>
              <a:rPr lang="he-IL" b="1" dirty="0" err="1"/>
              <a:t>מחוייב</a:t>
            </a:r>
            <a:r>
              <a:rPr lang="he-IL" dirty="0"/>
              <a:t>.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39C1313-155B-4CA4-8C6F-1983004E4A40}"/>
              </a:ext>
            </a:extLst>
          </p:cNvPr>
          <p:cNvSpPr txBox="1"/>
          <p:nvPr/>
        </p:nvSpPr>
        <p:spPr>
          <a:xfrm>
            <a:off x="1079698" y="4940452"/>
            <a:ext cx="299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על כך בשקף הבא</a:t>
            </a:r>
          </a:p>
        </p:txBody>
      </p:sp>
    </p:spTree>
    <p:extLst>
      <p:ext uri="{BB962C8B-B14F-4D97-AF65-F5344CB8AC3E}">
        <p14:creationId xmlns:p14="http://schemas.microsoft.com/office/powerpoint/2010/main" val="89745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BD3F64F-AE23-48A4-92FC-3E8DC142F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756" y="1465759"/>
            <a:ext cx="2796852" cy="2475214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9591F90-2313-42CC-B1DD-292BCD22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tx1"/>
                </a:solidFill>
              </a:rPr>
              <a:t>"אבל </a:t>
            </a:r>
            <a:r>
              <a:rPr lang="he-IL" b="1" dirty="0" err="1">
                <a:solidFill>
                  <a:schemeClr val="tx1"/>
                </a:solidFill>
              </a:rPr>
              <a:t>להיבטל</a:t>
            </a:r>
            <a:r>
              <a:rPr lang="he-IL" b="1" dirty="0">
                <a:solidFill>
                  <a:schemeClr val="tx1"/>
                </a:solidFill>
              </a:rPr>
              <a:t> ממצווה, יעבור, ואל ייהרג"</a:t>
            </a:r>
          </a:p>
        </p:txBody>
      </p:sp>
      <p:sp>
        <p:nvSpPr>
          <p:cNvPr id="5" name="חץ: ימינה 4">
            <a:extLst>
              <a:ext uri="{FF2B5EF4-FFF2-40B4-BE49-F238E27FC236}">
                <a16:creationId xmlns:a16="http://schemas.microsoft.com/office/drawing/2014/main" id="{3B521092-2B88-4FF0-9C6B-A8C42C859B7B}"/>
              </a:ext>
            </a:extLst>
          </p:cNvPr>
          <p:cNvSpPr/>
          <p:nvPr/>
        </p:nvSpPr>
        <p:spPr>
          <a:xfrm>
            <a:off x="7837698" y="1905000"/>
            <a:ext cx="2015412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לימוד תורה.</a:t>
            </a:r>
          </a:p>
        </p:txBody>
      </p:sp>
      <p:sp>
        <p:nvSpPr>
          <p:cNvPr id="6" name="חץ: ימינה 5">
            <a:extLst>
              <a:ext uri="{FF2B5EF4-FFF2-40B4-BE49-F238E27FC236}">
                <a16:creationId xmlns:a16="http://schemas.microsoft.com/office/drawing/2014/main" id="{9C05B7C5-C046-4AFF-808B-FCD711DF1653}"/>
              </a:ext>
            </a:extLst>
          </p:cNvPr>
          <p:cNvSpPr/>
          <p:nvPr/>
        </p:nvSpPr>
        <p:spPr>
          <a:xfrm>
            <a:off x="8252918" y="2677631"/>
            <a:ext cx="1548882" cy="3918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ברית מילה.</a:t>
            </a:r>
          </a:p>
        </p:txBody>
      </p:sp>
      <p:sp>
        <p:nvSpPr>
          <p:cNvPr id="7" name="חץ: שמאלה 6">
            <a:extLst>
              <a:ext uri="{FF2B5EF4-FFF2-40B4-BE49-F238E27FC236}">
                <a16:creationId xmlns:a16="http://schemas.microsoft.com/office/drawing/2014/main" id="{53AE3516-348F-4787-BC53-8C2B0DA21950}"/>
              </a:ext>
            </a:extLst>
          </p:cNvPr>
          <p:cNvSpPr/>
          <p:nvPr/>
        </p:nvSpPr>
        <p:spPr>
          <a:xfrm>
            <a:off x="4376057" y="3319365"/>
            <a:ext cx="1569874" cy="45253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תקיעת שופר</a:t>
            </a:r>
          </a:p>
        </p:txBody>
      </p:sp>
      <p:sp>
        <p:nvSpPr>
          <p:cNvPr id="8" name="חץ: שמאלה 7">
            <a:extLst>
              <a:ext uri="{FF2B5EF4-FFF2-40B4-BE49-F238E27FC236}">
                <a16:creationId xmlns:a16="http://schemas.microsoft.com/office/drawing/2014/main" id="{B4903BD0-4A94-44BC-A993-05DC470409EE}"/>
              </a:ext>
            </a:extLst>
          </p:cNvPr>
          <p:cNvSpPr/>
          <p:nvPr/>
        </p:nvSpPr>
        <p:spPr>
          <a:xfrm>
            <a:off x="4267587" y="1843574"/>
            <a:ext cx="1224643" cy="39188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תפילה</a:t>
            </a:r>
          </a:p>
        </p:txBody>
      </p:sp>
      <p:sp>
        <p:nvSpPr>
          <p:cNvPr id="9" name="חץ: ימינה 8">
            <a:extLst>
              <a:ext uri="{FF2B5EF4-FFF2-40B4-BE49-F238E27FC236}">
                <a16:creationId xmlns:a16="http://schemas.microsoft.com/office/drawing/2014/main" id="{9E279E94-A1DC-4769-920D-422C07F2E4DE}"/>
              </a:ext>
            </a:extLst>
          </p:cNvPr>
          <p:cNvSpPr/>
          <p:nvPr/>
        </p:nvSpPr>
        <p:spPr>
          <a:xfrm>
            <a:off x="8490857" y="3319365"/>
            <a:ext cx="2304661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נטילת לולב</a:t>
            </a:r>
          </a:p>
        </p:txBody>
      </p:sp>
      <p:sp>
        <p:nvSpPr>
          <p:cNvPr id="10" name="חץ: שמאלה 9">
            <a:extLst>
              <a:ext uri="{FF2B5EF4-FFF2-40B4-BE49-F238E27FC236}">
                <a16:creationId xmlns:a16="http://schemas.microsoft.com/office/drawing/2014/main" id="{5C06E294-4164-4072-90AD-DC1D98F9CD09}"/>
              </a:ext>
            </a:extLst>
          </p:cNvPr>
          <p:cNvSpPr/>
          <p:nvPr/>
        </p:nvSpPr>
        <p:spPr>
          <a:xfrm>
            <a:off x="2930978" y="2504493"/>
            <a:ext cx="2230016" cy="6199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אכילת מצה בפסח</a:t>
            </a:r>
          </a:p>
        </p:txBody>
      </p:sp>
      <p:sp>
        <p:nvSpPr>
          <p:cNvPr id="11" name="בועת דיבור: אליפסה 10">
            <a:extLst>
              <a:ext uri="{FF2B5EF4-FFF2-40B4-BE49-F238E27FC236}">
                <a16:creationId xmlns:a16="http://schemas.microsoft.com/office/drawing/2014/main" id="{6F1ED86F-32B8-48F0-9B37-397727097A52}"/>
              </a:ext>
            </a:extLst>
          </p:cNvPr>
          <p:cNvSpPr/>
          <p:nvPr/>
        </p:nvSpPr>
        <p:spPr>
          <a:xfrm>
            <a:off x="10142376" y="933061"/>
            <a:ext cx="2015412" cy="1727468"/>
          </a:xfrm>
          <a:prstGeom prst="wedgeEllipseCallout">
            <a:avLst>
              <a:gd name="adj1" fmla="val -73243"/>
              <a:gd name="adj2" fmla="val 437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מצוות "עשה"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33E28FD-8D04-4ED7-8EB2-480F22CB9FB6}"/>
              </a:ext>
            </a:extLst>
          </p:cNvPr>
          <p:cNvSpPr/>
          <p:nvPr/>
        </p:nvSpPr>
        <p:spPr>
          <a:xfrm>
            <a:off x="625798" y="385545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dirty="0"/>
              <a:t>החסיד במהותו הוא טיפוס היוצא מגדר הרגיל. </a:t>
            </a:r>
          </a:p>
          <a:p>
            <a:pPr algn="ctr"/>
            <a:r>
              <a:rPr lang="he-IL" dirty="0"/>
              <a:t>מעשיו מאופיינים בהתלהבות ובדבקות, </a:t>
            </a:r>
          </a:p>
          <a:p>
            <a:pPr algn="ctr"/>
            <a:r>
              <a:rPr lang="he-IL" dirty="0"/>
              <a:t>המוליכות אותו אל הקצוות.</a:t>
            </a:r>
          </a:p>
          <a:p>
            <a:pPr algn="ctr"/>
            <a:r>
              <a:rPr lang="he-IL" dirty="0"/>
              <a:t> כלפי חוץ הוא מציית לחוק המקובל, </a:t>
            </a:r>
          </a:p>
          <a:p>
            <a:pPr algn="ctr"/>
            <a:r>
              <a:rPr lang="he-IL" dirty="0"/>
              <a:t>אך במהותו הוא נאמן לחוק תובעני יותר,</a:t>
            </a:r>
          </a:p>
          <a:p>
            <a:pPr algn="ctr"/>
            <a:r>
              <a:rPr lang="he-IL" dirty="0"/>
              <a:t> שאי אפשר לתבוע מכל אדם לקיימו. </a:t>
            </a:r>
          </a:p>
          <a:p>
            <a:pPr algn="ctr"/>
            <a:r>
              <a:rPr lang="he-IL" dirty="0"/>
              <a:t>הוא איננו פועל על פי הדין, </a:t>
            </a:r>
          </a:p>
          <a:p>
            <a:pPr algn="ctr"/>
            <a:r>
              <a:rPr lang="he-IL" dirty="0"/>
              <a:t>אלא לפנים משורת הדין.</a:t>
            </a:r>
          </a:p>
          <a:p>
            <a:pPr algn="ctr"/>
            <a:r>
              <a:rPr lang="he-IL" dirty="0"/>
              <a:t> החסידים הם תמיד דמויות של יחידי סגולה,</a:t>
            </a:r>
          </a:p>
          <a:p>
            <a:pPr algn="ctr"/>
            <a:r>
              <a:rPr lang="he-IL" dirty="0"/>
              <a:t> שאינן יכולות להוות מודל לחיקוי לאדם מן השורה.</a:t>
            </a:r>
          </a:p>
        </p:txBody>
      </p:sp>
      <p:pic>
        <p:nvPicPr>
          <p:cNvPr id="15" name="גרפיקה 14" descr="סימן ביקורת">
            <a:extLst>
              <a:ext uri="{FF2B5EF4-FFF2-40B4-BE49-F238E27FC236}">
                <a16:creationId xmlns:a16="http://schemas.microsoft.com/office/drawing/2014/main" id="{77F6CA83-DC95-4584-95DC-B150A87DD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2566" y="3246538"/>
            <a:ext cx="2159058" cy="3523377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A5917FD1-292F-47D2-B34F-D669D7AF5C31}"/>
              </a:ext>
            </a:extLst>
          </p:cNvPr>
          <p:cNvSpPr txBox="1"/>
          <p:nvPr/>
        </p:nvSpPr>
        <p:spPr>
          <a:xfrm>
            <a:off x="7419592" y="4963452"/>
            <a:ext cx="358423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"ומה </a:t>
            </a:r>
            <a:r>
              <a:rPr lang="he-IL" dirty="0" err="1"/>
              <a:t>שמצינו</a:t>
            </a:r>
            <a:r>
              <a:rPr lang="he-IL" dirty="0"/>
              <a:t> לחסידים הראשונים </a:t>
            </a:r>
            <a:r>
              <a:rPr lang="he-IL" dirty="0" err="1"/>
              <a:t>שנהרגין</a:t>
            </a:r>
            <a:r>
              <a:rPr lang="he-IL" dirty="0"/>
              <a:t> אפילו על מצוות עשה"</a:t>
            </a:r>
          </a:p>
        </p:txBody>
      </p:sp>
      <p:sp>
        <p:nvSpPr>
          <p:cNvPr id="18" name="פיצוץ : 14 נקודות 17">
            <a:extLst>
              <a:ext uri="{FF2B5EF4-FFF2-40B4-BE49-F238E27FC236}">
                <a16:creationId xmlns:a16="http://schemas.microsoft.com/office/drawing/2014/main" id="{92704BF8-E9CF-43BE-967F-B300186ACB84}"/>
              </a:ext>
            </a:extLst>
          </p:cNvPr>
          <p:cNvSpPr/>
          <p:nvPr/>
        </p:nvSpPr>
        <p:spPr>
          <a:xfrm>
            <a:off x="5404756" y="4241653"/>
            <a:ext cx="2416030" cy="183756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מידת חסידות היא</a:t>
            </a:r>
          </a:p>
        </p:txBody>
      </p:sp>
      <p:sp>
        <p:nvSpPr>
          <p:cNvPr id="19" name="פיצוץ : 14 נקודות 18">
            <a:extLst>
              <a:ext uri="{FF2B5EF4-FFF2-40B4-BE49-F238E27FC236}">
                <a16:creationId xmlns:a16="http://schemas.microsoft.com/office/drawing/2014/main" id="{F7371C05-D125-4324-B252-7E58C40A5A49}"/>
              </a:ext>
            </a:extLst>
          </p:cNvPr>
          <p:cNvSpPr/>
          <p:nvPr/>
        </p:nvSpPr>
        <p:spPr>
          <a:xfrm>
            <a:off x="412548" y="2357306"/>
            <a:ext cx="2390862" cy="168362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הבנת צורכי הדור</a:t>
            </a:r>
          </a:p>
        </p:txBody>
      </p:sp>
    </p:spTree>
    <p:extLst>
      <p:ext uri="{BB962C8B-B14F-4D97-AF65-F5344CB8AC3E}">
        <p14:creationId xmlns:p14="http://schemas.microsoft.com/office/powerpoint/2010/main" val="29095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7000" t="5000" r="10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D860C5-519D-4E97-90F7-7AE2A53E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4DCA7A3-C69F-454F-A97A-8277D92B2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771" y="1352939"/>
            <a:ext cx="9484601" cy="4987491"/>
          </a:xfrm>
        </p:spPr>
        <p:txBody>
          <a:bodyPr/>
          <a:lstStyle/>
          <a:p>
            <a:pPr algn="ctr"/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b="1" dirty="0">
                <a:solidFill>
                  <a:schemeClr val="tx1"/>
                </a:solidFill>
                <a:latin typeface="Guttman Yad-Brush" panose="02010401010101010101" pitchFamily="2" charset="-79"/>
              </a:rPr>
              <a:t>"לא לכל אדם יש רשות </a:t>
            </a:r>
            <a:r>
              <a:rPr lang="he-IL" b="1" dirty="0" err="1">
                <a:solidFill>
                  <a:schemeClr val="tx1"/>
                </a:solidFill>
                <a:latin typeface="Guttman Yad-Brush" panose="02010401010101010101" pitchFamily="2" charset="-79"/>
              </a:rPr>
              <a:t>ליהרג</a:t>
            </a:r>
            <a:r>
              <a:rPr lang="he-IL" b="1" dirty="0">
                <a:solidFill>
                  <a:schemeClr val="tx1"/>
                </a:solidFill>
                <a:latin typeface="Guttman Yad-Brush" panose="02010401010101010101" pitchFamily="2" charset="-79"/>
              </a:rPr>
              <a:t>,</a:t>
            </a:r>
          </a:p>
          <a:p>
            <a:pPr algn="ctr"/>
            <a:r>
              <a:rPr lang="he-IL" b="1" dirty="0">
                <a:solidFill>
                  <a:schemeClr val="tx1"/>
                </a:solidFill>
                <a:latin typeface="Guttman Yad-Brush" panose="02010401010101010101" pitchFamily="2" charset="-79"/>
              </a:rPr>
              <a:t>במה שלא חייבונו זיכרונם לברכה </a:t>
            </a:r>
            <a:r>
              <a:rPr lang="he-IL" b="1" dirty="0" err="1">
                <a:solidFill>
                  <a:schemeClr val="tx1"/>
                </a:solidFill>
                <a:latin typeface="Guttman Yad-Brush" panose="02010401010101010101" pitchFamily="2" charset="-79"/>
              </a:rPr>
              <a:t>ליהרג</a:t>
            </a:r>
            <a:r>
              <a:rPr lang="he-IL" b="1" dirty="0">
                <a:solidFill>
                  <a:schemeClr val="tx1"/>
                </a:solidFill>
                <a:latin typeface="Guttman Yad-Brush" panose="02010401010101010101" pitchFamily="2" charset="-79"/>
              </a:rPr>
              <a:t> עליו."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אסור לאדם להחליט למסור נפשו, 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במקום והעניין שחכמים לא קבעו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 שכך יעשה.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7E90C33-D2A0-4D0A-AD2F-F023A432C22E}"/>
              </a:ext>
            </a:extLst>
          </p:cNvPr>
          <p:cNvSpPr txBox="1"/>
          <p:nvPr/>
        </p:nvSpPr>
        <p:spPr>
          <a:xfrm>
            <a:off x="11131420" y="2341984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C426FF3-BFCC-4A56-AED7-EC8207D0D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390" y="4776890"/>
            <a:ext cx="1902436" cy="1902436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1DDF003-F281-4AD4-B4DF-8A9EFDA8B872}"/>
              </a:ext>
            </a:extLst>
          </p:cNvPr>
          <p:cNvSpPr txBox="1"/>
          <p:nvPr/>
        </p:nvSpPr>
        <p:spPr>
          <a:xfrm>
            <a:off x="2239347" y="5243451"/>
            <a:ext cx="57300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"ולא עוד, אלא שמתחייב בנפשו"</a:t>
            </a:r>
          </a:p>
        </p:txBody>
      </p:sp>
    </p:spTree>
    <p:extLst>
      <p:ext uri="{BB962C8B-B14F-4D97-AF65-F5344CB8AC3E}">
        <p14:creationId xmlns:p14="http://schemas.microsoft.com/office/powerpoint/2010/main" val="227382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086BE82-0DF9-4045-962D-7F94BEB82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257" y="246472"/>
            <a:ext cx="3153714" cy="1953208"/>
          </a:xfrm>
        </p:spPr>
        <p:txBody>
          <a:bodyPr>
            <a:normAutofit lnSpcReduction="10000"/>
          </a:bodyPr>
          <a:lstStyle/>
          <a:p>
            <a:r>
              <a:rPr lang="he-IL" dirty="0"/>
              <a:t>" נוהגת מצווה זו בכל מקום,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בזכרים ובנקבות.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88837DF-5310-43C3-BF77-734C2EBE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927" y="254648"/>
            <a:ext cx="2388637" cy="1492509"/>
          </a:xfrm>
          <a:prstGeom prst="rect">
            <a:avLst/>
          </a:prstGeom>
        </p:spPr>
      </p:pic>
      <p:pic>
        <p:nvPicPr>
          <p:cNvPr id="8" name="גרפיקה 7" descr="אישה">
            <a:extLst>
              <a:ext uri="{FF2B5EF4-FFF2-40B4-BE49-F238E27FC236}">
                <a16:creationId xmlns:a16="http://schemas.microsoft.com/office/drawing/2014/main" id="{1F4E2750-26E3-4014-AD38-5ED4D8944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9067" y="2301162"/>
            <a:ext cx="1124452" cy="1203649"/>
          </a:xfrm>
          <a:prstGeom prst="rect">
            <a:avLst/>
          </a:prstGeom>
        </p:spPr>
      </p:pic>
      <p:pic>
        <p:nvPicPr>
          <p:cNvPr id="10" name="גרפיקה 9" descr="איש">
            <a:extLst>
              <a:ext uri="{FF2B5EF4-FFF2-40B4-BE49-F238E27FC236}">
                <a16:creationId xmlns:a16="http://schemas.microsoft.com/office/drawing/2014/main" id="{780F3FDF-D873-4F36-B695-DC12B565A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4756" y="2301162"/>
            <a:ext cx="1365955" cy="1220971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24452B4-1761-4772-B328-B39E0A9DD584}"/>
              </a:ext>
            </a:extLst>
          </p:cNvPr>
          <p:cNvSpPr txBox="1"/>
          <p:nvPr/>
        </p:nvSpPr>
        <p:spPr>
          <a:xfrm>
            <a:off x="3758346" y="2392155"/>
            <a:ext cx="41709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זו  לא מצוות עשה שהזמן </a:t>
            </a:r>
            <a:r>
              <a:rPr lang="he-IL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גרמא</a:t>
            </a:r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EF9E31F-E9F6-4CEA-A2CF-888D64AF3720}"/>
              </a:ext>
            </a:extLst>
          </p:cNvPr>
          <p:cNvSpPr txBox="1"/>
          <p:nvPr/>
        </p:nvSpPr>
        <p:spPr>
          <a:xfrm>
            <a:off x="3979261" y="318210"/>
            <a:ext cx="35736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זו אינה מצווה התלויה בארץ.</a:t>
            </a:r>
          </a:p>
        </p:txBody>
      </p:sp>
      <p:pic>
        <p:nvPicPr>
          <p:cNvPr id="14" name="גרפיקה 13" descr="סימן ביקורת">
            <a:extLst>
              <a:ext uri="{FF2B5EF4-FFF2-40B4-BE49-F238E27FC236}">
                <a16:creationId xmlns:a16="http://schemas.microsoft.com/office/drawing/2014/main" id="{39DBD363-C8FC-4145-8FF4-993FB988C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29273" y="1679511"/>
            <a:ext cx="914400" cy="91440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928F1B4-3CFF-4460-BF44-96B2B6DB8D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9317" y="1679511"/>
            <a:ext cx="918716" cy="918716"/>
          </a:xfrm>
          <a:prstGeom prst="rect">
            <a:avLst/>
          </a:prstGeom>
        </p:spPr>
      </p:pic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E84EE390-9FCE-4C41-9A49-AED50A7AE0B6}"/>
              </a:ext>
            </a:extLst>
          </p:cNvPr>
          <p:cNvSpPr/>
          <p:nvPr/>
        </p:nvSpPr>
        <p:spPr>
          <a:xfrm>
            <a:off x="4596075" y="2975908"/>
            <a:ext cx="1810140" cy="951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החטא</a:t>
            </a:r>
          </a:p>
        </p:txBody>
      </p:sp>
      <p:sp>
        <p:nvSpPr>
          <p:cNvPr id="17" name="הסבר: קו 16">
            <a:extLst>
              <a:ext uri="{FF2B5EF4-FFF2-40B4-BE49-F238E27FC236}">
                <a16:creationId xmlns:a16="http://schemas.microsoft.com/office/drawing/2014/main" id="{F9FBA87F-A87E-405B-8820-A7E2E815CC80}"/>
              </a:ext>
            </a:extLst>
          </p:cNvPr>
          <p:cNvSpPr/>
          <p:nvPr/>
        </p:nvSpPr>
        <p:spPr>
          <a:xfrm>
            <a:off x="5694251" y="4126098"/>
            <a:ext cx="1341862" cy="778910"/>
          </a:xfrm>
          <a:prstGeom prst="borderCallout1">
            <a:avLst>
              <a:gd name="adj1" fmla="val 15156"/>
              <a:gd name="adj2" fmla="val 6965"/>
              <a:gd name="adj3" fmla="val -14479"/>
              <a:gd name="adj4" fmla="val -63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ביטל עשה</a:t>
            </a:r>
          </a:p>
        </p:txBody>
      </p:sp>
      <p:sp>
        <p:nvSpPr>
          <p:cNvPr id="18" name="הסבר: קו 17">
            <a:extLst>
              <a:ext uri="{FF2B5EF4-FFF2-40B4-BE49-F238E27FC236}">
                <a16:creationId xmlns:a16="http://schemas.microsoft.com/office/drawing/2014/main" id="{2FF726AD-2493-4F2D-BBB0-B4F5D5AFEDFD}"/>
              </a:ext>
            </a:extLst>
          </p:cNvPr>
          <p:cNvSpPr/>
          <p:nvPr/>
        </p:nvSpPr>
        <p:spPr>
          <a:xfrm>
            <a:off x="4257937" y="4126098"/>
            <a:ext cx="1243208" cy="778910"/>
          </a:xfrm>
          <a:prstGeom prst="borderCallout1">
            <a:avLst>
              <a:gd name="adj1" fmla="val 21146"/>
              <a:gd name="adj2" fmla="val 77195"/>
              <a:gd name="adj3" fmla="val -12082"/>
              <a:gd name="adj4" fmla="val 9169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עבר על</a:t>
            </a:r>
          </a:p>
          <a:p>
            <a:pPr algn="ctr"/>
            <a:r>
              <a:rPr lang="he-IL" dirty="0"/>
              <a:t>לא תעשה</a:t>
            </a:r>
          </a:p>
        </p:txBody>
      </p: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58AA094C-1D86-4C71-BD99-9C4BB6B78D3F}"/>
              </a:ext>
            </a:extLst>
          </p:cNvPr>
          <p:cNvCxnSpPr>
            <a:cxnSpLocks/>
          </p:cNvCxnSpPr>
          <p:nvPr/>
        </p:nvCxnSpPr>
        <p:spPr>
          <a:xfrm>
            <a:off x="7114784" y="4254620"/>
            <a:ext cx="408461" cy="386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מגילה: אופקית 20">
            <a:extLst>
              <a:ext uri="{FF2B5EF4-FFF2-40B4-BE49-F238E27FC236}">
                <a16:creationId xmlns:a16="http://schemas.microsoft.com/office/drawing/2014/main" id="{5FA27064-17AC-4BE7-B5FE-B295872F756F}"/>
              </a:ext>
            </a:extLst>
          </p:cNvPr>
          <p:cNvSpPr/>
          <p:nvPr/>
        </p:nvSpPr>
        <p:spPr>
          <a:xfrm>
            <a:off x="7140707" y="4681648"/>
            <a:ext cx="3153714" cy="122097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"</a:t>
            </a:r>
            <a:r>
              <a:rPr lang="he-IL" dirty="0" err="1">
                <a:solidFill>
                  <a:schemeClr val="tx1"/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ונקדשתי</a:t>
            </a:r>
            <a:r>
              <a:rPr lang="he-IL" dirty="0">
                <a:solidFill>
                  <a:schemeClr val="tx1"/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 בתוך בני ישראל"</a:t>
            </a:r>
          </a:p>
        </p:txBody>
      </p: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76796DFF-13AB-44B7-A284-0224677481A4}"/>
              </a:ext>
            </a:extLst>
          </p:cNvPr>
          <p:cNvCxnSpPr/>
          <p:nvPr/>
        </p:nvCxnSpPr>
        <p:spPr>
          <a:xfrm flipH="1">
            <a:off x="3734862" y="4272589"/>
            <a:ext cx="446351" cy="242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גילה: אופקית 23">
            <a:extLst>
              <a:ext uri="{FF2B5EF4-FFF2-40B4-BE49-F238E27FC236}">
                <a16:creationId xmlns:a16="http://schemas.microsoft.com/office/drawing/2014/main" id="{CA2C6F08-2B60-4716-9A80-EE9F7508936E}"/>
              </a:ext>
            </a:extLst>
          </p:cNvPr>
          <p:cNvSpPr/>
          <p:nvPr/>
        </p:nvSpPr>
        <p:spPr>
          <a:xfrm>
            <a:off x="797111" y="4697964"/>
            <a:ext cx="3250230" cy="122097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" לא תחללו את שם קדשי"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5C2BE296-99A2-4ACC-B2FB-422E2002BB53}"/>
              </a:ext>
            </a:extLst>
          </p:cNvPr>
          <p:cNvSpPr txBox="1"/>
          <p:nvPr/>
        </p:nvSpPr>
        <p:spPr>
          <a:xfrm>
            <a:off x="8229740" y="6009073"/>
            <a:ext cx="16300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תשובה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ADED41D5-69CE-4BC8-93DA-DF944233DD40}"/>
              </a:ext>
            </a:extLst>
          </p:cNvPr>
          <p:cNvSpPr txBox="1"/>
          <p:nvPr/>
        </p:nvSpPr>
        <p:spPr>
          <a:xfrm>
            <a:off x="4900338" y="6086433"/>
            <a:ext cx="37296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יום הכיפורים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6A318032-ED75-4CC3-9C2E-3C4D18689B0C}"/>
              </a:ext>
            </a:extLst>
          </p:cNvPr>
          <p:cNvSpPr txBox="1"/>
          <p:nvPr/>
        </p:nvSpPr>
        <p:spPr>
          <a:xfrm>
            <a:off x="9736262" y="5786155"/>
            <a:ext cx="2613472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אפשריות הכפרה,</a:t>
            </a:r>
          </a:p>
          <a:p>
            <a:pPr algn="ctr"/>
            <a:r>
              <a:rPr lang="he-IL" sz="20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בדרך כלל</a:t>
            </a:r>
            <a:r>
              <a:rPr lang="he-IL" sz="32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: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26CDE90E-5059-4E86-B43E-79D5C429D4FC}"/>
              </a:ext>
            </a:extLst>
          </p:cNvPr>
          <p:cNvSpPr txBox="1"/>
          <p:nvPr/>
        </p:nvSpPr>
        <p:spPr>
          <a:xfrm>
            <a:off x="1456397" y="6060289"/>
            <a:ext cx="194076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מיתה</a:t>
            </a:r>
          </a:p>
        </p:txBody>
      </p:sp>
      <p:pic>
        <p:nvPicPr>
          <p:cNvPr id="31" name="גרפיקה 30" descr="לסגור">
            <a:extLst>
              <a:ext uri="{FF2B5EF4-FFF2-40B4-BE49-F238E27FC236}">
                <a16:creationId xmlns:a16="http://schemas.microsoft.com/office/drawing/2014/main" id="{BB5E8165-E943-460A-906A-DACE8DE2E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5227" y="5847458"/>
            <a:ext cx="914400" cy="914400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64F3AC53-392D-4E81-BB4D-11BAB548B9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3467" y="5902619"/>
            <a:ext cx="914479" cy="914479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50015D5B-D42F-47D7-8F1C-15BA4D72BF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791" y="5918935"/>
            <a:ext cx="914479" cy="914479"/>
          </a:xfrm>
          <a:prstGeom prst="rect">
            <a:avLst/>
          </a:prstGeom>
        </p:spPr>
      </p:pic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F0E0EA4D-2420-4486-AAB6-3EA2F6423894}"/>
              </a:ext>
            </a:extLst>
          </p:cNvPr>
          <p:cNvSpPr txBox="1"/>
          <p:nvPr/>
        </p:nvSpPr>
        <p:spPr>
          <a:xfrm>
            <a:off x="3019361" y="6080527"/>
            <a:ext cx="18809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ייסורים</a:t>
            </a:r>
          </a:p>
        </p:txBody>
      </p:sp>
      <p:pic>
        <p:nvPicPr>
          <p:cNvPr id="36" name="תמונה 35">
            <a:extLst>
              <a:ext uri="{FF2B5EF4-FFF2-40B4-BE49-F238E27FC236}">
                <a16:creationId xmlns:a16="http://schemas.microsoft.com/office/drawing/2014/main" id="{9523728F-74E1-4D1C-9D0E-A1D6F382A7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7209" y="5847379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9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6" grpId="0" animBg="1"/>
      <p:bldP spid="17" grpId="0" animBg="1"/>
      <p:bldP spid="18" grpId="0" animBg="1"/>
      <p:bldP spid="21" grpId="0" animBg="1"/>
      <p:bldP spid="24" grpId="0" animBg="1"/>
      <p:bldP spid="26" grpId="0"/>
      <p:bldP spid="27" grpId="0"/>
      <p:bldP spid="28" grpId="0"/>
      <p:bldP spid="29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831CA9-F216-4F9A-BC18-75D327E1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C87C5AE-5404-491C-BEF3-639165CC4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150" y="2553049"/>
            <a:ext cx="8915400" cy="3777622"/>
          </a:xfrm>
        </p:spPr>
        <p:txBody>
          <a:bodyPr/>
          <a:lstStyle/>
          <a:p>
            <a:pPr algn="ctr"/>
            <a:r>
              <a:rPr lang="he-IL" dirty="0"/>
              <a:t>אשמח להערות והארות</a:t>
            </a:r>
            <a:br>
              <a:rPr lang="he-IL" dirty="0"/>
            </a:br>
            <a:r>
              <a:rPr lang="he-IL" dirty="0"/>
              <a:t>דבורה שפירא</a:t>
            </a:r>
            <a:br>
              <a:rPr lang="he-IL" dirty="0"/>
            </a:br>
            <a:r>
              <a:rPr lang="he-IL" dirty="0"/>
              <a:t>0523827976</a:t>
            </a:r>
            <a:br>
              <a:rPr lang="he-IL" dirty="0"/>
            </a:br>
            <a:r>
              <a:rPr lang="en-US" dirty="0"/>
              <a:t>savta_Dvora_sha@walla.com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18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676984-1659-4F5F-A9BD-0B4163BF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>
                <a:solidFill>
                  <a:schemeClr val="bg2">
                    <a:lumMod val="2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"</a:t>
            </a:r>
            <a:r>
              <a:rPr lang="he-IL" sz="4400" dirty="0" err="1">
                <a:solidFill>
                  <a:schemeClr val="bg2">
                    <a:lumMod val="2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ונקדשתי</a:t>
            </a:r>
            <a:r>
              <a:rPr lang="he-IL" sz="4400" dirty="0">
                <a:solidFill>
                  <a:schemeClr val="bg2">
                    <a:lumMod val="25000"/>
                  </a:schemeClr>
                </a:solidFill>
                <a:latin typeface="Guttman Stam" panose="02010401010101010101" pitchFamily="2" charset="-79"/>
                <a:cs typeface="Guttman Stam" panose="02010401010101010101" pitchFamily="2" charset="-79"/>
              </a:rPr>
              <a:t> בתוך בני ישראל" </a:t>
            </a:r>
            <a:r>
              <a:rPr lang="he-IL" sz="1400" dirty="0">
                <a:solidFill>
                  <a:schemeClr val="bg2">
                    <a:lumMod val="25000"/>
                  </a:schemeClr>
                </a:solidFill>
              </a:rPr>
              <a:t>(ויקרא </a:t>
            </a:r>
            <a:r>
              <a:rPr lang="he-IL" sz="1400" dirty="0" err="1">
                <a:solidFill>
                  <a:schemeClr val="bg2">
                    <a:lumMod val="25000"/>
                  </a:schemeClr>
                </a:solidFill>
              </a:rPr>
              <a:t>בכ</a:t>
            </a:r>
            <a:r>
              <a:rPr lang="he-IL" sz="1400" dirty="0">
                <a:solidFill>
                  <a:schemeClr val="bg2">
                    <a:lumMod val="25000"/>
                  </a:schemeClr>
                </a:solidFill>
              </a:rPr>
              <a:t>, לב)</a:t>
            </a:r>
          </a:p>
        </p:txBody>
      </p:sp>
      <p:sp>
        <p:nvSpPr>
          <p:cNvPr id="4" name="בועת דיבור: מלבן עם פינות מעוגלות 3">
            <a:extLst>
              <a:ext uri="{FF2B5EF4-FFF2-40B4-BE49-F238E27FC236}">
                <a16:creationId xmlns:a16="http://schemas.microsoft.com/office/drawing/2014/main" id="{A35B358F-2C17-41A1-80F8-3765EE89D266}"/>
              </a:ext>
            </a:extLst>
          </p:cNvPr>
          <p:cNvSpPr/>
          <p:nvPr/>
        </p:nvSpPr>
        <p:spPr>
          <a:xfrm>
            <a:off x="8414087" y="1443205"/>
            <a:ext cx="2369975" cy="1082351"/>
          </a:xfrm>
          <a:prstGeom prst="wedgeRoundRectCallout">
            <a:avLst>
              <a:gd name="adj1" fmla="val -42492"/>
              <a:gd name="adj2" fmla="val -702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מסירות נפש</a:t>
            </a:r>
          </a:p>
          <a:p>
            <a:pPr algn="ctr"/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על קידוש ה</a:t>
            </a:r>
          </a:p>
        </p:txBody>
      </p:sp>
      <p:sp>
        <p:nvSpPr>
          <p:cNvPr id="5" name="בועת דיבור: מלבן עם פינות מעוגלות 4">
            <a:extLst>
              <a:ext uri="{FF2B5EF4-FFF2-40B4-BE49-F238E27FC236}">
                <a16:creationId xmlns:a16="http://schemas.microsoft.com/office/drawing/2014/main" id="{F7BA30B3-BB97-4AB6-AE1F-1C9AB3EC0457}"/>
              </a:ext>
            </a:extLst>
          </p:cNvPr>
          <p:cNvSpPr/>
          <p:nvPr/>
        </p:nvSpPr>
        <p:spPr>
          <a:xfrm>
            <a:off x="9840789" y="2604938"/>
            <a:ext cx="2090057" cy="1082351"/>
          </a:xfrm>
          <a:prstGeom prst="wedgeRoundRectCallout">
            <a:avLst>
              <a:gd name="adj1" fmla="val -47817"/>
              <a:gd name="adj2" fmla="val -693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לעיתים אפילו למות</a:t>
            </a:r>
          </a:p>
          <a:p>
            <a:pPr algn="ctr"/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על קידוש 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4B958A0-FB85-43E4-BBAF-5D252BE15370}"/>
              </a:ext>
            </a:extLst>
          </p:cNvPr>
          <p:cNvSpPr txBox="1"/>
          <p:nvPr/>
        </p:nvSpPr>
        <p:spPr>
          <a:xfrm>
            <a:off x="7212563" y="1905000"/>
            <a:ext cx="7557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b="1" dirty="0"/>
              <a:t>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E43DD16-DC06-4E51-BD6F-860EA45D5C5A}"/>
              </a:ext>
            </a:extLst>
          </p:cNvPr>
          <p:cNvSpPr txBox="1"/>
          <p:nvPr/>
        </p:nvSpPr>
        <p:spPr>
          <a:xfrm>
            <a:off x="3494314" y="2263947"/>
            <a:ext cx="4096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והרי כתוב </a:t>
            </a:r>
            <a:r>
              <a:rPr lang="he-IL" sz="2800" dirty="0">
                <a:latin typeface="Guttman Stam" panose="02010401010101010101" pitchFamily="2" charset="-79"/>
                <a:cs typeface="Guttman Stam" panose="02010401010101010101" pitchFamily="2" charset="-79"/>
              </a:rPr>
              <a:t>"וחי בהם"???</a:t>
            </a: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6A6C7720-A12A-4D7B-84D6-66B06A698C9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904832" y="2525557"/>
            <a:ext cx="5894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מגילה: אופקית 12">
            <a:extLst>
              <a:ext uri="{FF2B5EF4-FFF2-40B4-BE49-F238E27FC236}">
                <a16:creationId xmlns:a16="http://schemas.microsoft.com/office/drawing/2014/main" id="{627F31D4-743B-45DF-BEE1-FE256BF54098}"/>
              </a:ext>
            </a:extLst>
          </p:cNvPr>
          <p:cNvSpPr/>
          <p:nvPr/>
        </p:nvSpPr>
        <p:spPr>
          <a:xfrm>
            <a:off x="404224" y="2027852"/>
            <a:ext cx="2435287" cy="1401148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על כלל מצוות התורה.</a:t>
            </a:r>
          </a:p>
        </p:txBody>
      </p:sp>
      <p:sp>
        <p:nvSpPr>
          <p:cNvPr id="14" name="תרשים זרימה: אחסון פנימי 13">
            <a:extLst>
              <a:ext uri="{FF2B5EF4-FFF2-40B4-BE49-F238E27FC236}">
                <a16:creationId xmlns:a16="http://schemas.microsoft.com/office/drawing/2014/main" id="{69D64D31-CE3C-4405-8637-FF87302D774F}"/>
              </a:ext>
            </a:extLst>
          </p:cNvPr>
          <p:cNvSpPr/>
          <p:nvPr/>
        </p:nvSpPr>
        <p:spPr>
          <a:xfrm>
            <a:off x="5325784" y="5375564"/>
            <a:ext cx="1922106" cy="1352939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עבודה זרה</a:t>
            </a:r>
          </a:p>
        </p:txBody>
      </p:sp>
      <p:sp>
        <p:nvSpPr>
          <p:cNvPr id="15" name="תרשים זרימה: אחסון פנימי 14">
            <a:extLst>
              <a:ext uri="{FF2B5EF4-FFF2-40B4-BE49-F238E27FC236}">
                <a16:creationId xmlns:a16="http://schemas.microsoft.com/office/drawing/2014/main" id="{4234A93D-EBF8-4DEA-B364-78DFAF847E54}"/>
              </a:ext>
            </a:extLst>
          </p:cNvPr>
          <p:cNvSpPr/>
          <p:nvPr/>
        </p:nvSpPr>
        <p:spPr>
          <a:xfrm>
            <a:off x="6701712" y="4598151"/>
            <a:ext cx="1777482" cy="1352939"/>
          </a:xfrm>
          <a:prstGeom prst="flowChartInternalStora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גילוי עריות</a:t>
            </a:r>
          </a:p>
        </p:txBody>
      </p:sp>
      <p:sp>
        <p:nvSpPr>
          <p:cNvPr id="16" name="תרשים זרימה: אחסון פנימי 15">
            <a:extLst>
              <a:ext uri="{FF2B5EF4-FFF2-40B4-BE49-F238E27FC236}">
                <a16:creationId xmlns:a16="http://schemas.microsoft.com/office/drawing/2014/main" id="{DA676AE7-4A62-4512-B587-CD3FE66DAC00}"/>
              </a:ext>
            </a:extLst>
          </p:cNvPr>
          <p:cNvSpPr/>
          <p:nvPr/>
        </p:nvSpPr>
        <p:spPr>
          <a:xfrm>
            <a:off x="7821384" y="3665306"/>
            <a:ext cx="1623527" cy="1334278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שפיכות דמים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F2B43E59-852A-41BC-991B-CE33564CF483}"/>
              </a:ext>
            </a:extLst>
          </p:cNvPr>
          <p:cNvSpPr txBox="1"/>
          <p:nvPr/>
        </p:nvSpPr>
        <p:spPr>
          <a:xfrm>
            <a:off x="8612155" y="5263597"/>
            <a:ext cx="320040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"שלוש מצוות הן, שחייב אדם </a:t>
            </a:r>
            <a:r>
              <a:rPr lang="he-IL" b="1" dirty="0" err="1"/>
              <a:t>שיהרג</a:t>
            </a:r>
            <a:r>
              <a:rPr lang="he-IL" b="1" dirty="0"/>
              <a:t> עליהן, ואל יעבור בהן לעולם"</a:t>
            </a:r>
          </a:p>
          <a:p>
            <a:pPr algn="ctr"/>
            <a:r>
              <a:rPr lang="he-IL" sz="1400" dirty="0"/>
              <a:t>(סנהדרין </a:t>
            </a:r>
            <a:r>
              <a:rPr lang="he-IL" sz="1400" dirty="0" err="1"/>
              <a:t>עד,א</a:t>
            </a:r>
            <a:r>
              <a:rPr lang="he-IL" sz="1400" dirty="0"/>
              <a:t>)</a:t>
            </a:r>
          </a:p>
        </p:txBody>
      </p:sp>
      <p:cxnSp>
        <p:nvCxnSpPr>
          <p:cNvPr id="25" name="מחבר: מרפקי 24">
            <a:extLst>
              <a:ext uri="{FF2B5EF4-FFF2-40B4-BE49-F238E27FC236}">
                <a16:creationId xmlns:a16="http://schemas.microsoft.com/office/drawing/2014/main" id="{604251ED-2F28-4DAE-9949-8E792DF4950C}"/>
              </a:ext>
            </a:extLst>
          </p:cNvPr>
          <p:cNvCxnSpPr/>
          <p:nvPr/>
        </p:nvCxnSpPr>
        <p:spPr>
          <a:xfrm>
            <a:off x="3212894" y="3687289"/>
            <a:ext cx="2153866" cy="9108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5E8AB1A-15EF-4283-A652-C5CF3F516C48}"/>
              </a:ext>
            </a:extLst>
          </p:cNvPr>
          <p:cNvSpPr txBox="1"/>
          <p:nvPr/>
        </p:nvSpPr>
        <p:spPr>
          <a:xfrm>
            <a:off x="4683967" y="3862873"/>
            <a:ext cx="14120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חוץ מ-</a:t>
            </a:r>
          </a:p>
        </p:txBody>
      </p:sp>
      <p:sp>
        <p:nvSpPr>
          <p:cNvPr id="3" name="חץ: למעלה 2">
            <a:extLst>
              <a:ext uri="{FF2B5EF4-FFF2-40B4-BE49-F238E27FC236}">
                <a16:creationId xmlns:a16="http://schemas.microsoft.com/office/drawing/2014/main" id="{40D629BA-39D4-4709-BB28-37F196B87FEF}"/>
              </a:ext>
            </a:extLst>
          </p:cNvPr>
          <p:cNvSpPr/>
          <p:nvPr/>
        </p:nvSpPr>
        <p:spPr>
          <a:xfrm>
            <a:off x="186613" y="3163078"/>
            <a:ext cx="2785860" cy="2212474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ע"פ המסורת שעברה אלינו מדורי דורות,</a:t>
            </a:r>
          </a:p>
          <a:p>
            <a:pPr algn="ctr"/>
            <a:r>
              <a:rPr lang="he-IL" dirty="0"/>
              <a:t>דברי חז"ל.</a:t>
            </a:r>
          </a:p>
        </p:txBody>
      </p:sp>
    </p:spTree>
    <p:extLst>
      <p:ext uri="{BB962C8B-B14F-4D97-AF65-F5344CB8AC3E}">
        <p14:creationId xmlns:p14="http://schemas.microsoft.com/office/powerpoint/2010/main" val="220358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13" grpId="0" animBg="1"/>
      <p:bldP spid="14" grpId="0" animBg="1"/>
      <p:bldP spid="15" grpId="0" animBg="1"/>
      <p:bldP spid="16" grpId="0" animBg="1"/>
      <p:bldP spid="20" grpId="0"/>
      <p:bldP spid="2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72E3515-5CEB-4C0E-AC73-4DECD1A82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538" y="436200"/>
            <a:ext cx="3498979" cy="1644526"/>
          </a:xfrm>
        </p:spPr>
        <p:txBody>
          <a:bodyPr>
            <a:noAutofit/>
          </a:bodyPr>
          <a:lstStyle/>
          <a:p>
            <a:pPr algn="ctr"/>
            <a:r>
              <a:rPr lang="he-IL" sz="2000" b="1" dirty="0"/>
              <a:t>שלוש מצוות הן, </a:t>
            </a:r>
          </a:p>
          <a:p>
            <a:pPr algn="ctr"/>
            <a:r>
              <a:rPr lang="he-IL" sz="2000" b="1" dirty="0"/>
              <a:t>שחייב אדם </a:t>
            </a:r>
            <a:r>
              <a:rPr lang="he-IL" sz="2000" b="1" dirty="0" err="1"/>
              <a:t>שיהרג</a:t>
            </a:r>
            <a:r>
              <a:rPr lang="he-IL" sz="2000" b="1" dirty="0"/>
              <a:t> עליהן, </a:t>
            </a:r>
          </a:p>
          <a:p>
            <a:pPr algn="ctr"/>
            <a:r>
              <a:rPr lang="he-IL" sz="2000" b="1" dirty="0"/>
              <a:t>ואל יעבור בהן לעולם" (סנהדרין </a:t>
            </a:r>
            <a:r>
              <a:rPr lang="he-IL" sz="2000" b="1" dirty="0" err="1"/>
              <a:t>עד,א</a:t>
            </a:r>
            <a:r>
              <a:rPr lang="he-IL" sz="2000" b="1" dirty="0"/>
              <a:t>)</a:t>
            </a:r>
          </a:p>
          <a:p>
            <a:endParaRPr lang="he-IL" sz="2000" b="1" dirty="0"/>
          </a:p>
          <a:p>
            <a:endParaRPr lang="he-IL" sz="2000" b="1" dirty="0"/>
          </a:p>
        </p:txBody>
      </p:sp>
      <p:sp>
        <p:nvSpPr>
          <p:cNvPr id="4" name="חץ: שמאלה 3">
            <a:extLst>
              <a:ext uri="{FF2B5EF4-FFF2-40B4-BE49-F238E27FC236}">
                <a16:creationId xmlns:a16="http://schemas.microsoft.com/office/drawing/2014/main" id="{D6AA6416-6A9B-44FA-8EF9-C59EA98054D4}"/>
              </a:ext>
            </a:extLst>
          </p:cNvPr>
          <p:cNvSpPr/>
          <p:nvPr/>
        </p:nvSpPr>
        <p:spPr>
          <a:xfrm>
            <a:off x="10151706" y="2360645"/>
            <a:ext cx="1856792" cy="961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עבודה זרה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E61191-2525-4A13-BD7A-6E1B46B12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592" y="2258008"/>
            <a:ext cx="1757169" cy="106369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7ABB20C-CFDF-462D-B6AE-E83628617A5A}"/>
              </a:ext>
            </a:extLst>
          </p:cNvPr>
          <p:cNvSpPr txBox="1"/>
          <p:nvPr/>
        </p:nvSpPr>
        <p:spPr>
          <a:xfrm>
            <a:off x="6494106" y="2554642"/>
            <a:ext cx="25006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וכל </a:t>
            </a:r>
            <a:r>
              <a:rPr lang="he-IL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אביזרהא</a:t>
            </a:r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3ADBA828-75F9-4BBA-8F1A-02A128B55883}"/>
              </a:ext>
            </a:extLst>
          </p:cNvPr>
          <p:cNvCxnSpPr/>
          <p:nvPr/>
        </p:nvCxnSpPr>
        <p:spPr>
          <a:xfrm flipH="1">
            <a:off x="5794310" y="2739308"/>
            <a:ext cx="550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F648683-0135-4E4C-A952-B8F632694056}"/>
              </a:ext>
            </a:extLst>
          </p:cNvPr>
          <p:cNvSpPr txBox="1"/>
          <p:nvPr/>
        </p:nvSpPr>
        <p:spPr>
          <a:xfrm>
            <a:off x="1922106" y="2554642"/>
            <a:ext cx="37229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דברים המיוחדים לעבודה זרה</a:t>
            </a:r>
          </a:p>
        </p:txBody>
      </p:sp>
      <p:sp>
        <p:nvSpPr>
          <p:cNvPr id="10" name="חץ: שמאלה 9">
            <a:extLst>
              <a:ext uri="{FF2B5EF4-FFF2-40B4-BE49-F238E27FC236}">
                <a16:creationId xmlns:a16="http://schemas.microsoft.com/office/drawing/2014/main" id="{72C3A83D-31FB-4D0C-BFF2-BE247E235555}"/>
              </a:ext>
            </a:extLst>
          </p:cNvPr>
          <p:cNvSpPr/>
          <p:nvPr/>
        </p:nvSpPr>
        <p:spPr>
          <a:xfrm>
            <a:off x="10198359" y="3713584"/>
            <a:ext cx="1763486" cy="97971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גילוי עריות</a:t>
            </a:r>
          </a:p>
        </p:txBody>
      </p:sp>
      <p:pic>
        <p:nvPicPr>
          <p:cNvPr id="12" name="גרפיקה 11" descr="מגדר">
            <a:extLst>
              <a:ext uri="{FF2B5EF4-FFF2-40B4-BE49-F238E27FC236}">
                <a16:creationId xmlns:a16="http://schemas.microsoft.com/office/drawing/2014/main" id="{7356CAA3-2BE5-4530-8AFE-B38FD0CF4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0539" y="3685592"/>
            <a:ext cx="914400" cy="914400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D59C732A-78A8-4707-8BCC-0983C26DFF0C}"/>
              </a:ext>
            </a:extLst>
          </p:cNvPr>
          <p:cNvSpPr/>
          <p:nvPr/>
        </p:nvSpPr>
        <p:spPr>
          <a:xfrm>
            <a:off x="6494106" y="3921205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וכל </a:t>
            </a:r>
            <a:r>
              <a:rPr lang="he-IL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אביזרהא</a:t>
            </a:r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6BE3A5A9-711D-42A6-B833-D009FFF3119A}"/>
              </a:ext>
            </a:extLst>
          </p:cNvPr>
          <p:cNvCxnSpPr>
            <a:cxnSpLocks/>
          </p:cNvCxnSpPr>
          <p:nvPr/>
        </p:nvCxnSpPr>
        <p:spPr>
          <a:xfrm flipH="1">
            <a:off x="5756989" y="4105871"/>
            <a:ext cx="5878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EB3AC58-2EC4-4083-B900-269263C59128}"/>
              </a:ext>
            </a:extLst>
          </p:cNvPr>
          <p:cNvSpPr txBox="1"/>
          <p:nvPr/>
        </p:nvSpPr>
        <p:spPr>
          <a:xfrm>
            <a:off x="1462450" y="3921205"/>
            <a:ext cx="39033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דברים המביאים לידי גילוי עריות</a:t>
            </a:r>
          </a:p>
        </p:txBody>
      </p:sp>
      <p:sp>
        <p:nvSpPr>
          <p:cNvPr id="17" name="חץ: שמאלה 16">
            <a:extLst>
              <a:ext uri="{FF2B5EF4-FFF2-40B4-BE49-F238E27FC236}">
                <a16:creationId xmlns:a16="http://schemas.microsoft.com/office/drawing/2014/main" id="{07F491F2-4F84-4E36-A77E-F7652FC2E64A}"/>
              </a:ext>
            </a:extLst>
          </p:cNvPr>
          <p:cNvSpPr/>
          <p:nvPr/>
        </p:nvSpPr>
        <p:spPr>
          <a:xfrm>
            <a:off x="10245011" y="5066524"/>
            <a:ext cx="1763485" cy="961052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שפיכות דמים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97FF918E-F798-48F6-8551-04BC0BD81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343" y="5085188"/>
            <a:ext cx="1910972" cy="9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56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9" grpId="0"/>
      <p:bldP spid="10" grpId="0" animBg="1"/>
      <p:bldP spid="13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3678F8C-B5D1-4822-A144-0DA97B84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75" y="501042"/>
            <a:ext cx="3343400" cy="151825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8516288-7FE0-4278-AAC4-1AC933AF9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24837" y="1751285"/>
            <a:ext cx="2502938" cy="2135553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5705964-3FAD-4C57-BCCD-8E5E3517DACC}"/>
              </a:ext>
            </a:extLst>
          </p:cNvPr>
          <p:cNvSpPr txBox="1"/>
          <p:nvPr/>
        </p:nvSpPr>
        <p:spPr>
          <a:xfrm>
            <a:off x="2519950" y="1025752"/>
            <a:ext cx="4290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"עבוד עבודה זרה, או </a:t>
            </a:r>
            <a:r>
              <a:rPr lang="he-IL" sz="2400" b="1" dirty="0" err="1"/>
              <a:t>שנהרגך</a:t>
            </a:r>
            <a:r>
              <a:rPr lang="he-IL" sz="2400" b="1" dirty="0"/>
              <a:t>"</a:t>
            </a:r>
          </a:p>
        </p:txBody>
      </p:sp>
      <p:sp>
        <p:nvSpPr>
          <p:cNvPr id="9" name="פיצוץ : 14 נקודות 8">
            <a:extLst>
              <a:ext uri="{FF2B5EF4-FFF2-40B4-BE49-F238E27FC236}">
                <a16:creationId xmlns:a16="http://schemas.microsoft.com/office/drawing/2014/main" id="{52311FAF-03A3-48EB-9C3C-D4FE5EB56566}"/>
              </a:ext>
            </a:extLst>
          </p:cNvPr>
          <p:cNvSpPr/>
          <p:nvPr/>
        </p:nvSpPr>
        <p:spPr>
          <a:xfrm>
            <a:off x="7440670" y="2636100"/>
            <a:ext cx="3179613" cy="231399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ייהרג,</a:t>
            </a:r>
          </a:p>
          <a:p>
            <a:pPr algn="ctr"/>
            <a:r>
              <a:rPr lang="he-IL" dirty="0">
                <a:solidFill>
                  <a:schemeClr val="tx1"/>
                </a:solidFill>
              </a:rPr>
              <a:t>ואל יעבדה</a:t>
            </a:r>
          </a:p>
        </p:txBody>
      </p:sp>
      <p:sp>
        <p:nvSpPr>
          <p:cNvPr id="10" name="בועת מחשבה: ענן 9">
            <a:extLst>
              <a:ext uri="{FF2B5EF4-FFF2-40B4-BE49-F238E27FC236}">
                <a16:creationId xmlns:a16="http://schemas.microsoft.com/office/drawing/2014/main" id="{95B6E04C-CFD6-4EE7-95CC-141FE4142153}"/>
              </a:ext>
            </a:extLst>
          </p:cNvPr>
          <p:cNvSpPr/>
          <p:nvPr/>
        </p:nvSpPr>
        <p:spPr>
          <a:xfrm>
            <a:off x="9584585" y="1918759"/>
            <a:ext cx="2071396" cy="900303"/>
          </a:xfrm>
          <a:prstGeom prst="cloudCallout">
            <a:avLst>
              <a:gd name="adj1" fmla="val -50562"/>
              <a:gd name="adj2" fmla="val 11846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אני עושה את עצמי...</a:t>
            </a:r>
          </a:p>
        </p:txBody>
      </p:sp>
      <p:sp>
        <p:nvSpPr>
          <p:cNvPr id="11" name="בועת מחשבה: ענן 10">
            <a:extLst>
              <a:ext uri="{FF2B5EF4-FFF2-40B4-BE49-F238E27FC236}">
                <a16:creationId xmlns:a16="http://schemas.microsoft.com/office/drawing/2014/main" id="{59683D5F-82F9-425B-9B37-42BD37202A89}"/>
              </a:ext>
            </a:extLst>
          </p:cNvPr>
          <p:cNvSpPr/>
          <p:nvPr/>
        </p:nvSpPr>
        <p:spPr>
          <a:xfrm>
            <a:off x="10213910" y="3435862"/>
            <a:ext cx="1978090" cy="1632857"/>
          </a:xfrm>
          <a:prstGeom prst="cloudCallout">
            <a:avLst>
              <a:gd name="adj1" fmla="val -88286"/>
              <a:gd name="adj2" fmla="val -2207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אני לא מתכוון...</a:t>
            </a:r>
          </a:p>
        </p:txBody>
      </p:sp>
      <p:sp>
        <p:nvSpPr>
          <p:cNvPr id="12" name="בועת מחשבה: ענן 11">
            <a:extLst>
              <a:ext uri="{FF2B5EF4-FFF2-40B4-BE49-F238E27FC236}">
                <a16:creationId xmlns:a16="http://schemas.microsoft.com/office/drawing/2014/main" id="{D5F62125-1EA9-47A5-9685-4BDCB3C09266}"/>
              </a:ext>
            </a:extLst>
          </p:cNvPr>
          <p:cNvSpPr/>
          <p:nvPr/>
        </p:nvSpPr>
        <p:spPr>
          <a:xfrm>
            <a:off x="8786326" y="5471908"/>
            <a:ext cx="2416629" cy="1187799"/>
          </a:xfrm>
          <a:prstGeom prst="cloudCallout">
            <a:avLst>
              <a:gd name="adj1" fmla="val -24694"/>
              <a:gd name="adj2" fmla="val -12288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אני ממשיך להאמין </a:t>
            </a:r>
            <a:r>
              <a:rPr lang="he-IL" dirty="0" err="1"/>
              <a:t>בה"ית</a:t>
            </a:r>
            <a:r>
              <a:rPr lang="he-IL" dirty="0"/>
              <a:t> בכל ליבי.</a:t>
            </a:r>
          </a:p>
        </p:txBody>
      </p:sp>
      <p:sp>
        <p:nvSpPr>
          <p:cNvPr id="13" name="בועת מחשבה: ענן 12">
            <a:extLst>
              <a:ext uri="{FF2B5EF4-FFF2-40B4-BE49-F238E27FC236}">
                <a16:creationId xmlns:a16="http://schemas.microsoft.com/office/drawing/2014/main" id="{D3C67741-B2B8-4609-80D6-518D48D11561}"/>
              </a:ext>
            </a:extLst>
          </p:cNvPr>
          <p:cNvSpPr/>
          <p:nvPr/>
        </p:nvSpPr>
        <p:spPr>
          <a:xfrm>
            <a:off x="6352022" y="5569607"/>
            <a:ext cx="2196866" cy="1187799"/>
          </a:xfrm>
          <a:prstGeom prst="cloudCallout">
            <a:avLst>
              <a:gd name="adj1" fmla="val 68783"/>
              <a:gd name="adj2" fmla="val -13467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אני עושה "</a:t>
            </a:r>
            <a:r>
              <a:rPr lang="he-IL" dirty="0" err="1"/>
              <a:t>בכאילו</a:t>
            </a:r>
            <a:r>
              <a:rPr lang="he-IL" dirty="0"/>
              <a:t>"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4F5837A-E09D-4249-B882-983904A5C79D}"/>
              </a:ext>
            </a:extLst>
          </p:cNvPr>
          <p:cNvSpPr txBox="1"/>
          <p:nvPr/>
        </p:nvSpPr>
        <p:spPr>
          <a:xfrm>
            <a:off x="1311445" y="4549207"/>
            <a:ext cx="389086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/>
              <a:t>"על מנת כן הוצאתי אתכם מארץ מצרים,</a:t>
            </a:r>
          </a:p>
          <a:p>
            <a:pPr algn="ctr"/>
            <a:r>
              <a:rPr lang="he-IL" sz="2400" b="1" dirty="0"/>
              <a:t>שתקדישו שמו ברבים"</a:t>
            </a:r>
          </a:p>
          <a:p>
            <a:pPr algn="ctr"/>
            <a:r>
              <a:rPr lang="he-IL" sz="2400" b="1" dirty="0"/>
              <a:t>(</a:t>
            </a:r>
            <a:r>
              <a:rPr lang="he-IL" sz="2400" b="1" dirty="0" err="1"/>
              <a:t>סיפרא</a:t>
            </a:r>
            <a:r>
              <a:rPr lang="he-IL" sz="2400" b="1" dirty="0"/>
              <a:t>)</a:t>
            </a:r>
          </a:p>
        </p:txBody>
      </p:sp>
      <p:sp>
        <p:nvSpPr>
          <p:cNvPr id="15" name="פיצוץ : 14 נקודות 14">
            <a:extLst>
              <a:ext uri="{FF2B5EF4-FFF2-40B4-BE49-F238E27FC236}">
                <a16:creationId xmlns:a16="http://schemas.microsoft.com/office/drawing/2014/main" id="{17AEC012-8375-4855-8DFF-32F2BBDC9250}"/>
              </a:ext>
            </a:extLst>
          </p:cNvPr>
          <p:cNvSpPr/>
          <p:nvPr/>
        </p:nvSpPr>
        <p:spPr>
          <a:xfrm>
            <a:off x="4665213" y="1918759"/>
            <a:ext cx="4027007" cy="2752878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כדי שהגוי לא יעלה בדעתו, שאתה עובד עבודה זרה.</a:t>
            </a:r>
          </a:p>
        </p:txBody>
      </p:sp>
      <p:sp>
        <p:nvSpPr>
          <p:cNvPr id="16" name="פיצוץ : 14 נקודות 15">
            <a:extLst>
              <a:ext uri="{FF2B5EF4-FFF2-40B4-BE49-F238E27FC236}">
                <a16:creationId xmlns:a16="http://schemas.microsoft.com/office/drawing/2014/main" id="{745432C0-F45C-478F-AD95-0EA5EFF5AC33}"/>
              </a:ext>
            </a:extLst>
          </p:cNvPr>
          <p:cNvSpPr/>
          <p:nvPr/>
        </p:nvSpPr>
        <p:spPr>
          <a:xfrm>
            <a:off x="5439748" y="3658770"/>
            <a:ext cx="3109140" cy="20982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מסירות נפש.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9740A54-C5A4-4F93-887E-5E150053B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400" y="3149635"/>
            <a:ext cx="1333500" cy="13335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CE277F2-C37C-4471-9DE3-2DC2FF242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50" y="1918759"/>
            <a:ext cx="2031087" cy="14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2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3C4F12-8A86-4761-B243-B727370C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65" y="87215"/>
            <a:ext cx="8911687" cy="62585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tx1"/>
                </a:solidFill>
              </a:rPr>
              <a:t>שרש המצווה – טעם המצווה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AB00979-7C2A-41CB-B12C-0B7BBB26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0261"/>
            <a:ext cx="8915400" cy="4843629"/>
          </a:xfrm>
        </p:spPr>
        <p:txBody>
          <a:bodyPr>
            <a:normAutofit lnSpcReduction="10000"/>
          </a:bodyPr>
          <a:lstStyle/>
          <a:p>
            <a:r>
              <a:rPr lang="he-IL" sz="2800" dirty="0"/>
              <a:t>האדם נברא לעבוד את בוראו,</a:t>
            </a:r>
          </a:p>
          <a:p>
            <a:endParaRPr lang="he-IL" sz="2800" dirty="0"/>
          </a:p>
          <a:p>
            <a:r>
              <a:rPr lang="he-IL" sz="2800" dirty="0"/>
              <a:t>מי שאינו מוסר גופו על עבודת אדוניו, איננו עבד טוב,</a:t>
            </a:r>
          </a:p>
          <a:p>
            <a:endParaRPr lang="he-IL" sz="2800" dirty="0"/>
          </a:p>
          <a:p>
            <a:r>
              <a:rPr lang="he-IL" sz="2800" dirty="0"/>
              <a:t>בני אדם ימסרו נפשם לאדוניהם,</a:t>
            </a:r>
          </a:p>
          <a:p>
            <a:endParaRPr lang="he-IL" sz="2800" dirty="0"/>
          </a:p>
          <a:p>
            <a:r>
              <a:rPr lang="he-IL" sz="2800" dirty="0"/>
              <a:t>קל וחומר, אנו, עבדי ה, עבדים בשר ודם,</a:t>
            </a:r>
          </a:p>
          <a:p>
            <a:endParaRPr lang="he-IL" sz="2800" dirty="0"/>
          </a:p>
          <a:p>
            <a:r>
              <a:rPr lang="he-IL" sz="2800" dirty="0"/>
              <a:t>נמסור את נפשינו, על מצוות מלך מלכי המלכים, הקב"ה.</a:t>
            </a:r>
          </a:p>
        </p:txBody>
      </p:sp>
    </p:spTree>
    <p:extLst>
      <p:ext uri="{BB962C8B-B14F-4D97-AF65-F5344CB8AC3E}">
        <p14:creationId xmlns:p14="http://schemas.microsoft.com/office/powerpoint/2010/main" val="4054254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9BA5FD-6C50-4D97-8139-B63A72C2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36" y="-55850"/>
            <a:ext cx="8911687" cy="1280890"/>
          </a:xfrm>
        </p:spPr>
        <p:txBody>
          <a:bodyPr>
            <a:normAutofit/>
          </a:bodyPr>
          <a:lstStyle/>
          <a:p>
            <a:r>
              <a:rPr lang="he-IL" sz="5400" b="1" dirty="0">
                <a:solidFill>
                  <a:schemeClr val="tx1"/>
                </a:solidFill>
              </a:rPr>
              <a:t>מדיני המצווה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FE709B8E-2BD2-4C92-892C-A3AD46E45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9075" y="1673874"/>
            <a:ext cx="1877731" cy="98154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647EF3D-E13A-4501-A4B0-C916D254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847" y="2954764"/>
            <a:ext cx="1780186" cy="99983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95C3E67-F5F7-4A98-9CD1-2067D54D9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041" y="4202586"/>
            <a:ext cx="1816765" cy="981541"/>
          </a:xfrm>
          <a:prstGeom prst="rect">
            <a:avLst/>
          </a:prstGeom>
        </p:spPr>
      </p:pic>
      <p:pic>
        <p:nvPicPr>
          <p:cNvPr id="8" name="גרפיקה 7" descr="סימן קריאה">
            <a:extLst>
              <a:ext uri="{FF2B5EF4-FFF2-40B4-BE49-F238E27FC236}">
                <a16:creationId xmlns:a16="http://schemas.microsoft.com/office/drawing/2014/main" id="{2D4DDB4C-E874-48BE-9E27-8C3740CB7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601" y="2164644"/>
            <a:ext cx="2348089" cy="1981200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768F44A-C41C-4E94-A1AE-C47E3347A9F8}"/>
              </a:ext>
            </a:extLst>
          </p:cNvPr>
          <p:cNvSpPr txBox="1"/>
          <p:nvPr/>
        </p:nvSpPr>
        <p:spPr>
          <a:xfrm>
            <a:off x="2979821" y="2655415"/>
            <a:ext cx="259644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7200" dirty="0"/>
              <a:t>תמיד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DE574AAB-CB13-4DCC-B49D-A4B42698BC6D}"/>
              </a:ext>
            </a:extLst>
          </p:cNvPr>
          <p:cNvCxnSpPr>
            <a:cxnSpLocks/>
          </p:cNvCxnSpPr>
          <p:nvPr/>
        </p:nvCxnSpPr>
        <p:spPr>
          <a:xfrm flipH="1">
            <a:off x="8282803" y="2337734"/>
            <a:ext cx="1041820" cy="55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07A3D9EA-EB68-44AC-BC5F-C7CB399F2B21}"/>
              </a:ext>
            </a:extLst>
          </p:cNvPr>
          <p:cNvCxnSpPr/>
          <p:nvPr/>
        </p:nvCxnSpPr>
        <p:spPr>
          <a:xfrm flipH="1">
            <a:off x="8388220" y="3454679"/>
            <a:ext cx="10528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9D426631-641B-46C7-9D18-EAA2AE551D38}"/>
              </a:ext>
            </a:extLst>
          </p:cNvPr>
          <p:cNvCxnSpPr>
            <a:cxnSpLocks/>
          </p:cNvCxnSpPr>
          <p:nvPr/>
        </p:nvCxnSpPr>
        <p:spPr>
          <a:xfrm flipH="1" flipV="1">
            <a:off x="8369840" y="3973314"/>
            <a:ext cx="1071190" cy="468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חץ: שמאלה 16">
            <a:extLst>
              <a:ext uri="{FF2B5EF4-FFF2-40B4-BE49-F238E27FC236}">
                <a16:creationId xmlns:a16="http://schemas.microsoft.com/office/drawing/2014/main" id="{939A4C0C-97AE-4CA5-8D4E-ED0BCE1DCAB7}"/>
              </a:ext>
            </a:extLst>
          </p:cNvPr>
          <p:cNvSpPr/>
          <p:nvPr/>
        </p:nvSpPr>
        <p:spPr>
          <a:xfrm>
            <a:off x="5411755" y="2655415"/>
            <a:ext cx="2502202" cy="143171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ימסור את נפשו.</a:t>
            </a:r>
          </a:p>
        </p:txBody>
      </p: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C940F890-6880-4BDD-A9E6-148A025BCB51}"/>
              </a:ext>
            </a:extLst>
          </p:cNvPr>
          <p:cNvCxnSpPr/>
          <p:nvPr/>
        </p:nvCxnSpPr>
        <p:spPr>
          <a:xfrm>
            <a:off x="7630308" y="4103933"/>
            <a:ext cx="550507" cy="1042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1BE212E0-8A4B-4968-AD19-E93D99964150}"/>
              </a:ext>
            </a:extLst>
          </p:cNvPr>
          <p:cNvSpPr txBox="1"/>
          <p:nvPr/>
        </p:nvSpPr>
        <p:spPr>
          <a:xfrm>
            <a:off x="7156579" y="5199827"/>
            <a:ext cx="29362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בשעת שמד,</a:t>
            </a:r>
          </a:p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ולא בשעת שמד.</a:t>
            </a:r>
          </a:p>
        </p:txBody>
      </p: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29024909-8903-4EC2-B62B-C4781BDE7C8D}"/>
              </a:ext>
            </a:extLst>
          </p:cNvPr>
          <p:cNvCxnSpPr/>
          <p:nvPr/>
        </p:nvCxnSpPr>
        <p:spPr>
          <a:xfrm>
            <a:off x="6589623" y="4232946"/>
            <a:ext cx="111968" cy="156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0B2BBC08-24D4-4C72-AD74-CBA532B682B0}"/>
              </a:ext>
            </a:extLst>
          </p:cNvPr>
          <p:cNvSpPr txBox="1"/>
          <p:nvPr/>
        </p:nvSpPr>
        <p:spPr>
          <a:xfrm>
            <a:off x="5411755" y="5794310"/>
            <a:ext cx="259391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בפרהסיה,</a:t>
            </a:r>
          </a:p>
          <a:p>
            <a:pPr algn="ctr"/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ושלא </a:t>
            </a:r>
            <a:r>
              <a:rPr lang="he-IL" b="1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בפרהסיא</a:t>
            </a:r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 -</a:t>
            </a:r>
            <a:r>
              <a:rPr lang="he-IL" b="1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בצינעא</a:t>
            </a:r>
            <a:endParaRPr lang="he-IL" dirty="0"/>
          </a:p>
        </p:txBody>
      </p: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610BAD06-FC28-44FC-B89F-F74E6502EDA5}"/>
              </a:ext>
            </a:extLst>
          </p:cNvPr>
          <p:cNvCxnSpPr/>
          <p:nvPr/>
        </p:nvCxnSpPr>
        <p:spPr>
          <a:xfrm flipH="1">
            <a:off x="5069446" y="4202586"/>
            <a:ext cx="1172734" cy="77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33EDAE77-339B-459D-80CD-672042618424}"/>
              </a:ext>
            </a:extLst>
          </p:cNvPr>
          <p:cNvSpPr txBox="1"/>
          <p:nvPr/>
        </p:nvSpPr>
        <p:spPr>
          <a:xfrm>
            <a:off x="4068147" y="5066522"/>
            <a:ext cx="14609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להעבירו,</a:t>
            </a:r>
          </a:p>
          <a:p>
            <a:r>
              <a:rPr lang="he-IL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להנאתו.</a:t>
            </a:r>
          </a:p>
        </p:txBody>
      </p:sp>
    </p:spTree>
    <p:extLst>
      <p:ext uri="{BB962C8B-B14F-4D97-AF65-F5344CB8AC3E}">
        <p14:creationId xmlns:p14="http://schemas.microsoft.com/office/powerpoint/2010/main" val="176843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7" grpId="0" animBg="1"/>
      <p:bldP spid="22" grpId="0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652D44-7620-45AD-AFF1-44282887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58050" y="86230"/>
            <a:ext cx="8911687" cy="1280890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ובשאר המצוות???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68D9D2-46CC-41E5-8A42-B273E83A5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0892" y="123491"/>
            <a:ext cx="3871107" cy="103786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sz="5400" b="1" dirty="0">
                <a:solidFill>
                  <a:srgbClr val="C00000"/>
                </a:solidFill>
              </a:rPr>
              <a:t>בשעת שמד</a:t>
            </a:r>
          </a:p>
          <a:p>
            <a:r>
              <a:rPr lang="he-IL" dirty="0"/>
              <a:t> </a:t>
            </a:r>
          </a:p>
        </p:txBody>
      </p:sp>
      <p:sp>
        <p:nvSpPr>
          <p:cNvPr id="4" name="פיצוץ : 14 נקודות 3">
            <a:extLst>
              <a:ext uri="{FF2B5EF4-FFF2-40B4-BE49-F238E27FC236}">
                <a16:creationId xmlns:a16="http://schemas.microsoft.com/office/drawing/2014/main" id="{FA822F7D-18DB-452C-A820-1EC8BB3D1A9A}"/>
              </a:ext>
            </a:extLst>
          </p:cNvPr>
          <p:cNvSpPr/>
          <p:nvPr/>
        </p:nvSpPr>
        <p:spPr>
          <a:xfrm>
            <a:off x="5462288" y="134545"/>
            <a:ext cx="3363703" cy="21880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ייהרג ואל יעבור.</a:t>
            </a: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6093AFB3-F74F-4B66-A508-B92D66C1FD00}"/>
              </a:ext>
            </a:extLst>
          </p:cNvPr>
          <p:cNvCxnSpPr/>
          <p:nvPr/>
        </p:nvCxnSpPr>
        <p:spPr>
          <a:xfrm>
            <a:off x="8320893" y="1333358"/>
            <a:ext cx="690465" cy="447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4107C00-4AAB-4451-8838-50CF050B000F}"/>
              </a:ext>
            </a:extLst>
          </p:cNvPr>
          <p:cNvSpPr txBox="1"/>
          <p:nvPr/>
        </p:nvSpPr>
        <p:spPr>
          <a:xfrm>
            <a:off x="8825991" y="1781228"/>
            <a:ext cx="14369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/>
              <a:t>בצינעא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92DB8AFD-63B8-4522-91CE-F4D4ED547681}"/>
              </a:ext>
            </a:extLst>
          </p:cNvPr>
          <p:cNvCxnSpPr>
            <a:cxnSpLocks/>
          </p:cNvCxnSpPr>
          <p:nvPr/>
        </p:nvCxnSpPr>
        <p:spPr>
          <a:xfrm>
            <a:off x="7977641" y="1781228"/>
            <a:ext cx="541208" cy="818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98F978C-6B56-4142-ADAB-9635F5A99EF4}"/>
              </a:ext>
            </a:extLst>
          </p:cNvPr>
          <p:cNvSpPr txBox="1"/>
          <p:nvPr/>
        </p:nvSpPr>
        <p:spPr>
          <a:xfrm>
            <a:off x="8031655" y="2748466"/>
            <a:ext cx="1268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/>
              <a:t>בפרהסיא</a:t>
            </a:r>
            <a:endParaRPr lang="he-IL" dirty="0"/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FC46CC01-9A32-4E9A-B74B-7AC39D98D100}"/>
              </a:ext>
            </a:extLst>
          </p:cNvPr>
          <p:cNvCxnSpPr>
            <a:cxnSpLocks/>
          </p:cNvCxnSpPr>
          <p:nvPr/>
        </p:nvCxnSpPr>
        <p:spPr>
          <a:xfrm>
            <a:off x="7280203" y="2150560"/>
            <a:ext cx="226474" cy="116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8679038C-A782-456E-A82E-8031DD8928FB}"/>
              </a:ext>
            </a:extLst>
          </p:cNvPr>
          <p:cNvSpPr txBox="1"/>
          <p:nvPr/>
        </p:nvSpPr>
        <p:spPr>
          <a:xfrm>
            <a:off x="7035464" y="3357139"/>
            <a:ext cx="9424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להנאתו</a:t>
            </a:r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A7804C2A-AC95-4B7C-8101-32E995FA3C67}"/>
              </a:ext>
            </a:extLst>
          </p:cNvPr>
          <p:cNvCxnSpPr>
            <a:cxnSpLocks/>
          </p:cNvCxnSpPr>
          <p:nvPr/>
        </p:nvCxnSpPr>
        <p:spPr>
          <a:xfrm flipH="1">
            <a:off x="6210344" y="2155657"/>
            <a:ext cx="356620" cy="762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D76AE316-BDFE-4784-9208-7246393833D9}"/>
              </a:ext>
            </a:extLst>
          </p:cNvPr>
          <p:cNvSpPr txBox="1"/>
          <p:nvPr/>
        </p:nvSpPr>
        <p:spPr>
          <a:xfrm>
            <a:off x="5534618" y="2913133"/>
            <a:ext cx="10823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להעבירו</a:t>
            </a:r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F331BA67-A081-4417-A44A-3D3154E29554}"/>
              </a:ext>
            </a:extLst>
          </p:cNvPr>
          <p:cNvCxnSpPr>
            <a:cxnSpLocks/>
          </p:cNvCxnSpPr>
          <p:nvPr/>
        </p:nvCxnSpPr>
        <p:spPr>
          <a:xfrm flipH="1">
            <a:off x="5137674" y="2080727"/>
            <a:ext cx="958326" cy="333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D463C959-044E-4153-BDA8-01A9DD348701}"/>
              </a:ext>
            </a:extLst>
          </p:cNvPr>
          <p:cNvSpPr txBox="1"/>
          <p:nvPr/>
        </p:nvSpPr>
        <p:spPr>
          <a:xfrm>
            <a:off x="3032482" y="2230016"/>
            <a:ext cx="20620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אפילו על מצווה קלה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F60DEB34-FF2F-4321-85A9-01D0AD3A66A2}"/>
              </a:ext>
            </a:extLst>
          </p:cNvPr>
          <p:cNvSpPr/>
          <p:nvPr/>
        </p:nvSpPr>
        <p:spPr>
          <a:xfrm>
            <a:off x="6566964" y="3690709"/>
            <a:ext cx="57054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400" b="1" dirty="0">
                <a:solidFill>
                  <a:srgbClr val="92D050"/>
                </a:solidFill>
              </a:rPr>
              <a:t>שלא בשעת השמד</a:t>
            </a:r>
          </a:p>
        </p:txBody>
      </p:sp>
      <p:sp>
        <p:nvSpPr>
          <p:cNvPr id="5" name="פיצוץ : 14 נקודות 4">
            <a:extLst>
              <a:ext uri="{FF2B5EF4-FFF2-40B4-BE49-F238E27FC236}">
                <a16:creationId xmlns:a16="http://schemas.microsoft.com/office/drawing/2014/main" id="{2AC68619-4BFE-486F-9F29-E3DBD629B323}"/>
              </a:ext>
            </a:extLst>
          </p:cNvPr>
          <p:cNvSpPr/>
          <p:nvPr/>
        </p:nvSpPr>
        <p:spPr>
          <a:xfrm>
            <a:off x="2323957" y="3209317"/>
            <a:ext cx="3373010" cy="234269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יעבור ולא ייהרג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BB0F4D40-CF78-4808-B6CF-2B14DCA90430}"/>
              </a:ext>
            </a:extLst>
          </p:cNvPr>
          <p:cNvCxnSpPr/>
          <p:nvPr/>
        </p:nvCxnSpPr>
        <p:spPr>
          <a:xfrm>
            <a:off x="5007836" y="4238714"/>
            <a:ext cx="1202508" cy="589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77C94CC-5091-48FB-8657-CC535854916B}"/>
              </a:ext>
            </a:extLst>
          </p:cNvPr>
          <p:cNvSpPr txBox="1"/>
          <p:nvPr/>
        </p:nvSpPr>
        <p:spPr>
          <a:xfrm>
            <a:off x="6323888" y="4614039"/>
            <a:ext cx="18458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/>
              <a:t>בצינעא</a:t>
            </a:r>
            <a:endParaRPr lang="he-IL" dirty="0"/>
          </a:p>
        </p:txBody>
      </p:sp>
      <p:sp>
        <p:nvSpPr>
          <p:cNvPr id="17" name="פיצוץ : 14 נקודות 16">
            <a:extLst>
              <a:ext uri="{FF2B5EF4-FFF2-40B4-BE49-F238E27FC236}">
                <a16:creationId xmlns:a16="http://schemas.microsoft.com/office/drawing/2014/main" id="{42619278-1DC9-4D51-98A3-85FFB9FE15F9}"/>
              </a:ext>
            </a:extLst>
          </p:cNvPr>
          <p:cNvSpPr/>
          <p:nvPr/>
        </p:nvSpPr>
        <p:spPr>
          <a:xfrm>
            <a:off x="8031655" y="5084748"/>
            <a:ext cx="3060786" cy="129041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ייהרג ואל יעבור</a:t>
            </a:r>
          </a:p>
        </p:txBody>
      </p: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E433C536-8994-4CC8-B58D-8DF290B0F905}"/>
              </a:ext>
            </a:extLst>
          </p:cNvPr>
          <p:cNvCxnSpPr/>
          <p:nvPr/>
        </p:nvCxnSpPr>
        <p:spPr>
          <a:xfrm>
            <a:off x="4768553" y="4939747"/>
            <a:ext cx="848284" cy="561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59702E09-316C-4044-88DC-9AAB6596D6B0}"/>
              </a:ext>
            </a:extLst>
          </p:cNvPr>
          <p:cNvSpPr txBox="1"/>
          <p:nvPr/>
        </p:nvSpPr>
        <p:spPr>
          <a:xfrm>
            <a:off x="5696967" y="5349667"/>
            <a:ext cx="15156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 להעבירו</a:t>
            </a:r>
          </a:p>
        </p:txBody>
      </p: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05A1FB34-D4CC-4E6A-AF34-32F4BDBFE115}"/>
              </a:ext>
            </a:extLst>
          </p:cNvPr>
          <p:cNvCxnSpPr>
            <a:cxnSpLocks/>
          </p:cNvCxnSpPr>
          <p:nvPr/>
        </p:nvCxnSpPr>
        <p:spPr>
          <a:xfrm flipV="1">
            <a:off x="10458052" y="4828374"/>
            <a:ext cx="360924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B7F95EB0-B5FA-424B-8A37-2454A136860E}"/>
              </a:ext>
            </a:extLst>
          </p:cNvPr>
          <p:cNvSpPr txBox="1"/>
          <p:nvPr/>
        </p:nvSpPr>
        <p:spPr>
          <a:xfrm>
            <a:off x="10818977" y="4614039"/>
            <a:ext cx="10924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/>
              <a:t>בפרהסיא</a:t>
            </a:r>
            <a:endParaRPr lang="he-IL" dirty="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628A449-0640-400C-A080-D3B249DC0C0F}"/>
              </a:ext>
            </a:extLst>
          </p:cNvPr>
          <p:cNvSpPr txBox="1"/>
          <p:nvPr/>
        </p:nvSpPr>
        <p:spPr>
          <a:xfrm>
            <a:off x="3596640" y="5857771"/>
            <a:ext cx="17848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להנאתו</a:t>
            </a:r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9EB745EF-DD60-4A26-8890-FEB7334F33E2}"/>
              </a:ext>
            </a:extLst>
          </p:cNvPr>
          <p:cNvCxnSpPr/>
          <p:nvPr/>
        </p:nvCxnSpPr>
        <p:spPr>
          <a:xfrm>
            <a:off x="3918857" y="5293987"/>
            <a:ext cx="139337" cy="563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>
            <a:extLst>
              <a:ext uri="{FF2B5EF4-FFF2-40B4-BE49-F238E27FC236}">
                <a16:creationId xmlns:a16="http://schemas.microsoft.com/office/drawing/2014/main" id="{0B099BE6-5756-450B-986A-674C231053EE}"/>
              </a:ext>
            </a:extLst>
          </p:cNvPr>
          <p:cNvCxnSpPr/>
          <p:nvPr/>
        </p:nvCxnSpPr>
        <p:spPr>
          <a:xfrm flipH="1">
            <a:off x="2323957" y="5349667"/>
            <a:ext cx="541163" cy="278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E19C0CD6-71E2-4540-9E36-7B300745E2E0}"/>
              </a:ext>
            </a:extLst>
          </p:cNvPr>
          <p:cNvSpPr txBox="1"/>
          <p:nvPr/>
        </p:nvSpPr>
        <p:spPr>
          <a:xfrm>
            <a:off x="1558834" y="5857771"/>
            <a:ext cx="13274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/>
              <a:t>בפרהסיא</a:t>
            </a:r>
            <a:endParaRPr lang="he-IL" dirty="0"/>
          </a:p>
        </p:txBody>
      </p: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FC7A13D0-A5D3-4DA4-BF5C-4C07ECCA8AA1}"/>
              </a:ext>
            </a:extLst>
          </p:cNvPr>
          <p:cNvCxnSpPr/>
          <p:nvPr/>
        </p:nvCxnSpPr>
        <p:spPr>
          <a:xfrm>
            <a:off x="10019540" y="5685501"/>
            <a:ext cx="1014695" cy="287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42B74507-F638-4ADC-BEC6-78C0789DD6F3}"/>
              </a:ext>
            </a:extLst>
          </p:cNvPr>
          <p:cNvSpPr txBox="1"/>
          <p:nvPr/>
        </p:nvSpPr>
        <p:spPr>
          <a:xfrm>
            <a:off x="11092441" y="5729955"/>
            <a:ext cx="9428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להעבירו</a:t>
            </a:r>
          </a:p>
        </p:txBody>
      </p:sp>
    </p:spTree>
    <p:extLst>
      <p:ext uri="{BB962C8B-B14F-4D97-AF65-F5344CB8AC3E}">
        <p14:creationId xmlns:p14="http://schemas.microsoft.com/office/powerpoint/2010/main" val="309221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13" grpId="0"/>
      <p:bldP spid="16" grpId="0"/>
      <p:bldP spid="19" grpId="0"/>
      <p:bldP spid="32" grpId="0"/>
      <p:bldP spid="5" grpId="0" animBg="1"/>
      <p:bldP spid="14" grpId="0"/>
      <p:bldP spid="17" grpId="0" animBg="1"/>
      <p:bldP spid="22" grpId="0"/>
      <p:bldP spid="25" grpId="0"/>
      <p:bldP spid="27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BE72DE-336A-4091-83D8-2C4F0231F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23364"/>
            <a:ext cx="7316443" cy="647343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tx1"/>
                </a:solidFill>
              </a:rPr>
              <a:t>נסכם את כללי שאר המצוות  בטבלה</a:t>
            </a: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375FB80D-1710-4F24-9B2A-956D5981F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0651"/>
              </p:ext>
            </p:extLst>
          </p:nvPr>
        </p:nvGraphicFramePr>
        <p:xfrm>
          <a:off x="2598058" y="1372203"/>
          <a:ext cx="8127999" cy="4113594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715727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679534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85004190"/>
                    </a:ext>
                  </a:extLst>
                </a:gridCol>
              </a:tblGrid>
              <a:tr h="68559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התקופה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מטרת הגוי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הדין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172101"/>
                  </a:ext>
                </a:extLst>
              </a:tr>
              <a:tr h="68559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לא בשעת שמד, </a:t>
                      </a:r>
                      <a:r>
                        <a:rPr lang="he-IL" dirty="0" err="1"/>
                        <a:t>בצינעא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להנאתו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יעבור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653687"/>
                  </a:ext>
                </a:extLst>
              </a:tr>
              <a:tr h="68559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לא בשעת שמד, </a:t>
                      </a:r>
                      <a:r>
                        <a:rPr lang="he-IL" dirty="0" err="1"/>
                        <a:t>בצינעא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להעבירו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יעבור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990767"/>
                  </a:ext>
                </a:extLst>
              </a:tr>
              <a:tr h="68559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לא בשעת שמד, </a:t>
                      </a:r>
                      <a:r>
                        <a:rPr lang="he-IL" dirty="0" err="1"/>
                        <a:t>בפרהסיא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להנאתו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יעבור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470992"/>
                  </a:ext>
                </a:extLst>
              </a:tr>
              <a:tr h="685599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לא בשעת שמד, </a:t>
                      </a:r>
                      <a:r>
                        <a:rPr lang="he-IL" dirty="0" err="1"/>
                        <a:t>בפרהסיא</a:t>
                      </a:r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להעבירו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highlight>
                            <a:srgbClr val="FFFF00"/>
                          </a:highlight>
                        </a:rPr>
                        <a:t>ייהרג, </a:t>
                      </a:r>
                      <a:r>
                        <a:rPr lang="he-IL" dirty="0"/>
                        <a:t>ואל יעבור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555395"/>
                  </a:ext>
                </a:extLst>
              </a:tr>
              <a:tr h="68559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בשעת שמד, </a:t>
                      </a:r>
                      <a:r>
                        <a:rPr lang="he-IL" dirty="0" err="1"/>
                        <a:t>בצינעא</a:t>
                      </a:r>
                      <a:r>
                        <a:rPr lang="he-IL" dirty="0"/>
                        <a:t>/</a:t>
                      </a:r>
                      <a:r>
                        <a:rPr lang="he-IL" dirty="0" err="1"/>
                        <a:t>בפרהסיא</a:t>
                      </a:r>
                      <a:endParaRPr lang="he-I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להנאתו/להעבירו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highlight>
                            <a:srgbClr val="FFFF00"/>
                          </a:highlight>
                        </a:rPr>
                        <a:t>ייהרג</a:t>
                      </a:r>
                      <a:r>
                        <a:rPr lang="he-IL" dirty="0"/>
                        <a:t> ואל יעבור,</a:t>
                      </a:r>
                    </a:p>
                    <a:p>
                      <a:pPr rtl="1"/>
                      <a:r>
                        <a:rPr lang="he-IL" dirty="0"/>
                        <a:t>גם על מצווה קלה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1397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711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עשן מתפתל">
  <a:themeElements>
    <a:clrScheme name="ירוק כחול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1685</Words>
  <Application>Microsoft Office PowerPoint</Application>
  <PresentationFormat>מסך רחב</PresentationFormat>
  <Paragraphs>325</Paragraphs>
  <Slides>25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Guttman Stam</vt:lpstr>
      <vt:lpstr>Guttman Yad-Brush</vt:lpstr>
      <vt:lpstr>Wingdings 3</vt:lpstr>
      <vt:lpstr>עשן מתפתל</vt:lpstr>
      <vt:lpstr>תוכן היחידה לשנה"ל תשפ"א, על פי המיקוד  ספר החינוך – רבי אהרן הלוי    מצווה טז- שלא לשבור עצם מן הפסח מצוה סו- מצות הלוואה לעני מצוה פד - שמיטת קרקעות  [עד המילים: "ולא מיעוט הביטחון"]  מצוה רל- שלא נאחר שכר שכיר מצוה רלט- תוכחה מצוה רמג- אהבת ישראל מצווה רנז – מצות כיבוד חכמים מצווה רצו – מצות קידוש השם מצוה שלח- שלא להונות אחד מישראל בדברים מצוה תיט- מצוות תלמוד תורה מצווה תכ - לקרות שמע פעמים ביום מצווה תלא – לאהוב את הגר מצווה תלג - לעבוד ה' יתברך בתפילה בכל יום מצוה תפ – שלא נמנע מלהלוות לעני מפני השמיטה</vt:lpstr>
      <vt:lpstr>מצגת של PowerPoint‏</vt:lpstr>
      <vt:lpstr>"ונקדשתי בתוך בני ישראל" (ויקרא בכ, לב)</vt:lpstr>
      <vt:lpstr>מצגת של PowerPoint‏</vt:lpstr>
      <vt:lpstr>מצגת של PowerPoint‏</vt:lpstr>
      <vt:lpstr>שרש המצווה – טעם המצווה</vt:lpstr>
      <vt:lpstr>מדיני המצווה</vt:lpstr>
      <vt:lpstr>ובשאר המצוות???</vt:lpstr>
      <vt:lpstr>נסכם את כללי שאר המצוות  בטבלה</vt:lpstr>
      <vt:lpstr>מצגת של PowerPoint‏</vt:lpstr>
      <vt:lpstr>מהי מצווה קלה?</vt:lpstr>
      <vt:lpstr>"אביזרייהו דעבודה זרה"</vt:lpstr>
      <vt:lpstr>מקרה ראשון</vt:lpstr>
      <vt:lpstr>מקרה שני</vt:lpstr>
      <vt:lpstr>מצגת של PowerPoint‏</vt:lpstr>
      <vt:lpstr>מכירת בהמה לצורכי עבודה זרה</vt:lpstr>
      <vt:lpstr>שפיכות דמים</vt:lpstr>
      <vt:lpstr>מצגת של PowerPoint‏</vt:lpstr>
      <vt:lpstr>סיימנו בדברי בעל ספר החינוך,  בעניין שפיכות דמים,  נעבור לגילוי עריות. </vt:lpstr>
      <vt:lpstr>כיצד ניתן להסביר את התנהגותם של אסתר ואחשוורוש? </vt:lpstr>
      <vt:lpstr>הכללים הנ"ל נכונים גם ל: </vt:lpstr>
      <vt:lpstr>"אבל להיבטל ממצווה, יעבור, ואל ייהרג"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תוכן היחידה לשנה"ל תשפ"א, על פי המיקוד  ספר החינוך  פר החינוך על תרי"ג מצוות, הרב אהרון הלוי, הוצאת אשכול, ירושלים  מצווה טז- שלא לשבור עצם מן הפסח מצוה סו- מצות הלוואה לעני מצוה פד - שמיטת קרקעות  [עד המילים: "ולא מיעוט הביטחון"]  מצוה רל- שלא נאחר שכר שכיר מצוה רלט- תוכחה מצוה רמג- אהבת ישראל מצווה רנז – מצות כיבוד חכמים מצווה רצו – מצות קידוש השם מצוה שלח- שלא להונות אחד מישראל בדברים מצוה תיט- מצוות תלמוד תורה מצווה תכ - לקרות שמע פעמים ביום מצווה תלא – לאהוב את הגר מצווה תלג - לעבוד ה' יתברך בתפילה בכל יום מצוה תפ – שלא נמנע מלהלוות לעני מפני השמיטה</dc:title>
  <dc:creator>משפחת שפירא</dc:creator>
  <cp:lastModifiedBy>משפחת שפירא</cp:lastModifiedBy>
  <cp:revision>66</cp:revision>
  <dcterms:created xsi:type="dcterms:W3CDTF">2020-10-20T19:14:41Z</dcterms:created>
  <dcterms:modified xsi:type="dcterms:W3CDTF">2020-11-17T08:02:44Z</dcterms:modified>
</cp:coreProperties>
</file>