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6" r:id="rId3"/>
    <p:sldId id="257" r:id="rId4"/>
    <p:sldId id="263" r:id="rId5"/>
    <p:sldId id="265" r:id="rId6"/>
    <p:sldId id="266" r:id="rId7"/>
    <p:sldId id="268" r:id="rId8"/>
    <p:sldId id="269" r:id="rId9"/>
    <p:sldId id="272" r:id="rId10"/>
    <p:sldId id="271" r:id="rId11"/>
    <p:sldId id="270" r:id="rId12"/>
    <p:sldId id="273" r:id="rId13"/>
    <p:sldId id="285" r:id="rId14"/>
    <p:sldId id="258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6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06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093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899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826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5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83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6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24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04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400D-C06E-4154-ABEB-6B24B5A7F959}" type="datetimeFigureOut">
              <a:rPr lang="he-IL" smtClean="0"/>
              <a:t>י"ג/כסלו/תשפ"א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DF2C-CD18-46A4-852D-C16A8A8299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56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8" y="429261"/>
            <a:ext cx="11479212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09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85775" y="448072"/>
            <a:ext cx="6793036" cy="4774512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9. ומה שאמרו: שלא יאמר אדם לכשאפנה אשנה שמא לא יפנה לעולם: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כי לא ידע האדם מה ילד יום, שעסקו של עולם מתחדש יום יום ומדיח את האדם מדבר לדבר ומטרדה לטרדה, ונמצאו כל ימיו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יוצאין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בבהלה, אם לא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פנאי על כל פנים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וידחוק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עצמו לעסקה של תורה.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וכל שעושה כן וחפץ בברכה, מן השמים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מסייעין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אותו,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ומקילין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מעליו טרדות העולם המבהילות,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ומעבירין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ממנו עולן של בריות, ושוכן בשמחה כל ימיו בעולם הזה, וטוב לו לעולם הבא.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ואשרי המדבר לאוזן שומעת.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ויתר פרטיה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מבוארין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בקידושין פרק ראשון ובמקומות מפוזרים בתלמוד.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46" y="4686524"/>
            <a:ext cx="23622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9" y="439991"/>
            <a:ext cx="4496814" cy="322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3" y="3705090"/>
            <a:ext cx="2567836" cy="290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01" y="5270074"/>
            <a:ext cx="54483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05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8156" y="453236"/>
            <a:ext cx="31862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חלות המצווה:</a:t>
            </a:r>
          </a:p>
        </p:txBody>
      </p:sp>
      <p:sp>
        <p:nvSpPr>
          <p:cNvPr id="3" name="מלבן 2"/>
          <p:cNvSpPr/>
          <p:nvPr/>
        </p:nvSpPr>
        <p:spPr>
          <a:xfrm>
            <a:off x="3361626" y="952980"/>
            <a:ext cx="8113059" cy="4909036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ונוהגת מצוה זו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בכל מקום ובכל זמן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בזכרים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אבל לא בנקבות,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שנאמר: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"בניכם".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ודרשו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זכרונם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לברכה: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ולא בנותיכם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וכן אינה חייבת ללמד בנה.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דכל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שאינו בחיוב ללמוד אינו בחיוב ללמד.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אבל מכל מקום ראוי לכל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אשה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להשתדל שלא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בניה עמי הארץ, אף על פי שאינה מצווה מדין התורה, ושכר טוב יש לה בעמלה.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וגם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האשה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שלמדה תורה שכר יש לה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ואף על פי כן צוו חכמים: שלא ילמד אדם לבתו תורה, לפי שדעת הנשים קלה,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ומוציאין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דברי תורה לדברי הבאי בעניות דעתן.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" y="2459760"/>
            <a:ext cx="242093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9" y="4581394"/>
            <a:ext cx="28813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3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651354" y="722944"/>
            <a:ext cx="10864364" cy="1785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ועובר על זה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ולא לימד את בנו תורה עד שידע לקרות בספר תורה ויבין פירוש הכתובים כפשטן,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ביטל עשה זה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וכן כל מי שיש סיפק בידו ללמוד בשום צד, הוא בכלל עשה זה, 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ועונשו גדול מאד אם לא יקיימנו,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כי </a:t>
            </a:r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המצוה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הזאת היא אם לכולן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3" y="3117285"/>
            <a:ext cx="34099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87" y="3203402"/>
            <a:ext cx="23241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2961710"/>
            <a:ext cx="20478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3070052"/>
            <a:ext cx="2886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5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3258" y="250336"/>
            <a:ext cx="6012494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כמה שאלות בגרות:</a:t>
            </a:r>
          </a:p>
        </p:txBody>
      </p:sp>
      <p:pic>
        <p:nvPicPr>
          <p:cNvPr id="4" name="תמונה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24401" r="17469" b="25834"/>
          <a:stretch/>
        </p:blipFill>
        <p:spPr bwMode="auto">
          <a:xfrm>
            <a:off x="2430049" y="1401741"/>
            <a:ext cx="7780098" cy="4322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093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72" y="-1"/>
            <a:ext cx="9582150" cy="6772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2235"/>
            <a:ext cx="236724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he-IL" sz="2400" b="1" dirty="0"/>
              <a:t>תודה לחנה יוכבד </a:t>
            </a:r>
            <a:r>
              <a:rPr lang="he-IL" sz="2400" b="1" dirty="0" err="1"/>
              <a:t>גינזבורג</a:t>
            </a:r>
            <a:r>
              <a:rPr lang="he-IL" sz="2400" b="1" dirty="0"/>
              <a:t> </a:t>
            </a:r>
            <a:r>
              <a:rPr lang="he-IL" sz="2400" b="1" dirty="0">
                <a:sym typeface="Wingdings" pitchFamily="2" charset="2"/>
              </a:rPr>
              <a:t>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410438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399422" y="179109"/>
            <a:ext cx="11676314" cy="5699031"/>
            <a:chOff x="399422" y="179109"/>
            <a:chExt cx="11676314" cy="5699031"/>
          </a:xfrm>
        </p:grpSpPr>
        <p:sp>
          <p:nvSpPr>
            <p:cNvPr id="4" name="מלבן 3"/>
            <p:cNvSpPr/>
            <p:nvPr/>
          </p:nvSpPr>
          <p:spPr>
            <a:xfrm>
              <a:off x="4327458" y="1002509"/>
              <a:ext cx="6096000" cy="923330"/>
            </a:xfrm>
            <a:prstGeom prst="rect">
              <a:avLst/>
            </a:prstGeom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r>
                <a:rPr lang="he-IL" dirty="0"/>
                <a:t>מצות עשה ללמוד חכמת התורה וללמדה, </a:t>
              </a:r>
            </a:p>
            <a:p>
              <a:r>
                <a:rPr lang="he-IL" dirty="0"/>
                <a:t>כלומר כיצד נעשה המצוות ונשמור ממה שמנענו הא-ל ממנו, </a:t>
              </a:r>
            </a:p>
            <a:p>
              <a:r>
                <a:rPr lang="he-IL" dirty="0"/>
                <a:t>ולדעת גם כן משפטי התורה על כיוון האמת,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44140" y="179109"/>
              <a:ext cx="6315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ב"ה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331" y="453471"/>
              <a:ext cx="31862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/>
                <a:t>הגדרת המצווה: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58179" y="2100584"/>
              <a:ext cx="31862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/>
                <a:t>מקור המצווה:</a:t>
              </a:r>
            </a:p>
          </p:txBody>
        </p:sp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22" y="854569"/>
              <a:ext cx="3533775" cy="2171700"/>
            </a:xfrm>
            <a:prstGeom prst="rect">
              <a:avLst/>
            </a:prstGeom>
          </p:spPr>
        </p:pic>
        <p:sp>
          <p:nvSpPr>
            <p:cNvPr id="9" name="מלבן 8"/>
            <p:cNvSpPr/>
            <p:nvPr/>
          </p:nvSpPr>
          <p:spPr>
            <a:xfrm>
              <a:off x="1202783" y="2701660"/>
              <a:ext cx="922880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ועל כל זה נאמר [דברים ו', ז']:</a:t>
              </a:r>
              <a:r>
                <a:rPr lang="he-IL" b="1" dirty="0"/>
                <a:t> "</a:t>
              </a:r>
              <a:r>
                <a:rPr lang="he-IL" b="1" dirty="0" err="1"/>
                <a:t>ושננתם</a:t>
              </a:r>
              <a:r>
                <a:rPr lang="he-IL" b="1" dirty="0"/>
                <a:t> לבניך"</a:t>
              </a:r>
            </a:p>
            <a:p>
              <a:r>
                <a:rPr lang="he-IL" dirty="0"/>
                <a:t> </a:t>
              </a:r>
            </a:p>
            <a:p>
              <a:r>
                <a:rPr lang="he-IL" dirty="0"/>
                <a:t>ונכפלה מצוה זו במקומות רבים שנאמר: "ולמדתם ועשיתם", "למען ילמדון", "ולמדתם אותם את בניכם". </a:t>
              </a:r>
            </a:p>
          </p:txBody>
        </p:sp>
        <p:sp>
          <p:nvSpPr>
            <p:cNvPr id="10" name="מלבן 9"/>
            <p:cNvSpPr/>
            <p:nvPr/>
          </p:nvSpPr>
          <p:spPr>
            <a:xfrm>
              <a:off x="4248439" y="4400812"/>
              <a:ext cx="6096000" cy="1477328"/>
            </a:xfrm>
            <a:prstGeom prst="rect">
              <a:avLst/>
            </a:prstGeom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r>
                <a:rPr lang="he-IL" dirty="0"/>
                <a:t>ואמרו </a:t>
              </a:r>
              <a:r>
                <a:rPr lang="he-IL" dirty="0" err="1"/>
                <a:t>זכרונם</a:t>
              </a:r>
              <a:r>
                <a:rPr lang="he-IL" dirty="0"/>
                <a:t> לברכה: </a:t>
              </a:r>
              <a:r>
                <a:rPr lang="he-IL" b="1" dirty="0"/>
                <a:t>"בניך" </a:t>
              </a:r>
              <a:r>
                <a:rPr lang="he-IL" dirty="0"/>
                <a:t>- אלו תלמידיך. </a:t>
              </a:r>
            </a:p>
            <a:p>
              <a:r>
                <a:rPr lang="he-IL" dirty="0"/>
                <a:t>וכן אתה מוצא שהתלמידים </a:t>
              </a:r>
              <a:r>
                <a:rPr lang="he-IL" dirty="0" err="1"/>
                <a:t>קרויין</a:t>
              </a:r>
              <a:r>
                <a:rPr lang="he-IL" dirty="0"/>
                <a:t> בנים, שנאמר [מלכים ב' ב', ג']: "ויצאו בני הנביאים". </a:t>
              </a:r>
            </a:p>
            <a:p>
              <a:r>
                <a:rPr lang="he-IL" dirty="0"/>
                <a:t>ושם נאמר: </a:t>
              </a:r>
              <a:r>
                <a:rPr lang="he-IL" b="1" dirty="0"/>
                <a:t>"</a:t>
              </a:r>
              <a:r>
                <a:rPr lang="he-IL" b="1" dirty="0" err="1"/>
                <a:t>ושננתם</a:t>
              </a:r>
              <a:r>
                <a:rPr lang="he-IL" b="1" dirty="0"/>
                <a:t>" </a:t>
              </a:r>
              <a:r>
                <a:rPr lang="he-IL" dirty="0"/>
                <a:t>- שיהיו </a:t>
              </a:r>
              <a:r>
                <a:rPr lang="he-IL" dirty="0" err="1"/>
                <a:t>מסודרין</a:t>
              </a:r>
              <a:r>
                <a:rPr lang="he-IL" dirty="0"/>
                <a:t> בתוך פיך, כשאדם שואלך דבר אל תהא מגמגם לו, אלא תהא אומר לו מיד. </a:t>
              </a:r>
            </a:p>
          </p:txBody>
        </p:sp>
        <p:sp>
          <p:nvSpPr>
            <p:cNvPr id="11" name="חץ מעוקל שמאלה 10"/>
            <p:cNvSpPr/>
            <p:nvPr/>
          </p:nvSpPr>
          <p:spPr>
            <a:xfrm>
              <a:off x="10415325" y="2809404"/>
              <a:ext cx="631596" cy="1866787"/>
            </a:xfrm>
            <a:prstGeom prst="curvedLef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4918" y="3941413"/>
              <a:ext cx="378227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"</a:t>
              </a:r>
              <a:r>
                <a:rPr lang="he-IL" sz="1600" dirty="0" err="1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ושננתם</a:t>
              </a:r>
              <a:r>
                <a:rPr lang="he-IL" sz="1600" dirty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 לבניך"</a:t>
              </a:r>
              <a:r>
                <a:rPr lang="he-IL" dirty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 – </a:t>
              </a:r>
              <a:r>
                <a:rPr lang="he-IL" sz="1400" dirty="0">
                  <a:latin typeface="Guttman Yad" panose="02010401010101010101" pitchFamily="2" charset="-79"/>
                  <a:cs typeface="Guttman Yad" panose="02010401010101010101" pitchFamily="2" charset="-79"/>
                </a:rPr>
                <a:t>שימי לב לכל מילה... </a:t>
              </a:r>
              <a:endParaRPr lang="he-IL" dirty="0">
                <a:latin typeface="Guttman Yad" panose="02010401010101010101" pitchFamily="2" charset="-79"/>
                <a:cs typeface="Guttman Yad" panose="02010401010101010101" pitchFamily="2" charset="-79"/>
              </a:endParaRPr>
            </a:p>
          </p:txBody>
        </p:sp>
        <p:sp>
          <p:nvSpPr>
            <p:cNvPr id="3" name="מלבן 2"/>
            <p:cNvSpPr/>
            <p:nvPr/>
          </p:nvSpPr>
          <p:spPr>
            <a:xfrm>
              <a:off x="6883279" y="519350"/>
              <a:ext cx="1511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latin typeface="Guttman Yad" panose="02010401010101010101" pitchFamily="2" charset="-79"/>
                  <a:cs typeface="Guttman Yad" panose="02010401010101010101" pitchFamily="2" charset="-79"/>
                </a:rPr>
                <a:t>(</a:t>
              </a:r>
              <a:r>
                <a:rPr lang="he-IL" sz="1400" dirty="0">
                  <a:latin typeface="Guttman Yad" panose="02010401010101010101" pitchFamily="2" charset="-79"/>
                  <a:cs typeface="Guttman Yad" panose="02010401010101010101" pitchFamily="2" charset="-79"/>
                </a:rPr>
                <a:t>כולל מטרותיה</a:t>
              </a:r>
              <a:r>
                <a:rPr lang="he-IL" dirty="0">
                  <a:latin typeface="Guttman Yad" panose="02010401010101010101" pitchFamily="2" charset="-79"/>
                  <a:cs typeface="Guttman Yad" panose="02010401010101010101" pitchFamily="2" charset="-79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98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1230373" y="370396"/>
            <a:ext cx="9374044" cy="6319426"/>
            <a:chOff x="1230373" y="370396"/>
            <a:chExt cx="9374044" cy="6319426"/>
          </a:xfrm>
        </p:grpSpPr>
        <p:sp>
          <p:nvSpPr>
            <p:cNvPr id="2" name="TextBox 1"/>
            <p:cNvSpPr txBox="1"/>
            <p:nvPr/>
          </p:nvSpPr>
          <p:spPr>
            <a:xfrm>
              <a:off x="7418156" y="370396"/>
              <a:ext cx="31862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/>
                <a:t>שרש המצווה:</a:t>
              </a:r>
            </a:p>
          </p:txBody>
        </p:sp>
        <p:sp>
          <p:nvSpPr>
            <p:cNvPr id="3" name="מלבן 2"/>
            <p:cNvSpPr/>
            <p:nvPr/>
          </p:nvSpPr>
          <p:spPr>
            <a:xfrm>
              <a:off x="4652683" y="968206"/>
              <a:ext cx="5951733" cy="2985433"/>
            </a:xfrm>
            <a:prstGeom prst="rect">
              <a:avLst/>
            </a:prstGeom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r>
                <a:rPr lang="he-IL" sz="2000" b="1" dirty="0"/>
                <a:t>שורש מצוה זו ידוע, </a:t>
              </a:r>
            </a:p>
            <a:p>
              <a:endParaRPr lang="he-IL" dirty="0"/>
            </a:p>
            <a:p>
              <a:endParaRPr lang="he-IL" dirty="0"/>
            </a:p>
            <a:p>
              <a:r>
                <a:rPr lang="he-IL" sz="4400" dirty="0"/>
                <a:t>כי בלימוד ידע האדם דרכי השם יתברך, </a:t>
              </a:r>
            </a:p>
            <a:p>
              <a:endParaRPr lang="he-IL" sz="4400" dirty="0"/>
            </a:p>
          </p:txBody>
        </p:sp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984" y="4766892"/>
              <a:ext cx="2403662" cy="1922930"/>
            </a:xfrm>
            <a:prstGeom prst="rect">
              <a:avLst/>
            </a:prstGeom>
          </p:spPr>
        </p:pic>
        <p:sp>
          <p:nvSpPr>
            <p:cNvPr id="5" name="מלבן 4"/>
            <p:cNvSpPr/>
            <p:nvPr/>
          </p:nvSpPr>
          <p:spPr>
            <a:xfrm>
              <a:off x="4652683" y="4766892"/>
              <a:ext cx="5951734" cy="1077218"/>
            </a:xfrm>
            <a:prstGeom prst="rect">
              <a:avLst/>
            </a:prstGeom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r>
                <a:rPr lang="he-IL" sz="3200" dirty="0"/>
                <a:t>וזולתו [=ללא הלימוד] לא ידע ולא יבין </a:t>
              </a:r>
            </a:p>
            <a:p>
              <a:r>
                <a:rPr lang="he-IL" sz="3200" dirty="0"/>
                <a:t>ונחשב כבהמה. </a:t>
              </a:r>
            </a:p>
          </p:txBody>
        </p:sp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373" y="1105086"/>
              <a:ext cx="2669273" cy="2848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2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0" y="370396"/>
            <a:ext cx="10747851" cy="5745004"/>
            <a:chOff x="0" y="370396"/>
            <a:chExt cx="10747851" cy="5745004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04356"/>
              <a:ext cx="2250141" cy="1511044"/>
            </a:xfrm>
            <a:prstGeom prst="rect">
              <a:avLst/>
            </a:prstGeom>
          </p:spPr>
        </p:pic>
        <p:grpSp>
          <p:nvGrpSpPr>
            <p:cNvPr id="9" name="קבוצה 8"/>
            <p:cNvGrpSpPr/>
            <p:nvPr/>
          </p:nvGrpSpPr>
          <p:grpSpPr>
            <a:xfrm>
              <a:off x="84886" y="370396"/>
              <a:ext cx="10662965" cy="5097378"/>
              <a:chOff x="84886" y="370396"/>
              <a:chExt cx="10662965" cy="509737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7418156" y="370396"/>
                <a:ext cx="31862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b="1" dirty="0"/>
                  <a:t>מדיני המצווה:</a:t>
                </a:r>
              </a:p>
            </p:txBody>
          </p:sp>
          <p:sp>
            <p:nvSpPr>
              <p:cNvPr id="3" name="מלבן 2"/>
              <p:cNvSpPr/>
              <p:nvPr/>
            </p:nvSpPr>
            <p:spPr>
              <a:xfrm>
                <a:off x="2563906" y="1259250"/>
                <a:ext cx="8183945" cy="420852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marL="800100" indent="-342900">
                  <a:lnSpc>
                    <a:spcPct val="107000"/>
                  </a:lnSpc>
                  <a:buAutoNum type="arabicPeriod"/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השלבים בחיי הילד שצריך ללמדו, אופן הלימוד והתוכן:</a:t>
                </a:r>
              </a:p>
              <a:p>
                <a:pPr marL="457200">
                  <a:lnSpc>
                    <a:spcPct val="107000"/>
                  </a:lnSpc>
                </a:pPr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א'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- מה שאמרו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זכרונם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לברכה: מאימתי מתחיל האב ללמד את בנו תורה? - </a:t>
                </a:r>
                <a:r>
                  <a:rPr lang="he-IL" u="sng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משיתחיל</a:t>
                </a:r>
                <a:r>
                  <a:rPr lang="he-IL" u="sng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לדבר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 מלמדו: "תורה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צוה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לנו משה", ופסוק ראשון מקריאת שמע שהוא "שמע ישראל".  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ב'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- </a:t>
                </a:r>
                <a:r>
                  <a:rPr lang="he-IL" u="sng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ואחר כך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מלמדו מעט מעט מפסוקי התורה, </a:t>
                </a:r>
                <a:r>
                  <a:rPr lang="he-IL" u="sng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עד שיהא בן שש או בן שבע שמוליכו אצל מלמדי תינוקות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. </a:t>
                </a:r>
              </a:p>
              <a:p>
                <a:pPr marL="457200">
                  <a:lnSpc>
                    <a:spcPct val="107000"/>
                  </a:lnSpc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וראוי לכל בן דעת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שיתן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לבו שלא להכביד עול הילד בלימוד בעודנו רך האברים ורך הלבב, עד שיגדל ויתחזק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כח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לבו ותוקף אבריו, ועצמותיו ימלאו מוח, ויוכל לסבול יגיעת הלימוד ולא יקרנו חולי ההתעלפות בסיבת היגיעה רבה עליו,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ואולם </a:t>
                </a:r>
                <a:r>
                  <a:rPr lang="he-IL" u="sng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אחר התחזק כוחו ויאורו עיניו להבין לקול מוריו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 אז ראוי וכשר הדבר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ומחוייב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להביא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צוארו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בעולה של תורה ולא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ירפוהו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ממנה אפילו כחוט השערה, ישקוהו תמיד מיין רקחה ויאכילוהו מדבשה.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תמונה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23" y="3160740"/>
                <a:ext cx="1524000" cy="114152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192871" y="4428565"/>
                <a:ext cx="48409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/>
                  <a:t>ג' </a:t>
                </a:r>
                <a:r>
                  <a:rPr lang="he-IL" dirty="0"/>
                  <a:t>-</a:t>
                </a:r>
              </a:p>
            </p:txBody>
          </p:sp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86" y="601228"/>
                <a:ext cx="1666875" cy="22574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9376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/>
          <p:cNvGrpSpPr/>
          <p:nvPr/>
        </p:nvGrpSpPr>
        <p:grpSpPr>
          <a:xfrm>
            <a:off x="-218836" y="75358"/>
            <a:ext cx="11353269" cy="6526027"/>
            <a:chOff x="-218836" y="75358"/>
            <a:chExt cx="11353269" cy="6526027"/>
          </a:xfrm>
        </p:grpSpPr>
        <p:grpSp>
          <p:nvGrpSpPr>
            <p:cNvPr id="7" name="קבוצה 6"/>
            <p:cNvGrpSpPr/>
            <p:nvPr/>
          </p:nvGrpSpPr>
          <p:grpSpPr>
            <a:xfrm>
              <a:off x="3451680" y="75358"/>
              <a:ext cx="7682753" cy="6096730"/>
              <a:chOff x="3440357" y="156041"/>
              <a:chExt cx="7682753" cy="6096730"/>
            </a:xfrm>
          </p:grpSpPr>
          <p:sp>
            <p:nvSpPr>
              <p:cNvPr id="2" name="מלבן 1"/>
              <p:cNvSpPr/>
              <p:nvPr/>
            </p:nvSpPr>
            <p:spPr>
              <a:xfrm>
                <a:off x="3440357" y="156041"/>
                <a:ext cx="7682753" cy="3049746"/>
              </a:xfrm>
              <a:prstGeom prst="rect">
                <a:avLst/>
              </a:prstGeom>
              <a:ln w="28575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2. היקף החובה של ההורים ללמד את הבנים:</a:t>
                </a:r>
              </a:p>
              <a:p>
                <a:pPr marL="457200">
                  <a:lnSpc>
                    <a:spcPct val="107000"/>
                  </a:lnSpc>
                </a:pPr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וכן מעניין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המצוה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מה שאמרו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זכרונם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לברכה: עד היכן חייב אדם ללמד את בנו תורה? –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אמר רב יהודה אמר שמואל כגון זבולון בן דן, </a:t>
                </a:r>
                <a:r>
                  <a:rPr lang="he-IL" sz="1400" dirty="0">
                    <a:latin typeface="Guttman Yad" panose="02010401010101010101" pitchFamily="2" charset="-79"/>
                    <a:ea typeface="Calibri" panose="020F0502020204030204" pitchFamily="34" charset="0"/>
                    <a:cs typeface="Guttman Yad" panose="02010401010101010101" pitchFamily="2" charset="-79"/>
                  </a:rPr>
                  <a:t>פירוש, אדם שהיה בדורם ששמו כן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שלמדו אבי אביו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מקרא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 </a:t>
                </a:r>
                <a:r>
                  <a:rPr lang="he-IL" i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ומשנה תלמוד הלכות ואגדות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.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והקשו על זה בגמרא מה שהקשו,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והיה התירוץ שהחיוב ללמדם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מקרא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 דהיינו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תורה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 כמו שעשה אבי אביו של זבולון,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ואף על פי שזבולון בן דן למדו אבי אביו  </a:t>
                </a:r>
                <a:r>
                  <a:rPr lang="he-IL" i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יותר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,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he-IL" i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ומי שהוסיף על חיוב המצווה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כאבי אביו של זבולון בן דן -  </a:t>
                </a:r>
                <a:r>
                  <a:rPr lang="he-IL" i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תבוא עליו ברכה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מלבן 3"/>
              <p:cNvSpPr/>
              <p:nvPr/>
            </p:nvSpPr>
            <p:spPr>
              <a:xfrm>
                <a:off x="4912660" y="4678622"/>
                <a:ext cx="6096000" cy="1574149"/>
              </a:xfrm>
              <a:prstGeom prst="rect">
                <a:avLst/>
              </a:prstGeom>
              <a:ln w="28575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>
                <a:sp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3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.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חובת הלימוד על האדם עצמו: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ומי שלא למדו אותו אבותיו שהם חייבין בזה, כגון אביו ואבי אביו,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חייב ללמד עצמו כשיהיה גדול ויכיר בדבר,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שנאמר: "ולמדתם ועשיתם אותם",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82" y="278934"/>
              <a:ext cx="1680978" cy="2385172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5813" y="278934"/>
              <a:ext cx="634041" cy="1041866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2707" y="3125104"/>
              <a:ext cx="1836137" cy="1028237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8083" y="3069961"/>
              <a:ext cx="2514881" cy="1161306"/>
            </a:xfrm>
            <a:prstGeom prst="rect">
              <a:avLst/>
            </a:prstGeom>
          </p:spPr>
        </p:pic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7951" y="3125104"/>
              <a:ext cx="832826" cy="1106163"/>
            </a:xfrm>
            <a:prstGeom prst="rect">
              <a:avLst/>
            </a:prstGeom>
          </p:spPr>
        </p:pic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5363" y="1838954"/>
              <a:ext cx="753398" cy="2324940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6943" y="4972610"/>
              <a:ext cx="2336069" cy="1603354"/>
            </a:xfrm>
            <a:prstGeom prst="rect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18836" y="4972610"/>
              <a:ext cx="28003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7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1126162" y="519538"/>
            <a:ext cx="9823779" cy="6023296"/>
            <a:chOff x="1126162" y="519538"/>
            <a:chExt cx="9823779" cy="6023296"/>
          </a:xfrm>
        </p:grpSpPr>
        <p:sp>
          <p:nvSpPr>
            <p:cNvPr id="2" name="מלבן 1"/>
            <p:cNvSpPr/>
            <p:nvPr/>
          </p:nvSpPr>
          <p:spPr>
            <a:xfrm>
              <a:off x="4743675" y="2838709"/>
              <a:ext cx="6096000" cy="2585323"/>
            </a:xfrm>
            <a:prstGeom prst="rect">
              <a:avLst/>
            </a:prstGeom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>
              <a:spAutoFit/>
            </a:bodyPr>
            <a:lstStyle/>
            <a:p>
              <a:r>
                <a:rPr lang="he-IL" b="1" dirty="0"/>
                <a:t>5. ועד אימתי חייב כל אדם ללמוד תורה? </a:t>
              </a:r>
              <a:r>
                <a:rPr lang="he-IL" dirty="0"/>
                <a:t>– </a:t>
              </a:r>
            </a:p>
            <a:p>
              <a:endParaRPr lang="he-IL" dirty="0"/>
            </a:p>
            <a:p>
              <a:r>
                <a:rPr lang="he-IL" b="1" dirty="0"/>
                <a:t>עד יום מותו, </a:t>
              </a:r>
            </a:p>
            <a:p>
              <a:r>
                <a:rPr lang="he-IL" dirty="0"/>
                <a:t>שנאמר: "ופן יסורו מלבבך </a:t>
              </a:r>
              <a:r>
                <a:rPr lang="he-IL" b="1" u="sng" dirty="0"/>
                <a:t>כל ימי חייך</a:t>
              </a:r>
              <a:r>
                <a:rPr lang="he-IL" dirty="0"/>
                <a:t>". </a:t>
              </a:r>
            </a:p>
            <a:p>
              <a:endParaRPr lang="he-IL" dirty="0"/>
            </a:p>
            <a:p>
              <a:r>
                <a:rPr lang="he-IL" dirty="0"/>
                <a:t>ועוד הפליגו חכמים בדבר על דרך המוסר, וללמד בני אדם חפץ, ואמרו: </a:t>
              </a:r>
              <a:r>
                <a:rPr lang="he-IL" b="1" dirty="0"/>
                <a:t>שאפילו בשעת מיתה </a:t>
              </a:r>
              <a:r>
                <a:rPr lang="he-IL" dirty="0"/>
                <a:t>חייב אדם ללמוד תורה, </a:t>
              </a:r>
            </a:p>
            <a:p>
              <a:r>
                <a:rPr lang="he-IL" dirty="0"/>
                <a:t>שנאמר: "זאת </a:t>
              </a:r>
              <a:r>
                <a:rPr lang="he-IL" b="1" u="sng" dirty="0"/>
                <a:t>התורה, אדם כי ימות </a:t>
              </a:r>
              <a:r>
                <a:rPr lang="he-IL" dirty="0"/>
                <a:t>באהל". </a:t>
              </a:r>
            </a:p>
            <a:p>
              <a:endParaRPr lang="he-IL" dirty="0"/>
            </a:p>
          </p:txBody>
        </p:sp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3675" y="519538"/>
              <a:ext cx="6206266" cy="1676545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6238" y="623326"/>
              <a:ext cx="2743200" cy="1666875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4800" y="2838709"/>
              <a:ext cx="2886075" cy="1581150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6162" y="4761659"/>
              <a:ext cx="1971675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63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167288" y="344849"/>
            <a:ext cx="11343394" cy="6221782"/>
            <a:chOff x="167288" y="344849"/>
            <a:chExt cx="11343394" cy="6221782"/>
          </a:xfrm>
        </p:grpSpPr>
        <p:grpSp>
          <p:nvGrpSpPr>
            <p:cNvPr id="5" name="קבוצה 4"/>
            <p:cNvGrpSpPr/>
            <p:nvPr/>
          </p:nvGrpSpPr>
          <p:grpSpPr>
            <a:xfrm>
              <a:off x="4365812" y="344849"/>
              <a:ext cx="7144870" cy="5986703"/>
              <a:chOff x="4365812" y="344849"/>
              <a:chExt cx="7144870" cy="5986703"/>
            </a:xfrm>
          </p:grpSpPr>
          <p:sp>
            <p:nvSpPr>
              <p:cNvPr id="2" name="מלבן 1"/>
              <p:cNvSpPr/>
              <p:nvPr/>
            </p:nvSpPr>
            <p:spPr>
              <a:xfrm>
                <a:off x="4365812" y="344849"/>
                <a:ext cx="7144870" cy="5986703"/>
              </a:xfrm>
              <a:prstGeom prst="rect">
                <a:avLst/>
              </a:prstGeom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6. וכל אחד מישראל חייב בתלמוד תורה: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בין עני בין עשיר 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בין בריא בין בעל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יסורין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.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וכבר אמרו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זכרונם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לברכה: שבעסק התורה יתרפאו כל האברים. </a:t>
                </a:r>
              </a:p>
              <a:p>
                <a:pPr marL="457200">
                  <a:lnSpc>
                    <a:spcPct val="107000"/>
                  </a:lnSpc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ואפילו עני המחזר על הפתחים, 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ואפילו בעל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אשה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ובנים,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הכל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חייבים לקבוע עתים לתורה ביום ובלילה, </a:t>
                </a: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שנאמר: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"והגית בו יומם ולילה". 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ותחילת דינו של אדם אחר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המות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הוא על שנתבטל מן הלימוד,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וכמו שדרשו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זכרונם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לברכה,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מדכתיב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: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"פוטר מים ראשית מדון",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כלומר, מי שפוטר עצמו מן המים, ראשית קטטה הוא לנפשו אחר שימות.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ואין מים אלא תורה, שנאמר: "הוי כל צמא לכו למים".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ונמשלו דברי תורה למים,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לפי שאין התורה מתקיימת אלא באיש דכא ושפל רוח ולא בגבה לב, </a:t>
                </a:r>
              </a:p>
              <a:p>
                <a:pPr marL="457200"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כמו שהמים גם כן אין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עומדין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בהרים אלא בעמקים.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חץ מעוקל שמאלה 2"/>
              <p:cNvSpPr/>
              <p:nvPr/>
            </p:nvSpPr>
            <p:spPr>
              <a:xfrm>
                <a:off x="10990729" y="1075764"/>
                <a:ext cx="439271" cy="1568824"/>
              </a:xfrm>
              <a:prstGeom prst="curvedLeftArrow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542" y="500870"/>
              <a:ext cx="3321987" cy="2323013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8912" y="4423506"/>
              <a:ext cx="2143125" cy="2143125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288" y="3190019"/>
              <a:ext cx="1847850" cy="2466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1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509370" y="984321"/>
            <a:ext cx="7030293" cy="5478423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7. האדם צריך לחלק את זמן הלימוד שלו, האופן והסיבה: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וכן מה שאמרו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זכרונם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לברכה: 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שחייב אדם לחלק זמנו </a:t>
            </a:r>
            <a:r>
              <a:rPr lang="he-IL" sz="2000" b="1" u="sng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לשלשה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חלקים: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שליש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בעסק </a:t>
            </a:r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תורה שבכתב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ושליש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בעסק </a:t>
            </a:r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תורה שבעל פה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כלומר להרגיל עצמו להיות בקי    </a:t>
            </a:r>
          </a:p>
          <a:p>
            <a:pPr marL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בגירסת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המשניות והברייתות שתהיינה שגורות בפיו,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ושליש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u="sng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להבין העניינים משורש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marL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ולא ישית כל לבו באחת מהן, פן ישכח השאר.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ושלשתן הן עיקר התורה שאי אפשר לדעת זולתם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77" y="1125099"/>
            <a:ext cx="195103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6" y="3821105"/>
            <a:ext cx="27368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9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300592" y="1102042"/>
            <a:ext cx="5374649" cy="3751796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he-IL" sz="2000" b="1" dirty="0"/>
              <a:t>8.חובת הציבור בלימוד התורה:</a:t>
            </a:r>
          </a:p>
          <a:p>
            <a:pPr marL="457200">
              <a:lnSpc>
                <a:spcPct val="107000"/>
              </a:lnSpc>
            </a:pPr>
            <a:endParaRPr lang="he-IL" sz="2000" b="1" dirty="0"/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וכן מה שאמרו: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שחייב הציבור שבכל מקום ומקום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להושיב מלמדי תינוקות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ועיר שאין בה תינוקות של בית רבן תחרב, </a:t>
            </a:r>
          </a:p>
          <a:p>
            <a:pPr marL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וכ"ה(25) תינוקות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מושיבין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אצל מלמד אחד.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1195" cy="25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52" y="1716198"/>
            <a:ext cx="29146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173"/>
            <a:ext cx="4046413" cy="25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922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1055</Words>
  <Application>Microsoft Office PowerPoint</Application>
  <PresentationFormat>מסך רחב</PresentationFormat>
  <Paragraphs>107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Guttman Yad</vt:lpstr>
      <vt:lpstr>Guttman Yad-Brush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תמר גבאי</cp:lastModifiedBy>
  <cp:revision>86</cp:revision>
  <dcterms:created xsi:type="dcterms:W3CDTF">2020-10-11T09:37:51Z</dcterms:created>
  <dcterms:modified xsi:type="dcterms:W3CDTF">2020-11-29T08:28:51Z</dcterms:modified>
</cp:coreProperties>
</file>