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p:scale>
          <a:sx n="90" d="100"/>
          <a:sy n="90" d="100"/>
        </p:scale>
        <p:origin x="-12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2877135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321371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154604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100066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148335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3370866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288002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150846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155924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408999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1501D67-01A5-4065-9873-95545B2B9EE1}" type="datetimeFigureOut">
              <a:rPr lang="he-IL" smtClean="0"/>
              <a:t>ט"ו/אלול/תש"פ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6CD2812-6A6D-4DA9-95FE-FD6BA12E8F5B}" type="slidenum">
              <a:rPr lang="he-IL" smtClean="0"/>
              <a:t>‹#›</a:t>
            </a:fld>
            <a:endParaRPr lang="he-IL"/>
          </a:p>
        </p:txBody>
      </p:sp>
    </p:spTree>
    <p:extLst>
      <p:ext uri="{BB962C8B-B14F-4D97-AF65-F5344CB8AC3E}">
        <p14:creationId xmlns:p14="http://schemas.microsoft.com/office/powerpoint/2010/main" val="273591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1501D67-01A5-4065-9873-95545B2B9EE1}" type="datetimeFigureOut">
              <a:rPr lang="he-IL" smtClean="0"/>
              <a:t>ט"ו/אלול/תש"פ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6CD2812-6A6D-4DA9-95FE-FD6BA12E8F5B}" type="slidenum">
              <a:rPr lang="he-IL" smtClean="0"/>
              <a:t>‹#›</a:t>
            </a:fld>
            <a:endParaRPr lang="he-IL"/>
          </a:p>
        </p:txBody>
      </p:sp>
    </p:spTree>
    <p:extLst>
      <p:ext uri="{BB962C8B-B14F-4D97-AF65-F5344CB8AC3E}">
        <p14:creationId xmlns:p14="http://schemas.microsoft.com/office/powerpoint/2010/main" val="1443689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Gtz-x1BIwjA"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6600" dirty="0"/>
              <a:t>מִצְוָת </a:t>
            </a:r>
            <a:r>
              <a:rPr lang="he-IL" sz="6600" dirty="0" smtClean="0"/>
              <a:t>       אַהֲבַת              הַגֵּרִים </a:t>
            </a:r>
            <a:endParaRPr lang="en-US" sz="6600" dirty="0"/>
          </a:p>
        </p:txBody>
      </p:sp>
      <p:pic>
        <p:nvPicPr>
          <p:cNvPr id="1026" name="Picture 2" descr="Heart, Herzchen, Love, Romance, Luck"/>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01991" y="2146300"/>
            <a:ext cx="5143500" cy="3429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Game Characters, Isolation, Isolated"/>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3672" y="2146300"/>
            <a:ext cx="6388319" cy="3089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060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לאהוב = לא לצער, ולהיטיב</a:t>
            </a:r>
            <a:endParaRPr lang="he-IL" dirty="0"/>
          </a:p>
        </p:txBody>
      </p:sp>
      <p:sp>
        <p:nvSpPr>
          <p:cNvPr id="4" name="מציין מיקום תוכן 3"/>
          <p:cNvSpPr>
            <a:spLocks noGrp="1"/>
          </p:cNvSpPr>
          <p:nvPr>
            <p:ph sz="half" idx="2"/>
          </p:nvPr>
        </p:nvSpPr>
        <p:spPr/>
        <p:txBody>
          <a:bodyPr>
            <a:normAutofit fontScale="92500" lnSpcReduction="10000"/>
          </a:bodyPr>
          <a:lstStyle/>
          <a:p>
            <a:r>
              <a:rPr lang="he-IL" dirty="0"/>
              <a:t>(א) </a:t>
            </a:r>
            <a:r>
              <a:rPr lang="he-IL" dirty="0" err="1"/>
              <a:t>שֶׁנִּצְטַוֵּינו</a:t>
            </a:r>
            <a:r>
              <a:rPr lang="he-IL" dirty="0"/>
              <a:t>ּ לֶאֱהֹב הַגֵּרִים, כְּלוֹמַר שֶׁנִּזָּהֵר שֶׁלֹּא לְצַעֵר אוֹתָם בְּשׁוּם דָּבָר, אֲבָל נַעֲשֶׂה לָהֶם טוֹבָה וְנִגְמֹל אוֹתָם חֶסֶד כְּפִי הָרָאוּי </a:t>
            </a:r>
            <a:r>
              <a:rPr lang="he-IL" dirty="0" err="1"/>
              <a:t>וְהַיְּכֹלֶת</a:t>
            </a:r>
            <a:r>
              <a:rPr lang="he-IL" dirty="0"/>
              <a:t>. וְהַגֵּרִים הֵם כָּל מִי שֶׁנִּתְחַבֵּר אֵלֵינוּ מִשְּׁאָר הָאֻמּוֹת שֶׁהִנִּיחַ דָּתוֹ וְנִכְנַס בְּדָתֵנוּ, וַעֲלֵיהֶם נֶאֱמַר </a:t>
            </a:r>
            <a:r>
              <a:rPr lang="he-IL" sz="1400" dirty="0"/>
              <a:t>[דְּבָרִים י', י"ט]</a:t>
            </a:r>
            <a:r>
              <a:rPr lang="he-IL" dirty="0"/>
              <a:t> וַאֲהַבְתֶּם אֶת הַגֵּר כִּי גֵרִים הֱיִיתֶם</a:t>
            </a:r>
            <a:r>
              <a:rPr lang="he-IL" dirty="0" smtClean="0"/>
              <a:t>.</a:t>
            </a:r>
          </a:p>
          <a:p>
            <a:pPr marL="0" indent="0">
              <a:buNone/>
            </a:pPr>
            <a:endParaRPr lang="he-IL" dirty="0" smtClean="0"/>
          </a:p>
          <a:p>
            <a:r>
              <a:rPr lang="he-IL" sz="1800" dirty="0" smtClean="0"/>
              <a:t>לסיפורו של גר הצדק קינן גלעד:</a:t>
            </a:r>
          </a:p>
          <a:p>
            <a:pPr marL="0" indent="0">
              <a:buNone/>
            </a:pPr>
            <a:r>
              <a:rPr lang="en-US" dirty="0" smtClean="0">
                <a:hlinkClick r:id="rId2"/>
              </a:rPr>
              <a:t>https://www.youtube.com/watch?v=Gtz-x1BIwjA</a:t>
            </a:r>
            <a:endParaRPr lang="he-IL" dirty="0"/>
          </a:p>
        </p:txBody>
      </p:sp>
      <p:pic>
        <p:nvPicPr>
          <p:cNvPr id="2050" name="Picture 2" descr="Silhouettes, Hierarchy, Human, Man, Woman, Organization"/>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838200" y="2171541"/>
            <a:ext cx="5181600" cy="3659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551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הרי גר כבר כלול בציווי ואהבת?   ציווי נוסף כלפי גר!</a:t>
            </a:r>
            <a:endParaRPr lang="he-IL" dirty="0"/>
          </a:p>
        </p:txBody>
      </p:sp>
      <p:sp>
        <p:nvSpPr>
          <p:cNvPr id="4" name="מציין מיקום תוכן 3"/>
          <p:cNvSpPr>
            <a:spLocks noGrp="1"/>
          </p:cNvSpPr>
          <p:nvPr>
            <p:ph sz="half" idx="2"/>
          </p:nvPr>
        </p:nvSpPr>
        <p:spPr/>
        <p:txBody>
          <a:bodyPr>
            <a:normAutofit fontScale="92500" lnSpcReduction="10000"/>
          </a:bodyPr>
          <a:lstStyle/>
          <a:p>
            <a:r>
              <a:rPr lang="he-IL" dirty="0"/>
              <a:t>וְאַף עַל פִּי שֶׁיִּכְלְלֵהוּ כְּמוֹ כֵן </a:t>
            </a:r>
            <a:r>
              <a:rPr lang="he-IL" dirty="0" err="1"/>
              <a:t>הַצִּוּוּי</a:t>
            </a:r>
            <a:r>
              <a:rPr lang="he-IL" dirty="0"/>
              <a:t> בְּיִשְׂרָאֵל, שֶׁנֶּאֱמַר עָלָיו וְאָהַבְתָּ לְרֵעֲךָ [מִצְוָה רמ"ג], שֶׁהֲרֵי גֵּר צֶדֶק בִּכְלָל רֵעֲךָ </a:t>
            </a:r>
            <a:r>
              <a:rPr lang="he-IL" dirty="0" smtClean="0"/>
              <a:t>הוּא - הוֹסִיף </a:t>
            </a:r>
            <a:r>
              <a:rPr lang="he-IL" dirty="0"/>
              <a:t>לָנוּ הַשֵּׁם בּוֹ מִצְוָה מְיֻחֶדֶת לוֹ בְּאַהֲבָתוֹ. וּכְמוֹ כֵן הַדָּבָר בִּמְנִיעָה מִלְּרַמּוֹת אוֹתוֹ, שֶׁאַף עַל פִּי שֶׁהָיָה בִּכְלָל וְלֹא תוֹנוּ אִישׁ אֶת עֲמִיתוֹ </a:t>
            </a:r>
            <a:r>
              <a:rPr lang="he-IL" sz="1500" dirty="0"/>
              <a:t>[מִצְוָה של"ח], </a:t>
            </a:r>
            <a:r>
              <a:rPr lang="he-IL" dirty="0"/>
              <a:t>הוֹסִיף לָנוּ הַכָּתוּב בּוֹ מְנִיעָה מְיֻחֶדֶת לוֹ בְּאָמְרוֹ וְגֵר לֹא תּוֹנֶה </a:t>
            </a:r>
            <a:r>
              <a:rPr lang="he-IL" sz="1500" dirty="0"/>
              <a:t>[מִצְוָה ס"ג], </a:t>
            </a:r>
            <a:r>
              <a:rPr lang="he-IL" dirty="0"/>
              <a:t>וְאָמְרוּ בִּגְמָרָא </a:t>
            </a:r>
            <a:r>
              <a:rPr lang="he-IL" sz="1500" dirty="0"/>
              <a:t>[</a:t>
            </a:r>
            <a:r>
              <a:rPr lang="he-IL" sz="1500" dirty="0" err="1"/>
              <a:t>ב"מ</a:t>
            </a:r>
            <a:r>
              <a:rPr lang="he-IL" sz="1500" dirty="0"/>
              <a:t> נ"ט ע"ב] </a:t>
            </a:r>
            <a:r>
              <a:rPr lang="he-IL" dirty="0"/>
              <a:t>שֶׁהַמְּאַנֶּה הַגֵּר עוֹבֵר מִשּׁוּם לֹא תּוֹנוּ וְגוֹ', וּמִשּׁוּם וְגֵר לֹא תּוֹנֶה, וּכְמוֹ כֵן מְבַטֵּל מִצְוַת וְאָהַבְתָּ לְרֵעֲךָ, וּמִצְוַת וַאֲהַבְתֶּם אֶת הַגֵּר. </a:t>
            </a:r>
            <a:endParaRPr lang="en-US" dirty="0"/>
          </a:p>
          <a:p>
            <a:endParaRPr lang="he-IL" dirty="0"/>
          </a:p>
        </p:txBody>
      </p:sp>
      <p:pic>
        <p:nvPicPr>
          <p:cNvPr id="3074" name="Picture 2" descr="Hearts, Double, Silver, Coupl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38633" y="2146300"/>
            <a:ext cx="5000065" cy="3695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094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מדה טובה היא להיטיב למי שעזב הכול לשם האמת</a:t>
            </a:r>
            <a:endParaRPr lang="he-IL" dirty="0"/>
          </a:p>
        </p:txBody>
      </p:sp>
      <p:sp>
        <p:nvSpPr>
          <p:cNvPr id="4" name="מציין מיקום תוכן 3"/>
          <p:cNvSpPr>
            <a:spLocks noGrp="1"/>
          </p:cNvSpPr>
          <p:nvPr>
            <p:ph sz="half" idx="2"/>
          </p:nvPr>
        </p:nvSpPr>
        <p:spPr>
          <a:xfrm>
            <a:off x="6172200" y="1825624"/>
            <a:ext cx="5537200" cy="4702175"/>
          </a:xfrm>
        </p:spPr>
        <p:txBody>
          <a:bodyPr>
            <a:normAutofit fontScale="92500" lnSpcReduction="20000"/>
          </a:bodyPr>
          <a:lstStyle/>
          <a:p>
            <a:r>
              <a:rPr lang="he-IL" dirty="0" err="1"/>
              <a:t>מִשָּׁרְשֵׁי</a:t>
            </a:r>
            <a:r>
              <a:rPr lang="he-IL" dirty="0"/>
              <a:t> </a:t>
            </a:r>
            <a:r>
              <a:rPr lang="he-IL" dirty="0" err="1"/>
              <a:t>הַמִּצְוָה</a:t>
            </a:r>
            <a:r>
              <a:rPr lang="he-IL" dirty="0"/>
              <a:t>. כִּי הַשֵּׁם בָּחַר בְּיִשְׂרָאֵל לִהְיוֹת לוֹ לְעַם קָדוֹשׁ וְרָצָה לְזַכּוֹתָם, וְלָכֵן הִדְרִיכָם וְצִוָּם עַל דַּרְכֵי הַחֲנִינָה וְהַחֶמְלָה, וְהִזְהִירָם </a:t>
            </a:r>
            <a:r>
              <a:rPr lang="he-IL" dirty="0" err="1"/>
              <a:t>לְהִתְעַטֵּר</a:t>
            </a:r>
            <a:r>
              <a:rPr lang="he-IL" dirty="0"/>
              <a:t> בְּכָל מִדָּה חֲמוּדָה וִיקָרָה </a:t>
            </a:r>
            <a:r>
              <a:rPr lang="he-IL" dirty="0" err="1"/>
              <a:t>לִמְצֹא</a:t>
            </a:r>
            <a:r>
              <a:rPr lang="he-IL" dirty="0"/>
              <a:t> חֵן בְּעֵינֵי כָּל רוֹאֵיהֶם, וְיֹאמְרוּ עַם ה' אֵלֶּה. </a:t>
            </a:r>
            <a:endParaRPr lang="he-IL" dirty="0" smtClean="0"/>
          </a:p>
          <a:p>
            <a:r>
              <a:rPr lang="he-IL" dirty="0" smtClean="0"/>
              <a:t>וְכַמָּה </a:t>
            </a:r>
            <a:r>
              <a:rPr lang="he-IL" dirty="0"/>
              <a:t>הִיא דֶּרֶךְ נְעִימוּת וְחֶמְדָּה לְהִתְחַסֵּד וְלִגְמֹל טוֹבָה לַאֲשֶׁר הִנִּיחַ אֻמָּתוֹ וְכָל מִשְׁפַּחַת בֵּית אָבִיו וְאִמּוֹ וְיָבֹא לַחֲסוֹת תַּחַת כַּנְפֵי אֻמָּה אַחֶרֶת בְּאַהֲבָתוֹ אוֹתָהּ וּבִבְחִירָתוֹ בָּאֱמֶת וְשִׂנְאַת </a:t>
            </a:r>
            <a:r>
              <a:rPr lang="he-IL" dirty="0" smtClean="0"/>
              <a:t>הַשֶּׁקֶר </a:t>
            </a:r>
          </a:p>
          <a:p>
            <a:r>
              <a:rPr lang="he-IL" dirty="0" smtClean="0"/>
              <a:t>וּבִהְיוֹתֵנוּ </a:t>
            </a:r>
            <a:r>
              <a:rPr lang="he-IL" dirty="0"/>
              <a:t>זוֹכִים לְמִדּוֹת טוֹבוֹת הַלָּלוּ תָּחוּל טוֹבַת הָאֵל עָלֵינוּ וְתִדְבַּק בָּנוּ, וְשׁוּם דָּבָר לֹא תִּמְנָעֶנּוּ מִמֶּנּוּ, כִּי הַטּוֹבָה תִּתְפַּשֵּׁט בַּטּוֹבִים וְהָפְכָה בְּרָעִים. </a:t>
            </a:r>
          </a:p>
        </p:txBody>
      </p:sp>
      <p:pic>
        <p:nvPicPr>
          <p:cNvPr id="6" name="מציין מיקום תוכן 5"/>
          <p:cNvPicPr>
            <a:picLocks noGrp="1" noChangeAspect="1"/>
          </p:cNvPicPr>
          <p:nvPr>
            <p:ph sz="half" idx="1"/>
          </p:nvPr>
        </p:nvPicPr>
        <p:blipFill>
          <a:blip r:embed="rId2"/>
          <a:stretch>
            <a:fillRect/>
          </a:stretch>
        </p:blipFill>
        <p:spPr>
          <a:xfrm>
            <a:off x="1638300" y="1955800"/>
            <a:ext cx="3913381" cy="3771077"/>
          </a:xfrm>
          <a:prstGeom prst="rect">
            <a:avLst/>
          </a:prstGeom>
        </p:spPr>
      </p:pic>
      <p:sp>
        <p:nvSpPr>
          <p:cNvPr id="7" name="TextBox 6"/>
          <p:cNvSpPr txBox="1"/>
          <p:nvPr/>
        </p:nvSpPr>
        <p:spPr>
          <a:xfrm>
            <a:off x="1409700" y="5991989"/>
            <a:ext cx="3136899" cy="369332"/>
          </a:xfrm>
          <a:prstGeom prst="rect">
            <a:avLst/>
          </a:prstGeom>
          <a:noFill/>
        </p:spPr>
        <p:txBody>
          <a:bodyPr wrap="square" rtlCol="1">
            <a:spAutoFit/>
          </a:bodyPr>
          <a:lstStyle/>
          <a:p>
            <a:r>
              <a:rPr lang="he-IL" dirty="0" smtClean="0"/>
              <a:t>ויקיפדיה – מגילת רות</a:t>
            </a:r>
            <a:endParaRPr lang="he-IL" dirty="0"/>
          </a:p>
        </p:txBody>
      </p:sp>
    </p:spTree>
    <p:extLst>
      <p:ext uri="{BB962C8B-B14F-4D97-AF65-F5344CB8AC3E}">
        <p14:creationId xmlns:p14="http://schemas.microsoft.com/office/powerpoint/2010/main" val="339421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Angel, Devil, Gut, Evil, Sky, Contrary"/>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374900" y="1488631"/>
            <a:ext cx="3441700" cy="2424931"/>
          </a:xfrm>
          <a:prstGeom prst="rect">
            <a:avLst/>
          </a:prstGeom>
          <a:noFill/>
          <a:extLst>
            <a:ext uri="{909E8E84-426E-40DD-AFC4-6F175D3DCCD1}">
              <a14:hiddenFill xmlns:a14="http://schemas.microsoft.com/office/drawing/2010/main">
                <a:solidFill>
                  <a:srgbClr val="FFFFFF"/>
                </a:solidFill>
              </a14:hiddenFill>
            </a:ext>
          </a:extLst>
        </p:spPr>
      </p:pic>
      <p:sp>
        <p:nvSpPr>
          <p:cNvPr id="2" name="כותרת 1"/>
          <p:cNvSpPr>
            <a:spLocks noGrp="1"/>
          </p:cNvSpPr>
          <p:nvPr>
            <p:ph type="title"/>
          </p:nvPr>
        </p:nvSpPr>
        <p:spPr/>
        <p:txBody>
          <a:bodyPr/>
          <a:lstStyle/>
          <a:p>
            <a:r>
              <a:rPr lang="he-IL" dirty="0" smtClean="0"/>
              <a:t>לא לצער גר ולאהוב אותו.. כמו את ה!</a:t>
            </a:r>
            <a:endParaRPr lang="he-IL" dirty="0"/>
          </a:p>
        </p:txBody>
      </p:sp>
      <p:sp>
        <p:nvSpPr>
          <p:cNvPr id="4" name="מציין מיקום תוכן 3"/>
          <p:cNvSpPr>
            <a:spLocks noGrp="1"/>
          </p:cNvSpPr>
          <p:nvPr>
            <p:ph sz="half" idx="2"/>
          </p:nvPr>
        </p:nvSpPr>
        <p:spPr>
          <a:xfrm>
            <a:off x="6172200" y="1825624"/>
            <a:ext cx="5181600" cy="4702175"/>
          </a:xfrm>
        </p:spPr>
        <p:txBody>
          <a:bodyPr>
            <a:normAutofit fontScale="92500" lnSpcReduction="20000"/>
          </a:bodyPr>
          <a:lstStyle/>
          <a:p>
            <a:r>
              <a:rPr lang="he-IL" dirty="0"/>
              <a:t>מִדִּינֵי </a:t>
            </a:r>
            <a:r>
              <a:rPr lang="he-IL" dirty="0" err="1"/>
              <a:t>הַמִּצְוָה</a:t>
            </a:r>
            <a:r>
              <a:rPr lang="he-IL" dirty="0"/>
              <a:t> מָה שֶׁאָמְרוּ </a:t>
            </a:r>
            <a:r>
              <a:rPr lang="he-IL" dirty="0" err="1"/>
              <a:t>זִכְרוֹנָם</a:t>
            </a:r>
            <a:r>
              <a:rPr lang="he-IL" dirty="0"/>
              <a:t> לִבְרָכָה </a:t>
            </a:r>
            <a:r>
              <a:rPr lang="he-IL" sz="1500" dirty="0"/>
              <a:t>[שם נ"ח ע"ב] </a:t>
            </a:r>
            <a:r>
              <a:rPr lang="he-IL" dirty="0"/>
              <a:t>שֶׁלֹּא יֹאמַר אָדָם לְגֵר זְכֹר מַעֲשֶׂיךָ הָרִאשׁוֹנִים, </a:t>
            </a:r>
            <a:endParaRPr lang="he-IL" dirty="0" smtClean="0"/>
          </a:p>
          <a:p>
            <a:endParaRPr lang="he-IL" dirty="0" smtClean="0"/>
          </a:p>
          <a:p>
            <a:pPr marL="0" indent="0">
              <a:buNone/>
            </a:pPr>
            <a:endParaRPr lang="he-IL" dirty="0"/>
          </a:p>
          <a:p>
            <a:r>
              <a:rPr lang="he-IL" dirty="0" smtClean="0"/>
              <a:t>וּמָה </a:t>
            </a:r>
            <a:r>
              <a:rPr lang="he-IL" dirty="0"/>
              <a:t>שֶׁאָמְרוּ </a:t>
            </a:r>
            <a:r>
              <a:rPr lang="he-IL" sz="1500" dirty="0"/>
              <a:t>[סַנְהֶדְרִין צ"ד ע"א] </a:t>
            </a:r>
            <a:r>
              <a:rPr lang="he-IL" dirty="0"/>
              <a:t>גִּיּוֹרָא עַד עֲשָׂרָה </a:t>
            </a:r>
            <a:r>
              <a:rPr lang="he-IL" dirty="0" err="1"/>
              <a:t>דָּרֵי</a:t>
            </a:r>
            <a:r>
              <a:rPr lang="he-IL" dirty="0"/>
              <a:t> לֹא תִּבְזֵי </a:t>
            </a:r>
            <a:r>
              <a:rPr lang="he-IL" dirty="0" err="1"/>
              <a:t>אַרַמָּאָה</a:t>
            </a:r>
            <a:r>
              <a:rPr lang="he-IL" dirty="0"/>
              <a:t> בְּאַנְפֵּהּ, וְכָל זֶה שֶׁלֹּא לְצַעֲרוֹ בְּשׁוּם עִנְיָן. וְהַפְלָגַת הָאַהֲבָה שֶׁהִפְלִיגוּ בָּהֶם עַד שֶׁאָמְרוּ </a:t>
            </a:r>
            <a:r>
              <a:rPr lang="he-IL" dirty="0" err="1"/>
              <a:t>שֶׁהִשְׁוָה</a:t>
            </a:r>
            <a:r>
              <a:rPr lang="he-IL" dirty="0"/>
              <a:t> הַכָּתוּב אַהֲבָתָם לְאַהֲבַת הַמָּקוֹם, שֶׁבָּהֶם נֶאֱמַר וְאַהֲבָתָם, וּבְאַהֲבַת הַמָּקוֹם וְאָהַבְתָּ</a:t>
            </a:r>
            <a:r>
              <a:rPr lang="he-IL" dirty="0" smtClean="0"/>
              <a:t>,</a:t>
            </a:r>
          </a:p>
          <a:p>
            <a:pPr marL="0" indent="0">
              <a:buNone/>
            </a:pPr>
            <a:r>
              <a:rPr lang="he-IL" dirty="0" smtClean="0"/>
              <a:t> </a:t>
            </a:r>
            <a:r>
              <a:rPr lang="he-IL" sz="2200" dirty="0"/>
              <a:t>כְּמוֹ שֶׁכָּתַבְתִּי בְּסֵדֶר מִשְׁפָּטִים לֹא תַעֲשֶׂה ו' [מִצְוָה ס"ג]. וְיֶתֶר פְּרָטֶיהָ בַּמִּדְרָשׁוֹת וּבִמְקוֹמוֹת כִּגְמָרָא. </a:t>
            </a:r>
            <a:endParaRPr lang="en-US" sz="2200" dirty="0"/>
          </a:p>
          <a:p>
            <a:endParaRPr lang="he-IL" dirty="0"/>
          </a:p>
        </p:txBody>
      </p:sp>
      <p:sp>
        <p:nvSpPr>
          <p:cNvPr id="6" name="TextBox 5"/>
          <p:cNvSpPr txBox="1"/>
          <p:nvPr/>
        </p:nvSpPr>
        <p:spPr>
          <a:xfrm>
            <a:off x="355601" y="2247900"/>
            <a:ext cx="2133600" cy="923330"/>
          </a:xfrm>
          <a:prstGeom prst="rect">
            <a:avLst/>
          </a:prstGeom>
          <a:noFill/>
        </p:spPr>
        <p:txBody>
          <a:bodyPr wrap="square" rtlCol="1">
            <a:spAutoFit/>
          </a:bodyPr>
          <a:lstStyle/>
          <a:p>
            <a:r>
              <a:rPr lang="he-IL" dirty="0" smtClean="0"/>
              <a:t>'נו, מה הטעם של חזיר? אתה הרי יודע..'</a:t>
            </a:r>
            <a:endParaRPr lang="he-IL" dirty="0"/>
          </a:p>
        </p:txBody>
      </p:sp>
      <p:sp>
        <p:nvSpPr>
          <p:cNvPr id="7" name="TextBox 6"/>
          <p:cNvSpPr txBox="1"/>
          <p:nvPr/>
        </p:nvSpPr>
        <p:spPr>
          <a:xfrm>
            <a:off x="1384301" y="4318000"/>
            <a:ext cx="4368800" cy="646331"/>
          </a:xfrm>
          <a:prstGeom prst="rect">
            <a:avLst/>
          </a:prstGeom>
          <a:noFill/>
        </p:spPr>
        <p:txBody>
          <a:bodyPr wrap="square" rtlCol="1">
            <a:spAutoFit/>
          </a:bodyPr>
          <a:lstStyle/>
          <a:p>
            <a:r>
              <a:rPr lang="he-IL" dirty="0" smtClean="0"/>
              <a:t>גִּיּוֹרָא עַד עֲשָׂרָה </a:t>
            </a:r>
            <a:r>
              <a:rPr lang="he-IL" dirty="0" err="1" smtClean="0"/>
              <a:t>דָּרֵי</a:t>
            </a:r>
            <a:r>
              <a:rPr lang="he-IL" dirty="0" smtClean="0"/>
              <a:t> לֹא תִּבְזֵי </a:t>
            </a:r>
            <a:r>
              <a:rPr lang="he-IL" dirty="0" err="1" smtClean="0"/>
              <a:t>אַרַמָּאָה</a:t>
            </a:r>
            <a:r>
              <a:rPr lang="he-IL" dirty="0" smtClean="0"/>
              <a:t> בְּאַנְפֵּהּ</a:t>
            </a:r>
          </a:p>
          <a:p>
            <a:r>
              <a:rPr lang="he-IL" dirty="0" smtClean="0">
                <a:solidFill>
                  <a:srgbClr val="FF0000"/>
                </a:solidFill>
              </a:rPr>
              <a:t>גר     עד  10 דורות לא תבזה  גוי      לפניו.</a:t>
            </a:r>
            <a:endParaRPr lang="he-IL" dirty="0">
              <a:solidFill>
                <a:srgbClr val="FF0000"/>
              </a:solidFill>
            </a:endParaRPr>
          </a:p>
        </p:txBody>
      </p:sp>
    </p:spTree>
    <p:extLst>
      <p:ext uri="{BB962C8B-B14F-4D97-AF65-F5344CB8AC3E}">
        <p14:creationId xmlns:p14="http://schemas.microsoft.com/office/powerpoint/2010/main" val="298768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ביטול עשה זה חמור, בהיותו עובר על כמה ציווים</a:t>
            </a:r>
            <a:endParaRPr lang="he-IL" dirty="0"/>
          </a:p>
        </p:txBody>
      </p:sp>
      <p:sp>
        <p:nvSpPr>
          <p:cNvPr id="4" name="מציין מיקום תוכן 3"/>
          <p:cNvSpPr>
            <a:spLocks noGrp="1"/>
          </p:cNvSpPr>
          <p:nvPr>
            <p:ph sz="half" idx="2"/>
          </p:nvPr>
        </p:nvSpPr>
        <p:spPr/>
        <p:txBody>
          <a:bodyPr/>
          <a:lstStyle/>
          <a:p>
            <a:r>
              <a:rPr lang="he-IL" dirty="0"/>
              <a:t> </a:t>
            </a:r>
            <a:r>
              <a:rPr lang="he-IL" dirty="0" smtClean="0"/>
              <a:t>וְנוֹהֶגֶת </a:t>
            </a:r>
            <a:r>
              <a:rPr lang="he-IL" dirty="0"/>
              <a:t>מִצְוָה זוֹ בְּכָל מָקוֹם וּבְכָל זְמַן, בִּזְכָרִים וּנְקֵבוֹת. </a:t>
            </a:r>
            <a:endParaRPr lang="en-US" dirty="0"/>
          </a:p>
          <a:p>
            <a:r>
              <a:rPr lang="he-IL" dirty="0" smtClean="0"/>
              <a:t>ְעוֹבֵר </a:t>
            </a:r>
            <a:r>
              <a:rPr lang="he-IL" dirty="0"/>
              <a:t>עָלֶיהָ וּמְצַעֵר אוֹתָם אוֹ שֶׁמִּתְרַשֵּׁל בְּהַצָּלָתָם אוֹ בְּהַצָּלַת מָמוֹנָם אוֹ שֶׁמֵּקֵל בִּכְבוֹדָם מִצַּד שֶׁהֵם גֵּרִים וְאֵין לָהֶם עוֹזֵר בָּאֻמָּה, בִּטֵּל עֲשֵׂה זֶה. וְעָנְשׁוֹ גָּדוֹל מְאֹד, שֶׁהֲרֵי בְּכַמָּה מְקוֹמוֹת הִזְהִירָה תּוֹרָה עֲלֵיהֶם.</a:t>
            </a:r>
          </a:p>
        </p:txBody>
      </p:sp>
      <p:pic>
        <p:nvPicPr>
          <p:cNvPr id="6146" name="Picture 2" descr="Masks, Feelings, State Of Mind"/>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29841" y="2382044"/>
            <a:ext cx="5228034" cy="3485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723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גר – דוגמה לאדם בודד שיש לרחם עליו</a:t>
            </a:r>
            <a:endParaRPr lang="he-IL" dirty="0"/>
          </a:p>
        </p:txBody>
      </p:sp>
      <p:sp>
        <p:nvSpPr>
          <p:cNvPr id="4" name="מציין מיקום תוכן 3"/>
          <p:cNvSpPr>
            <a:spLocks noGrp="1"/>
          </p:cNvSpPr>
          <p:nvPr>
            <p:ph sz="half" idx="2"/>
          </p:nvPr>
        </p:nvSpPr>
        <p:spPr/>
        <p:txBody>
          <a:bodyPr/>
          <a:lstStyle/>
          <a:p>
            <a:r>
              <a:rPr lang="he-IL" dirty="0"/>
              <a:t>וְיֵשׁ לָנוּ לִלְמֹד מִן </a:t>
            </a:r>
            <a:r>
              <a:rPr lang="he-IL" dirty="0" err="1"/>
              <a:t>הַמִּצְוָה</a:t>
            </a:r>
            <a:r>
              <a:rPr lang="he-IL" dirty="0"/>
              <a:t> הַיְּקָרָה הַזֹּאת לְרַחֵם עַל אָדָם שֶׁהוּא בָּעִיר שֶׁאֵינָהּ אֶרֶץ מוֹלַדְתּוֹ וּמְקוֹם מִשְׁפַּחַת אֲבוֹתָיו, וְלֹא נַעֲבִיר עָלָיו הַדֶּרֶךְ בְּמָצְאֵנוּ אוֹתוֹ יְחִידִי וְרָחֲקוּ מֵעָלָיו עוֹזְרָיו, כְּמוֹ שֶׁאָנוּ רוֹאִים שֶׁהַתּוֹרָה תַּזְהִירֵנוּ לְרַחֵם עַל כָּל מִי שֶׁצָּרִיךְ עֵזֶר, וְעִם </a:t>
            </a:r>
            <a:r>
              <a:rPr lang="he-IL" dirty="0" err="1"/>
              <a:t>הַמִּדּוֹת</a:t>
            </a:r>
            <a:r>
              <a:rPr lang="he-IL" dirty="0"/>
              <a:t> הַלָּלוּ נִזְכֶּה לִהְיוֹת מְרֻחָמִים מֵהַשֵּׁם יִתְבָּרַךְ, וּבִרְכוֹת שָׁמַיִם יָנוּחוּ עַל רֹאשֵׁנוּ.</a:t>
            </a:r>
          </a:p>
        </p:txBody>
      </p:sp>
      <p:pic>
        <p:nvPicPr>
          <p:cNvPr id="5" name="מציין מיקום תוכן 4" descr="Group, Team, Outsider, Isolated"/>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73100" y="1498600"/>
            <a:ext cx="5410200" cy="4445000"/>
          </a:xfrm>
          <a:prstGeom prst="rect">
            <a:avLst/>
          </a:prstGeom>
          <a:noFill/>
          <a:ln>
            <a:noFill/>
          </a:ln>
        </p:spPr>
      </p:pic>
    </p:spTree>
    <p:extLst>
      <p:ext uri="{BB962C8B-B14F-4D97-AF65-F5344CB8AC3E}">
        <p14:creationId xmlns:p14="http://schemas.microsoft.com/office/powerpoint/2010/main" val="373955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אנחנו מכירים את חווית הזרות</a:t>
            </a:r>
            <a:endParaRPr lang="he-IL" dirty="0"/>
          </a:p>
        </p:txBody>
      </p:sp>
      <p:sp>
        <p:nvSpPr>
          <p:cNvPr id="3" name="מציין מיקום תוכן 2"/>
          <p:cNvSpPr>
            <a:spLocks noGrp="1"/>
          </p:cNvSpPr>
          <p:nvPr>
            <p:ph sz="half" idx="1"/>
          </p:nvPr>
        </p:nvSpPr>
        <p:spPr/>
        <p:txBody>
          <a:bodyPr/>
          <a:lstStyle/>
          <a:p>
            <a:r>
              <a:rPr lang="he-IL" dirty="0" err="1" smtClean="0">
                <a:solidFill>
                  <a:srgbClr val="FF0000"/>
                </a:solidFill>
              </a:rPr>
              <a:t>נכוינו</a:t>
            </a:r>
            <a:r>
              <a:rPr lang="he-IL" dirty="0" smtClean="0"/>
              <a:t>= קבלנו כוויה. חווינו את הצער של זר בחברה. </a:t>
            </a:r>
            <a:r>
              <a:rPr lang="he-IL" dirty="0" smtClean="0">
                <a:solidFill>
                  <a:srgbClr val="7030A0"/>
                </a:solidFill>
              </a:rPr>
              <a:t>יכמרו</a:t>
            </a:r>
            <a:r>
              <a:rPr lang="he-IL" dirty="0" smtClean="0"/>
              <a:t>= יתחממו.</a:t>
            </a:r>
          </a:p>
          <a:p>
            <a:r>
              <a:rPr lang="he-IL" dirty="0" smtClean="0">
                <a:solidFill>
                  <a:schemeClr val="accent6"/>
                </a:solidFill>
              </a:rPr>
              <a:t>כן </a:t>
            </a:r>
            <a:r>
              <a:rPr lang="he-IL" dirty="0" smtClean="0"/>
              <a:t>= כך. במצב זה.</a:t>
            </a:r>
          </a:p>
          <a:p>
            <a:pPr marL="0" indent="0">
              <a:buNone/>
            </a:pPr>
            <a:endParaRPr lang="he-IL" dirty="0"/>
          </a:p>
        </p:txBody>
      </p:sp>
      <p:sp>
        <p:nvSpPr>
          <p:cNvPr id="4" name="מציין מיקום תוכן 3"/>
          <p:cNvSpPr>
            <a:spLocks noGrp="1"/>
          </p:cNvSpPr>
          <p:nvPr>
            <p:ph sz="half" idx="2"/>
          </p:nvPr>
        </p:nvSpPr>
        <p:spPr/>
        <p:txBody>
          <a:bodyPr/>
          <a:lstStyle/>
          <a:p>
            <a:r>
              <a:rPr lang="he-IL" dirty="0"/>
              <a:t>וְהַכָּתוּב רָמַז טַעַם </a:t>
            </a:r>
            <a:r>
              <a:rPr lang="he-IL" dirty="0" err="1"/>
              <a:t>הַצִּוּוּי</a:t>
            </a:r>
            <a:r>
              <a:rPr lang="he-IL" dirty="0"/>
              <a:t> בְּאָמְרוֹ כִּי גֵרִים הֱיִיתֶם בְּאֶרֶץ מִצְרָיִם, הִזְכִּיר לָנוּ שֶׁכְּבָר </a:t>
            </a:r>
            <a:r>
              <a:rPr lang="he-IL" dirty="0" err="1"/>
              <a:t>נ</a:t>
            </a:r>
            <a:r>
              <a:rPr lang="he-IL" dirty="0" err="1">
                <a:solidFill>
                  <a:srgbClr val="FF0000"/>
                </a:solidFill>
              </a:rPr>
              <a:t>ִכְוֵינו</a:t>
            </a:r>
            <a:r>
              <a:rPr lang="he-IL" dirty="0">
                <a:solidFill>
                  <a:srgbClr val="FF0000"/>
                </a:solidFill>
              </a:rPr>
              <a:t>ּ </a:t>
            </a:r>
            <a:r>
              <a:rPr lang="he-IL" dirty="0"/>
              <a:t>בַּצַּעַר הַגָּדוֹל הָהוּא שֶׁיֵּשׁ לְכָל אִישׁ הָרוֹאֶה אֶת עַצְמוֹ בְּתוֹךְ אֲנָשִׁים זָרִים וּבְאֶרֶץ </a:t>
            </a:r>
            <a:r>
              <a:rPr lang="he-IL" dirty="0" err="1"/>
              <a:t>נָכְרִיָּה</a:t>
            </a:r>
            <a:r>
              <a:rPr lang="he-IL" dirty="0"/>
              <a:t>, וּבְזָכְרֵנוּ גֹּדֶל דַּאֲגַת הַלֵּב שֶׁיֵּשׁ בַּדָּבָר וְכִי כְּבָר עָבַר עָלֵינוּ וְהַשֵּׁם בַּחֲסָדָיו הוֹצִיאָנוּ מִשָּׁם, י</a:t>
            </a:r>
            <a:r>
              <a:rPr lang="he-IL" dirty="0">
                <a:solidFill>
                  <a:srgbClr val="7030A0"/>
                </a:solidFill>
              </a:rPr>
              <a:t>ִכְמְרוּ</a:t>
            </a:r>
            <a:r>
              <a:rPr lang="he-IL" dirty="0"/>
              <a:t> רַחֲמֵינוּ עַל כָּל אָדָם שֶׁהוּא </a:t>
            </a:r>
            <a:r>
              <a:rPr lang="he-IL" dirty="0">
                <a:solidFill>
                  <a:schemeClr val="accent6"/>
                </a:solidFill>
              </a:rPr>
              <a:t>כֵן</a:t>
            </a:r>
            <a:r>
              <a:rPr lang="he-IL" dirty="0"/>
              <a:t>.</a:t>
            </a:r>
            <a:endParaRPr lang="en-US" dirty="0"/>
          </a:p>
          <a:p>
            <a:endParaRPr lang="he-IL" dirty="0"/>
          </a:p>
        </p:txBody>
      </p:sp>
      <p:pic>
        <p:nvPicPr>
          <p:cNvPr id="7170" name="Picture 2" descr="Ancient, Angry, Comic Characters, Egy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319462"/>
            <a:ext cx="4572000"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077319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618</Words>
  <Application>Microsoft Office PowerPoint</Application>
  <PresentationFormat>מותאם אישית</PresentationFormat>
  <Paragraphs>31</Paragraphs>
  <Slides>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ערכת נושא Office</vt:lpstr>
      <vt:lpstr>מִצְוָת        אַהֲבַת              הַגֵּרִים </vt:lpstr>
      <vt:lpstr>       לאהוב = לא לצער, ולהיטיב</vt:lpstr>
      <vt:lpstr>הרי גר כבר כלול בציווי ואהבת?   ציווי נוסף כלפי גר!</vt:lpstr>
      <vt:lpstr>מדה טובה היא להיטיב למי שעזב הכול לשם האמת</vt:lpstr>
      <vt:lpstr>לא לצער גר ולאהוב אותו.. כמו את ה!</vt:lpstr>
      <vt:lpstr>ביטול עשה זה חמור, בהיותו עובר על כמה ציווים</vt:lpstr>
      <vt:lpstr>       גר – דוגמה לאדם בודד שיש לרחם עליו</vt:lpstr>
      <vt:lpstr>              אנחנו מכירים את חווית הזרות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Windows User</dc:creator>
  <cp:lastModifiedBy>גבאי 1</cp:lastModifiedBy>
  <cp:revision>11</cp:revision>
  <dcterms:created xsi:type="dcterms:W3CDTF">2020-03-25T12:46:29Z</dcterms:created>
  <dcterms:modified xsi:type="dcterms:W3CDTF">2020-09-04T09:53:21Z</dcterms:modified>
</cp:coreProperties>
</file>