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0123" autoAdjust="0"/>
  </p:normalViewPr>
  <p:slideViewPr>
    <p:cSldViewPr>
      <p:cViewPr>
        <p:scale>
          <a:sx n="47" d="100"/>
          <a:sy n="47" d="100"/>
        </p:scale>
        <p:origin x="-3474" y="-16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0B98624-DA98-4464-93CB-2EBABFCC4633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57950FD-9D32-4601-ADA9-DA700D531E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213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950FD-9D32-4601-ADA9-DA700D531E7E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048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2B6F54-0261-495E-8DA3-3699B65A071A}" type="datetimeFigureOut">
              <a:rPr lang="he-IL" smtClean="0"/>
              <a:t>י"ט/אלול/תש"פ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480526F-6245-42BA-940F-BB2E97AC8BCA}" type="slidenum">
              <a:rPr lang="he-IL" smtClean="0"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il/url?sa=i&amp;rct=j&amp;q=&amp;esrc=s&amp;frm=1&amp;source=images&amp;cd=&amp;cad=rja&amp;docid=Fr6bCjKN9epL0M&amp;tbnid=bxyICmJEQanF-M:&amp;ved=0CAUQjRw&amp;url=http://www.ynet.co.il/yaan/0,7340,L-14555-MTQ1NTVfMTg1ODM1MDZfMTQ4Njg3MjAw-FreeYaan,00.html&amp;ei=04OKUoeME4ju0gXsjICQAg&amp;bvm=bv.56643336,d.bGE&amp;psig=AFQjCNHYkBVQ7YFfKORlkERyO7nK3ANhVg&amp;ust=1384895796165506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l/url?sa=i&amp;rct=j&amp;q=&amp;esrc=s&amp;source=images&amp;cd=&amp;cad=rja&amp;docid=HXM9b223V3Mb2M&amp;tbnid=L4mRR22XzOwetM:&amp;ved=0CAUQjRw&amp;url=http://www.hidabroot.org/CommunityDetail.asp?FaqID%3D461940&amp;ei=YsCwUqHuH4jJtQafgoHQBw&amp;psig=AFQjCNHISaZhGpzabpN9i-OaFCArltAeIQ&amp;ust=138740165945863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il/url?sa=i&amp;rct=j&amp;q=&amp;esrc=s&amp;frm=1&amp;source=images&amp;cd=&amp;cad=rja&amp;docid=P8m_NErgpi1tMM&amp;tbnid=C6YGlUkOYeIk3M:&amp;ved=0CAUQjRw&amp;url=http://he.danielventura.wikia.com/wiki/%D7%99%D7%95%D7%9D_%D7%94%D7%9B%D7%99%D7%A4%D7%95%D7%A8%D7%99%D7%9D&amp;ei=PY2KUtDsBcbR0QXozIGwDQ&amp;bvm=bv.56643336,d.bGE&amp;psig=AFQjCNGp-VA6tkTqtxJXyZCnC2qxIDcf2w&amp;ust=1384898225927919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hyperlink" Target="http://www.google.co.il/url?sa=i&amp;rct=j&amp;q=&amp;esrc=s&amp;frm=1&amp;source=images&amp;cd=&amp;cad=rja&amp;docid=wptRPPlTLGlHnM&amp;tbnid=ZtsZRMu2kqMniM:&amp;ved=0CAUQjRw&amp;url=http://www.start-art.co.il/%D7%9E%D7%AA%D7%A0%D7%95%D7%AA_%D7%9C%D7%97%D7%92.asp&amp;ei=0LCLUonBKsr30gXKw4HADQ&amp;psig=AFQjCNEY9Zg55v5HO91y-0EuxLzLL_7-xg&amp;ust=1384972771931088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google.co.il/url?sa=i&amp;rct=j&amp;q=&amp;esrc=s&amp;frm=1&amp;source=images&amp;cd=&amp;cad=rja&amp;docid=pATndc2uKTum5M&amp;tbnid=8IRGixpSNC6ZcM:&amp;ved=0CAUQjRw&amp;url=http://www.kipa.co.il/bikorim/show_art.asp?id%3D64170&amp;ei=Cn-KUpLDIsqo0QXr_oCACA&amp;bvm=bv.56643336,d.bGE&amp;psig=AFQjCNEg-vz3rnm2VCfhwi2L6JqO33bK1w&amp;ust=1384894410886315" TargetMode="External"/><Relationship Id="rId7" Type="http://schemas.openxmlformats.org/officeDocument/2006/relationships/hyperlink" Target="http://www.google.co.il/url?sa=i&amp;rct=j&amp;q=&amp;esrc=s&amp;frm=1&amp;source=images&amp;cd=&amp;cad=rja&amp;docid=18t8Va3EKR8uRM&amp;tbnid=zKYU8bF5SHUgWM:&amp;ved=0CAUQjRw&amp;url=http://www.prog.co.il/album.php?albumid%3D341%26pictureid%3D6351&amp;ei=iH-KUsayE-ie0QX82IGAAw&amp;bvm=bv.56643336,d.bGE&amp;psig=AFQjCNFp-M9xw2N_vRCb28afVSNCbx1_Ag&amp;ust=138489471310220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.il/url?sa=i&amp;rct=j&amp;q=&amp;esrc=s&amp;frm=1&amp;source=images&amp;cd=&amp;cad=rja&amp;docid=NtOOULTskqCfzM&amp;tbnid=eAWozDLw8iQRHM:&amp;ved=0CAUQjRw&amp;url=http://www.tapuz.co.il/blog/net/viewentry.aspx?entryId%3D593660&amp;ei=M3-KUqKhO-Gw0QX_h4CwAw&amp;bvm=bv.56643336,d.bGE&amp;psig=AFQjCNEg-vz3rnm2VCfhwi2L6JqO33bK1w&amp;ust=1384894410886315" TargetMode="External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574576" y="116632"/>
            <a:ext cx="4949752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מצוות תפילה</a:t>
            </a:r>
            <a:endParaRPr lang="he-I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68759"/>
            <a:ext cx="6840760" cy="550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מלבן 1"/>
          <p:cNvSpPr/>
          <p:nvPr/>
        </p:nvSpPr>
        <p:spPr>
          <a:xfrm>
            <a:off x="107504" y="4005064"/>
            <a:ext cx="2448272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ערכה:</a:t>
            </a:r>
          </a:p>
          <a:p>
            <a:pPr algn="ctr"/>
            <a:r>
              <a:rPr lang="he-IL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מרים נחושתן</a:t>
            </a:r>
            <a:endParaRPr lang="he-IL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821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452971" y="116632"/>
            <a:ext cx="630172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חלק ג- דיני התפילה.</a:t>
            </a:r>
            <a:endParaRPr lang="he-I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3347864" y="155679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he-IL" sz="2400" b="1" i="1" dirty="0" smtClean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endParaRPr lang="he-IL" sz="2400" b="1" i="1" dirty="0">
              <a:solidFill>
                <a:prstClr val="black"/>
              </a:solidFill>
              <a:latin typeface="Constantia"/>
              <a:cs typeface="David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908643" y="1205681"/>
            <a:ext cx="5390380" cy="9848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600" dirty="0">
                <a:solidFill>
                  <a:sysClr val="windowText" lastClr="000000"/>
                </a:solidFill>
                <a:latin typeface="Constantia"/>
                <a:cs typeface="David"/>
              </a:rPr>
              <a:t>א. חייב אדם להתפלל </a:t>
            </a:r>
            <a:r>
              <a:rPr lang="he-IL" sz="2600" b="1" dirty="0">
                <a:solidFill>
                  <a:sysClr val="windowText" lastClr="000000"/>
                </a:solidFill>
                <a:latin typeface="Constantia"/>
                <a:cs typeface="David"/>
              </a:rPr>
              <a:t>שלש</a:t>
            </a:r>
            <a:r>
              <a:rPr lang="he-IL" sz="2600" dirty="0">
                <a:solidFill>
                  <a:sysClr val="windowText" lastClr="000000"/>
                </a:solidFill>
                <a:latin typeface="Constantia"/>
                <a:cs typeface="David"/>
              </a:rPr>
              <a:t> פעמים ביום, התפילות </a:t>
            </a:r>
            <a:r>
              <a:rPr lang="he-IL" sz="3200" b="1" dirty="0" smtClean="0">
                <a:solidFill>
                  <a:sysClr val="windowText" lastClr="000000"/>
                </a:solidFill>
                <a:latin typeface="Constantia"/>
                <a:cs typeface="David"/>
              </a:rPr>
              <a:t>כנגד </a:t>
            </a:r>
            <a:r>
              <a:rPr lang="he-IL" sz="3200" b="1" dirty="0">
                <a:solidFill>
                  <a:sysClr val="windowText" lastClr="000000"/>
                </a:solidFill>
                <a:latin typeface="Constantia"/>
                <a:cs typeface="David"/>
              </a:rPr>
              <a:t>הקרבנות תקנום</a:t>
            </a:r>
          </a:p>
        </p:txBody>
      </p:sp>
      <p:sp>
        <p:nvSpPr>
          <p:cNvPr id="6" name="חץ למטה 5"/>
          <p:cNvSpPr/>
          <p:nvPr/>
        </p:nvSpPr>
        <p:spPr>
          <a:xfrm>
            <a:off x="6852881" y="230024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6510725" y="3335904"/>
            <a:ext cx="2016224" cy="8925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600" dirty="0" smtClean="0">
                <a:solidFill>
                  <a:sysClr val="windowText" lastClr="000000"/>
                </a:solidFill>
                <a:latin typeface="Constantia"/>
                <a:cs typeface="David"/>
              </a:rPr>
              <a:t>שחרית כנגד תמיד של שחר</a:t>
            </a:r>
            <a:endParaRPr lang="he-IL" sz="2600" dirty="0">
              <a:solidFill>
                <a:sysClr val="windowText" lastClr="000000"/>
              </a:solidFill>
              <a:latin typeface="Constantia"/>
              <a:cs typeface="David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874891" y="3301624"/>
            <a:ext cx="2232248" cy="8925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600" dirty="0" smtClean="0">
                <a:solidFill>
                  <a:sysClr val="windowText" lastClr="000000"/>
                </a:solidFill>
                <a:latin typeface="Constantia"/>
                <a:cs typeface="David"/>
              </a:rPr>
              <a:t>מנחה כנגד תמיד של בין הערביים</a:t>
            </a:r>
            <a:endParaRPr lang="he-IL" sz="2600" dirty="0">
              <a:solidFill>
                <a:sysClr val="windowText" lastClr="000000"/>
              </a:solidFill>
              <a:latin typeface="Constantia"/>
              <a:cs typeface="David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288463" y="3121339"/>
            <a:ext cx="3240360" cy="12926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600" dirty="0" smtClean="0">
                <a:solidFill>
                  <a:sysClr val="windowText" lastClr="000000"/>
                </a:solidFill>
                <a:latin typeface="Constantia"/>
                <a:cs typeface="David"/>
              </a:rPr>
              <a:t>ערבית כנגד אברים </a:t>
            </a:r>
            <a:r>
              <a:rPr lang="he-IL" sz="2600" dirty="0" err="1" smtClean="0">
                <a:solidFill>
                  <a:sysClr val="windowText" lastClr="000000"/>
                </a:solidFill>
                <a:latin typeface="Constantia"/>
                <a:cs typeface="David"/>
              </a:rPr>
              <a:t>ופדרים</a:t>
            </a:r>
            <a:r>
              <a:rPr lang="he-IL" sz="2600" dirty="0" smtClean="0">
                <a:solidFill>
                  <a:sysClr val="windowText" lastClr="000000"/>
                </a:solidFill>
                <a:latin typeface="Constantia"/>
                <a:cs typeface="David"/>
              </a:rPr>
              <a:t> הנשרפים כל הלילה. של שחר</a:t>
            </a:r>
            <a:endParaRPr lang="he-IL" sz="2600" dirty="0">
              <a:solidFill>
                <a:sysClr val="windowText" lastClr="000000"/>
              </a:solidFill>
              <a:latin typeface="Constantia"/>
              <a:cs typeface="David"/>
            </a:endParaRPr>
          </a:p>
        </p:txBody>
      </p:sp>
      <p:sp>
        <p:nvSpPr>
          <p:cNvPr id="11" name="חץ למטה 10"/>
          <p:cNvSpPr/>
          <p:nvPr/>
        </p:nvSpPr>
        <p:spPr>
          <a:xfrm>
            <a:off x="4748699" y="222369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חץ למטה 11"/>
          <p:cNvSpPr/>
          <p:nvPr/>
        </p:nvSpPr>
        <p:spPr>
          <a:xfrm>
            <a:off x="2059756" y="219056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050" name="Picture 2" descr="https://encrypted-tbn0.gstatic.com/images?q=tbn:ANd9GcS90CjYOLAcUonJO9e_0rbXp_xN9KJdgDo5q7bjsHfeNwbvHka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604444"/>
            <a:ext cx="2853063" cy="19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beit-hamikdash.co.il/images/s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331" y="4414001"/>
            <a:ext cx="3239101" cy="2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80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79512" y="2636912"/>
            <a:ext cx="4121079" cy="40072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u="sng" dirty="0" smtClean="0">
                <a:solidFill>
                  <a:prstClr val="black"/>
                </a:solidFill>
                <a:latin typeface="Constantia"/>
                <a:cs typeface="David"/>
              </a:rPr>
              <a:t>שלב שני:</a:t>
            </a:r>
            <a:endParaRPr lang="he-IL" sz="2600" b="1" u="sng" dirty="0">
              <a:solidFill>
                <a:prstClr val="black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ואף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על פי כן </a:t>
            </a:r>
            <a:r>
              <a:rPr lang="he-IL" sz="4000" b="1" dirty="0">
                <a:solidFill>
                  <a:srgbClr val="C00000"/>
                </a:solidFill>
                <a:latin typeface="Constantia"/>
                <a:cs typeface="David"/>
              </a:rPr>
              <a:t>נהגו</a:t>
            </a:r>
            <a:r>
              <a:rPr lang="he-IL" sz="3600" b="1" dirty="0">
                <a:solidFill>
                  <a:srgbClr val="C00000"/>
                </a:solidFill>
                <a:latin typeface="Constantia"/>
                <a:cs typeface="David"/>
              </a:rPr>
              <a:t> </a:t>
            </a:r>
            <a:r>
              <a:rPr lang="he-IL" sz="2600" b="1" dirty="0">
                <a:solidFill>
                  <a:prstClr val="black"/>
                </a:solidFill>
                <a:latin typeface="Constantia"/>
                <a:cs typeface="David"/>
              </a:rPr>
              <a:t>ישראל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היום בכל מקום להתפלל תפלת הערב בקבע בכל לילה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, </a:t>
            </a: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u="sng" dirty="0" smtClean="0">
                <a:solidFill>
                  <a:prstClr val="black"/>
                </a:solidFill>
                <a:latin typeface="Constantia"/>
                <a:cs typeface="David"/>
              </a:rPr>
              <a:t>שלב שלישי:</a:t>
            </a: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מאחר שקיבלוה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עליהם דרך חובה </a:t>
            </a:r>
            <a:r>
              <a:rPr lang="he-IL" sz="4000" b="1" dirty="0">
                <a:solidFill>
                  <a:srgbClr val="C00000"/>
                </a:solidFill>
                <a:latin typeface="Constantia"/>
                <a:cs typeface="David"/>
              </a:rPr>
              <a:t>חייב</a:t>
            </a:r>
            <a:r>
              <a:rPr lang="he-IL" sz="2600" b="1" dirty="0">
                <a:solidFill>
                  <a:prstClr val="black"/>
                </a:solidFill>
                <a:latin typeface="Constantia"/>
                <a:cs typeface="David"/>
              </a:rPr>
              <a:t> כל אחד מישראל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להתפלל 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אותה.</a:t>
            </a:r>
            <a:endParaRPr lang="he-IL" sz="2600" dirty="0">
              <a:solidFill>
                <a:prstClr val="black"/>
              </a:solidFill>
              <a:latin typeface="Constantia"/>
              <a:cs typeface="David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923928" y="185490"/>
            <a:ext cx="5040558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ב. תפילת ערבית</a:t>
            </a:r>
            <a:endParaRPr lang="he-IL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740789" y="1196909"/>
            <a:ext cx="4223697" cy="54291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u="sng" dirty="0" smtClean="0">
                <a:solidFill>
                  <a:prstClr val="black"/>
                </a:solidFill>
                <a:latin typeface="Constantia"/>
                <a:cs typeface="David"/>
              </a:rPr>
              <a:t>שלב ראשון:</a:t>
            </a: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u="sng" dirty="0" smtClean="0">
                <a:solidFill>
                  <a:prstClr val="black"/>
                </a:solidFill>
                <a:latin typeface="Constantia"/>
                <a:cs typeface="David"/>
              </a:rPr>
              <a:t>תפילת </a:t>
            </a:r>
            <a:r>
              <a:rPr lang="he-IL" sz="2600" b="1" u="sng" dirty="0">
                <a:solidFill>
                  <a:prstClr val="black"/>
                </a:solidFill>
                <a:latin typeface="Constantia"/>
                <a:cs typeface="David"/>
              </a:rPr>
              <a:t>ערבית בבסיסה היא </a:t>
            </a:r>
            <a:r>
              <a:rPr lang="he-IL" sz="4000" b="1" u="sng" dirty="0">
                <a:solidFill>
                  <a:srgbClr val="C00000"/>
                </a:solidFill>
                <a:latin typeface="Constantia"/>
                <a:cs typeface="David"/>
              </a:rPr>
              <a:t>רשות </a:t>
            </a:r>
            <a:r>
              <a:rPr lang="he-IL" sz="2600" b="1" u="sng" dirty="0" smtClean="0">
                <a:solidFill>
                  <a:prstClr val="black"/>
                </a:solidFill>
                <a:latin typeface="Constantia"/>
                <a:cs typeface="David"/>
              </a:rPr>
              <a:t>כי היא </a:t>
            </a:r>
            <a:endParaRPr lang="he-IL" sz="2600" b="1" u="sng" dirty="0">
              <a:solidFill>
                <a:prstClr val="black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כנגד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עניין מהקרבנות 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שאינו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חובה, שאם ה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תאכלה עולת הערבים מבעוד יום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לא 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הייתה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מתאכלת 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בלילה,</a:t>
            </a: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dirty="0" smtClean="0">
                <a:solidFill>
                  <a:srgbClr val="C00000"/>
                </a:solidFill>
                <a:latin typeface="Constantia"/>
                <a:cs typeface="David"/>
              </a:rPr>
              <a:t>לכן </a:t>
            </a:r>
            <a:endParaRPr lang="he-IL" sz="2600" b="1" dirty="0">
              <a:solidFill>
                <a:srgbClr val="C00000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אם יהיה פנאי לאדם וימצא לעצמו נחת להתפלל יתפלל, ואם לאו לא יתפלל </a:t>
            </a:r>
            <a:r>
              <a:rPr lang="he-IL" sz="2600" b="1" dirty="0">
                <a:solidFill>
                  <a:srgbClr val="FF0000"/>
                </a:solidFill>
                <a:latin typeface="Constantia"/>
                <a:cs typeface="David"/>
              </a:rPr>
              <a:t>ואין עליו אשם בכך. </a:t>
            </a:r>
          </a:p>
        </p:txBody>
      </p:sp>
      <p:pic>
        <p:nvPicPr>
          <p:cNvPr id="1026" name="Picture 2" descr="https://encrypted-tbn1.gstatic.com/images?q=tbn:ANd9GcRiYHCovVgxLgSdDsPRIBLxD_KtGXiUle0DqLSRFeiuSegnPqy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2" b="20789"/>
          <a:stretch/>
        </p:blipFill>
        <p:spPr bwMode="auto">
          <a:xfrm>
            <a:off x="323528" y="185490"/>
            <a:ext cx="3137275" cy="210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86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36169" y="1397823"/>
            <a:ext cx="4398974" cy="23329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תקנו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תפלה</a:t>
            </a:r>
            <a:r>
              <a:rPr lang="he-IL" sz="2600" b="1" dirty="0">
                <a:solidFill>
                  <a:srgbClr val="FF0000"/>
                </a:solidFill>
                <a:latin typeface="Constantia"/>
                <a:cs typeface="David"/>
              </a:rPr>
              <a:t> חמישית </a:t>
            </a:r>
            <a:r>
              <a:rPr lang="he-IL" sz="2600" b="1" u="sng" dirty="0">
                <a:solidFill>
                  <a:prstClr val="black"/>
                </a:solidFill>
                <a:latin typeface="Constantia"/>
                <a:cs typeface="David"/>
              </a:rPr>
              <a:t>ביום הכפורים </a:t>
            </a:r>
            <a:endParaRPr lang="he-IL" sz="2600" b="1" u="sng" dirty="0" smtClean="0">
              <a:solidFill>
                <a:prstClr val="black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לרוב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קדושת היום </a:t>
            </a:r>
            <a:endParaRPr lang="he-IL" sz="2600" dirty="0" smtClean="0">
              <a:solidFill>
                <a:prstClr val="black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ובעבור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היותו יום סליחה וכפרה לכל, </a:t>
            </a:r>
            <a:endParaRPr lang="he-IL" sz="2600" dirty="0" smtClean="0">
              <a:solidFill>
                <a:prstClr val="black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והיא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הנקראת </a:t>
            </a:r>
            <a:r>
              <a:rPr lang="he-IL" sz="2600" b="1" dirty="0">
                <a:solidFill>
                  <a:srgbClr val="FF0000"/>
                </a:solidFill>
                <a:latin typeface="Constantia"/>
                <a:cs typeface="David"/>
              </a:rPr>
              <a:t>תפלת נעילה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. </a:t>
            </a:r>
          </a:p>
        </p:txBody>
      </p:sp>
      <p:sp>
        <p:nvSpPr>
          <p:cNvPr id="3" name="מלבן 2"/>
          <p:cNvSpPr/>
          <p:nvPr/>
        </p:nvSpPr>
        <p:spPr>
          <a:xfrm>
            <a:off x="1691681" y="116632"/>
            <a:ext cx="595420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ג. מספר תפילות בשבת, מועדים ויום הכיפורים.</a:t>
            </a:r>
            <a:endParaRPr lang="he-IL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292080" y="1477845"/>
            <a:ext cx="3647125" cy="22529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u="sng" dirty="0">
                <a:solidFill>
                  <a:prstClr val="black"/>
                </a:solidFill>
                <a:latin typeface="Constantia"/>
                <a:cs typeface="David"/>
              </a:rPr>
              <a:t>בשבתות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r>
              <a:rPr lang="he-IL" sz="2600" b="1" u="sng" dirty="0">
                <a:solidFill>
                  <a:prstClr val="black"/>
                </a:solidFill>
                <a:latin typeface="Constantia"/>
                <a:cs typeface="David"/>
              </a:rPr>
              <a:t>ובמועדים:</a:t>
            </a: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u="sng" dirty="0">
                <a:solidFill>
                  <a:prstClr val="black"/>
                </a:solidFill>
                <a:latin typeface="Constantia"/>
                <a:cs typeface="David"/>
              </a:rPr>
              <a:t>תקנו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 תפלה </a:t>
            </a:r>
            <a:r>
              <a:rPr lang="he-IL" sz="2600" b="1" dirty="0">
                <a:solidFill>
                  <a:srgbClr val="FF0000"/>
                </a:solidFill>
                <a:latin typeface="Constantia"/>
                <a:cs typeface="David"/>
              </a:rPr>
              <a:t>רביעית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 והיא הנקראת </a:t>
            </a:r>
            <a:r>
              <a:rPr lang="he-IL" sz="2600" b="1" dirty="0">
                <a:solidFill>
                  <a:srgbClr val="FF0000"/>
                </a:solidFill>
                <a:latin typeface="Constantia"/>
                <a:cs typeface="David"/>
              </a:rPr>
              <a:t>תפלת מוסף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, </a:t>
            </a: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והיא כנגד </a:t>
            </a:r>
            <a:r>
              <a:rPr lang="he-IL" sz="2600" b="1" dirty="0">
                <a:solidFill>
                  <a:srgbClr val="FF0000"/>
                </a:solidFill>
                <a:latin typeface="Constantia"/>
                <a:cs typeface="David"/>
              </a:rPr>
              <a:t>הקרבן שהיה נוסף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במקדש בזמן שהיה קיים. </a:t>
            </a:r>
          </a:p>
        </p:txBody>
      </p:sp>
      <p:pic>
        <p:nvPicPr>
          <p:cNvPr id="4098" name="Picture 2" descr="https://encrypted-tbn2.gstatic.com/images?q=tbn:ANd9GcSNgtmp7xkSdeIhZj7LOoxOfNTZWzMHmD7WXFU0BWGe0jMgO2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61048"/>
            <a:ext cx="2448272" cy="288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encrypted-tbn1.gstatic.com/images?q=tbn:ANd9GcSV9QEw9QfGlrO3CvULZzNYFVWe2CafqHgsz2j3zIfyLrgrcSLMJ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65104"/>
            <a:ext cx="2679670" cy="22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94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512222" y="260647"/>
            <a:ext cx="5743880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cs typeface="David"/>
              </a:rPr>
              <a:t>ד. מי </a:t>
            </a:r>
            <a:r>
              <a:rPr lang="he-IL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cs typeface="David"/>
              </a:rPr>
              <a:t>תקן את נוסח 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cs typeface="David"/>
              </a:rPr>
              <a:t>(מטבע) התפילה</a:t>
            </a:r>
            <a:r>
              <a:rPr lang="he-IL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cs typeface="David"/>
              </a:rPr>
              <a:t>?</a:t>
            </a:r>
          </a:p>
        </p:txBody>
      </p:sp>
      <p:sp>
        <p:nvSpPr>
          <p:cNvPr id="4" name="מלבן 3"/>
          <p:cNvSpPr/>
          <p:nvPr/>
        </p:nvSpPr>
        <p:spPr>
          <a:xfrm>
            <a:off x="6265285" y="1058744"/>
            <a:ext cx="2702762" cy="26530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b="1" dirty="0" smtClean="0">
                <a:solidFill>
                  <a:schemeClr val="tx1"/>
                </a:solidFill>
                <a:latin typeface="Constantia"/>
                <a:cs typeface="David"/>
              </a:rPr>
              <a:t>שלב א</a:t>
            </a:r>
          </a:p>
          <a:p>
            <a:pPr lvl="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b="1" dirty="0" smtClean="0">
                <a:solidFill>
                  <a:schemeClr val="accent5">
                    <a:lumMod val="75000"/>
                  </a:schemeClr>
                </a:solidFill>
                <a:latin typeface="Constantia"/>
                <a:cs typeface="David"/>
              </a:rPr>
              <a:t>עזרא ובית דינו קבעו נוסח וסדר של שמונה עשרה ברכות</a:t>
            </a:r>
            <a:r>
              <a:rPr lang="he-IL" sz="2600" b="1" dirty="0" smtClean="0">
                <a:solidFill>
                  <a:schemeClr val="accent5">
                    <a:lumMod val="75000"/>
                  </a:schemeClr>
                </a:solidFill>
                <a:latin typeface="Constantia"/>
                <a:cs typeface="David"/>
              </a:rPr>
              <a:t>. </a:t>
            </a:r>
            <a:endParaRPr lang="he-IL" sz="2600" b="1" dirty="0">
              <a:solidFill>
                <a:schemeClr val="accent5">
                  <a:lumMod val="75000"/>
                </a:schemeClr>
              </a:solidFill>
              <a:latin typeface="Constantia"/>
              <a:cs typeface="David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3116474" y="1125996"/>
            <a:ext cx="2928992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b="1" dirty="0" smtClean="0">
                <a:solidFill>
                  <a:schemeClr val="tx1"/>
                </a:solidFill>
                <a:latin typeface="Constantia"/>
                <a:cs typeface="David"/>
              </a:rPr>
              <a:t>שלב ב</a:t>
            </a:r>
          </a:p>
          <a:p>
            <a:pPr lvl="0" algn="ctr"/>
            <a:r>
              <a:rPr lang="he-IL" sz="3200" b="1" dirty="0" smtClean="0">
                <a:solidFill>
                  <a:srgbClr val="C00000"/>
                </a:solidFill>
                <a:latin typeface="Constantia"/>
                <a:cs typeface="David"/>
              </a:rPr>
              <a:t>שמעון הפקולי </a:t>
            </a:r>
            <a:r>
              <a:rPr lang="he-IL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cs typeface="David"/>
              </a:rPr>
              <a:t>הסדיר </a:t>
            </a:r>
            <a:r>
              <a:rPr lang="he-IL" sz="3200" b="1" dirty="0">
                <a:solidFill>
                  <a:srgbClr val="C00000"/>
                </a:solidFill>
                <a:latin typeface="Constantia"/>
                <a:cs typeface="David"/>
              </a:rPr>
              <a:t>את הנוסח </a:t>
            </a:r>
            <a:endParaRPr lang="he-IL" sz="3200" b="1" dirty="0" smtClean="0">
              <a:solidFill>
                <a:srgbClr val="C00000"/>
              </a:solidFill>
              <a:latin typeface="Constantia"/>
              <a:cs typeface="David"/>
            </a:endParaRPr>
          </a:p>
          <a:p>
            <a:pPr lvl="0" algn="ctr"/>
            <a:r>
              <a:rPr lang="he-IL" sz="3200" b="1" dirty="0" smtClean="0">
                <a:solidFill>
                  <a:srgbClr val="C00000"/>
                </a:solidFill>
                <a:latin typeface="Constantia"/>
                <a:cs typeface="David"/>
              </a:rPr>
              <a:t>כמו </a:t>
            </a:r>
            <a:r>
              <a:rPr lang="he-IL" sz="3200" b="1" dirty="0">
                <a:solidFill>
                  <a:srgbClr val="C00000"/>
                </a:solidFill>
                <a:latin typeface="Constantia"/>
                <a:cs typeface="David"/>
              </a:rPr>
              <a:t>שסידרום עזרא ובית </a:t>
            </a:r>
            <a:r>
              <a:rPr lang="he-IL" sz="3200" b="1" dirty="0" smtClean="0">
                <a:solidFill>
                  <a:srgbClr val="C00000"/>
                </a:solidFill>
                <a:latin typeface="Constantia"/>
                <a:cs typeface="David"/>
              </a:rPr>
              <a:t>דינו.</a:t>
            </a:r>
            <a:endParaRPr lang="he-IL" sz="3200" b="1" dirty="0">
              <a:solidFill>
                <a:srgbClr val="C00000"/>
              </a:solidFill>
              <a:latin typeface="Constantia"/>
              <a:cs typeface="David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79512" y="1117576"/>
            <a:ext cx="2741765" cy="30469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he-IL" sz="3200" b="1" dirty="0" smtClean="0">
                <a:solidFill>
                  <a:prstClr val="black"/>
                </a:solidFill>
                <a:latin typeface="Constantia"/>
                <a:cs typeface="David"/>
              </a:rPr>
              <a:t>שלב ג</a:t>
            </a:r>
          </a:p>
          <a:p>
            <a:pPr lvl="0" algn="ctr"/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שמואל 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הקטן </a:t>
            </a:r>
            <a:endParaRPr lang="he-IL" sz="3200" b="1" dirty="0" smtClean="0">
              <a:solidFill>
                <a:schemeClr val="accent6">
                  <a:lumMod val="75000"/>
                </a:schemeClr>
              </a:solidFill>
              <a:latin typeface="Constantia"/>
              <a:cs typeface="David"/>
            </a:endParaRPr>
          </a:p>
          <a:p>
            <a:pPr lvl="0" algn="ctr"/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תיקן 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ברכת </a:t>
            </a:r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המינים </a:t>
            </a:r>
            <a:endParaRPr lang="he-IL" sz="3200" b="1" dirty="0">
              <a:solidFill>
                <a:schemeClr val="accent6">
                  <a:lumMod val="75000"/>
                </a:schemeClr>
              </a:solidFill>
              <a:latin typeface="Constantia"/>
              <a:cs typeface="David"/>
            </a:endParaRPr>
          </a:p>
          <a:p>
            <a:pPr lvl="0" algn="ctr"/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בהסכמת 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רבן </a:t>
            </a:r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גמליאל ביבנה.</a:t>
            </a:r>
            <a:endParaRPr lang="he-IL" sz="3200" b="1" dirty="0">
              <a:solidFill>
                <a:schemeClr val="accent6">
                  <a:lumMod val="75000"/>
                </a:schemeClr>
              </a:solidFill>
              <a:latin typeface="Constantia"/>
              <a:cs typeface="David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6466153" y="5049226"/>
            <a:ext cx="2301026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he-IL" sz="2800" b="1" dirty="0">
                <a:latin typeface="Constantia"/>
                <a:cs typeface="David"/>
              </a:rPr>
              <a:t>אחר כך לזמן רב נשכח סדר </a:t>
            </a:r>
            <a:r>
              <a:rPr lang="he-IL" sz="2800" b="1" dirty="0" smtClean="0">
                <a:latin typeface="Constantia"/>
                <a:cs typeface="David"/>
              </a:rPr>
              <a:t>הנוסח.</a:t>
            </a:r>
            <a:endParaRPr lang="he-IL" sz="2800" b="1" dirty="0">
              <a:latin typeface="Constantia"/>
              <a:cs typeface="David"/>
            </a:endParaRPr>
          </a:p>
        </p:txBody>
      </p:sp>
      <p:sp>
        <p:nvSpPr>
          <p:cNvPr id="8" name="חץ שמאלה 7"/>
          <p:cNvSpPr/>
          <p:nvPr/>
        </p:nvSpPr>
        <p:spPr>
          <a:xfrm rot="16200000">
            <a:off x="7151382" y="4106587"/>
            <a:ext cx="1088660" cy="484632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2921277" y="4509120"/>
            <a:ext cx="3234899" cy="224676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he-IL" sz="2800" dirty="0">
                <a:solidFill>
                  <a:schemeClr val="tx1"/>
                </a:solidFill>
                <a:latin typeface="Constantia"/>
                <a:cs typeface="David"/>
              </a:rPr>
              <a:t>לשאול תחלה דעת, כי הוא ראש ואב לכל </a:t>
            </a:r>
            <a:r>
              <a:rPr lang="he-IL" sz="2800" dirty="0" smtClean="0">
                <a:solidFill>
                  <a:schemeClr val="tx1"/>
                </a:solidFill>
                <a:latin typeface="Constantia"/>
                <a:cs typeface="David"/>
              </a:rPr>
              <a:t>הקניינים </a:t>
            </a:r>
            <a:r>
              <a:rPr lang="he-IL" sz="2800" dirty="0">
                <a:solidFill>
                  <a:schemeClr val="tx1"/>
                </a:solidFill>
                <a:latin typeface="Constantia"/>
                <a:cs typeface="David"/>
              </a:rPr>
              <a:t>שאם אין דעת אין כלום, ואחר כך </a:t>
            </a:r>
            <a:r>
              <a:rPr lang="he-IL" sz="2800" dirty="0" smtClean="0">
                <a:solidFill>
                  <a:schemeClr val="tx1"/>
                </a:solidFill>
                <a:latin typeface="Constantia"/>
                <a:cs typeface="David"/>
              </a:rPr>
              <a:t>תשובה.....</a:t>
            </a:r>
            <a:endParaRPr lang="he-IL" sz="2800" b="1" dirty="0">
              <a:solidFill>
                <a:schemeClr val="tx1"/>
              </a:solidFill>
              <a:latin typeface="Constantia"/>
              <a:cs typeface="David"/>
            </a:endParaRPr>
          </a:p>
        </p:txBody>
      </p:sp>
      <p:sp>
        <p:nvSpPr>
          <p:cNvPr id="10" name="חץ שמאלה 9"/>
          <p:cNvSpPr/>
          <p:nvPr/>
        </p:nvSpPr>
        <p:spPr>
          <a:xfrm rot="16200000">
            <a:off x="4290896" y="3861939"/>
            <a:ext cx="745455" cy="484632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88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627784" y="116632"/>
            <a:ext cx="3798331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dirty="0" smtClean="0">
                <a:solidFill>
                  <a:schemeClr val="tx1"/>
                </a:solidFill>
                <a:latin typeface="Constantia"/>
                <a:cs typeface="David"/>
              </a:rPr>
              <a:t>ה. מבנה תפילת עמידה</a:t>
            </a:r>
            <a:endParaRPr lang="he-IL" sz="3200" dirty="0">
              <a:solidFill>
                <a:schemeClr val="tx1"/>
              </a:solidFill>
              <a:latin typeface="Constantia"/>
              <a:cs typeface="David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6426115" y="1284208"/>
            <a:ext cx="2497093" cy="15081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u="sng" dirty="0" smtClean="0">
                <a:solidFill>
                  <a:prstClr val="black"/>
                </a:solidFill>
                <a:latin typeface="Constantia"/>
                <a:cs typeface="David"/>
              </a:rPr>
              <a:t>חלק א –ברכות השבח.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C00000"/>
                </a:solidFill>
                <a:latin typeface="Constantia"/>
                <a:cs typeface="David"/>
              </a:rPr>
              <a:t>1.אבות.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C00000"/>
                </a:solidFill>
                <a:latin typeface="Constantia"/>
                <a:cs typeface="David"/>
              </a:rPr>
              <a:t>2.גבורות.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C00000"/>
                </a:solidFill>
                <a:latin typeface="Constantia"/>
                <a:cs typeface="David"/>
              </a:rPr>
              <a:t>3.קדושת השם.</a:t>
            </a:r>
            <a:endParaRPr lang="he-IL" sz="2000" b="1" dirty="0">
              <a:solidFill>
                <a:srgbClr val="C00000"/>
              </a:solidFill>
              <a:latin typeface="Constantia"/>
              <a:cs typeface="David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38917" y="3068960"/>
            <a:ext cx="2484294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1600" b="1" u="sng" dirty="0" smtClean="0">
                <a:solidFill>
                  <a:prstClr val="black"/>
                </a:solidFill>
                <a:latin typeface="Constantia"/>
                <a:cs typeface="David"/>
              </a:rPr>
              <a:t>חלק ב- בקשות</a:t>
            </a:r>
            <a:r>
              <a:rPr lang="he-IL" sz="1600" dirty="0" smtClean="0">
                <a:solidFill>
                  <a:prstClr val="black"/>
                </a:solidFill>
                <a:latin typeface="Constantia"/>
                <a:cs typeface="David"/>
              </a:rPr>
              <a:t>  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16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בינה, תשובה</a:t>
            </a:r>
            <a:r>
              <a:rPr lang="he-IL" sz="1600" b="1" dirty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, </a:t>
            </a:r>
            <a:r>
              <a:rPr lang="he-IL" sz="16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סליחה, גאולה, 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16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רפואה, שנים</a:t>
            </a:r>
            <a:r>
              <a:rPr lang="he-IL" sz="1600" b="1" dirty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, </a:t>
            </a:r>
            <a:r>
              <a:rPr lang="he-IL" sz="16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קיבוץ גלויות, 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16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השבת המשפט, המינים, 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16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הצדיקים</a:t>
            </a:r>
            <a:r>
              <a:rPr lang="he-IL" sz="1600" b="1" dirty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, </a:t>
            </a:r>
            <a:r>
              <a:rPr lang="he-IL" sz="16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בנין ירושלים</a:t>
            </a:r>
            <a:r>
              <a:rPr lang="he-IL" sz="1600" b="1" dirty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, </a:t>
            </a:r>
            <a:endParaRPr lang="he-IL" sz="1600" b="1" dirty="0" smtClean="0">
              <a:solidFill>
                <a:schemeClr val="accent6">
                  <a:lumMod val="50000"/>
                </a:schemeClr>
              </a:solidFill>
              <a:latin typeface="Constantia"/>
              <a:cs typeface="David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16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מלכות בית דויד, שומע </a:t>
            </a:r>
            <a:r>
              <a:rPr lang="he-IL" sz="1600" b="1" dirty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תפילה</a:t>
            </a:r>
            <a:r>
              <a:rPr lang="he-IL" sz="1600" b="1" dirty="0">
                <a:solidFill>
                  <a:srgbClr val="002060"/>
                </a:solidFill>
                <a:latin typeface="Constantia"/>
                <a:cs typeface="David"/>
              </a:rPr>
              <a:t>. </a:t>
            </a:r>
            <a:endParaRPr lang="he-IL" sz="1600" dirty="0">
              <a:solidFill>
                <a:prstClr val="black"/>
              </a:solidFill>
              <a:latin typeface="Constantia"/>
              <a:cs typeface="David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426116" y="5232064"/>
            <a:ext cx="2516492" cy="15081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u="sng" dirty="0" smtClean="0">
                <a:solidFill>
                  <a:prstClr val="black"/>
                </a:solidFill>
                <a:latin typeface="Constantia"/>
                <a:cs typeface="David"/>
              </a:rPr>
              <a:t>חלק ג- ברכות הודאה.</a:t>
            </a:r>
            <a:endParaRPr lang="he-IL" sz="2000" b="1" u="sng" dirty="0">
              <a:solidFill>
                <a:prstClr val="black"/>
              </a:solidFill>
              <a:latin typeface="Constantia"/>
              <a:cs typeface="David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009900"/>
                </a:solidFill>
                <a:latin typeface="Constantia"/>
                <a:cs typeface="David"/>
              </a:rPr>
              <a:t>17.עבודה.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009900"/>
                </a:solidFill>
                <a:latin typeface="Constantia"/>
                <a:cs typeface="David"/>
              </a:rPr>
              <a:t>18.הודאה.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009900"/>
                </a:solidFill>
                <a:latin typeface="Constantia"/>
                <a:cs typeface="David"/>
              </a:rPr>
              <a:t>19.שים שלום.</a:t>
            </a:r>
            <a:endParaRPr lang="he-IL" sz="2000" dirty="0">
              <a:solidFill>
                <a:prstClr val="black"/>
              </a:solidFill>
              <a:latin typeface="Constantia"/>
              <a:cs typeface="David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2324" y="1412776"/>
            <a:ext cx="2448272" cy="15081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u="sng" dirty="0" smtClean="0">
                <a:solidFill>
                  <a:prstClr val="black"/>
                </a:solidFill>
                <a:latin typeface="Constantia"/>
                <a:cs typeface="David"/>
              </a:rPr>
              <a:t>חלק א –ברכות השבח.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C00000"/>
                </a:solidFill>
                <a:latin typeface="Constantia"/>
                <a:cs typeface="David"/>
              </a:rPr>
              <a:t>1.אבות.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C00000"/>
                </a:solidFill>
                <a:latin typeface="Constantia"/>
                <a:cs typeface="David"/>
              </a:rPr>
              <a:t>2.גבורות.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C00000"/>
                </a:solidFill>
                <a:latin typeface="Constantia"/>
                <a:cs typeface="David"/>
              </a:rPr>
              <a:t>3.קדושת השם.</a:t>
            </a:r>
            <a:endParaRPr lang="he-IL" sz="2000" b="1" dirty="0">
              <a:solidFill>
                <a:srgbClr val="C00000"/>
              </a:solidFill>
              <a:latin typeface="Constantia"/>
              <a:cs typeface="David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131842" y="5086157"/>
            <a:ext cx="2413654" cy="15081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u="sng" dirty="0" smtClean="0">
                <a:solidFill>
                  <a:prstClr val="black"/>
                </a:solidFill>
                <a:latin typeface="Constantia"/>
                <a:cs typeface="David"/>
              </a:rPr>
              <a:t>חלק ג- ברכות הודאה.</a:t>
            </a:r>
            <a:endParaRPr lang="he-IL" sz="2000" b="1" u="sng" dirty="0">
              <a:solidFill>
                <a:prstClr val="black"/>
              </a:solidFill>
              <a:latin typeface="Constantia"/>
              <a:cs typeface="David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009900"/>
                </a:solidFill>
                <a:latin typeface="Constantia"/>
                <a:cs typeface="David"/>
              </a:rPr>
              <a:t>5.עבודה.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009900"/>
                </a:solidFill>
                <a:latin typeface="Constantia"/>
                <a:cs typeface="David"/>
              </a:rPr>
              <a:t>6.הודאה.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009900"/>
                </a:solidFill>
                <a:latin typeface="Constantia"/>
                <a:cs typeface="David"/>
              </a:rPr>
              <a:t>7. שים שלום.</a:t>
            </a:r>
            <a:endParaRPr lang="he-IL" sz="2000" dirty="0">
              <a:solidFill>
                <a:prstClr val="black"/>
              </a:solidFill>
              <a:latin typeface="Constantia"/>
              <a:cs typeface="David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131841" y="3548133"/>
            <a:ext cx="2413654" cy="113877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u="sng" dirty="0" smtClean="0">
                <a:solidFill>
                  <a:prstClr val="black"/>
                </a:solidFill>
                <a:latin typeface="Constantia"/>
                <a:cs typeface="David"/>
              </a:rPr>
              <a:t>חלק ב.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4. קדושת היום.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endParaRPr lang="he-IL" sz="2000" dirty="0">
              <a:solidFill>
                <a:srgbClr val="FF0000"/>
              </a:solidFill>
              <a:latin typeface="Constantia"/>
              <a:cs typeface="David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131840" y="1412776"/>
            <a:ext cx="2413655" cy="15081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u="sng" dirty="0" smtClean="0">
                <a:solidFill>
                  <a:prstClr val="black"/>
                </a:solidFill>
                <a:latin typeface="Constantia"/>
                <a:cs typeface="David"/>
              </a:rPr>
              <a:t>חלק א –ברכות השבח.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C00000"/>
                </a:solidFill>
                <a:latin typeface="Constantia"/>
                <a:cs typeface="David"/>
              </a:rPr>
              <a:t>1.אבות.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C00000"/>
                </a:solidFill>
                <a:latin typeface="Constantia"/>
                <a:cs typeface="David"/>
              </a:rPr>
              <a:t>2.גבורות.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C00000"/>
                </a:solidFill>
                <a:latin typeface="Constantia"/>
                <a:cs typeface="David"/>
              </a:rPr>
              <a:t>3.קדושת השם.</a:t>
            </a:r>
            <a:endParaRPr lang="he-IL" sz="2000" b="1" dirty="0">
              <a:solidFill>
                <a:srgbClr val="C00000"/>
              </a:solidFill>
              <a:latin typeface="Constantia"/>
              <a:cs typeface="David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03973" y="5062072"/>
            <a:ext cx="2448271" cy="15081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u="sng" dirty="0" smtClean="0">
                <a:solidFill>
                  <a:prstClr val="black"/>
                </a:solidFill>
                <a:latin typeface="Constantia"/>
                <a:cs typeface="David"/>
              </a:rPr>
              <a:t>חלק ג- ברכות הודאה.</a:t>
            </a:r>
            <a:endParaRPr lang="he-IL" sz="2000" b="1" u="sng" dirty="0">
              <a:solidFill>
                <a:prstClr val="black"/>
              </a:solidFill>
              <a:latin typeface="Constantia"/>
              <a:cs typeface="David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009900"/>
                </a:solidFill>
                <a:latin typeface="Constantia"/>
                <a:cs typeface="David"/>
              </a:rPr>
              <a:t>7. עבודה.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009900"/>
                </a:solidFill>
                <a:latin typeface="Constantia"/>
                <a:cs typeface="David"/>
              </a:rPr>
              <a:t>8. הודאה.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rgbClr val="009900"/>
                </a:solidFill>
                <a:latin typeface="Constantia"/>
                <a:cs typeface="David"/>
              </a:rPr>
              <a:t>9. שים שלום.</a:t>
            </a:r>
            <a:endParaRPr lang="he-IL" sz="2000" dirty="0">
              <a:solidFill>
                <a:prstClr val="black"/>
              </a:solidFill>
              <a:latin typeface="Constantia"/>
              <a:cs typeface="David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03973" y="3177186"/>
            <a:ext cx="2426623" cy="15081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u="sng" dirty="0" smtClean="0">
                <a:solidFill>
                  <a:prstClr val="black"/>
                </a:solidFill>
                <a:latin typeface="Constantia"/>
                <a:cs typeface="David"/>
              </a:rPr>
              <a:t>חלק ב.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4. מלכויות.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5. זיכרונות.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b="1" dirty="0" smtClean="0">
                <a:solidFill>
                  <a:schemeClr val="accent6">
                    <a:lumMod val="50000"/>
                  </a:schemeClr>
                </a:solidFill>
                <a:latin typeface="Constantia"/>
                <a:cs typeface="David"/>
              </a:rPr>
              <a:t>6. שופרות.</a:t>
            </a:r>
            <a:endParaRPr lang="he-IL" sz="2000" dirty="0">
              <a:solidFill>
                <a:schemeClr val="accent6">
                  <a:lumMod val="50000"/>
                </a:schemeClr>
              </a:solidFill>
              <a:latin typeface="Constantia"/>
              <a:cs typeface="David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6925078" y="637877"/>
            <a:ext cx="199813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Constantia"/>
                <a:cs typeface="David"/>
              </a:rPr>
              <a:t>יום חול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Constantia"/>
              <a:cs typeface="David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3033784" y="853320"/>
            <a:ext cx="268220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000" dirty="0" smtClean="0">
                <a:solidFill>
                  <a:prstClr val="black"/>
                </a:solidFill>
                <a:latin typeface="Constantia"/>
                <a:cs typeface="David"/>
              </a:rPr>
              <a:t>שבת, יום טוב, חול המועד</a:t>
            </a:r>
            <a:endParaRPr lang="he-IL" sz="2000" dirty="0">
              <a:solidFill>
                <a:prstClr val="black"/>
              </a:solidFill>
              <a:latin typeface="Constantia"/>
              <a:cs typeface="David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01161" y="822543"/>
            <a:ext cx="221059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400" dirty="0" smtClean="0">
                <a:solidFill>
                  <a:prstClr val="black"/>
                </a:solidFill>
                <a:latin typeface="Constantia"/>
                <a:cs typeface="David"/>
              </a:rPr>
              <a:t>מוסף ראש השנה</a:t>
            </a:r>
            <a:endParaRPr lang="he-IL" sz="2400" dirty="0">
              <a:solidFill>
                <a:prstClr val="black"/>
              </a:solidFill>
              <a:latin typeface="Constantia"/>
              <a:cs typeface="David"/>
            </a:endParaRPr>
          </a:p>
        </p:txBody>
      </p:sp>
    </p:spTree>
    <p:extLst>
      <p:ext uri="{BB962C8B-B14F-4D97-AF65-F5344CB8AC3E}">
        <p14:creationId xmlns:p14="http://schemas.microsoft.com/office/powerpoint/2010/main" val="419553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267744" y="1238472"/>
            <a:ext cx="5688632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cs typeface="David"/>
              </a:rPr>
              <a:t>כדי שלא להטריח הצבור ביום שמחתם תקנו להתפלל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David"/>
              </a:rPr>
              <a:t>שבע  ברכות</a:t>
            </a:r>
            <a:endParaRPr kumimoji="0" lang="he-IL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427984" y="394210"/>
            <a:ext cx="4320480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avid" panose="020E0502060401010101" pitchFamily="34" charset="-79"/>
                <a:cs typeface="David" panose="020E0502060401010101" pitchFamily="34" charset="-79"/>
              </a:rPr>
              <a:t>ו. תפילת שבת מקוצרת, למה?</a:t>
            </a:r>
          </a:p>
        </p:txBody>
      </p:sp>
      <p:sp>
        <p:nvSpPr>
          <p:cNvPr id="5" name="מלבן 4"/>
          <p:cNvSpPr/>
          <p:nvPr/>
        </p:nvSpPr>
        <p:spPr>
          <a:xfrm>
            <a:off x="6110645" y="2852936"/>
            <a:ext cx="266429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cs typeface="David"/>
              </a:rPr>
              <a:t>ז. מהי כוונה בתפילה?</a:t>
            </a:r>
            <a:endParaRPr kumimoji="0" lang="he-IL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95536" y="3645024"/>
            <a:ext cx="848915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he-IL" sz="2800" b="1" dirty="0"/>
              <a:t>שייתן האדם אל לבו </a:t>
            </a:r>
            <a:r>
              <a:rPr lang="he-IL" sz="2800" b="1" u="sng" dirty="0">
                <a:solidFill>
                  <a:srgbClr val="FF0000"/>
                </a:solidFill>
              </a:rPr>
              <a:t>שלפני ה' הוא מתפלל </a:t>
            </a:r>
            <a:r>
              <a:rPr lang="he-IL" sz="2800" b="1" dirty="0"/>
              <a:t>ואליו הוא קורא, </a:t>
            </a:r>
            <a:r>
              <a:rPr lang="he-IL" sz="2800" b="1" dirty="0" smtClean="0"/>
              <a:t>ויפנה מחשבתו </a:t>
            </a:r>
            <a:r>
              <a:rPr lang="he-IL" sz="2800" b="1" dirty="0"/>
              <a:t>מכל שאר מחשבות העולם וייחד אותה על זה. </a:t>
            </a:r>
            <a:endParaRPr lang="en-US" sz="2800" b="1" dirty="0"/>
          </a:p>
        </p:txBody>
      </p:sp>
      <p:sp>
        <p:nvSpPr>
          <p:cNvPr id="8" name="מלבן 7"/>
          <p:cNvSpPr/>
          <p:nvPr/>
        </p:nvSpPr>
        <p:spPr>
          <a:xfrm>
            <a:off x="3942456" y="5301208"/>
            <a:ext cx="4968552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כוונה מעכבת בשלוש הברכות הראשונות. </a:t>
            </a:r>
          </a:p>
        </p:txBody>
      </p:sp>
    </p:spTree>
    <p:extLst>
      <p:ext uri="{BB962C8B-B14F-4D97-AF65-F5344CB8AC3E}">
        <p14:creationId xmlns:p14="http://schemas.microsoft.com/office/powerpoint/2010/main" val="362183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5192615" y="261894"/>
            <a:ext cx="3851920" cy="954107"/>
          </a:xfrm>
          <a:prstGeom prst="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ח. דברים </a:t>
            </a:r>
            <a:r>
              <a:rPr lang="he-IL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ה</a:t>
            </a:r>
            <a:r>
              <a:rPr lang="he-IL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מעכבים את </a:t>
            </a:r>
            <a:r>
              <a:rPr lang="he-IL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האדם מלהתפלל </a:t>
            </a:r>
          </a:p>
        </p:txBody>
      </p:sp>
      <p:sp>
        <p:nvSpPr>
          <p:cNvPr id="4" name="מלבן 3"/>
          <p:cNvSpPr/>
          <p:nvPr/>
        </p:nvSpPr>
        <p:spPr>
          <a:xfrm>
            <a:off x="5508104" y="1772816"/>
            <a:ext cx="3485038" cy="4031873"/>
          </a:xfrm>
          <a:prstGeom prst="rect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he-IL" sz="32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*טהרת הידיים.</a:t>
            </a:r>
          </a:p>
          <a:p>
            <a:pPr lvl="0"/>
            <a:endParaRPr lang="he-IL" sz="3200" b="1" dirty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sz="32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*כסוי הערווה.</a:t>
            </a:r>
          </a:p>
          <a:p>
            <a:pPr lvl="0"/>
            <a:endParaRPr lang="he-IL" sz="3200" b="1" dirty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sz="32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*טהרת </a:t>
            </a:r>
            <a:r>
              <a:rPr lang="he-IL" sz="32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מקום </a:t>
            </a:r>
            <a:r>
              <a:rPr lang="he-IL" sz="32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התפלה.</a:t>
            </a:r>
          </a:p>
          <a:p>
            <a:pPr lvl="0"/>
            <a:endParaRPr lang="he-IL" sz="3200" b="1" dirty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sz="32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*דברים </a:t>
            </a:r>
            <a:r>
              <a:rPr lang="he-IL" sz="3200" b="1" dirty="0" err="1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החופזין</a:t>
            </a:r>
            <a:r>
              <a:rPr lang="he-IL" sz="32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אותו </a:t>
            </a:r>
            <a:r>
              <a:rPr lang="he-IL" sz="32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</a:t>
            </a:r>
          </a:p>
          <a:p>
            <a:pPr lvl="0"/>
            <a:r>
              <a:rPr lang="he-IL" sz="32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כגון</a:t>
            </a:r>
            <a:r>
              <a:rPr lang="he-IL" sz="32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הצריך לנקביו. </a:t>
            </a:r>
          </a:p>
        </p:txBody>
      </p:sp>
      <p:sp>
        <p:nvSpPr>
          <p:cNvPr id="6" name="מלבן 5"/>
          <p:cNvSpPr/>
          <p:nvPr/>
        </p:nvSpPr>
        <p:spPr>
          <a:xfrm>
            <a:off x="467544" y="116409"/>
            <a:ext cx="4139952" cy="1569660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he-IL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/>
                <a:cs typeface="David"/>
              </a:rPr>
              <a:t>ט. דברים </a:t>
            </a:r>
            <a:r>
              <a:rPr lang="he-IL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/>
                <a:cs typeface="David"/>
              </a:rPr>
              <a:t>שלא </a:t>
            </a:r>
            <a:r>
              <a:rPr lang="he-IL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/>
                <a:cs typeface="David"/>
              </a:rPr>
              <a:t>מעכבים </a:t>
            </a:r>
            <a:r>
              <a:rPr lang="he-IL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/>
                <a:cs typeface="David"/>
              </a:rPr>
              <a:t>התפלה </a:t>
            </a:r>
          </a:p>
          <a:p>
            <a:pPr lvl="0" algn="ctr"/>
            <a:r>
              <a:rPr lang="he-IL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/>
                <a:cs typeface="David"/>
              </a:rPr>
              <a:t>אך צריך </a:t>
            </a:r>
            <a:r>
              <a:rPr lang="he-IL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/>
                <a:cs typeface="David"/>
              </a:rPr>
              <a:t>להיזהר </a:t>
            </a:r>
            <a:r>
              <a:rPr lang="he-IL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/>
                <a:cs typeface="David"/>
              </a:rPr>
              <a:t>בהם!</a:t>
            </a:r>
          </a:p>
        </p:txBody>
      </p:sp>
      <p:sp>
        <p:nvSpPr>
          <p:cNvPr id="7" name="מלבן 6"/>
          <p:cNvSpPr/>
          <p:nvPr/>
        </p:nvSpPr>
        <p:spPr>
          <a:xfrm>
            <a:off x="458779" y="1916832"/>
            <a:ext cx="4572000" cy="4062651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/>
            <a:r>
              <a:rPr lang="he-IL" sz="2800" b="1" dirty="0" smtClean="0">
                <a:solidFill>
                  <a:prstClr val="black"/>
                </a:solidFill>
                <a:latin typeface="Constantia"/>
                <a:cs typeface="David"/>
              </a:rPr>
              <a:t>*עמידה</a:t>
            </a:r>
            <a:endParaRPr lang="he-IL" sz="2800" b="1" dirty="0">
              <a:solidFill>
                <a:prstClr val="black"/>
              </a:solidFill>
              <a:latin typeface="Constantia"/>
              <a:cs typeface="David"/>
            </a:endParaRPr>
          </a:p>
          <a:p>
            <a:pPr lvl="0"/>
            <a:r>
              <a:rPr lang="he-IL" sz="2800" b="1" dirty="0" smtClean="0">
                <a:solidFill>
                  <a:prstClr val="black"/>
                </a:solidFill>
                <a:latin typeface="Constantia"/>
                <a:cs typeface="David"/>
              </a:rPr>
              <a:t>*שיתפלל </a:t>
            </a:r>
            <a:r>
              <a:rPr lang="he-IL" sz="2800" b="1" dirty="0">
                <a:solidFill>
                  <a:prstClr val="black"/>
                </a:solidFill>
                <a:latin typeface="Constantia"/>
                <a:cs typeface="David"/>
              </a:rPr>
              <a:t>לכוון המקדש</a:t>
            </a:r>
          </a:p>
          <a:p>
            <a:pPr lvl="0"/>
            <a:r>
              <a:rPr lang="he-IL" sz="2800" b="1" dirty="0" smtClean="0">
                <a:solidFill>
                  <a:prstClr val="black"/>
                </a:solidFill>
                <a:latin typeface="Constantia"/>
                <a:cs typeface="David"/>
              </a:rPr>
              <a:t>*תיקון </a:t>
            </a:r>
            <a:r>
              <a:rPr lang="he-IL" sz="2800" b="1" dirty="0">
                <a:solidFill>
                  <a:prstClr val="black"/>
                </a:solidFill>
                <a:latin typeface="Constantia"/>
                <a:cs typeface="David"/>
              </a:rPr>
              <a:t>הגוף-</a:t>
            </a:r>
            <a:r>
              <a:rPr lang="he-IL" b="1" dirty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r>
              <a:rPr lang="he-IL" dirty="0">
                <a:solidFill>
                  <a:prstClr val="black"/>
                </a:solidFill>
                <a:latin typeface="Constantia"/>
                <a:cs typeface="David"/>
              </a:rPr>
              <a:t>שיעמוד ביראה ופחד עיניו למטה ולבו לשמים ומניח ידיו על לבו כעבד העומד לפני רבו,</a:t>
            </a:r>
          </a:p>
          <a:p>
            <a:pPr lvl="0"/>
            <a:r>
              <a:rPr lang="he-IL" sz="2800" b="1" dirty="0" smtClean="0">
                <a:solidFill>
                  <a:prstClr val="black"/>
                </a:solidFill>
                <a:latin typeface="Constantia"/>
                <a:cs typeface="David"/>
              </a:rPr>
              <a:t>*תיקון </a:t>
            </a:r>
            <a:r>
              <a:rPr lang="he-IL" sz="2800" b="1" dirty="0">
                <a:solidFill>
                  <a:prstClr val="black"/>
                </a:solidFill>
                <a:latin typeface="Constantia"/>
                <a:cs typeface="David"/>
              </a:rPr>
              <a:t>המלבוש-</a:t>
            </a:r>
            <a:r>
              <a:rPr lang="he-IL" sz="2800" dirty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r>
              <a:rPr lang="he-IL" dirty="0">
                <a:solidFill>
                  <a:prstClr val="black"/>
                </a:solidFill>
                <a:latin typeface="Constantia"/>
                <a:cs typeface="David"/>
              </a:rPr>
              <a:t>לא יתפלל בלבוש דרך </a:t>
            </a:r>
            <a:r>
              <a:rPr lang="he-IL" dirty="0" smtClean="0">
                <a:solidFill>
                  <a:prstClr val="black"/>
                </a:solidFill>
                <a:latin typeface="Constantia"/>
                <a:cs typeface="David"/>
              </a:rPr>
              <a:t>הדיוטות</a:t>
            </a:r>
            <a:r>
              <a:rPr lang="he-IL" dirty="0">
                <a:solidFill>
                  <a:prstClr val="black"/>
                </a:solidFill>
                <a:latin typeface="Constantia"/>
                <a:cs typeface="David"/>
              </a:rPr>
              <a:t>. </a:t>
            </a:r>
          </a:p>
          <a:p>
            <a:pPr lvl="0"/>
            <a:r>
              <a:rPr lang="he-IL" sz="2800" b="1" dirty="0" smtClean="0">
                <a:solidFill>
                  <a:prstClr val="black"/>
                </a:solidFill>
                <a:latin typeface="Constantia"/>
                <a:cs typeface="David"/>
              </a:rPr>
              <a:t>*קול </a:t>
            </a:r>
            <a:r>
              <a:rPr lang="he-IL" sz="2800" b="1" dirty="0">
                <a:solidFill>
                  <a:prstClr val="black"/>
                </a:solidFill>
                <a:latin typeface="Constantia"/>
                <a:cs typeface="David"/>
              </a:rPr>
              <a:t>שווה- </a:t>
            </a:r>
            <a:r>
              <a:rPr lang="he-IL" dirty="0">
                <a:solidFill>
                  <a:prstClr val="black"/>
                </a:solidFill>
                <a:latin typeface="Constantia"/>
                <a:cs typeface="David"/>
              </a:rPr>
              <a:t>ישווה הקול לא גבוה יותר </a:t>
            </a:r>
            <a:r>
              <a:rPr lang="he-IL" dirty="0" smtClean="0">
                <a:solidFill>
                  <a:prstClr val="black"/>
                </a:solidFill>
                <a:latin typeface="Constantia"/>
                <a:cs typeface="David"/>
              </a:rPr>
              <a:t>מדי </a:t>
            </a:r>
            <a:r>
              <a:rPr lang="he-IL" dirty="0">
                <a:solidFill>
                  <a:prstClr val="black"/>
                </a:solidFill>
                <a:latin typeface="Constantia"/>
                <a:cs typeface="David"/>
              </a:rPr>
              <a:t>ולא נמוך </a:t>
            </a:r>
            <a:r>
              <a:rPr lang="he-IL" dirty="0" smtClean="0">
                <a:solidFill>
                  <a:prstClr val="black"/>
                </a:solidFill>
                <a:latin typeface="Constantia"/>
                <a:cs typeface="David"/>
              </a:rPr>
              <a:t>.</a:t>
            </a:r>
            <a:endParaRPr lang="he-IL" dirty="0">
              <a:solidFill>
                <a:prstClr val="black"/>
              </a:solidFill>
              <a:latin typeface="Constantia"/>
              <a:cs typeface="David"/>
            </a:endParaRPr>
          </a:p>
          <a:p>
            <a:pPr lvl="0"/>
            <a:r>
              <a:rPr lang="he-IL" sz="2800" b="1" dirty="0" smtClean="0">
                <a:solidFill>
                  <a:prstClr val="black"/>
                </a:solidFill>
                <a:latin typeface="Constantia"/>
                <a:cs typeface="David"/>
              </a:rPr>
              <a:t>*כריעה</a:t>
            </a:r>
            <a:r>
              <a:rPr lang="he-IL" b="1" dirty="0" smtClean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r>
              <a:rPr lang="he-IL" b="1" dirty="0">
                <a:solidFill>
                  <a:prstClr val="black"/>
                </a:solidFill>
                <a:latin typeface="Constantia"/>
                <a:cs typeface="David"/>
              </a:rPr>
              <a:t>–</a:t>
            </a:r>
            <a:r>
              <a:rPr lang="he-IL" dirty="0">
                <a:solidFill>
                  <a:prstClr val="black"/>
                </a:solidFill>
                <a:latin typeface="Constantia"/>
                <a:cs typeface="David"/>
              </a:rPr>
              <a:t> בברכת אבות תחלה וסוף, ובהודאה תחלה וסוף. </a:t>
            </a:r>
          </a:p>
        </p:txBody>
      </p:sp>
    </p:spTree>
    <p:extLst>
      <p:ext uri="{BB962C8B-B14F-4D97-AF65-F5344CB8AC3E}">
        <p14:creationId xmlns:p14="http://schemas.microsoft.com/office/powerpoint/2010/main" val="359958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683568" y="5085184"/>
            <a:ext cx="8322876" cy="13849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he-IL" sz="2400" b="1" dirty="0" smtClean="0">
                <a:solidFill>
                  <a:srgbClr val="0070C0"/>
                </a:solidFill>
              </a:rPr>
              <a:t>4</a:t>
            </a:r>
            <a:r>
              <a:rPr lang="he-IL" sz="28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sz="2800" b="1" u="sng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תפילה בציבור:</a:t>
            </a:r>
            <a:endParaRPr lang="he-IL" sz="2800" b="1" u="sng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None/>
            </a:pP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חייב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כל אדם לחזר על כל פנים להיות מתפלל עם הצבור, </a:t>
            </a:r>
          </a:p>
          <a:p>
            <a:pPr>
              <a:buNone/>
            </a:pP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שתפלת </a:t>
            </a:r>
            <a:r>
              <a:rPr lang="he-IL" sz="2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הצבור נשמעת יותר מתפלת יחיד. 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683568" y="260648"/>
            <a:ext cx="8315926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he-IL" sz="28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יא - </a:t>
            </a:r>
            <a:r>
              <a:rPr lang="he-IL" sz="2800" b="1" u="sng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מלאכה לפני </a:t>
            </a:r>
            <a:r>
              <a:rPr lang="he-IL" sz="2800" b="1" u="sng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התפילה:</a:t>
            </a:r>
            <a:endParaRPr lang="he-IL" sz="2800" b="1" u="sng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יזהר להתפלל לפני שיתעסק במלאכות אחרות כדי שלא יפשע. </a:t>
            </a:r>
            <a:endParaRPr lang="en-US" sz="2800" b="1" dirty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83568" y="1484784"/>
            <a:ext cx="8302806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he-IL" sz="2800" b="1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יב</a:t>
            </a:r>
            <a:r>
              <a:rPr lang="he-IL" sz="2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- </a:t>
            </a:r>
            <a:r>
              <a:rPr lang="he-IL" sz="2800" b="1" u="sng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תשלומין בתפילה: </a:t>
            </a:r>
            <a:endParaRPr lang="he-IL" sz="2800" b="1" u="sng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אדם שלא </a:t>
            </a:r>
            <a:r>
              <a:rPr 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התפלל, </a:t>
            </a:r>
            <a:r>
              <a:rPr lang="he-IL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ועבר זמן </a:t>
            </a:r>
            <a:r>
              <a:rPr lang="he-IL" sz="2800" b="1" dirty="0" smtClean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תפילה, </a:t>
            </a:r>
            <a:r>
              <a:rPr lang="he-IL" sz="2800" b="1" dirty="0">
                <a:solidFill>
                  <a:prstClr val="blac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משלים שניים מן התפילה הסמוכה לה.</a:t>
            </a:r>
          </a:p>
        </p:txBody>
      </p:sp>
      <p:sp>
        <p:nvSpPr>
          <p:cNvPr id="5" name="מלבן 4"/>
          <p:cNvSpPr/>
          <p:nvPr/>
        </p:nvSpPr>
        <p:spPr>
          <a:xfrm>
            <a:off x="683568" y="3098140"/>
            <a:ext cx="8315926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he-IL" sz="2400" b="1" dirty="0" err="1">
                <a:solidFill>
                  <a:srgbClr val="0070C0"/>
                </a:solidFill>
              </a:rPr>
              <a:t>יג</a:t>
            </a:r>
            <a:r>
              <a:rPr lang="he-IL" sz="2400" b="1" dirty="0">
                <a:solidFill>
                  <a:srgbClr val="0070C0"/>
                </a:solidFill>
              </a:rPr>
              <a:t>. </a:t>
            </a:r>
            <a:r>
              <a:rPr lang="he-IL" sz="2400" b="1" u="sng" dirty="0">
                <a:solidFill>
                  <a:srgbClr val="0070C0"/>
                </a:solidFill>
              </a:rPr>
              <a:t>הפסק בתפילה- </a:t>
            </a:r>
          </a:p>
          <a:p>
            <a:pPr lvl="0"/>
            <a:r>
              <a:rPr lang="he-IL" sz="2400" b="1" dirty="0">
                <a:solidFill>
                  <a:prstClr val="black"/>
                </a:solidFill>
              </a:rPr>
              <a:t>משום כבוד- אסור להפסיק לשום אדם אפילו </a:t>
            </a:r>
            <a:r>
              <a:rPr lang="he-IL" sz="2400" b="1" dirty="0" smtClean="0">
                <a:solidFill>
                  <a:prstClr val="black"/>
                </a:solidFill>
              </a:rPr>
              <a:t>למלך ישראל</a:t>
            </a:r>
            <a:r>
              <a:rPr lang="he-IL" sz="2400" b="1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he-IL" sz="2400" b="1" dirty="0">
                <a:solidFill>
                  <a:prstClr val="black"/>
                </a:solidFill>
              </a:rPr>
              <a:t>משום </a:t>
            </a:r>
            <a:r>
              <a:rPr lang="he-IL" sz="2400" b="1" dirty="0" smtClean="0">
                <a:solidFill>
                  <a:prstClr val="black"/>
                </a:solidFill>
              </a:rPr>
              <a:t>סכנה- </a:t>
            </a:r>
            <a:r>
              <a:rPr lang="he-IL" sz="2400" b="1" dirty="0" smtClean="0">
                <a:solidFill>
                  <a:srgbClr val="FF0000"/>
                </a:solidFill>
              </a:rPr>
              <a:t>נחש</a:t>
            </a:r>
            <a:r>
              <a:rPr lang="he-IL" sz="2400" b="1" dirty="0" smtClean="0">
                <a:solidFill>
                  <a:prstClr val="black"/>
                </a:solidFill>
              </a:rPr>
              <a:t> </a:t>
            </a:r>
            <a:r>
              <a:rPr lang="he-IL" sz="2400" b="1" dirty="0">
                <a:solidFill>
                  <a:prstClr val="black"/>
                </a:solidFill>
              </a:rPr>
              <a:t>כרוך על עקבו לא יפסיק תפלתו </a:t>
            </a:r>
            <a:r>
              <a:rPr lang="he-IL" sz="2400" b="1" dirty="0" smtClean="0">
                <a:solidFill>
                  <a:prstClr val="black"/>
                </a:solidFill>
              </a:rPr>
              <a:t> בתנאי שיודע שאינו מן הנחשים הממיתים</a:t>
            </a:r>
            <a:endParaRPr lang="he-IL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09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3"/>
          <p:cNvSpPr txBox="1">
            <a:spLocks/>
          </p:cNvSpPr>
          <p:nvPr/>
        </p:nvSpPr>
        <p:spPr>
          <a:xfrm>
            <a:off x="1979712" y="260648"/>
            <a:ext cx="6928973" cy="21602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>
            <a:no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he-IL" sz="28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cs typeface="David"/>
              </a:rPr>
              <a:t>חלות המצווה-</a:t>
            </a:r>
            <a:r>
              <a:rPr kumimoji="0" lang="he-IL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cs typeface="David"/>
              </a:rPr>
              <a:t> </a:t>
            </a:r>
          </a:p>
          <a:p>
            <a:pPr marL="274320" marR="0" lvl="0" indent="-274320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he-IL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cs typeface="David"/>
              </a:rPr>
              <a:t>בכל מקום – ארץ וחוץ לארץ.</a:t>
            </a:r>
          </a:p>
          <a:p>
            <a:pPr marL="274320" marR="0" lvl="0" indent="-274320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he-IL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cs typeface="David"/>
              </a:rPr>
              <a:t>ובכל זמן</a:t>
            </a:r>
            <a:r>
              <a:rPr kumimoji="0" lang="he-IL" sz="2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cs typeface="David"/>
              </a:rPr>
              <a:t> – בזמן המקדש ולאחר חורבנו.</a:t>
            </a:r>
            <a:endParaRPr kumimoji="0" lang="he-IL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cs typeface="David"/>
            </a:endParaRPr>
          </a:p>
          <a:p>
            <a:pPr marL="274320" marR="0" lvl="0" indent="-274320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he-IL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cs typeface="David"/>
              </a:rPr>
              <a:t>בזכרים ונקבות.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None/>
              <a:tabLst/>
              <a:defRPr/>
            </a:pPr>
            <a:r>
              <a:rPr kumimoji="0" lang="he-IL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cs typeface="David"/>
              </a:rPr>
              <a:t>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cs typeface="David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483749" y="2852936"/>
            <a:ext cx="8424936" cy="36256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600" b="1" u="sng" dirty="0">
                <a:solidFill>
                  <a:prstClr val="black"/>
                </a:solidFill>
                <a:latin typeface="Constantia"/>
                <a:cs typeface="David"/>
              </a:rPr>
              <a:t>מי עובר על </a:t>
            </a:r>
            <a:r>
              <a:rPr lang="he-IL" sz="3600" b="1" u="sng" dirty="0" smtClean="0">
                <a:solidFill>
                  <a:prstClr val="black"/>
                </a:solidFill>
                <a:latin typeface="Constantia"/>
                <a:cs typeface="David"/>
              </a:rPr>
              <a:t>המצווה?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dirty="0" smtClean="0">
                <a:solidFill>
                  <a:srgbClr val="C00000"/>
                </a:solidFill>
                <a:latin typeface="Constantia"/>
                <a:cs typeface="David"/>
              </a:rPr>
              <a:t>רמב"ם</a:t>
            </a:r>
            <a:r>
              <a:rPr lang="he-IL" sz="2600" b="1" dirty="0" smtClean="0">
                <a:latin typeface="Constantia"/>
                <a:cs typeface="David"/>
              </a:rPr>
              <a:t>- </a:t>
            </a:r>
            <a:r>
              <a:rPr lang="he-IL" sz="2600" dirty="0" smtClean="0">
                <a:latin typeface="Constantia"/>
                <a:cs typeface="David"/>
              </a:rPr>
              <a:t>אדם שעבר עליו יום </a:t>
            </a:r>
            <a:r>
              <a:rPr lang="he-IL" sz="2600" dirty="0">
                <a:latin typeface="Constantia"/>
                <a:cs typeface="David"/>
              </a:rPr>
              <a:t>ולילה </a:t>
            </a:r>
            <a:r>
              <a:rPr lang="he-IL" sz="2600" dirty="0" smtClean="0">
                <a:latin typeface="Constantia"/>
                <a:cs typeface="David"/>
              </a:rPr>
              <a:t>בלי תפילה,  </a:t>
            </a:r>
            <a:r>
              <a:rPr lang="he-IL" sz="2600" dirty="0">
                <a:latin typeface="Constantia"/>
                <a:cs typeface="David"/>
              </a:rPr>
              <a:t>ביטל </a:t>
            </a:r>
            <a:r>
              <a:rPr lang="he-IL" sz="2600" dirty="0" smtClean="0">
                <a:latin typeface="Constantia"/>
                <a:cs typeface="David"/>
              </a:rPr>
              <a:t>עשה. (החיוב תפילה בכל יום)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dirty="0" smtClean="0">
                <a:solidFill>
                  <a:srgbClr val="C00000"/>
                </a:solidFill>
                <a:latin typeface="Constantia"/>
                <a:cs typeface="David"/>
              </a:rPr>
              <a:t>רמב"ן</a:t>
            </a:r>
            <a:r>
              <a:rPr lang="he-IL" sz="2600" b="1" dirty="0" smtClean="0">
                <a:latin typeface="Constantia"/>
                <a:cs typeface="David"/>
              </a:rPr>
              <a:t>- </a:t>
            </a:r>
            <a:r>
              <a:rPr lang="he-IL" sz="2600" dirty="0">
                <a:latin typeface="Constantia"/>
                <a:cs typeface="David"/>
              </a:rPr>
              <a:t>מי שצר לו </a:t>
            </a:r>
            <a:r>
              <a:rPr lang="he-IL" sz="2600" dirty="0" smtClean="0">
                <a:latin typeface="Constantia"/>
                <a:cs typeface="David"/>
              </a:rPr>
              <a:t>ולא פנה אל </a:t>
            </a:r>
            <a:r>
              <a:rPr lang="he-IL" sz="2600" dirty="0">
                <a:latin typeface="Constantia"/>
                <a:cs typeface="David"/>
              </a:rPr>
              <a:t>ה' להושיעו, ביטל עשה </a:t>
            </a:r>
            <a:r>
              <a:rPr lang="he-IL" sz="2600" dirty="0" smtClean="0">
                <a:latin typeface="Constantia"/>
                <a:cs typeface="David"/>
              </a:rPr>
              <a:t>זה.(תפילה בשעת צרה) </a:t>
            </a:r>
            <a:endParaRPr lang="he-IL" sz="2600" dirty="0">
              <a:latin typeface="Constantia"/>
              <a:cs typeface="David"/>
            </a:endParaRPr>
          </a:p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dirty="0">
                <a:solidFill>
                  <a:srgbClr val="FF0000"/>
                </a:solidFill>
                <a:latin typeface="Constantia"/>
                <a:cs typeface="David"/>
              </a:rPr>
              <a:t>	</a:t>
            </a:r>
            <a:r>
              <a:rPr lang="he-IL" sz="3600" b="1" dirty="0" smtClean="0">
                <a:solidFill>
                  <a:srgbClr val="FF0000"/>
                </a:solidFill>
                <a:latin typeface="Constantia"/>
                <a:cs typeface="David"/>
              </a:rPr>
              <a:t>עונשו </a:t>
            </a:r>
            <a:r>
              <a:rPr lang="he-IL" sz="3600" b="1" dirty="0">
                <a:solidFill>
                  <a:srgbClr val="FF0000"/>
                </a:solidFill>
                <a:latin typeface="Constantia"/>
                <a:cs typeface="David"/>
              </a:rPr>
              <a:t>גדול מאד שהוא כמסיר השגחת השם מעליו. </a:t>
            </a:r>
            <a:endParaRPr lang="en-US" sz="3600" b="1" dirty="0">
              <a:solidFill>
                <a:srgbClr val="FF000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32682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99592" y="764704"/>
            <a:ext cx="7344816" cy="51706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תפילה הטובה לכל בקשה</a:t>
            </a:r>
          </a:p>
          <a:p>
            <a:pPr>
              <a:lnSpc>
                <a:spcPct val="150000"/>
              </a:lnSpc>
            </a:pPr>
            <a:r>
              <a:rPr lang="he-IL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תהילים פרק ד</a:t>
            </a:r>
            <a:br>
              <a:rPr lang="he-IL" sz="2000" b="1" u="sng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  לַמְנַצֵּחַ בִּנְגִינוֹת מִזְמוֹר לְדָוִד.</a:t>
            </a:r>
            <a:b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ב  בְּקָרְאִי עֲנֵנִי אֱלֹהֵי צִדְקִי, בַּצָּר הִרְחַבְתָּ לִּי, חָנֵּנִי וּשְׁמַע תְּפִלָּתִי.</a:t>
            </a:r>
            <a:b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ג  בְּנֵי אִישׁ, עַד-מֶה כְבוֹדִי לִכְלִמָּה תֶּאֱהָבוּן רִיק, תְּבַקְשׁוּ כָזָב סֶלָה.</a:t>
            </a:r>
            <a:b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ד  וּדְעוּ כִּי-הִפְלָה יְהוָה חָסִיד לוֹ, יְהוָה יִשְׁמַע בְּקָרְאִי אֵלָיו.</a:t>
            </a:r>
            <a:b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  רִגְזוּ וְאַל-תֶּחֱטָאוּ, אִמְרוּ בִלְבַבְכֶם עַל-מִשְׁכַּבְכֶם וְדֹמּוּ סֶלָה.</a:t>
            </a:r>
            <a:b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ו  זִבְחוּ זִבְחֵי-צֶדֶק, וּבִטְחוּ אֶל-יְהוָה.</a:t>
            </a:r>
            <a:b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ז  רַבִּים אֹמְרִים מִי-יַרְאֵנוּ-טוֹב, נְסָה עָלֵינוּ אוֹר פָּנֶיךָ יְהוָה.</a:t>
            </a:r>
            <a:b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ח  נָתַתָּה שִׂמְחָה בְלִבִּי, מֵעֵת דְּגָנָם וְתִירוֹשָׁם רָבּוּ.</a:t>
            </a:r>
            <a:b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ט  בְּשָׁלוֹם יַחְדָּו אֶשְׁכְּבָה וְאִישָׁן, כִּי-אַתָּה יְהוָה לְבָדָד לָבֶטַח תּוֹשִׁיבֵנִי.</a:t>
            </a:r>
          </a:p>
        </p:txBody>
      </p:sp>
    </p:spTree>
    <p:extLst>
      <p:ext uri="{BB962C8B-B14F-4D97-AF65-F5344CB8AC3E}">
        <p14:creationId xmlns:p14="http://schemas.microsoft.com/office/powerpoint/2010/main" val="167965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973692" y="116632"/>
            <a:ext cx="3203162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מהי תפילה?</a:t>
            </a:r>
            <a:endParaRPr lang="he-IL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46" y="315876"/>
            <a:ext cx="2376000" cy="25517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upload-bikorim.kipa.co.il/101120117819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2" r="8662"/>
          <a:stretch/>
        </p:blipFill>
        <p:spPr bwMode="auto">
          <a:xfrm rot="266070">
            <a:off x="6489415" y="493494"/>
            <a:ext cx="2304000" cy="2109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blog.tapuz.co.il/breslev/images/1046189_187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0" r="11085"/>
          <a:stretch/>
        </p:blipFill>
        <p:spPr bwMode="auto">
          <a:xfrm rot="21269913">
            <a:off x="276010" y="3678952"/>
            <a:ext cx="2571371" cy="2916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2" name="Picture 8" descr="https://encrypted-tbn0.gstatic.com/images?q=tbn:ANd9GcSzaxp5OmZb32028pcvCIjwaMtICDrkkQF7XxJ1OHGkvrN3QpiD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946" y="3467841"/>
            <a:ext cx="2439594" cy="334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הודאה לה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6672">
            <a:off x="6790110" y="3543499"/>
            <a:ext cx="1872000" cy="279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www.setmasoret.com/images/סדור%20רש%20גדול(1)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1" r="17550"/>
          <a:stretch/>
        </p:blipFill>
        <p:spPr bwMode="auto">
          <a:xfrm>
            <a:off x="5958575" y="2676371"/>
            <a:ext cx="905453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0" descr="http://www.setmasoret.com/images/סדור%20רש%20גדול(1)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1" r="17550"/>
          <a:stretch/>
        </p:blipFill>
        <p:spPr bwMode="auto">
          <a:xfrm>
            <a:off x="2711247" y="2356566"/>
            <a:ext cx="905453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45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142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748090" y="1782396"/>
            <a:ext cx="8000374" cy="35394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b="1" dirty="0">
                <a:solidFill>
                  <a:prstClr val="black"/>
                </a:solidFill>
                <a:latin typeface="Constantia"/>
                <a:cs typeface="David"/>
              </a:rPr>
              <a:t>לעבוד את השם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, </a:t>
            </a:r>
            <a:endParaRPr lang="he-IL" sz="3200" dirty="0" smtClean="0">
              <a:solidFill>
                <a:prstClr val="black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שנאמר </a:t>
            </a:r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"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אותו תעבוד</a:t>
            </a:r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",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 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[דברים י', כ'], </a:t>
            </a:r>
            <a:endParaRPr lang="he-IL" sz="3200" dirty="0" smtClean="0">
              <a:solidFill>
                <a:prstClr val="black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ונכפלה 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זאת המצוה כמה פעמים, </a:t>
            </a:r>
            <a:endParaRPr lang="he-IL" sz="3200" dirty="0" smtClean="0">
              <a:solidFill>
                <a:prstClr val="black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שנאמר 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"ועבדתם את ה' אלהיכם"</a:t>
            </a:r>
            <a:r>
              <a:rPr lang="he-IL" sz="3200" b="1" dirty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[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שמות כ"ג, כ"ה</a:t>
            </a: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],</a:t>
            </a: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ובמקום 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אחר אומר </a:t>
            </a:r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"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ואותו תעבודו</a:t>
            </a:r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",</a:t>
            </a:r>
            <a:r>
              <a:rPr lang="he-IL" sz="3200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 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[דברים י"ג, ה']</a:t>
            </a:r>
            <a:r>
              <a:rPr lang="he-IL" sz="3200" b="1" dirty="0" smtClean="0">
                <a:solidFill>
                  <a:prstClr val="black"/>
                </a:solidFill>
                <a:latin typeface="Constantia"/>
                <a:cs typeface="David"/>
              </a:rPr>
              <a:t> </a:t>
            </a: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ובמקום 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אחר 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"ולעבדו בכל לבבכם"</a:t>
            </a:r>
            <a:r>
              <a:rPr lang="he-IL" sz="3200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 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[שם י"א, י"ג]. </a:t>
            </a:r>
          </a:p>
        </p:txBody>
      </p:sp>
      <p:sp>
        <p:nvSpPr>
          <p:cNvPr id="3" name="מלבן 2"/>
          <p:cNvSpPr/>
          <p:nvPr/>
        </p:nvSpPr>
        <p:spPr>
          <a:xfrm>
            <a:off x="748090" y="404664"/>
            <a:ext cx="6978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חלק א: הגדרת המצווה</a:t>
            </a:r>
            <a:endParaRPr lang="he-I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664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5292079" y="122729"/>
            <a:ext cx="352839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מצווה כוללת</a:t>
            </a:r>
            <a:endParaRPr lang="he-IL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644009" y="980728"/>
            <a:ext cx="4284474" cy="16927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הרמב"ם כתב ,אף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על פי שמצווה זו היא </a:t>
            </a:r>
            <a:r>
              <a:rPr lang="he-IL" sz="2600" b="1" dirty="0">
                <a:solidFill>
                  <a:prstClr val="black"/>
                </a:solidFill>
                <a:latin typeface="Constantia"/>
                <a:cs typeface="David"/>
              </a:rPr>
              <a:t>מהמצוות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r>
              <a:rPr lang="he-IL" sz="2600" b="1" dirty="0">
                <a:solidFill>
                  <a:prstClr val="black"/>
                </a:solidFill>
                <a:latin typeface="Constantia"/>
                <a:cs typeface="David"/>
              </a:rPr>
              <a:t>הכוללות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, כלומר- שכוללות כל התורה, </a:t>
            </a:r>
            <a:endParaRPr lang="he-IL" sz="2600" dirty="0" smtClean="0">
              <a:solidFill>
                <a:prstClr val="black"/>
              </a:solidFill>
              <a:latin typeface="Constantia"/>
              <a:cs typeface="David"/>
            </a:endParaRPr>
          </a:p>
          <a:p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כי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עבודת האל תכלול כל 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המצוות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.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349781" y="5373216"/>
            <a:ext cx="4104456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יש בזו כמו כן </a:t>
            </a:r>
            <a:r>
              <a:rPr lang="he-IL" sz="3200" b="1" dirty="0">
                <a:solidFill>
                  <a:prstClr val="black"/>
                </a:solidFill>
                <a:latin typeface="Constantia"/>
                <a:cs typeface="David"/>
              </a:rPr>
              <a:t>פרט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, </a:t>
            </a:r>
            <a:r>
              <a:rPr lang="he-IL" sz="3200" u="sng" dirty="0">
                <a:solidFill>
                  <a:prstClr val="black"/>
                </a:solidFill>
                <a:latin typeface="Constantia"/>
                <a:cs typeface="David"/>
              </a:rPr>
              <a:t>והוא שיצוונו האל להתפלל אליו</a:t>
            </a:r>
            <a:endParaRPr lang="he-IL" sz="3200" dirty="0"/>
          </a:p>
        </p:txBody>
      </p:sp>
      <p:sp>
        <p:nvSpPr>
          <p:cNvPr id="8" name="מלבן 7"/>
          <p:cNvSpPr/>
          <p:nvPr/>
        </p:nvSpPr>
        <p:spPr>
          <a:xfrm>
            <a:off x="5454237" y="4254200"/>
            <a:ext cx="347424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מצווה פרטית</a:t>
            </a:r>
            <a:endParaRPr lang="he-IL" sz="4000" b="1" cap="none" spc="0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82098" y="2924944"/>
            <a:ext cx="5009981" cy="10402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800" dirty="0">
                <a:solidFill>
                  <a:prstClr val="black"/>
                </a:solidFill>
                <a:latin typeface="Constantia"/>
                <a:cs typeface="David"/>
              </a:rPr>
              <a:t>עבודת האל כוללת </a:t>
            </a: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את כל </a:t>
            </a:r>
            <a:r>
              <a:rPr lang="he-IL" sz="2800" dirty="0">
                <a:solidFill>
                  <a:prstClr val="black"/>
                </a:solidFill>
                <a:latin typeface="Constantia"/>
                <a:cs typeface="David"/>
              </a:rPr>
              <a:t>המצוות, 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בכל </a:t>
            </a:r>
            <a:r>
              <a:rPr lang="he-IL" sz="2800" dirty="0">
                <a:solidFill>
                  <a:prstClr val="black"/>
                </a:solidFill>
                <a:latin typeface="Constantia"/>
                <a:cs typeface="David"/>
              </a:rPr>
              <a:t>מצווה שאדם עושה הוא עובד ה'.</a:t>
            </a:r>
          </a:p>
        </p:txBody>
      </p:sp>
    </p:spTree>
    <p:extLst>
      <p:ext uri="{BB962C8B-B14F-4D97-AF65-F5344CB8AC3E}">
        <p14:creationId xmlns:p14="http://schemas.microsoft.com/office/powerpoint/2010/main" val="114127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45658" y="3933056"/>
            <a:ext cx="8064896" cy="23083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600" dirty="0" smtClean="0">
                <a:solidFill>
                  <a:prstClr val="black"/>
                </a:solidFill>
                <a:latin typeface="Constantia"/>
                <a:cs typeface="David"/>
              </a:rPr>
              <a:t>משנתו </a:t>
            </a:r>
            <a:r>
              <a:rPr lang="he-IL" sz="3600" dirty="0">
                <a:solidFill>
                  <a:prstClr val="black"/>
                </a:solidFill>
                <a:latin typeface="Constantia"/>
                <a:cs typeface="David"/>
              </a:rPr>
              <a:t>של רבי אליעזר בנו של רבי יוסי </a:t>
            </a:r>
            <a:r>
              <a:rPr lang="he-IL" sz="3600" dirty="0" smtClean="0">
                <a:solidFill>
                  <a:prstClr val="black"/>
                </a:solidFill>
                <a:latin typeface="Constantia"/>
                <a:cs typeface="David"/>
              </a:rPr>
              <a:t>הגלילי: אמרו - </a:t>
            </a:r>
            <a:r>
              <a:rPr lang="he-IL" sz="3600" b="1" dirty="0" smtClean="0">
                <a:solidFill>
                  <a:srgbClr val="FF0000"/>
                </a:solidFill>
                <a:latin typeface="Constantia"/>
                <a:cs typeface="David"/>
              </a:rPr>
              <a:t>מנין </a:t>
            </a:r>
            <a:r>
              <a:rPr lang="he-IL" sz="3600" b="1" dirty="0">
                <a:solidFill>
                  <a:srgbClr val="FF0000"/>
                </a:solidFill>
                <a:latin typeface="Constantia"/>
                <a:cs typeface="David"/>
              </a:rPr>
              <a:t>לעיקר תפלה בתוך המצוות? </a:t>
            </a:r>
            <a:endParaRPr lang="he-IL" sz="3600" b="1" dirty="0" smtClean="0">
              <a:solidFill>
                <a:srgbClr val="FF0000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600" dirty="0" smtClean="0">
                <a:solidFill>
                  <a:prstClr val="black"/>
                </a:solidFill>
                <a:latin typeface="Constantia"/>
                <a:cs typeface="David"/>
              </a:rPr>
              <a:t> מהכא, "את </a:t>
            </a:r>
            <a:r>
              <a:rPr lang="he-IL" sz="3600" dirty="0">
                <a:solidFill>
                  <a:prstClr val="black"/>
                </a:solidFill>
                <a:latin typeface="Constantia"/>
                <a:cs typeface="David"/>
              </a:rPr>
              <a:t>ה' אלהיך תירא ואותו תעבוד". </a:t>
            </a:r>
            <a:endParaRPr lang="en-US" sz="3600" b="1" dirty="0">
              <a:solidFill>
                <a:prstClr val="black"/>
              </a:solidFill>
              <a:latin typeface="Constantia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400" dirty="0">
                <a:solidFill>
                  <a:prstClr val="black"/>
                </a:solidFill>
                <a:latin typeface="Constantia"/>
                <a:cs typeface="David"/>
              </a:rPr>
              <a:t> </a:t>
            </a:r>
            <a:endParaRPr lang="en-US" sz="2400" b="1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688068" y="1628800"/>
            <a:ext cx="8280920" cy="19759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600" dirty="0" smtClean="0">
                <a:solidFill>
                  <a:prstClr val="black"/>
                </a:solidFill>
                <a:latin typeface="Constantia"/>
                <a:cs typeface="David"/>
              </a:rPr>
              <a:t>בספרי: </a:t>
            </a:r>
            <a:endParaRPr lang="he-IL" sz="3600" dirty="0">
              <a:solidFill>
                <a:prstClr val="black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600" b="1" dirty="0">
                <a:solidFill>
                  <a:prstClr val="black"/>
                </a:solidFill>
                <a:latin typeface="Constantia"/>
                <a:cs typeface="David"/>
              </a:rPr>
              <a:t>"ולעבדו בכל לבבכם"- </a:t>
            </a:r>
            <a:r>
              <a:rPr lang="he-IL" sz="3600" b="1" dirty="0">
                <a:solidFill>
                  <a:srgbClr val="FF0000"/>
                </a:solidFill>
                <a:latin typeface="Constantia"/>
                <a:cs typeface="David"/>
              </a:rPr>
              <a:t>אי זו היא עבודה שבלב? </a:t>
            </a: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600" b="1" dirty="0">
                <a:solidFill>
                  <a:prstClr val="black"/>
                </a:solidFill>
                <a:latin typeface="Constantia"/>
                <a:cs typeface="David"/>
              </a:rPr>
              <a:t>זו תפלה. </a:t>
            </a:r>
            <a:endParaRPr lang="en-US" sz="3600" b="1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868144" y="260648"/>
            <a:ext cx="295232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הביסוס</a:t>
            </a:r>
            <a:endParaRPr lang="he-I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153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551417" y="260648"/>
            <a:ext cx="646202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חלק ב- שרש המצווה</a:t>
            </a:r>
            <a:endParaRPr lang="he-I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115616" y="1916832"/>
            <a:ext cx="7308304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/>
              </a:rPr>
              <a:t>הטובות והברכות יחולו על בני אדם כפי פעולתם וטוב לבבם וכושר מחשבתם,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/>
              </a:rPr>
              <a:t>ואדון הכל שבראם חפץ בטובתם והדריכם והצליחם במצוותיו היקרות שיזכו בהן.</a:t>
            </a:r>
          </a:p>
        </p:txBody>
      </p:sp>
    </p:spTree>
    <p:extLst>
      <p:ext uri="{BB962C8B-B14F-4D97-AF65-F5344CB8AC3E}">
        <p14:creationId xmlns:p14="http://schemas.microsoft.com/office/powerpoint/2010/main" val="174647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02901" y="1268760"/>
            <a:ext cx="8784976" cy="161890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4200" b="1" u="sng" dirty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תועלת </a:t>
            </a:r>
            <a:r>
              <a:rPr lang="he-IL" sz="4200" b="1" u="sng" dirty="0" smtClean="0">
                <a:solidFill>
                  <a:schemeClr val="accent6">
                    <a:lumMod val="75000"/>
                  </a:schemeClr>
                </a:solidFill>
                <a:latin typeface="Constantia"/>
                <a:cs typeface="David"/>
              </a:rPr>
              <a:t>מעשית- מילוי משאלות. </a:t>
            </a:r>
            <a:endParaRPr lang="he-IL" sz="4200" b="1" u="sng" dirty="0">
              <a:solidFill>
                <a:schemeClr val="accent6">
                  <a:lumMod val="75000"/>
                </a:schemeClr>
              </a:solidFill>
              <a:latin typeface="Constantia"/>
              <a:cs typeface="David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b="1" dirty="0">
                <a:solidFill>
                  <a:prstClr val="black"/>
                </a:solidFill>
                <a:latin typeface="Constantia"/>
                <a:cs typeface="David"/>
              </a:rPr>
              <a:t>	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התפילה היא 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דרך לאדם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להשיג 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את משאלות לבו. מבקש מבוראו , שבידו היכולת 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לענות לכל מי </a:t>
            </a:r>
            <a:r>
              <a:rPr lang="he-IL" sz="2600" dirty="0" smtClean="0">
                <a:solidFill>
                  <a:prstClr val="black"/>
                </a:solidFill>
                <a:latin typeface="Constantia"/>
                <a:cs typeface="David"/>
              </a:rPr>
              <a:t>שקורא אליו באמת. </a:t>
            </a:r>
            <a:endParaRPr lang="en-US" sz="2600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267744" y="116632"/>
            <a:ext cx="5290231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התועלת בתפילה</a:t>
            </a:r>
            <a:endParaRPr lang="he-I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80653" y="3212976"/>
            <a:ext cx="8784976" cy="32378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4200" b="1" u="sng" dirty="0">
                <a:solidFill>
                  <a:srgbClr val="7030A0"/>
                </a:solidFill>
                <a:latin typeface="Constantia"/>
                <a:cs typeface="David"/>
              </a:rPr>
              <a:t>תועלת </a:t>
            </a:r>
            <a:r>
              <a:rPr lang="he-IL" sz="4200" b="1" u="sng" dirty="0" smtClean="0">
                <a:solidFill>
                  <a:srgbClr val="7030A0"/>
                </a:solidFill>
                <a:latin typeface="Constantia"/>
                <a:cs typeface="David"/>
              </a:rPr>
              <a:t>רוחנית- </a:t>
            </a:r>
            <a:r>
              <a:rPr lang="he-IL" sz="4100" b="1" u="sng" dirty="0" smtClean="0">
                <a:solidFill>
                  <a:srgbClr val="7030A0"/>
                </a:solidFill>
                <a:latin typeface="Constantia"/>
                <a:cs typeface="David"/>
              </a:rPr>
              <a:t>חיזוק יסודות האמונה</a:t>
            </a:r>
            <a:endParaRPr lang="he-IL" sz="4100" b="1" u="sng" dirty="0">
              <a:solidFill>
                <a:srgbClr val="7030A0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*חיזוק האמונה, </a:t>
            </a:r>
            <a:r>
              <a:rPr lang="he-IL" sz="2800" dirty="0">
                <a:solidFill>
                  <a:prstClr val="black"/>
                </a:solidFill>
                <a:latin typeface="Constantia"/>
                <a:cs typeface="David"/>
              </a:rPr>
              <a:t>כי הוא האדון הטוב והמטיב </a:t>
            </a: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לנו - </a:t>
            </a:r>
            <a:r>
              <a:rPr lang="he-IL" sz="2800" b="1" dirty="0" smtClean="0">
                <a:solidFill>
                  <a:srgbClr val="FF0000"/>
                </a:solidFill>
                <a:latin typeface="Constantia"/>
                <a:cs typeface="David"/>
              </a:rPr>
              <a:t>מקור הטובה</a:t>
            </a:r>
            <a:r>
              <a:rPr lang="he-IL" sz="2800" dirty="0" smtClean="0">
                <a:solidFill>
                  <a:srgbClr val="FF0000"/>
                </a:solidFill>
                <a:latin typeface="Constantia"/>
                <a:cs typeface="David"/>
              </a:rPr>
              <a:t> </a:t>
            </a:r>
            <a:endParaRPr lang="he-IL" sz="2800" dirty="0">
              <a:solidFill>
                <a:srgbClr val="FF0000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*עיניו </a:t>
            </a:r>
            <a:r>
              <a:rPr lang="he-IL" sz="2800" dirty="0">
                <a:solidFill>
                  <a:prstClr val="black"/>
                </a:solidFill>
                <a:latin typeface="Constantia"/>
                <a:cs typeface="David"/>
              </a:rPr>
              <a:t>פקוחות על כל דרכינו ובכל עת ובכל רגע ישמע זעקתנו אליו לא ינום ולא יישן שומר </a:t>
            </a: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ישראל</a:t>
            </a:r>
            <a:r>
              <a:rPr lang="he-IL" sz="2800" dirty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- </a:t>
            </a:r>
            <a:r>
              <a:rPr lang="he-IL" sz="2800" b="1" dirty="0" smtClean="0">
                <a:solidFill>
                  <a:srgbClr val="FF0000"/>
                </a:solidFill>
                <a:latin typeface="Constantia"/>
                <a:cs typeface="David"/>
              </a:rPr>
              <a:t>השגחה פרטית </a:t>
            </a:r>
            <a:endParaRPr lang="he-IL" sz="2800" b="1" dirty="0">
              <a:solidFill>
                <a:srgbClr val="FF0000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*חיזוק האמונה במלכותו ויכולתו- </a:t>
            </a:r>
            <a:r>
              <a:rPr lang="he-IL" sz="2800" b="1" dirty="0" smtClean="0">
                <a:solidFill>
                  <a:srgbClr val="FF0000"/>
                </a:solidFill>
                <a:latin typeface="Constantia"/>
                <a:cs typeface="David"/>
              </a:rPr>
              <a:t>ה' מלך העולם  </a:t>
            </a:r>
            <a:endParaRPr lang="he-IL" sz="2800" b="1" dirty="0">
              <a:solidFill>
                <a:srgbClr val="FF0000"/>
              </a:solidFill>
              <a:latin typeface="Constantia"/>
              <a:cs typeface="David"/>
            </a:endParaRPr>
          </a:p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*אין </a:t>
            </a:r>
            <a:r>
              <a:rPr lang="he-IL" sz="2800" dirty="0">
                <a:solidFill>
                  <a:prstClr val="black"/>
                </a:solidFill>
                <a:latin typeface="Constantia"/>
                <a:cs typeface="David"/>
              </a:rPr>
              <a:t>לפניו מונע ומעכב בכל אשר </a:t>
            </a:r>
            <a:r>
              <a:rPr lang="he-IL" sz="2800" dirty="0" smtClean="0">
                <a:solidFill>
                  <a:prstClr val="black"/>
                </a:solidFill>
                <a:latin typeface="Constantia"/>
                <a:cs typeface="David"/>
              </a:rPr>
              <a:t>יחפוץ- </a:t>
            </a:r>
            <a:r>
              <a:rPr lang="he-IL" sz="2800" b="1" dirty="0" smtClean="0">
                <a:solidFill>
                  <a:srgbClr val="FF0000"/>
                </a:solidFill>
                <a:latin typeface="Constantia"/>
                <a:cs typeface="David"/>
              </a:rPr>
              <a:t>בעל  יכולות בלתי מוגבלות.</a:t>
            </a:r>
            <a:endParaRPr lang="en-US" sz="2800" b="1" dirty="0">
              <a:solidFill>
                <a:srgbClr val="FF000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908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27584" y="404664"/>
            <a:ext cx="7704856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alibri"/>
                <a:cs typeface="Arial"/>
              </a:rPr>
              <a:t>האם החיוב להתפלל בכל יום, הוא מדאורייתא או מדרבנן?</a:t>
            </a:r>
            <a:endParaRPr kumimoji="0" lang="he-IL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291934" y="4869160"/>
            <a:ext cx="4856130" cy="150810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cs typeface="David"/>
              </a:rPr>
              <a:t> </a:t>
            </a:r>
            <a:r>
              <a:rPr kumimoji="0" lang="he-IL" sz="26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cs typeface="David"/>
              </a:rPr>
              <a:t>והוא כמספק יאמר</a:t>
            </a:r>
            <a:r>
              <a:rPr kumimoji="0" lang="he-IL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cs typeface="David"/>
              </a:rPr>
              <a:t> שהמצווה היא להתפלל ולזעוק לפני האל ברוך הוא </a:t>
            </a:r>
            <a:r>
              <a:rPr kumimoji="0" lang="he-I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cs typeface="David"/>
              </a:rPr>
              <a:t>בעת הצרה.</a:t>
            </a:r>
            <a:endParaRPr kumimoji="0" lang="he-IL" sz="4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464750" y="2132856"/>
            <a:ext cx="3528392" cy="1477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he-IL" sz="2600" b="1" kern="0" dirty="0">
                <a:solidFill>
                  <a:prstClr val="black"/>
                </a:solidFill>
                <a:latin typeface="Constantia"/>
                <a:cs typeface="David"/>
              </a:rPr>
              <a:t>הרמב"ם ז"ל </a:t>
            </a:r>
          </a:p>
          <a:p>
            <a:pPr algn="ctr"/>
            <a:r>
              <a:rPr lang="he-IL" sz="3200" b="1" kern="0" dirty="0" smtClean="0">
                <a:solidFill>
                  <a:srgbClr val="FF0000"/>
                </a:solidFill>
                <a:latin typeface="Constantia"/>
                <a:cs typeface="David"/>
              </a:rPr>
              <a:t>המצווה </a:t>
            </a:r>
            <a:r>
              <a:rPr lang="he-IL" sz="3200" b="1" kern="0" dirty="0">
                <a:solidFill>
                  <a:srgbClr val="FF0000"/>
                </a:solidFill>
                <a:latin typeface="Constantia"/>
                <a:cs typeface="David"/>
              </a:rPr>
              <a:t>היא להתפלל בכל יום</a:t>
            </a:r>
            <a:r>
              <a:rPr lang="he-IL" sz="3200" kern="0" dirty="0">
                <a:solidFill>
                  <a:prstClr val="black"/>
                </a:solidFill>
                <a:latin typeface="Constantia"/>
                <a:cs typeface="David"/>
              </a:rPr>
              <a:t>. </a:t>
            </a:r>
            <a:endParaRPr lang="he-IL" sz="3200" dirty="0"/>
          </a:p>
        </p:txBody>
      </p:sp>
      <p:sp>
        <p:nvSpPr>
          <p:cNvPr id="6" name="מלבן 5"/>
          <p:cNvSpPr/>
          <p:nvPr/>
        </p:nvSpPr>
        <p:spPr>
          <a:xfrm>
            <a:off x="179512" y="1916832"/>
            <a:ext cx="4968552" cy="25237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e-IL" sz="2600" b="1" u="sng" kern="0" dirty="0">
                <a:solidFill>
                  <a:prstClr val="black"/>
                </a:solidFill>
                <a:latin typeface="Constantia"/>
                <a:cs typeface="David"/>
              </a:rPr>
              <a:t>והרמב"ן ז"ל </a:t>
            </a:r>
            <a:r>
              <a:rPr lang="he-IL" sz="2600" kern="0" dirty="0" smtClean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r>
              <a:rPr lang="he-IL" sz="2600" kern="0" dirty="0">
                <a:solidFill>
                  <a:prstClr val="black"/>
                </a:solidFill>
                <a:latin typeface="Constantia"/>
                <a:cs typeface="David"/>
              </a:rPr>
              <a:t>תפש עליו ואמר </a:t>
            </a:r>
            <a:endParaRPr lang="he-IL" sz="2600" kern="0" dirty="0" smtClean="0">
              <a:solidFill>
                <a:prstClr val="black"/>
              </a:solidFill>
              <a:latin typeface="Constantia"/>
              <a:cs typeface="David"/>
            </a:endParaRPr>
          </a:p>
          <a:p>
            <a:r>
              <a:rPr lang="he-IL" sz="2600" kern="0" dirty="0" smtClean="0">
                <a:solidFill>
                  <a:prstClr val="black"/>
                </a:solidFill>
                <a:latin typeface="Constantia"/>
                <a:cs typeface="David"/>
              </a:rPr>
              <a:t>שהתורה </a:t>
            </a:r>
            <a:r>
              <a:rPr lang="he-IL" sz="2600" kern="0" dirty="0">
                <a:solidFill>
                  <a:prstClr val="black"/>
                </a:solidFill>
                <a:latin typeface="Constantia"/>
                <a:cs typeface="David"/>
              </a:rPr>
              <a:t>לא ציותנו להתפלל בכל יום וגם לא בכל שבוע ולא תייחד זמן בדבר כלל, </a:t>
            </a:r>
            <a:endParaRPr lang="he-IL" sz="2600" kern="0" dirty="0" smtClean="0">
              <a:solidFill>
                <a:prstClr val="black"/>
              </a:solidFill>
              <a:latin typeface="Constantia"/>
              <a:cs typeface="David"/>
            </a:endParaRPr>
          </a:p>
          <a:p>
            <a:r>
              <a:rPr lang="he-IL" sz="2600" kern="0" dirty="0" smtClean="0">
                <a:solidFill>
                  <a:prstClr val="black"/>
                </a:solidFill>
                <a:latin typeface="Constantia"/>
                <a:cs typeface="David"/>
              </a:rPr>
              <a:t>ותמיד </a:t>
            </a:r>
            <a:r>
              <a:rPr lang="he-IL" sz="2600" kern="0" dirty="0">
                <a:solidFill>
                  <a:prstClr val="black"/>
                </a:solidFill>
                <a:latin typeface="Constantia"/>
                <a:cs typeface="David"/>
              </a:rPr>
              <a:t>יאמרו זיכרונם לברכה </a:t>
            </a:r>
            <a:r>
              <a:rPr lang="he-IL" sz="4000" b="1" kern="0" dirty="0">
                <a:solidFill>
                  <a:srgbClr val="FF0000"/>
                </a:solidFill>
                <a:latin typeface="Constantia"/>
                <a:cs typeface="David"/>
              </a:rPr>
              <a:t>תפלה דרבנן</a:t>
            </a:r>
            <a:endParaRPr lang="he-I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00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911987" y="2348880"/>
            <a:ext cx="7704856" cy="31577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	</a:t>
            </a:r>
            <a:r>
              <a:rPr lang="he-IL" sz="4000" b="1" dirty="0" smtClean="0">
                <a:solidFill>
                  <a:prstClr val="black"/>
                </a:solidFill>
                <a:latin typeface="Constantia"/>
                <a:cs typeface="David"/>
              </a:rPr>
              <a:t>תקנו חכמים  ז"ל לומר,</a:t>
            </a:r>
          </a:p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4800" b="1" dirty="0" smtClean="0">
                <a:solidFill>
                  <a:schemeClr val="accent3">
                    <a:lumMod val="50000"/>
                  </a:schemeClr>
                </a:solidFill>
                <a:latin typeface="Constantia"/>
                <a:cs typeface="David"/>
              </a:rPr>
              <a:t>"צרכי </a:t>
            </a:r>
            <a:r>
              <a:rPr lang="he-IL" sz="4800" b="1" dirty="0">
                <a:solidFill>
                  <a:schemeClr val="accent3">
                    <a:lumMod val="50000"/>
                  </a:schemeClr>
                </a:solidFill>
                <a:latin typeface="Constantia"/>
                <a:cs typeface="David"/>
              </a:rPr>
              <a:t>עמך ישראל מרובין</a:t>
            </a:r>
            <a:r>
              <a:rPr lang="he-IL" sz="4800" dirty="0">
                <a:solidFill>
                  <a:schemeClr val="accent3">
                    <a:lumMod val="50000"/>
                  </a:schemeClr>
                </a:solidFill>
                <a:latin typeface="Constantia"/>
                <a:cs typeface="David"/>
              </a:rPr>
              <a:t> </a:t>
            </a:r>
            <a:r>
              <a:rPr lang="he-IL" sz="4800" dirty="0" smtClean="0">
                <a:solidFill>
                  <a:schemeClr val="accent3">
                    <a:lumMod val="50000"/>
                  </a:schemeClr>
                </a:solidFill>
                <a:latin typeface="Constantia"/>
                <a:cs typeface="David"/>
              </a:rPr>
              <a:t>"</a:t>
            </a: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 </a:t>
            </a:r>
          </a:p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נימוק: אינו 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יכול </a:t>
            </a:r>
            <a:r>
              <a:rPr lang="he-IL" sz="3200" b="1" u="sng" dirty="0">
                <a:solidFill>
                  <a:prstClr val="black"/>
                </a:solidFill>
                <a:latin typeface="Constantia"/>
                <a:cs typeface="David"/>
              </a:rPr>
              <a:t>לעמוד</a:t>
            </a:r>
            <a:r>
              <a:rPr lang="he-IL" sz="3200" dirty="0">
                <a:solidFill>
                  <a:prstClr val="black"/>
                </a:solidFill>
                <a:latin typeface="Constantia"/>
                <a:cs typeface="David"/>
              </a:rPr>
              <a:t> </a:t>
            </a:r>
            <a:r>
              <a:rPr lang="he-IL" sz="3200" b="1" u="sng" dirty="0" smtClean="0">
                <a:solidFill>
                  <a:prstClr val="black"/>
                </a:solidFill>
                <a:latin typeface="Constantia"/>
                <a:cs typeface="David"/>
              </a:rPr>
              <a:t>ולכוון</a:t>
            </a:r>
            <a:r>
              <a:rPr lang="he-IL" sz="3200" dirty="0" smtClean="0">
                <a:solidFill>
                  <a:prstClr val="black"/>
                </a:solidFill>
                <a:latin typeface="Constantia"/>
                <a:cs typeface="David"/>
              </a:rPr>
              <a:t> בתפלה, מחמת הסכנה.</a:t>
            </a: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	</a:t>
            </a:r>
          </a:p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he-IL" sz="2600" dirty="0">
                <a:solidFill>
                  <a:prstClr val="black"/>
                </a:solidFill>
                <a:latin typeface="Constantia"/>
                <a:cs typeface="David"/>
              </a:rPr>
              <a:t>	</a:t>
            </a:r>
            <a:endParaRPr lang="en-US" sz="2600" b="1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187625" y="260648"/>
            <a:ext cx="7272808" cy="15696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הנמצא במקום סכנה, </a:t>
            </a:r>
          </a:p>
          <a:p>
            <a:pPr algn="ctr"/>
            <a:r>
              <a:rPr lang="he-IL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מה יעשה כדי לצאת ידי חובת תפילה מן התורה?</a:t>
            </a:r>
          </a:p>
        </p:txBody>
      </p:sp>
    </p:spTree>
    <p:extLst>
      <p:ext uri="{BB962C8B-B14F-4D97-AF65-F5344CB8AC3E}">
        <p14:creationId xmlns:p14="http://schemas.microsoft.com/office/powerpoint/2010/main" val="196837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388</TotalTime>
  <Words>1073</Words>
  <Application>Microsoft Office PowerPoint</Application>
  <PresentationFormat>‫הצגה על המסך (4:3)</PresentationFormat>
  <Paragraphs>170</Paragraphs>
  <Slides>20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1" baseType="lpstr">
      <vt:lpstr>זרם מדחף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win7</dc:creator>
  <cp:lastModifiedBy>גבאי 1</cp:lastModifiedBy>
  <cp:revision>73</cp:revision>
  <dcterms:created xsi:type="dcterms:W3CDTF">2013-11-18T18:18:49Z</dcterms:created>
  <dcterms:modified xsi:type="dcterms:W3CDTF">2020-09-08T10:11:40Z</dcterms:modified>
</cp:coreProperties>
</file>