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56" r:id="rId2"/>
    <p:sldId id="260" r:id="rId3"/>
    <p:sldId id="291" r:id="rId4"/>
    <p:sldId id="295" r:id="rId5"/>
    <p:sldId id="263" r:id="rId6"/>
    <p:sldId id="276" r:id="rId7"/>
    <p:sldId id="292" r:id="rId8"/>
    <p:sldId id="293" r:id="rId9"/>
    <p:sldId id="294" r:id="rId10"/>
    <p:sldId id="285" r:id="rId11"/>
    <p:sldId id="286" r:id="rId12"/>
    <p:sldId id="288" r:id="rId13"/>
    <p:sldId id="290" r:id="rId1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20" autoAdjust="0"/>
    <p:restoredTop sz="94660"/>
  </p:normalViewPr>
  <p:slideViewPr>
    <p:cSldViewPr snapToGrid="0">
      <p:cViewPr varScale="1">
        <p:scale>
          <a:sx n="110" d="100"/>
          <a:sy n="110" d="100"/>
        </p:scale>
        <p:origin x="516"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07CB4ED1-C7FF-4EA5-AB43-86822D49E024}" type="datetimeFigureOut">
              <a:rPr lang="he-IL" smtClean="0"/>
              <a:t>ה'/אדר א/תשפ"ב</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DD9681DA-6838-4E9C-9136-2DE427C4DF7F}" type="slidenum">
              <a:rPr lang="he-IL" smtClean="0"/>
              <a:t>‹#›</a:t>
            </a:fld>
            <a:endParaRPr lang="he-IL"/>
          </a:p>
        </p:txBody>
      </p:sp>
    </p:spTree>
    <p:extLst>
      <p:ext uri="{BB962C8B-B14F-4D97-AF65-F5344CB8AC3E}">
        <p14:creationId xmlns:p14="http://schemas.microsoft.com/office/powerpoint/2010/main" val="62555344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4DC68DD-EEE1-44EE-AB06-C8FA0DAE863C}"/>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4792FE46-ECA2-4472-84B0-5100F0F307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83060680-0284-417C-B551-21F64EDC8AE5}"/>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5" name="מציין מיקום של כותרת תחתונה 4">
            <a:extLst>
              <a:ext uri="{FF2B5EF4-FFF2-40B4-BE49-F238E27FC236}">
                <a16:creationId xmlns:a16="http://schemas.microsoft.com/office/drawing/2014/main" id="{0D183A5D-F21A-49AC-8C17-9A2BA21FA0A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F811645-537E-48C4-93B2-6C4CEE4190C0}"/>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365541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66564AB-0241-4AEE-A879-A92C0BC07AC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E9F00C11-4971-4311-BFE8-7FFEA760072D}"/>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F5E68D61-F4A7-4A88-8CFE-B820E23236D5}"/>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5" name="מציין מיקום של כותרת תחתונה 4">
            <a:extLst>
              <a:ext uri="{FF2B5EF4-FFF2-40B4-BE49-F238E27FC236}">
                <a16:creationId xmlns:a16="http://schemas.microsoft.com/office/drawing/2014/main" id="{D3D83FAD-41B6-4AB2-8357-2761FE7C9B8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790DCC9-0B9C-4EF4-B3A4-FE1345CFEC67}"/>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407338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53CDBDF9-AC80-42CB-BBD3-587E6C6AF5C6}"/>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6293E95D-E65F-43A9-9C1B-CD9007000DEE}"/>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A37E23A-02AD-4C21-A0AE-E5776A318B87}"/>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5" name="מציין מיקום של כותרת תחתונה 4">
            <a:extLst>
              <a:ext uri="{FF2B5EF4-FFF2-40B4-BE49-F238E27FC236}">
                <a16:creationId xmlns:a16="http://schemas.microsoft.com/office/drawing/2014/main" id="{B4C387C8-A2B6-4E72-A61A-59E037DFA4F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951B9D9-D4A3-4EEC-82F7-8D7EF4E9B489}"/>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68532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A5F64BD-2C7F-48C3-AA73-11CEAC46215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0799EF64-C74A-4A09-AE5E-EAC030265951}"/>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5F41632-A19C-436F-90AB-A9E65CB6BF18}"/>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5" name="מציין מיקום של כותרת תחתונה 4">
            <a:extLst>
              <a:ext uri="{FF2B5EF4-FFF2-40B4-BE49-F238E27FC236}">
                <a16:creationId xmlns:a16="http://schemas.microsoft.com/office/drawing/2014/main" id="{89A9A764-FD27-4CF2-AAA3-BA057645C37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3EA47BB-ED91-4DF5-B6B8-18D7C03A3B67}"/>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2747651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4366013-BE59-46AA-8EC7-A488B60681B1}"/>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E8A46CE7-4694-492C-BDD6-7F441FABCD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11C6EAB5-03B7-46E2-B1AD-7FF414B4CFF4}"/>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5" name="מציין מיקום של כותרת תחתונה 4">
            <a:extLst>
              <a:ext uri="{FF2B5EF4-FFF2-40B4-BE49-F238E27FC236}">
                <a16:creationId xmlns:a16="http://schemas.microsoft.com/office/drawing/2014/main" id="{BE5E4D57-277A-4B55-85C8-DC8F9147644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650AAC3-4037-4D71-8CF4-5255C72A4864}"/>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4104834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9580349-2E59-4906-AD6D-EC74199F12B3}"/>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B5A30E9C-99E3-4412-8470-8FF5D3FAD113}"/>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B85DE804-031B-4424-93BA-65F7BEE1EEE3}"/>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AA8929BC-50A8-45F1-9529-C7D7065BC688}"/>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6" name="מציין מיקום של כותרת תחתונה 5">
            <a:extLst>
              <a:ext uri="{FF2B5EF4-FFF2-40B4-BE49-F238E27FC236}">
                <a16:creationId xmlns:a16="http://schemas.microsoft.com/office/drawing/2014/main" id="{555A249E-4414-470F-8E31-A2B397413F21}"/>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500AEF2C-6913-4C3B-91B2-D8D9FE0076D2}"/>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245507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6284234-AFFD-436C-9B79-49F167712526}"/>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0C5472DF-6B76-4E05-949D-5E1B55935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287F5905-F293-4FD0-ADA5-4D4F2AC758EC}"/>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59B52505-346B-483D-B21E-8513D83BE8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AF048806-1689-43F2-891D-1F6DC0A92A47}"/>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08175511-65F0-4FDF-B214-D7F512422618}"/>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8" name="מציין מיקום של כותרת תחתונה 7">
            <a:extLst>
              <a:ext uri="{FF2B5EF4-FFF2-40B4-BE49-F238E27FC236}">
                <a16:creationId xmlns:a16="http://schemas.microsoft.com/office/drawing/2014/main" id="{75030E55-A5E1-4C00-A93A-3FD9AD695811}"/>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671DA7FD-2F26-454A-88F6-D2CF82BC75D6}"/>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3130783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AD68F25-AEF2-45F0-AFD2-8A00F457B52D}"/>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3619F9A1-69F1-4AFF-9A47-5011196B7703}"/>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4" name="מציין מיקום של כותרת תחתונה 3">
            <a:extLst>
              <a:ext uri="{FF2B5EF4-FFF2-40B4-BE49-F238E27FC236}">
                <a16:creationId xmlns:a16="http://schemas.microsoft.com/office/drawing/2014/main" id="{BFBA8CA3-828D-4ACC-A2C9-4BCD57F20728}"/>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247BCABF-0CEA-463B-9B6A-3DCF4F2FB0D9}"/>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222132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964528A6-FDEB-49E4-97D7-2CB6CB8305D9}"/>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3" name="מציין מיקום של כותרת תחתונה 2">
            <a:extLst>
              <a:ext uri="{FF2B5EF4-FFF2-40B4-BE49-F238E27FC236}">
                <a16:creationId xmlns:a16="http://schemas.microsoft.com/office/drawing/2014/main" id="{78BED21B-ED81-4A48-8CED-D38B3BA2DCBA}"/>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38C60FFE-B839-42E5-809C-3C90CBB4E70D}"/>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4099765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2A8DDEE-CC05-434B-A90E-6E38571F27C1}"/>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B702785-7152-4531-8ECA-BA90A9C9A1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692478C8-E8C1-436B-A487-BFB54F1BB2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D8919160-B275-46D4-B165-04CEEE002802}"/>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6" name="מציין מיקום של כותרת תחתונה 5">
            <a:extLst>
              <a:ext uri="{FF2B5EF4-FFF2-40B4-BE49-F238E27FC236}">
                <a16:creationId xmlns:a16="http://schemas.microsoft.com/office/drawing/2014/main" id="{22782818-4973-419B-9BCB-E6E0A4C5BC51}"/>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19F0AA7-8848-4BE1-B0B3-BDDF78D78C43}"/>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4267334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B454CB5-7BA1-4AAD-88A8-8EAAA1EC6966}"/>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83C63E7B-883D-435A-80BA-4A0CF7CC22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8A9FC3E2-3025-4991-A4A6-6463F7DA7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6EC88871-2463-4831-9154-1FB238CA4FE2}"/>
              </a:ext>
            </a:extLst>
          </p:cNvPr>
          <p:cNvSpPr>
            <a:spLocks noGrp="1"/>
          </p:cNvSpPr>
          <p:nvPr>
            <p:ph type="dt" sz="half" idx="10"/>
          </p:nvPr>
        </p:nvSpPr>
        <p:spPr/>
        <p:txBody>
          <a:bodyPr/>
          <a:lstStyle/>
          <a:p>
            <a:fld id="{4168DA23-924C-4794-AA6E-B086B120A6E8}" type="datetimeFigureOut">
              <a:rPr lang="he-IL" smtClean="0"/>
              <a:t>ה'/אדר א/תשפ"ב</a:t>
            </a:fld>
            <a:endParaRPr lang="he-IL"/>
          </a:p>
        </p:txBody>
      </p:sp>
      <p:sp>
        <p:nvSpPr>
          <p:cNvPr id="6" name="מציין מיקום של כותרת תחתונה 5">
            <a:extLst>
              <a:ext uri="{FF2B5EF4-FFF2-40B4-BE49-F238E27FC236}">
                <a16:creationId xmlns:a16="http://schemas.microsoft.com/office/drawing/2014/main" id="{B985D856-CFB8-402B-A19C-45E7C61BD96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FD8A84C-A0D5-4CA2-9E95-10A8B12D219E}"/>
              </a:ext>
            </a:extLst>
          </p:cNvPr>
          <p:cNvSpPr>
            <a:spLocks noGrp="1"/>
          </p:cNvSpPr>
          <p:nvPr>
            <p:ph type="sldNum" sz="quarter" idx="12"/>
          </p:nvPr>
        </p:nvSpPr>
        <p:spPr/>
        <p:txBody>
          <a:bodyPr/>
          <a:lstStyle/>
          <a:p>
            <a:fld id="{192B52CB-BD82-4089-A89C-0D5C8C969176}" type="slidenum">
              <a:rPr lang="he-IL" smtClean="0"/>
              <a:t>‹#›</a:t>
            </a:fld>
            <a:endParaRPr lang="he-IL"/>
          </a:p>
        </p:txBody>
      </p:sp>
    </p:spTree>
    <p:extLst>
      <p:ext uri="{BB962C8B-B14F-4D97-AF65-F5344CB8AC3E}">
        <p14:creationId xmlns:p14="http://schemas.microsoft.com/office/powerpoint/2010/main" val="1750743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91B65170-5002-45E1-94B2-1352AC7B72C4}"/>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A05EDEAB-D924-4773-8150-79DE743FF268}"/>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9569D0E-BA29-437B-AA70-70C4707B08F5}"/>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168DA23-924C-4794-AA6E-B086B120A6E8}" type="datetimeFigureOut">
              <a:rPr lang="he-IL" smtClean="0"/>
              <a:t>ה'/אדר א/תשפ"ב</a:t>
            </a:fld>
            <a:endParaRPr lang="he-IL"/>
          </a:p>
        </p:txBody>
      </p:sp>
      <p:sp>
        <p:nvSpPr>
          <p:cNvPr id="5" name="מציין מיקום של כותרת תחתונה 4">
            <a:extLst>
              <a:ext uri="{FF2B5EF4-FFF2-40B4-BE49-F238E27FC236}">
                <a16:creationId xmlns:a16="http://schemas.microsoft.com/office/drawing/2014/main" id="{4471E7A4-A944-4E70-9A3B-78C3D821E0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442C780F-DD7F-44CA-A5EB-7DD092C0CD0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92B52CB-BD82-4089-A89C-0D5C8C969176}" type="slidenum">
              <a:rPr lang="he-IL" smtClean="0"/>
              <a:t>‹#›</a:t>
            </a:fld>
            <a:endParaRPr lang="he-IL"/>
          </a:p>
        </p:txBody>
      </p:sp>
    </p:spTree>
    <p:extLst>
      <p:ext uri="{BB962C8B-B14F-4D97-AF65-F5344CB8AC3E}">
        <p14:creationId xmlns:p14="http://schemas.microsoft.com/office/powerpoint/2010/main" val="1647866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he.wikisource.org/wiki/%D7%A7%D7%98%D7%92%D7%95%D7%A8%D7%99%D7%94:%D7%9E%D7%A9%D7%9C%D7%99_%D7%99%D7%96_%D7%94" TargetMode="External"/><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5" name="תיבת טקסט 4">
            <a:extLst>
              <a:ext uri="{FF2B5EF4-FFF2-40B4-BE49-F238E27FC236}">
                <a16:creationId xmlns:a16="http://schemas.microsoft.com/office/drawing/2014/main" id="{81287436-9DEA-4E3B-86F2-198FEDD3B5CC}"/>
              </a:ext>
            </a:extLst>
          </p:cNvPr>
          <p:cNvSpPr txBox="1"/>
          <p:nvPr/>
        </p:nvSpPr>
        <p:spPr>
          <a:xfrm>
            <a:off x="674651" y="989822"/>
            <a:ext cx="10883900" cy="2800767"/>
          </a:xfrm>
          <a:prstGeom prst="rect">
            <a:avLst/>
          </a:prstGeom>
          <a:noFill/>
        </p:spPr>
        <p:txBody>
          <a:bodyPr wrap="square" rtlCol="1">
            <a:spAutoFit/>
          </a:bodyPr>
          <a:lstStyle/>
          <a:p>
            <a:pPr algn="ctr"/>
            <a:r>
              <a:rPr lang="he-IL" sz="8800" dirty="0">
                <a:latin typeface="Fb Afikoman" panose="02020503050405020304" pitchFamily="18" charset="-79"/>
                <a:cs typeface="Fb Afikoman" panose="02020503050405020304" pitchFamily="18" charset="-79"/>
              </a:rPr>
              <a:t>מצווה תקכ"ט:</a:t>
            </a:r>
          </a:p>
          <a:p>
            <a:pPr algn="ctr"/>
            <a:r>
              <a:rPr lang="he-IL" sz="8800" dirty="0">
                <a:latin typeface="Fb Afikoman" panose="02020503050405020304" pitchFamily="18" charset="-79"/>
                <a:cs typeface="Fb Afikoman" panose="02020503050405020304" pitchFamily="18" charset="-79"/>
              </a:rPr>
              <a:t>מצווה שלא להשחית</a:t>
            </a:r>
          </a:p>
        </p:txBody>
      </p:sp>
    </p:spTree>
    <p:extLst>
      <p:ext uri="{BB962C8B-B14F-4D97-AF65-F5344CB8AC3E}">
        <p14:creationId xmlns:p14="http://schemas.microsoft.com/office/powerpoint/2010/main" val="3220699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5" name="תיבת טקסט 4">
            <a:extLst>
              <a:ext uri="{FF2B5EF4-FFF2-40B4-BE49-F238E27FC236}">
                <a16:creationId xmlns:a16="http://schemas.microsoft.com/office/drawing/2014/main" id="{81287436-9DEA-4E3B-86F2-198FEDD3B5CC}"/>
              </a:ext>
            </a:extLst>
          </p:cNvPr>
          <p:cNvSpPr txBox="1"/>
          <p:nvPr/>
        </p:nvSpPr>
        <p:spPr>
          <a:xfrm>
            <a:off x="293651" y="580479"/>
            <a:ext cx="11645899" cy="1107996"/>
          </a:xfrm>
          <a:prstGeom prst="rect">
            <a:avLst/>
          </a:prstGeom>
          <a:noFill/>
        </p:spPr>
        <p:txBody>
          <a:bodyPr wrap="square" rtlCol="1">
            <a:spAutoFit/>
          </a:bodyPr>
          <a:lstStyle/>
          <a:p>
            <a:pPr algn="ctr"/>
            <a:r>
              <a:rPr lang="he-IL" sz="6600" dirty="0">
                <a:latin typeface="Fb Afikoman" panose="02020503050405020304" pitchFamily="18" charset="-79"/>
                <a:cs typeface="Fb Afikoman" panose="02020503050405020304" pitchFamily="18" charset="-79"/>
              </a:rPr>
              <a:t>מתי ובמי נוהגת </a:t>
            </a:r>
            <a:r>
              <a:rPr lang="he-IL" sz="6600" dirty="0" err="1">
                <a:latin typeface="Fb Afikoman" panose="02020503050405020304" pitchFamily="18" charset="-79"/>
                <a:cs typeface="Fb Afikoman" panose="02020503050405020304" pitchFamily="18" charset="-79"/>
              </a:rPr>
              <a:t>המצוה</a:t>
            </a:r>
            <a:r>
              <a:rPr lang="he-IL" sz="6600" dirty="0">
                <a:latin typeface="Fb Afikoman" panose="02020503050405020304" pitchFamily="18" charset="-79"/>
                <a:cs typeface="Fb Afikoman" panose="02020503050405020304" pitchFamily="18" charset="-79"/>
              </a:rPr>
              <a:t>?</a:t>
            </a:r>
          </a:p>
        </p:txBody>
      </p:sp>
      <p:sp>
        <p:nvSpPr>
          <p:cNvPr id="6" name="תיבת טקסט 5">
            <a:extLst>
              <a:ext uri="{FF2B5EF4-FFF2-40B4-BE49-F238E27FC236}">
                <a16:creationId xmlns:a16="http://schemas.microsoft.com/office/drawing/2014/main" id="{A10430BF-B7A4-4E96-8AFE-00AFF12F687C}"/>
              </a:ext>
            </a:extLst>
          </p:cNvPr>
          <p:cNvSpPr txBox="1"/>
          <p:nvPr/>
        </p:nvSpPr>
        <p:spPr>
          <a:xfrm>
            <a:off x="579401" y="1688475"/>
            <a:ext cx="11074400" cy="6106287"/>
          </a:xfrm>
          <a:prstGeom prst="rect">
            <a:avLst/>
          </a:prstGeom>
          <a:noFill/>
        </p:spPr>
        <p:txBody>
          <a:bodyPr wrap="square" rtlCol="1">
            <a:spAutoFit/>
          </a:bodyPr>
          <a:lstStyle/>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בגברים ובנשים,</a:t>
            </a:r>
          </a:p>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בכל מקום וזמן.</a:t>
            </a:r>
          </a:p>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והעובר על לאו זה –חייב מלקות</a:t>
            </a:r>
          </a:p>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ועל שאר ההשחתה (שהם מדברי חז"ל) – מכים אותו מכת מרדות</a:t>
            </a:r>
          </a:p>
          <a:p>
            <a:pPr marL="274320" lvl="0" indent="-274320" algn="ctr">
              <a:spcBef>
                <a:spcPct val="20000"/>
              </a:spcBef>
              <a:buClr>
                <a:srgbClr val="0BD0D9"/>
              </a:buClr>
              <a:buSzPct val="95000"/>
            </a:pPr>
            <a:endParaRPr lang="he-IL" sz="4000" dirty="0">
              <a:latin typeface="Fb BoeiManali" panose="02020503050405020304" pitchFamily="18" charset="-79"/>
              <a:cs typeface="Fb BoeiManali" panose="02020503050405020304" pitchFamily="18" charset="-79"/>
            </a:endParaRPr>
          </a:p>
          <a:p>
            <a:pPr marL="274320" lvl="0" indent="-274320" algn="ctr">
              <a:spcBef>
                <a:spcPct val="20000"/>
              </a:spcBef>
              <a:buClr>
                <a:srgbClr val="0BD0D9"/>
              </a:buClr>
              <a:buSzPct val="95000"/>
            </a:pPr>
            <a:endParaRPr lang="he-IL" sz="5400" dirty="0">
              <a:latin typeface="Fb BoeiManali" panose="02020503050405020304" pitchFamily="18" charset="-79"/>
              <a:cs typeface="Fb BoeiManali" panose="02020503050405020304" pitchFamily="18" charset="-79"/>
            </a:endParaRPr>
          </a:p>
          <a:p>
            <a:pPr algn="ctr"/>
            <a:endParaRPr lang="he-IL" sz="5400" dirty="0">
              <a:latin typeface="Fb BoeiManali" panose="02020503050405020304" pitchFamily="18" charset="-79"/>
              <a:cs typeface="Fb BoeiManali" panose="02020503050405020304" pitchFamily="18" charset="-79"/>
            </a:endParaRPr>
          </a:p>
        </p:txBody>
      </p:sp>
    </p:spTree>
    <p:extLst>
      <p:ext uri="{BB962C8B-B14F-4D97-AF65-F5344CB8AC3E}">
        <p14:creationId xmlns:p14="http://schemas.microsoft.com/office/powerpoint/2010/main" val="2323519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5" name="תיבת טקסט 4">
            <a:extLst>
              <a:ext uri="{FF2B5EF4-FFF2-40B4-BE49-F238E27FC236}">
                <a16:creationId xmlns:a16="http://schemas.microsoft.com/office/drawing/2014/main" id="{81287436-9DEA-4E3B-86F2-198FEDD3B5CC}"/>
              </a:ext>
            </a:extLst>
          </p:cNvPr>
          <p:cNvSpPr txBox="1"/>
          <p:nvPr/>
        </p:nvSpPr>
        <p:spPr>
          <a:xfrm>
            <a:off x="254000" y="-62875"/>
            <a:ext cx="11645899" cy="1107996"/>
          </a:xfrm>
          <a:prstGeom prst="rect">
            <a:avLst/>
          </a:prstGeom>
          <a:noFill/>
        </p:spPr>
        <p:txBody>
          <a:bodyPr wrap="square" rtlCol="1">
            <a:spAutoFit/>
          </a:bodyPr>
          <a:lstStyle/>
          <a:p>
            <a:pPr algn="ctr"/>
            <a:r>
              <a:rPr lang="he-IL" sz="6600" dirty="0">
                <a:latin typeface="Fb Afikoman" panose="02020503050405020304" pitchFamily="18" charset="-79"/>
                <a:cs typeface="Fb Afikoman" panose="02020503050405020304" pitchFamily="18" charset="-79"/>
              </a:rPr>
              <a:t>עונשו של מי שעבר על המצווה</a:t>
            </a:r>
          </a:p>
        </p:txBody>
      </p:sp>
      <p:sp>
        <p:nvSpPr>
          <p:cNvPr id="6" name="תיבת טקסט 5">
            <a:extLst>
              <a:ext uri="{FF2B5EF4-FFF2-40B4-BE49-F238E27FC236}">
                <a16:creationId xmlns:a16="http://schemas.microsoft.com/office/drawing/2014/main" id="{A10430BF-B7A4-4E96-8AFE-00AFF12F687C}"/>
              </a:ext>
            </a:extLst>
          </p:cNvPr>
          <p:cNvSpPr txBox="1"/>
          <p:nvPr/>
        </p:nvSpPr>
        <p:spPr>
          <a:xfrm>
            <a:off x="579401" y="1688475"/>
            <a:ext cx="11074400" cy="7965257"/>
          </a:xfrm>
          <a:prstGeom prst="rect">
            <a:avLst/>
          </a:prstGeom>
          <a:noFill/>
        </p:spPr>
        <p:txBody>
          <a:bodyPr wrap="square" rtlCol="1">
            <a:spAutoFit/>
          </a:bodyPr>
          <a:lstStyle/>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עבר על לאו-</a:t>
            </a:r>
          </a:p>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וחייב במלקות אם השחית עצי מאכל.</a:t>
            </a:r>
          </a:p>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חייב מכת מרדות- אם השחית דברים אחרים.</a:t>
            </a:r>
          </a:p>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*מרדות: עונש מכות שמטילים חכמים על אדם.</a:t>
            </a:r>
          </a:p>
          <a:p>
            <a:pPr marL="274320" lvl="0" indent="-274320" algn="ctr">
              <a:spcBef>
                <a:spcPct val="20000"/>
              </a:spcBef>
              <a:buClr>
                <a:srgbClr val="0BD0D9"/>
              </a:buClr>
              <a:buSzPct val="95000"/>
            </a:pPr>
            <a:endParaRPr lang="he-IL" sz="4000" dirty="0">
              <a:latin typeface="Fb BoeiManali" panose="02020503050405020304" pitchFamily="18" charset="-79"/>
              <a:cs typeface="Fb BoeiManali" panose="02020503050405020304" pitchFamily="18" charset="-79"/>
            </a:endParaRPr>
          </a:p>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(יש הבדל כיוון שהאיסור בעצי מאכל כתוב בתורה,</a:t>
            </a:r>
          </a:p>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והדברים האחרים אינם מפורשים).</a:t>
            </a:r>
          </a:p>
          <a:p>
            <a:pPr marL="274320" lvl="0" indent="-274320" algn="ctr">
              <a:spcBef>
                <a:spcPct val="20000"/>
              </a:spcBef>
              <a:buClr>
                <a:srgbClr val="0BD0D9"/>
              </a:buClr>
              <a:buSzPct val="95000"/>
            </a:pPr>
            <a:endParaRPr lang="he-IL" sz="3600" dirty="0">
              <a:latin typeface="Fb BoeiManali" panose="02020503050405020304" pitchFamily="18" charset="-79"/>
              <a:cs typeface="Fb BoeiManali" panose="02020503050405020304" pitchFamily="18" charset="-79"/>
            </a:endParaRPr>
          </a:p>
          <a:p>
            <a:pPr marL="274320" lvl="0" indent="-274320" algn="ctr">
              <a:spcBef>
                <a:spcPct val="20000"/>
              </a:spcBef>
              <a:buClr>
                <a:srgbClr val="0BD0D9"/>
              </a:buClr>
              <a:buSzPct val="95000"/>
            </a:pPr>
            <a:endParaRPr lang="he-IL" sz="7200" dirty="0">
              <a:latin typeface="Fb BoeiManali" panose="02020503050405020304" pitchFamily="18" charset="-79"/>
              <a:cs typeface="Fb BoeiManali" panose="02020503050405020304" pitchFamily="18" charset="-79"/>
            </a:endParaRPr>
          </a:p>
          <a:p>
            <a:pPr algn="ctr"/>
            <a:endParaRPr lang="he-IL" sz="5400" dirty="0">
              <a:latin typeface="Fb BoeiManali" panose="02020503050405020304" pitchFamily="18" charset="-79"/>
              <a:cs typeface="Fb BoeiManali" panose="02020503050405020304" pitchFamily="18" charset="-79"/>
            </a:endParaRPr>
          </a:p>
        </p:txBody>
      </p:sp>
    </p:spTree>
    <p:extLst>
      <p:ext uri="{BB962C8B-B14F-4D97-AF65-F5344CB8AC3E}">
        <p14:creationId xmlns:p14="http://schemas.microsoft.com/office/powerpoint/2010/main" val="770175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5" name="תיבת טקסט 4">
            <a:extLst>
              <a:ext uri="{FF2B5EF4-FFF2-40B4-BE49-F238E27FC236}">
                <a16:creationId xmlns:a16="http://schemas.microsoft.com/office/drawing/2014/main" id="{81287436-9DEA-4E3B-86F2-198FEDD3B5CC}"/>
              </a:ext>
            </a:extLst>
          </p:cNvPr>
          <p:cNvSpPr txBox="1"/>
          <p:nvPr/>
        </p:nvSpPr>
        <p:spPr>
          <a:xfrm>
            <a:off x="254000" y="-62875"/>
            <a:ext cx="11645899" cy="1107996"/>
          </a:xfrm>
          <a:prstGeom prst="rect">
            <a:avLst/>
          </a:prstGeom>
          <a:noFill/>
        </p:spPr>
        <p:txBody>
          <a:bodyPr wrap="square" rtlCol="1">
            <a:spAutoFit/>
          </a:bodyPr>
          <a:lstStyle/>
          <a:p>
            <a:pPr algn="ctr"/>
            <a:r>
              <a:rPr lang="he-IL" sz="6600" dirty="0">
                <a:latin typeface="Fb Afikoman" panose="02020503050405020304" pitchFamily="18" charset="-79"/>
                <a:cs typeface="Fb Afikoman" panose="02020503050405020304" pitchFamily="18" charset="-79"/>
              </a:rPr>
              <a:t>שאלת בגרות לדוגמא:</a:t>
            </a:r>
          </a:p>
        </p:txBody>
      </p:sp>
      <p:sp>
        <p:nvSpPr>
          <p:cNvPr id="7" name="תיבת טקסט 6">
            <a:extLst>
              <a:ext uri="{FF2B5EF4-FFF2-40B4-BE49-F238E27FC236}">
                <a16:creationId xmlns:a16="http://schemas.microsoft.com/office/drawing/2014/main" id="{4E08F80F-1208-427E-BFD2-B8033353AFC4}"/>
              </a:ext>
            </a:extLst>
          </p:cNvPr>
          <p:cNvSpPr txBox="1"/>
          <p:nvPr/>
        </p:nvSpPr>
        <p:spPr>
          <a:xfrm>
            <a:off x="657071" y="1351384"/>
            <a:ext cx="11074400" cy="1600438"/>
          </a:xfrm>
          <a:prstGeom prst="rect">
            <a:avLst/>
          </a:prstGeom>
          <a:noFill/>
        </p:spPr>
        <p:txBody>
          <a:bodyPr wrap="square" rtlCol="1">
            <a:spAutoFit/>
          </a:bodyPr>
          <a:lstStyle/>
          <a:p>
            <a:pPr algn="ctr"/>
            <a:r>
              <a:rPr lang="he-IL" sz="4400">
                <a:latin typeface="Fb BoeiManali" panose="02020503050405020304" pitchFamily="18" charset="-79"/>
                <a:cs typeface="Fb BoeiManali" panose="02020503050405020304" pitchFamily="18" charset="-79"/>
              </a:rPr>
              <a:t>מהו </a:t>
            </a:r>
            <a:r>
              <a:rPr lang="he-IL" sz="4400" dirty="0">
                <a:latin typeface="Fb BoeiManali" panose="02020503050405020304" pitchFamily="18" charset="-79"/>
                <a:cs typeface="Fb BoeiManali" panose="02020503050405020304" pitchFamily="18" charset="-79"/>
              </a:rPr>
              <a:t>האיסור מדאורייתא במצווה זו? ומהי התוספת מחכמים? </a:t>
            </a:r>
            <a:endParaRPr lang="he-IL" sz="41300" dirty="0">
              <a:latin typeface="Fb BoeiManali" panose="02020503050405020304" pitchFamily="18" charset="-79"/>
              <a:cs typeface="Fb BoeiManali" panose="02020503050405020304" pitchFamily="18" charset="-79"/>
            </a:endParaRPr>
          </a:p>
          <a:p>
            <a:pPr algn="ctr"/>
            <a:endParaRPr lang="he-IL" sz="5400" dirty="0">
              <a:latin typeface="Fb BoeiManali" panose="02020503050405020304" pitchFamily="18" charset="-79"/>
              <a:cs typeface="Fb BoeiManali" panose="02020503050405020304" pitchFamily="18" charset="-79"/>
            </a:endParaRPr>
          </a:p>
        </p:txBody>
      </p:sp>
    </p:spTree>
    <p:extLst>
      <p:ext uri="{BB962C8B-B14F-4D97-AF65-F5344CB8AC3E}">
        <p14:creationId xmlns:p14="http://schemas.microsoft.com/office/powerpoint/2010/main" val="1110655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5" name="תיבת טקסט 4">
            <a:extLst>
              <a:ext uri="{FF2B5EF4-FFF2-40B4-BE49-F238E27FC236}">
                <a16:creationId xmlns:a16="http://schemas.microsoft.com/office/drawing/2014/main" id="{81287436-9DEA-4E3B-86F2-198FEDD3B5CC}"/>
              </a:ext>
            </a:extLst>
          </p:cNvPr>
          <p:cNvSpPr txBox="1"/>
          <p:nvPr/>
        </p:nvSpPr>
        <p:spPr>
          <a:xfrm>
            <a:off x="254000" y="-62875"/>
            <a:ext cx="11645899" cy="1107996"/>
          </a:xfrm>
          <a:prstGeom prst="rect">
            <a:avLst/>
          </a:prstGeom>
          <a:noFill/>
        </p:spPr>
        <p:txBody>
          <a:bodyPr wrap="square" rtlCol="1">
            <a:spAutoFit/>
          </a:bodyPr>
          <a:lstStyle/>
          <a:p>
            <a:pPr algn="ctr"/>
            <a:r>
              <a:rPr lang="he-IL" sz="6600" dirty="0">
                <a:latin typeface="Fb Afikoman" panose="02020503050405020304" pitchFamily="18" charset="-79"/>
                <a:cs typeface="Fb Afikoman" panose="02020503050405020304" pitchFamily="18" charset="-79"/>
              </a:rPr>
              <a:t>תשובה:</a:t>
            </a:r>
          </a:p>
        </p:txBody>
      </p:sp>
      <p:sp>
        <p:nvSpPr>
          <p:cNvPr id="7" name="תיבת טקסט 6">
            <a:extLst>
              <a:ext uri="{FF2B5EF4-FFF2-40B4-BE49-F238E27FC236}">
                <a16:creationId xmlns:a16="http://schemas.microsoft.com/office/drawing/2014/main" id="{4E08F80F-1208-427E-BFD2-B8033353AFC4}"/>
              </a:ext>
            </a:extLst>
          </p:cNvPr>
          <p:cNvSpPr txBox="1"/>
          <p:nvPr/>
        </p:nvSpPr>
        <p:spPr>
          <a:xfrm>
            <a:off x="657071" y="1351384"/>
            <a:ext cx="10644203" cy="2431435"/>
          </a:xfrm>
          <a:prstGeom prst="rect">
            <a:avLst/>
          </a:prstGeom>
          <a:noFill/>
        </p:spPr>
        <p:txBody>
          <a:bodyPr wrap="square" rtlCol="1">
            <a:spAutoFit/>
          </a:bodyPr>
          <a:lstStyle/>
          <a:p>
            <a:r>
              <a:rPr lang="en-US" b="1" dirty="0"/>
              <a:t> </a:t>
            </a:r>
            <a:endParaRPr lang="en-US" sz="2800" dirty="0">
              <a:latin typeface="Fb BoeiManali" panose="02020503050405020304" pitchFamily="18" charset="-79"/>
              <a:cs typeface="Fb BoeiManali" panose="02020503050405020304" pitchFamily="18" charset="-79"/>
            </a:endParaRPr>
          </a:p>
          <a:p>
            <a:pPr algn="ctr"/>
            <a:r>
              <a:rPr lang="he-IL" sz="4000" dirty="0">
                <a:latin typeface="Fb BoeiManali" panose="02020503050405020304" pitchFamily="18" charset="-79"/>
                <a:cs typeface="Fb BoeiManali" panose="02020503050405020304" pitchFamily="18" charset="-79"/>
              </a:rPr>
              <a:t>מהתורה אסור להשחית עצי פרי </a:t>
            </a:r>
          </a:p>
          <a:p>
            <a:pPr algn="ctr"/>
            <a:r>
              <a:rPr lang="he-IL" sz="4000" dirty="0">
                <a:latin typeface="Fb BoeiManali" panose="02020503050405020304" pitchFamily="18" charset="-79"/>
                <a:cs typeface="Fb BoeiManali" panose="02020503050405020304" pitchFamily="18" charset="-79"/>
              </a:rPr>
              <a:t>מחכמים- אסור להשחית כל דבר שלא לצורך.</a:t>
            </a:r>
            <a:endParaRPr lang="en-US" sz="4000" dirty="0">
              <a:latin typeface="Fb BoeiManali" panose="02020503050405020304" pitchFamily="18" charset="-79"/>
              <a:cs typeface="Fb BoeiManali" panose="02020503050405020304" pitchFamily="18" charset="-79"/>
            </a:endParaRPr>
          </a:p>
          <a:p>
            <a:pPr algn="ctr"/>
            <a:endParaRPr lang="he-IL" sz="5400" dirty="0">
              <a:latin typeface="Fb BoeiManali" panose="02020503050405020304" pitchFamily="18" charset="-79"/>
              <a:cs typeface="Fb BoeiManali" panose="02020503050405020304" pitchFamily="18" charset="-79"/>
            </a:endParaRPr>
          </a:p>
        </p:txBody>
      </p:sp>
    </p:spTree>
    <p:extLst>
      <p:ext uri="{BB962C8B-B14F-4D97-AF65-F5344CB8AC3E}">
        <p14:creationId xmlns:p14="http://schemas.microsoft.com/office/powerpoint/2010/main" val="2141222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5" name="תיבת טקסט 4">
            <a:extLst>
              <a:ext uri="{FF2B5EF4-FFF2-40B4-BE49-F238E27FC236}">
                <a16:creationId xmlns:a16="http://schemas.microsoft.com/office/drawing/2014/main" id="{81287436-9DEA-4E3B-86F2-198FEDD3B5CC}"/>
              </a:ext>
            </a:extLst>
          </p:cNvPr>
          <p:cNvSpPr txBox="1"/>
          <p:nvPr/>
        </p:nvSpPr>
        <p:spPr>
          <a:xfrm>
            <a:off x="558800" y="317500"/>
            <a:ext cx="11074400" cy="1446550"/>
          </a:xfrm>
          <a:prstGeom prst="rect">
            <a:avLst/>
          </a:prstGeom>
          <a:noFill/>
        </p:spPr>
        <p:txBody>
          <a:bodyPr wrap="square" rtlCol="1">
            <a:spAutoFit/>
          </a:bodyPr>
          <a:lstStyle/>
          <a:p>
            <a:pPr algn="ctr"/>
            <a:r>
              <a:rPr lang="he-IL" sz="8800" dirty="0">
                <a:latin typeface="Fb Afikoman" panose="02020503050405020304" pitchFamily="18" charset="-79"/>
                <a:cs typeface="Fb Afikoman" panose="02020503050405020304" pitchFamily="18" charset="-79"/>
              </a:rPr>
              <a:t>א': הגדרת המצווה:</a:t>
            </a:r>
          </a:p>
        </p:txBody>
      </p:sp>
      <p:sp>
        <p:nvSpPr>
          <p:cNvPr id="6" name="תיבת טקסט 5">
            <a:extLst>
              <a:ext uri="{FF2B5EF4-FFF2-40B4-BE49-F238E27FC236}">
                <a16:creationId xmlns:a16="http://schemas.microsoft.com/office/drawing/2014/main" id="{A10430BF-B7A4-4E96-8AFE-00AFF12F687C}"/>
              </a:ext>
            </a:extLst>
          </p:cNvPr>
          <p:cNvSpPr txBox="1"/>
          <p:nvPr/>
        </p:nvSpPr>
        <p:spPr>
          <a:xfrm>
            <a:off x="579401" y="1591846"/>
            <a:ext cx="11074400" cy="2123658"/>
          </a:xfrm>
          <a:prstGeom prst="rect">
            <a:avLst/>
          </a:prstGeom>
          <a:noFill/>
        </p:spPr>
        <p:txBody>
          <a:bodyPr wrap="square" rtlCol="1">
            <a:spAutoFit/>
          </a:bodyPr>
          <a:lstStyle/>
          <a:p>
            <a:pPr algn="ctr"/>
            <a:r>
              <a:rPr lang="he-IL" sz="6600" dirty="0">
                <a:latin typeface="Fb BoeiManali" panose="02020503050405020304" pitchFamily="18" charset="-79"/>
                <a:cs typeface="Fb BoeiManali" panose="02020503050405020304" pitchFamily="18" charset="-79"/>
              </a:rPr>
              <a:t>שלא להשחית אילני מאכל.</a:t>
            </a:r>
          </a:p>
          <a:p>
            <a:pPr algn="ctr"/>
            <a:endParaRPr lang="he-IL" sz="6600" dirty="0">
              <a:latin typeface="Fb BoeiManali" panose="02020503050405020304" pitchFamily="18" charset="-79"/>
              <a:cs typeface="Fb BoeiManali" panose="02020503050405020304" pitchFamily="18" charset="-79"/>
            </a:endParaRPr>
          </a:p>
        </p:txBody>
      </p:sp>
      <p:sp>
        <p:nvSpPr>
          <p:cNvPr id="7" name="תיבת טקסט 6">
            <a:extLst>
              <a:ext uri="{FF2B5EF4-FFF2-40B4-BE49-F238E27FC236}">
                <a16:creationId xmlns:a16="http://schemas.microsoft.com/office/drawing/2014/main" id="{07303004-2131-4A16-985A-FCF834C3864D}"/>
              </a:ext>
            </a:extLst>
          </p:cNvPr>
          <p:cNvSpPr txBox="1"/>
          <p:nvPr/>
        </p:nvSpPr>
        <p:spPr>
          <a:xfrm>
            <a:off x="579401" y="3777541"/>
            <a:ext cx="11074400" cy="1446550"/>
          </a:xfrm>
          <a:prstGeom prst="rect">
            <a:avLst/>
          </a:prstGeom>
          <a:noFill/>
        </p:spPr>
        <p:txBody>
          <a:bodyPr wrap="square" rtlCol="1">
            <a:spAutoFit/>
          </a:bodyPr>
          <a:lstStyle/>
          <a:p>
            <a:pPr algn="ctr"/>
            <a:r>
              <a:rPr lang="he-IL" sz="6600" dirty="0">
                <a:latin typeface="Fb Afikoman" panose="02020503050405020304" pitchFamily="18" charset="-79"/>
                <a:cs typeface="Fb Afikoman" panose="02020503050405020304" pitchFamily="18" charset="-79"/>
              </a:rPr>
              <a:t>ב. מקור</a:t>
            </a:r>
            <a:r>
              <a:rPr lang="he-IL" sz="8800" dirty="0">
                <a:latin typeface="Fb Afikoman" panose="02020503050405020304" pitchFamily="18" charset="-79"/>
                <a:cs typeface="Fb Afikoman" panose="02020503050405020304" pitchFamily="18" charset="-79"/>
              </a:rPr>
              <a:t>:</a:t>
            </a:r>
          </a:p>
        </p:txBody>
      </p:sp>
      <p:sp>
        <p:nvSpPr>
          <p:cNvPr id="8" name="תיבת טקסט 7">
            <a:extLst>
              <a:ext uri="{FF2B5EF4-FFF2-40B4-BE49-F238E27FC236}">
                <a16:creationId xmlns:a16="http://schemas.microsoft.com/office/drawing/2014/main" id="{0C5AEE83-488E-4B5D-8BD7-8F6684142F3C}"/>
              </a:ext>
            </a:extLst>
          </p:cNvPr>
          <p:cNvSpPr txBox="1"/>
          <p:nvPr/>
        </p:nvSpPr>
        <p:spPr>
          <a:xfrm>
            <a:off x="538199" y="4989850"/>
            <a:ext cx="11074400" cy="1938992"/>
          </a:xfrm>
          <a:prstGeom prst="rect">
            <a:avLst/>
          </a:prstGeom>
          <a:noFill/>
        </p:spPr>
        <p:txBody>
          <a:bodyPr wrap="square" rtlCol="1">
            <a:spAutoFit/>
          </a:bodyPr>
          <a:lstStyle/>
          <a:p>
            <a:pPr lvl="0" algn="ctr">
              <a:spcBef>
                <a:spcPct val="20000"/>
              </a:spcBef>
              <a:buClr>
                <a:srgbClr val="0BD0D9"/>
              </a:buClr>
              <a:buSzPct val="95000"/>
            </a:pPr>
            <a:r>
              <a:rPr lang="he-IL" sz="6000" dirty="0">
                <a:latin typeface="Fb BoeiManali" panose="02020503050405020304" pitchFamily="18" charset="-79"/>
                <a:cs typeface="Fb BoeiManali" panose="02020503050405020304" pitchFamily="18" charset="-79"/>
              </a:rPr>
              <a:t>"לא תשחית את עצה.. ואותו לא תכרות" (דברים</a:t>
            </a:r>
            <a:r>
              <a:rPr lang="he-IL" sz="5400" dirty="0">
                <a:latin typeface="Fb BoeiManali" panose="02020503050405020304" pitchFamily="18" charset="-79"/>
                <a:cs typeface="Fb BoeiManali" panose="02020503050405020304" pitchFamily="18" charset="-79"/>
              </a:rPr>
              <a:t>)</a:t>
            </a:r>
          </a:p>
        </p:txBody>
      </p:sp>
    </p:spTree>
    <p:extLst>
      <p:ext uri="{BB962C8B-B14F-4D97-AF65-F5344CB8AC3E}">
        <p14:creationId xmlns:p14="http://schemas.microsoft.com/office/powerpoint/2010/main" val="4209375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5" name="תיבת טקסט 4">
            <a:extLst>
              <a:ext uri="{FF2B5EF4-FFF2-40B4-BE49-F238E27FC236}">
                <a16:creationId xmlns:a16="http://schemas.microsoft.com/office/drawing/2014/main" id="{81287436-9DEA-4E3B-86F2-198FEDD3B5CC}"/>
              </a:ext>
            </a:extLst>
          </p:cNvPr>
          <p:cNvSpPr txBox="1"/>
          <p:nvPr/>
        </p:nvSpPr>
        <p:spPr>
          <a:xfrm>
            <a:off x="558800" y="317500"/>
            <a:ext cx="11074400" cy="1015663"/>
          </a:xfrm>
          <a:prstGeom prst="rect">
            <a:avLst/>
          </a:prstGeom>
          <a:noFill/>
        </p:spPr>
        <p:txBody>
          <a:bodyPr wrap="square" rtlCol="1">
            <a:spAutoFit/>
          </a:bodyPr>
          <a:lstStyle/>
          <a:p>
            <a:pPr algn="ctr"/>
            <a:r>
              <a:rPr lang="he-IL" sz="6000" dirty="0">
                <a:latin typeface="Fb Afikoman" panose="02020503050405020304" pitchFamily="18" charset="-79"/>
                <a:cs typeface="Fb Afikoman" panose="02020503050405020304" pitchFamily="18" charset="-79"/>
              </a:rPr>
              <a:t>הרחבת המצווה:</a:t>
            </a:r>
          </a:p>
        </p:txBody>
      </p:sp>
      <p:sp>
        <p:nvSpPr>
          <p:cNvPr id="6" name="תיבת טקסט 5">
            <a:extLst>
              <a:ext uri="{FF2B5EF4-FFF2-40B4-BE49-F238E27FC236}">
                <a16:creationId xmlns:a16="http://schemas.microsoft.com/office/drawing/2014/main" id="{A10430BF-B7A4-4E96-8AFE-00AFF12F687C}"/>
              </a:ext>
            </a:extLst>
          </p:cNvPr>
          <p:cNvSpPr txBox="1"/>
          <p:nvPr/>
        </p:nvSpPr>
        <p:spPr>
          <a:xfrm>
            <a:off x="579401" y="1591846"/>
            <a:ext cx="11074400" cy="6278642"/>
          </a:xfrm>
          <a:prstGeom prst="rect">
            <a:avLst/>
          </a:prstGeom>
          <a:noFill/>
        </p:spPr>
        <p:txBody>
          <a:bodyPr wrap="square" rtlCol="1">
            <a:spAutoFit/>
          </a:bodyPr>
          <a:lstStyle/>
          <a:p>
            <a:pPr algn="ctr"/>
            <a:endParaRPr lang="he-IL" sz="4800" dirty="0">
              <a:latin typeface="Fb BoeiManali" panose="02020503050405020304" pitchFamily="18" charset="-79"/>
              <a:cs typeface="Fb BoeiManali" panose="02020503050405020304" pitchFamily="18" charset="-79"/>
            </a:endParaRPr>
          </a:p>
          <a:p>
            <a:pPr algn="ctr"/>
            <a:r>
              <a:rPr lang="he-IL" sz="3200" b="0" i="0" dirty="0">
                <a:solidFill>
                  <a:srgbClr val="202122"/>
                </a:solidFill>
                <a:effectLst/>
                <a:latin typeface="Abraham" panose="00000500000000000000" pitchFamily="2" charset="-79"/>
                <a:cs typeface="Abraham" panose="00000500000000000000" pitchFamily="2" charset="-79"/>
              </a:rPr>
              <a:t>"וכמו כן נכנס תחת זה הלאו שלא לעשות שום הפסד, כגון לשרוף או לקרוע בגד או לשבר כלי לבטלה, ובכל </a:t>
            </a:r>
            <a:r>
              <a:rPr lang="he-IL" sz="3200" b="0" i="0" dirty="0" err="1">
                <a:solidFill>
                  <a:srgbClr val="202122"/>
                </a:solidFill>
                <a:effectLst/>
                <a:latin typeface="Abraham" panose="00000500000000000000" pitchFamily="2" charset="-79"/>
                <a:cs typeface="Abraham" panose="00000500000000000000" pitchFamily="2" charset="-79"/>
              </a:rPr>
              <a:t>ענינים</a:t>
            </a:r>
            <a:r>
              <a:rPr lang="he-IL" sz="3200" b="0" i="0" dirty="0">
                <a:solidFill>
                  <a:srgbClr val="202122"/>
                </a:solidFill>
                <a:effectLst/>
                <a:latin typeface="Abraham" panose="00000500000000000000" pitchFamily="2" charset="-79"/>
                <a:cs typeface="Abraham" panose="00000500000000000000" pitchFamily="2" charset="-79"/>
              </a:rPr>
              <a:t> אלו ובכל כיוצא בם שיהיה בהם השחתה"</a:t>
            </a:r>
          </a:p>
          <a:p>
            <a:pPr algn="ctr"/>
            <a:r>
              <a:rPr lang="he-IL" sz="4800" dirty="0">
                <a:latin typeface="Fb BoeiManali" panose="02020503050405020304" pitchFamily="18" charset="-79"/>
                <a:cs typeface="Fb BoeiManali" panose="02020503050405020304" pitchFamily="18" charset="-79"/>
              </a:rPr>
              <a:t>אמנם מדובר בפסוק על עצי פרי,</a:t>
            </a:r>
          </a:p>
          <a:p>
            <a:pPr algn="ctr"/>
            <a:r>
              <a:rPr lang="he-IL" sz="4800" dirty="0">
                <a:latin typeface="Fb BoeiManali" panose="02020503050405020304" pitchFamily="18" charset="-79"/>
                <a:cs typeface="Fb BoeiManali" panose="02020503050405020304" pitchFamily="18" charset="-79"/>
              </a:rPr>
              <a:t>אך המצווה נוגעת להשחתה של כל דבר ללא צורך-</a:t>
            </a:r>
          </a:p>
          <a:p>
            <a:pPr algn="ctr"/>
            <a:r>
              <a:rPr lang="he-IL" sz="4800" dirty="0">
                <a:latin typeface="Fb BoeiManali" panose="02020503050405020304" pitchFamily="18" charset="-79"/>
                <a:cs typeface="Fb BoeiManali" panose="02020503050405020304" pitchFamily="18" charset="-79"/>
              </a:rPr>
              <a:t>כלים, בגדים ועוד.</a:t>
            </a:r>
          </a:p>
          <a:p>
            <a:pPr algn="ctr"/>
            <a:endParaRPr lang="he-IL" sz="6600" dirty="0">
              <a:latin typeface="Fb BoeiManali" panose="02020503050405020304" pitchFamily="18" charset="-79"/>
              <a:cs typeface="Fb BoeiManali" panose="02020503050405020304" pitchFamily="18" charset="-79"/>
            </a:endParaRPr>
          </a:p>
        </p:txBody>
      </p:sp>
    </p:spTree>
    <p:extLst>
      <p:ext uri="{BB962C8B-B14F-4D97-AF65-F5344CB8AC3E}">
        <p14:creationId xmlns:p14="http://schemas.microsoft.com/office/powerpoint/2010/main" val="739341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6" name="תיבת טקסט 5">
            <a:extLst>
              <a:ext uri="{FF2B5EF4-FFF2-40B4-BE49-F238E27FC236}">
                <a16:creationId xmlns:a16="http://schemas.microsoft.com/office/drawing/2014/main" id="{A10430BF-B7A4-4E96-8AFE-00AFF12F687C}"/>
              </a:ext>
            </a:extLst>
          </p:cNvPr>
          <p:cNvSpPr txBox="1"/>
          <p:nvPr/>
        </p:nvSpPr>
        <p:spPr>
          <a:xfrm>
            <a:off x="579401" y="1591846"/>
            <a:ext cx="11074400" cy="5016758"/>
          </a:xfrm>
          <a:prstGeom prst="rect">
            <a:avLst/>
          </a:prstGeom>
          <a:noFill/>
        </p:spPr>
        <p:txBody>
          <a:bodyPr wrap="square" rtlCol="1">
            <a:spAutoFit/>
          </a:bodyPr>
          <a:lstStyle/>
          <a:p>
            <a:pPr algn="ctr"/>
            <a:r>
              <a:rPr lang="he-IL" sz="4000" b="0" i="0" dirty="0">
                <a:solidFill>
                  <a:srgbClr val="202122"/>
                </a:solidFill>
                <a:effectLst/>
                <a:latin typeface="Abraham" panose="00000500000000000000" pitchFamily="2" charset="-79"/>
                <a:cs typeface="Abraham" panose="00000500000000000000" pitchFamily="2" charset="-79"/>
              </a:rPr>
              <a:t>ומכל מקום אין מלקין אלא בקוצץ אילני מאכל שהוא מפורש בכתוב, אבל בשאר ההשחתות מכין אותו מכת מרדות.</a:t>
            </a:r>
          </a:p>
          <a:p>
            <a:pPr algn="ctr"/>
            <a:endParaRPr lang="he-IL" sz="4000" dirty="0">
              <a:solidFill>
                <a:srgbClr val="202122"/>
              </a:solidFill>
              <a:latin typeface="Abraham" panose="00000500000000000000" pitchFamily="2" charset="-79"/>
              <a:cs typeface="Abraham" panose="00000500000000000000" pitchFamily="2" charset="-79"/>
            </a:endParaRPr>
          </a:p>
          <a:p>
            <a:pPr algn="ctr"/>
            <a:r>
              <a:rPr lang="he-IL" sz="4000" dirty="0">
                <a:solidFill>
                  <a:srgbClr val="202122"/>
                </a:solidFill>
                <a:latin typeface="Abraham" panose="00000500000000000000" pitchFamily="2" charset="-79"/>
              </a:rPr>
              <a:t>כלומר – מי שמשמחית עצי מאכל – עונש מלקות מהתורה</a:t>
            </a:r>
          </a:p>
          <a:p>
            <a:pPr algn="ctr"/>
            <a:r>
              <a:rPr lang="he-IL" sz="4000" dirty="0">
                <a:solidFill>
                  <a:srgbClr val="202122"/>
                </a:solidFill>
                <a:latin typeface="Abraham" panose="00000500000000000000" pitchFamily="2" charset="-79"/>
              </a:rPr>
              <a:t>ומי שמשחית דברים אחרי (למשל בגדים, כלים וכו') –מכת מרדות= עונש מכות שחכמים גוזרים על האדם.</a:t>
            </a:r>
            <a:r>
              <a:rPr lang="he-IL" sz="4000" dirty="0">
                <a:latin typeface="Fb BoeiManali" panose="02020503050405020304" pitchFamily="18" charset="-79"/>
              </a:rPr>
              <a:t> </a:t>
            </a:r>
          </a:p>
        </p:txBody>
      </p:sp>
    </p:spTree>
    <p:extLst>
      <p:ext uri="{BB962C8B-B14F-4D97-AF65-F5344CB8AC3E}">
        <p14:creationId xmlns:p14="http://schemas.microsoft.com/office/powerpoint/2010/main" val="2227258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5" name="תיבת טקסט 4">
            <a:extLst>
              <a:ext uri="{FF2B5EF4-FFF2-40B4-BE49-F238E27FC236}">
                <a16:creationId xmlns:a16="http://schemas.microsoft.com/office/drawing/2014/main" id="{81287436-9DEA-4E3B-86F2-198FEDD3B5CC}"/>
              </a:ext>
            </a:extLst>
          </p:cNvPr>
          <p:cNvSpPr txBox="1"/>
          <p:nvPr/>
        </p:nvSpPr>
        <p:spPr>
          <a:xfrm>
            <a:off x="1206500" y="317500"/>
            <a:ext cx="10071100" cy="1107996"/>
          </a:xfrm>
          <a:prstGeom prst="rect">
            <a:avLst/>
          </a:prstGeom>
          <a:noFill/>
        </p:spPr>
        <p:txBody>
          <a:bodyPr wrap="square" rtlCol="1">
            <a:spAutoFit/>
          </a:bodyPr>
          <a:lstStyle/>
          <a:p>
            <a:pPr algn="ctr"/>
            <a:r>
              <a:rPr lang="he-IL" sz="6600" dirty="0">
                <a:latin typeface="Fb Afikoman" panose="02020503050405020304" pitchFamily="18" charset="-79"/>
                <a:cs typeface="Fb Afikoman" panose="02020503050405020304" pitchFamily="18" charset="-79"/>
              </a:rPr>
              <a:t>חלק ג': שורש המצווה:</a:t>
            </a:r>
          </a:p>
        </p:txBody>
      </p:sp>
      <p:sp>
        <p:nvSpPr>
          <p:cNvPr id="6" name="תיבת טקסט 5">
            <a:extLst>
              <a:ext uri="{FF2B5EF4-FFF2-40B4-BE49-F238E27FC236}">
                <a16:creationId xmlns:a16="http://schemas.microsoft.com/office/drawing/2014/main" id="{A10430BF-B7A4-4E96-8AFE-00AFF12F687C}"/>
              </a:ext>
            </a:extLst>
          </p:cNvPr>
          <p:cNvSpPr txBox="1"/>
          <p:nvPr/>
        </p:nvSpPr>
        <p:spPr>
          <a:xfrm>
            <a:off x="579401" y="1606611"/>
            <a:ext cx="11074400" cy="6678751"/>
          </a:xfrm>
          <a:prstGeom prst="rect">
            <a:avLst/>
          </a:prstGeom>
          <a:noFill/>
        </p:spPr>
        <p:txBody>
          <a:bodyPr wrap="square" rtlCol="1">
            <a:spAutoFit/>
          </a:bodyPr>
          <a:lstStyle/>
          <a:p>
            <a:pPr lvl="0" algn="ctr">
              <a:defRPr/>
            </a:pPr>
            <a:r>
              <a:rPr lang="he-IL" sz="2000" b="0" i="0" dirty="0">
                <a:solidFill>
                  <a:srgbClr val="202122"/>
                </a:solidFill>
                <a:effectLst/>
                <a:latin typeface="Abraham" panose="00000500000000000000" pitchFamily="2" charset="-79"/>
                <a:cs typeface="Abraham" panose="00000500000000000000" pitchFamily="2" charset="-79"/>
              </a:rPr>
              <a:t>שהוא כדי ללמד נפשנו לאהוב הטוב והתועלת ולהדבק בו, ומתוך כך תדבק בנו הטובה ונרחיק מכל דבר רע ומכל דבר השחתה, וזהו דרך החסידים ואנשי מעשה אוהבים שלום ושמחים בטוב הבריות ומקרבים אותן לתורה, ולא יאבדו אפילו גרגר של חרדל בעולם, ויצר עליהם בכל אבדון והשחתה שיראו, ואם יוכלו להציל יצילו כל דבר מהשחית בכל כחם, ולא כן הרשעים אחיהם של </a:t>
            </a:r>
            <a:r>
              <a:rPr lang="he-IL" sz="2000" b="0" i="0" dirty="0" err="1">
                <a:solidFill>
                  <a:srgbClr val="202122"/>
                </a:solidFill>
                <a:effectLst/>
                <a:latin typeface="Abraham" panose="00000500000000000000" pitchFamily="2" charset="-79"/>
                <a:cs typeface="Abraham" panose="00000500000000000000" pitchFamily="2" charset="-79"/>
              </a:rPr>
              <a:t>מזיקין</a:t>
            </a:r>
            <a:r>
              <a:rPr lang="he-IL" sz="2000" b="0" i="0" dirty="0">
                <a:solidFill>
                  <a:srgbClr val="202122"/>
                </a:solidFill>
                <a:effectLst/>
                <a:latin typeface="Abraham" panose="00000500000000000000" pitchFamily="2" charset="-79"/>
                <a:cs typeface="Abraham" panose="00000500000000000000" pitchFamily="2" charset="-79"/>
              </a:rPr>
              <a:t> שמחים בהשחתת עולם והמה משחיתים, </a:t>
            </a:r>
            <a:r>
              <a:rPr lang="he-IL" sz="2000" b="0" i="0" dirty="0" err="1">
                <a:solidFill>
                  <a:srgbClr val="202122"/>
                </a:solidFill>
                <a:effectLst/>
                <a:latin typeface="Abraham" panose="00000500000000000000" pitchFamily="2" charset="-79"/>
                <a:cs typeface="Abraham" panose="00000500000000000000" pitchFamily="2" charset="-79"/>
              </a:rPr>
              <a:t>במדה</a:t>
            </a:r>
            <a:r>
              <a:rPr lang="he-IL" sz="2000" b="0" i="0" dirty="0">
                <a:solidFill>
                  <a:srgbClr val="202122"/>
                </a:solidFill>
                <a:effectLst/>
                <a:latin typeface="Abraham" panose="00000500000000000000" pitchFamily="2" charset="-79"/>
                <a:cs typeface="Abraham" panose="00000500000000000000" pitchFamily="2" charset="-79"/>
              </a:rPr>
              <a:t> שאדם מודד בה </a:t>
            </a:r>
            <a:r>
              <a:rPr lang="he-IL" sz="2000" b="0" i="0" dirty="0" err="1">
                <a:solidFill>
                  <a:srgbClr val="202122"/>
                </a:solidFill>
                <a:effectLst/>
                <a:latin typeface="Abraham" panose="00000500000000000000" pitchFamily="2" charset="-79"/>
                <a:cs typeface="Abraham" panose="00000500000000000000" pitchFamily="2" charset="-79"/>
              </a:rPr>
              <a:t>מודדין</a:t>
            </a:r>
            <a:r>
              <a:rPr lang="he-IL" sz="2000" b="0" i="0" dirty="0">
                <a:solidFill>
                  <a:srgbClr val="202122"/>
                </a:solidFill>
                <a:effectLst/>
                <a:latin typeface="Abraham" panose="00000500000000000000" pitchFamily="2" charset="-79"/>
                <a:cs typeface="Abraham" panose="00000500000000000000" pitchFamily="2" charset="-79"/>
              </a:rPr>
              <a:t> לו, כלומר בה הוא נדבק לעולם, </a:t>
            </a:r>
            <a:r>
              <a:rPr lang="he-IL" sz="2000" b="0" i="0" dirty="0" err="1">
                <a:solidFill>
                  <a:srgbClr val="202122"/>
                </a:solidFill>
                <a:effectLst/>
                <a:latin typeface="Abraham" panose="00000500000000000000" pitchFamily="2" charset="-79"/>
                <a:cs typeface="Abraham" panose="00000500000000000000" pitchFamily="2" charset="-79"/>
              </a:rPr>
              <a:t>וכענין</a:t>
            </a:r>
            <a:r>
              <a:rPr lang="he-IL" sz="2000" b="0" i="0" dirty="0">
                <a:solidFill>
                  <a:srgbClr val="202122"/>
                </a:solidFill>
                <a:effectLst/>
                <a:latin typeface="Abraham" panose="00000500000000000000" pitchFamily="2" charset="-79"/>
                <a:cs typeface="Abraham" panose="00000500000000000000" pitchFamily="2" charset="-79"/>
              </a:rPr>
              <a:t> שכתוב (</a:t>
            </a:r>
            <a:r>
              <a:rPr lang="he-IL" sz="2000" b="0" i="0" u="none" strike="noStrike" dirty="0">
                <a:solidFill>
                  <a:srgbClr val="0645AD"/>
                </a:solidFill>
                <a:effectLst/>
                <a:latin typeface="Abraham" panose="00000500000000000000" pitchFamily="2" charset="-79"/>
                <a:cs typeface="Abraham" panose="00000500000000000000" pitchFamily="2" charset="-79"/>
                <a:hlinkClick r:id="rId3" tooltip="קטגוריה:משלי יז ה"/>
              </a:rPr>
              <a:t>משלי </a:t>
            </a:r>
            <a:r>
              <a:rPr lang="he-IL" sz="2000" b="0" i="0" u="none" strike="noStrike" dirty="0" err="1">
                <a:solidFill>
                  <a:srgbClr val="0645AD"/>
                </a:solidFill>
                <a:effectLst/>
                <a:latin typeface="Abraham" panose="00000500000000000000" pitchFamily="2" charset="-79"/>
                <a:cs typeface="Abraham" panose="00000500000000000000" pitchFamily="2" charset="-79"/>
                <a:hlinkClick r:id="rId3" tooltip="קטגוריה:משלי יז ה"/>
              </a:rPr>
              <a:t>יז</a:t>
            </a:r>
            <a:r>
              <a:rPr lang="he-IL" sz="2000" b="0" i="0" u="none" strike="noStrike" dirty="0">
                <a:solidFill>
                  <a:srgbClr val="0645AD"/>
                </a:solidFill>
                <a:effectLst/>
                <a:latin typeface="Abraham" panose="00000500000000000000" pitchFamily="2" charset="-79"/>
                <a:cs typeface="Abraham" panose="00000500000000000000" pitchFamily="2" charset="-79"/>
                <a:hlinkClick r:id="rId3" tooltip="קטגוריה:משלי יז ה"/>
              </a:rPr>
              <a:t>, ה</a:t>
            </a:r>
            <a:r>
              <a:rPr lang="he-IL" sz="2000" b="0" i="0" dirty="0">
                <a:solidFill>
                  <a:srgbClr val="202122"/>
                </a:solidFill>
                <a:effectLst/>
                <a:latin typeface="Abraham" panose="00000500000000000000" pitchFamily="2" charset="-79"/>
                <a:cs typeface="Abraham" panose="00000500000000000000" pitchFamily="2" charset="-79"/>
              </a:rPr>
              <a:t>): "</a:t>
            </a:r>
            <a:r>
              <a:rPr lang="he-IL" sz="2000" b="0" i="0" dirty="0">
                <a:solidFill>
                  <a:srgbClr val="111155"/>
                </a:solidFill>
                <a:effectLst/>
                <a:latin typeface="Abraham" panose="00000500000000000000" pitchFamily="2" charset="-79"/>
                <a:cs typeface="Abraham" panose="00000500000000000000" pitchFamily="2" charset="-79"/>
              </a:rPr>
              <a:t>שמח לאד לא ינקה רע, והחפץ בטוב ושמח בו נפשו בטוב תלין לעולם</a:t>
            </a:r>
            <a:r>
              <a:rPr lang="he-IL" sz="2000" b="0" i="0" dirty="0">
                <a:solidFill>
                  <a:srgbClr val="202122"/>
                </a:solidFill>
                <a:effectLst/>
                <a:latin typeface="Abraham" panose="00000500000000000000" pitchFamily="2" charset="-79"/>
                <a:cs typeface="Abraham" panose="00000500000000000000" pitchFamily="2" charset="-79"/>
              </a:rPr>
              <a:t>", זה ידוע ומפורסם.</a:t>
            </a:r>
          </a:p>
          <a:p>
            <a:pPr lvl="0" algn="ctr">
              <a:defRPr/>
            </a:pPr>
            <a:endParaRPr lang="he-IL" sz="2000" kern="0" dirty="0">
              <a:solidFill>
                <a:srgbClr val="202122"/>
              </a:solidFill>
              <a:latin typeface="Abraham" panose="00000500000000000000" pitchFamily="2" charset="-79"/>
              <a:cs typeface="Abraham" panose="00000500000000000000" pitchFamily="2" charset="-79"/>
            </a:endParaRPr>
          </a:p>
          <a:p>
            <a:pPr lvl="0" algn="ctr">
              <a:defRPr/>
            </a:pPr>
            <a:endParaRPr lang="he-IL" sz="2000" kern="0" dirty="0">
              <a:solidFill>
                <a:prstClr val="black"/>
              </a:solidFill>
              <a:latin typeface="Abraham" panose="00000500000000000000" pitchFamily="2" charset="-79"/>
              <a:cs typeface="Abraham" panose="00000500000000000000" pitchFamily="2" charset="-79"/>
            </a:endParaRPr>
          </a:p>
          <a:p>
            <a:pPr lvl="0" algn="ctr">
              <a:defRPr/>
            </a:pPr>
            <a:r>
              <a:rPr lang="he-IL" sz="2000" kern="0" dirty="0">
                <a:solidFill>
                  <a:prstClr val="black"/>
                </a:solidFill>
                <a:latin typeface="Fb BoeiManali" panose="02020503050405020304" pitchFamily="18" charset="-79"/>
                <a:cs typeface="Fb BoeiManali" panose="02020503050405020304" pitchFamily="18" charset="-79"/>
              </a:rPr>
              <a:t>מצווה זו נועדה ללמד אותנו להתרחק מהרע וההשחתה,</a:t>
            </a:r>
          </a:p>
          <a:p>
            <a:pPr lvl="0" algn="ctr">
              <a:defRPr/>
            </a:pPr>
            <a:r>
              <a:rPr lang="he-IL" sz="2000" kern="0" dirty="0">
                <a:solidFill>
                  <a:prstClr val="black"/>
                </a:solidFill>
                <a:latin typeface="Fb BoeiManali" panose="02020503050405020304" pitchFamily="18" charset="-79"/>
                <a:cs typeface="Fb BoeiManali" panose="02020503050405020304" pitchFamily="18" charset="-79"/>
              </a:rPr>
              <a:t>לאהוב את הטוב והתועלת-</a:t>
            </a:r>
          </a:p>
          <a:p>
            <a:pPr lvl="0" algn="ctr">
              <a:defRPr/>
            </a:pPr>
            <a:r>
              <a:rPr lang="he-IL" sz="2000" kern="0" dirty="0">
                <a:solidFill>
                  <a:prstClr val="black"/>
                </a:solidFill>
                <a:latin typeface="Fb BoeiManali" panose="02020503050405020304" pitchFamily="18" charset="-79"/>
                <a:cs typeface="Fb BoeiManali" panose="02020503050405020304" pitchFamily="18" charset="-79"/>
              </a:rPr>
              <a:t>ועל ידי כך תחול עלינו טובה. מפני ש:</a:t>
            </a:r>
          </a:p>
          <a:p>
            <a:pPr lvl="0" algn="ctr">
              <a:defRPr/>
            </a:pPr>
            <a:r>
              <a:rPr lang="he-IL" sz="2000" kern="0" dirty="0">
                <a:solidFill>
                  <a:prstClr val="black"/>
                </a:solidFill>
                <a:latin typeface="Fb BoeiManali" panose="02020503050405020304" pitchFamily="18" charset="-79"/>
                <a:cs typeface="Fb BoeiManali" panose="02020503050405020304" pitchFamily="18" charset="-79"/>
              </a:rPr>
              <a:t>"במידה שאדם מודד - בה </a:t>
            </a:r>
            <a:r>
              <a:rPr lang="he-IL" sz="2000" kern="0" dirty="0" err="1">
                <a:solidFill>
                  <a:prstClr val="black"/>
                </a:solidFill>
                <a:latin typeface="Fb BoeiManali" panose="02020503050405020304" pitchFamily="18" charset="-79"/>
                <a:cs typeface="Fb BoeiManali" panose="02020503050405020304" pitchFamily="18" charset="-79"/>
              </a:rPr>
              <a:t>מודדין</a:t>
            </a:r>
            <a:r>
              <a:rPr lang="he-IL" sz="2000" kern="0" dirty="0">
                <a:solidFill>
                  <a:prstClr val="black"/>
                </a:solidFill>
                <a:latin typeface="Fb BoeiManali" panose="02020503050405020304" pitchFamily="18" charset="-79"/>
                <a:cs typeface="Fb BoeiManali" panose="02020503050405020304" pitchFamily="18" charset="-79"/>
              </a:rPr>
              <a:t> לו"</a:t>
            </a:r>
          </a:p>
          <a:p>
            <a:pPr lvl="0" algn="ctr">
              <a:defRPr/>
            </a:pPr>
            <a:r>
              <a:rPr lang="he-IL" sz="2000" dirty="0">
                <a:latin typeface="Fb BoeiManali" panose="02020503050405020304" pitchFamily="18" charset="-79"/>
                <a:cs typeface="Fb BoeiManali" panose="02020503050405020304" pitchFamily="18" charset="-79"/>
              </a:rPr>
              <a:t>הקב"ה נוהג עם האדם באופן שבו נוהג האדם עם עצמו.</a:t>
            </a:r>
          </a:p>
          <a:p>
            <a:pPr lvl="0" algn="ctr">
              <a:defRPr/>
            </a:pPr>
            <a:r>
              <a:rPr lang="he-IL" sz="2000" dirty="0">
                <a:latin typeface="Fb BoeiManali" panose="02020503050405020304" pitchFamily="18" charset="-79"/>
                <a:cs typeface="Fb BoeiManali" panose="02020503050405020304" pitchFamily="18" charset="-79"/>
              </a:rPr>
              <a:t>מי שעושה טוב- דבק בו הטוב,</a:t>
            </a:r>
          </a:p>
          <a:p>
            <a:pPr lvl="0" algn="ctr">
              <a:defRPr/>
            </a:pPr>
            <a:r>
              <a:rPr lang="he-IL" sz="2000" dirty="0">
                <a:latin typeface="Fb BoeiManali" panose="02020503050405020304" pitchFamily="18" charset="-79"/>
                <a:cs typeface="Fb BoeiManali" panose="02020503050405020304" pitchFamily="18" charset="-79"/>
              </a:rPr>
              <a:t>ומי שעושה רע- דבק בו הרע.</a:t>
            </a:r>
          </a:p>
          <a:p>
            <a:pPr lvl="0" algn="ctr">
              <a:defRPr/>
            </a:pPr>
            <a:r>
              <a:rPr lang="he-IL" sz="2000" dirty="0">
                <a:latin typeface="Fb BoeiManali" panose="02020503050405020304" pitchFamily="18" charset="-79"/>
                <a:cs typeface="Fb BoeiManali" panose="02020503050405020304" pitchFamily="18" charset="-79"/>
              </a:rPr>
              <a:t>"שמח לאיד- לא ינקה"- אלו הרשעים ששמחים בהשחתה, ובכך משחיתים את עצמם.</a:t>
            </a:r>
          </a:p>
          <a:p>
            <a:pPr algn="ctr"/>
            <a:endParaRPr lang="he-IL" sz="4800" dirty="0">
              <a:latin typeface="Fb BoeiManali" panose="02020503050405020304" pitchFamily="18" charset="-79"/>
              <a:cs typeface="Fb BoeiManali" panose="02020503050405020304" pitchFamily="18" charset="-79"/>
            </a:endParaRPr>
          </a:p>
          <a:p>
            <a:pPr algn="ctr"/>
            <a:endParaRPr lang="he-IL" sz="6000" dirty="0">
              <a:latin typeface="Fb BoeiManali" panose="02020503050405020304" pitchFamily="18" charset="-79"/>
              <a:cs typeface="Fb BoeiManali" panose="02020503050405020304" pitchFamily="18" charset="-79"/>
            </a:endParaRPr>
          </a:p>
        </p:txBody>
      </p:sp>
    </p:spTree>
    <p:extLst>
      <p:ext uri="{BB962C8B-B14F-4D97-AF65-F5344CB8AC3E}">
        <p14:creationId xmlns:p14="http://schemas.microsoft.com/office/powerpoint/2010/main" val="2103804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5" name="תיבת טקסט 4">
            <a:extLst>
              <a:ext uri="{FF2B5EF4-FFF2-40B4-BE49-F238E27FC236}">
                <a16:creationId xmlns:a16="http://schemas.microsoft.com/office/drawing/2014/main" id="{81287436-9DEA-4E3B-86F2-198FEDD3B5CC}"/>
              </a:ext>
            </a:extLst>
          </p:cNvPr>
          <p:cNvSpPr txBox="1"/>
          <p:nvPr/>
        </p:nvSpPr>
        <p:spPr>
          <a:xfrm>
            <a:off x="254000" y="-62875"/>
            <a:ext cx="11645899" cy="1107996"/>
          </a:xfrm>
          <a:prstGeom prst="rect">
            <a:avLst/>
          </a:prstGeom>
          <a:noFill/>
        </p:spPr>
        <p:txBody>
          <a:bodyPr wrap="square" rtlCol="1">
            <a:spAutoFit/>
          </a:bodyPr>
          <a:lstStyle/>
          <a:p>
            <a:pPr algn="ctr"/>
            <a:r>
              <a:rPr lang="he-IL" sz="6600" dirty="0">
                <a:latin typeface="Fb Afikoman" panose="02020503050405020304" pitchFamily="18" charset="-79"/>
                <a:cs typeface="Fb Afikoman" panose="02020503050405020304" pitchFamily="18" charset="-79"/>
              </a:rPr>
              <a:t>חלק ד': דיני המצווה</a:t>
            </a:r>
          </a:p>
        </p:txBody>
      </p:sp>
      <p:sp>
        <p:nvSpPr>
          <p:cNvPr id="6" name="תיבת טקסט 5">
            <a:extLst>
              <a:ext uri="{FF2B5EF4-FFF2-40B4-BE49-F238E27FC236}">
                <a16:creationId xmlns:a16="http://schemas.microsoft.com/office/drawing/2014/main" id="{A10430BF-B7A4-4E96-8AFE-00AFF12F687C}"/>
              </a:ext>
            </a:extLst>
          </p:cNvPr>
          <p:cNvSpPr txBox="1"/>
          <p:nvPr/>
        </p:nvSpPr>
        <p:spPr>
          <a:xfrm>
            <a:off x="579401" y="1688475"/>
            <a:ext cx="11074400" cy="4985980"/>
          </a:xfrm>
          <a:prstGeom prst="rect">
            <a:avLst/>
          </a:prstGeom>
          <a:noFill/>
        </p:spPr>
        <p:txBody>
          <a:bodyPr wrap="square" rtlCol="1">
            <a:spAutoFit/>
          </a:bodyPr>
          <a:lstStyle/>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א. אסור לקצוץ עץ מאכל ללא תועלת. כשיש תועלת- מותר.</a:t>
            </a:r>
          </a:p>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מתי יש תועלת?</a:t>
            </a:r>
          </a:p>
          <a:p>
            <a:pPr marL="742950" lvl="0" indent="-742950" algn="ctr">
              <a:spcBef>
                <a:spcPct val="20000"/>
              </a:spcBef>
              <a:buClr>
                <a:srgbClr val="0BD0D9"/>
              </a:buClr>
              <a:buSzPct val="95000"/>
              <a:buAutoNum type="arabicPeriod"/>
            </a:pPr>
            <a:r>
              <a:rPr lang="he-IL" sz="4000" dirty="0">
                <a:latin typeface="Fb BoeiManali" panose="02020503050405020304" pitchFamily="18" charset="-79"/>
                <a:cs typeface="Fb BoeiManali" panose="02020503050405020304" pitchFamily="18" charset="-79"/>
              </a:rPr>
              <a:t>כשיש רווח לדבר, למשל- אם העץ יקר יותר מהפירות והאדם רוצה למכרו.</a:t>
            </a:r>
          </a:p>
          <a:p>
            <a:pPr marL="742950" lvl="0" indent="-742950" algn="ctr">
              <a:spcBef>
                <a:spcPct val="20000"/>
              </a:spcBef>
              <a:buClr>
                <a:srgbClr val="0BD0D9"/>
              </a:buClr>
              <a:buSzPct val="95000"/>
              <a:buAutoNum type="arabicPeriod"/>
            </a:pPr>
            <a:r>
              <a:rPr lang="he-IL" sz="4000" dirty="0">
                <a:latin typeface="Fb BoeiManali" panose="02020503050405020304" pitchFamily="18" charset="-79"/>
                <a:cs typeface="Fb BoeiManali" panose="02020503050405020304" pitchFamily="18" charset="-79"/>
              </a:rPr>
              <a:t>כדי למנוע נזק- לעצים או לשדות של אחרים.</a:t>
            </a:r>
            <a:endParaRPr lang="he-IL" sz="5400" dirty="0">
              <a:latin typeface="Fb BoeiManali" panose="02020503050405020304" pitchFamily="18" charset="-79"/>
              <a:cs typeface="Fb BoeiManali" panose="02020503050405020304" pitchFamily="18" charset="-79"/>
            </a:endParaRPr>
          </a:p>
          <a:p>
            <a:pPr algn="ctr"/>
            <a:endParaRPr lang="he-IL" sz="5400" dirty="0">
              <a:latin typeface="Fb BoeiManali" panose="02020503050405020304" pitchFamily="18" charset="-79"/>
              <a:cs typeface="Fb BoeiManali" panose="02020503050405020304" pitchFamily="18" charset="-79"/>
            </a:endParaRPr>
          </a:p>
        </p:txBody>
      </p:sp>
    </p:spTree>
    <p:extLst>
      <p:ext uri="{BB962C8B-B14F-4D97-AF65-F5344CB8AC3E}">
        <p14:creationId xmlns:p14="http://schemas.microsoft.com/office/powerpoint/2010/main" val="2700203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5" name="תיבת טקסט 4">
            <a:extLst>
              <a:ext uri="{FF2B5EF4-FFF2-40B4-BE49-F238E27FC236}">
                <a16:creationId xmlns:a16="http://schemas.microsoft.com/office/drawing/2014/main" id="{81287436-9DEA-4E3B-86F2-198FEDD3B5CC}"/>
              </a:ext>
            </a:extLst>
          </p:cNvPr>
          <p:cNvSpPr txBox="1"/>
          <p:nvPr/>
        </p:nvSpPr>
        <p:spPr>
          <a:xfrm>
            <a:off x="254000" y="-62875"/>
            <a:ext cx="11645899" cy="1107996"/>
          </a:xfrm>
          <a:prstGeom prst="rect">
            <a:avLst/>
          </a:prstGeom>
          <a:noFill/>
        </p:spPr>
        <p:txBody>
          <a:bodyPr wrap="square" rtlCol="1">
            <a:spAutoFit/>
          </a:bodyPr>
          <a:lstStyle/>
          <a:p>
            <a:pPr algn="ctr"/>
            <a:r>
              <a:rPr lang="he-IL" sz="6600" dirty="0">
                <a:latin typeface="Fb Afikoman" panose="02020503050405020304" pitchFamily="18" charset="-79"/>
                <a:cs typeface="Fb Afikoman" panose="02020503050405020304" pitchFamily="18" charset="-79"/>
              </a:rPr>
              <a:t>המשך</a:t>
            </a:r>
          </a:p>
        </p:txBody>
      </p:sp>
      <p:sp>
        <p:nvSpPr>
          <p:cNvPr id="6" name="תיבת טקסט 5">
            <a:extLst>
              <a:ext uri="{FF2B5EF4-FFF2-40B4-BE49-F238E27FC236}">
                <a16:creationId xmlns:a16="http://schemas.microsoft.com/office/drawing/2014/main" id="{A10430BF-B7A4-4E96-8AFE-00AFF12F687C}"/>
              </a:ext>
            </a:extLst>
          </p:cNvPr>
          <p:cNvSpPr txBox="1"/>
          <p:nvPr/>
        </p:nvSpPr>
        <p:spPr>
          <a:xfrm>
            <a:off x="579401" y="1688475"/>
            <a:ext cx="11074400" cy="3631763"/>
          </a:xfrm>
          <a:prstGeom prst="rect">
            <a:avLst/>
          </a:prstGeom>
          <a:noFill/>
        </p:spPr>
        <p:txBody>
          <a:bodyPr wrap="square" rtlCol="1">
            <a:spAutoFit/>
          </a:bodyPr>
          <a:lstStyle/>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ב. האיסור חל על אילנות מאכל, מותר לקצוץ אילנות סרק גם ללא צורך.</a:t>
            </a:r>
          </a:p>
          <a:p>
            <a:pPr marL="274320" lvl="0" indent="-274320" algn="ctr">
              <a:spcBef>
                <a:spcPct val="20000"/>
              </a:spcBef>
              <a:buClr>
                <a:srgbClr val="0BD0D9"/>
              </a:buClr>
              <a:buSzPct val="95000"/>
            </a:pPr>
            <a:endParaRPr lang="he-IL" sz="4000" dirty="0">
              <a:latin typeface="Fb BoeiManali" panose="02020503050405020304" pitchFamily="18" charset="-79"/>
              <a:cs typeface="Fb BoeiManali" panose="02020503050405020304" pitchFamily="18" charset="-79"/>
            </a:endParaRPr>
          </a:p>
          <a:p>
            <a:pPr marL="274320" lvl="0" indent="-274320" algn="ctr">
              <a:spcBef>
                <a:spcPct val="20000"/>
              </a:spcBef>
              <a:buClr>
                <a:srgbClr val="0BD0D9"/>
              </a:buClr>
              <a:buSzPct val="95000"/>
            </a:pPr>
            <a:r>
              <a:rPr lang="he-IL" sz="4000" dirty="0">
                <a:latin typeface="Fb BoeiManali" panose="02020503050405020304" pitchFamily="18" charset="-79"/>
                <a:cs typeface="Fb BoeiManali" panose="02020503050405020304" pitchFamily="18" charset="-79"/>
              </a:rPr>
              <a:t>ג. מותר לקצוץ גם אילנות מאכל אם כמות הפרי קטנה ולא שווה את ההשקעה שבגידול שלהם.</a:t>
            </a:r>
            <a:endParaRPr lang="he-IL" sz="5400" dirty="0">
              <a:latin typeface="Fb BoeiManali" panose="02020503050405020304" pitchFamily="18" charset="-79"/>
              <a:cs typeface="Fb BoeiManali" panose="02020503050405020304" pitchFamily="18" charset="-79"/>
            </a:endParaRPr>
          </a:p>
          <a:p>
            <a:pPr algn="ctr"/>
            <a:endParaRPr lang="he-IL" sz="5400" dirty="0">
              <a:latin typeface="Fb BoeiManali" panose="02020503050405020304" pitchFamily="18" charset="-79"/>
              <a:cs typeface="Fb BoeiManali" panose="02020503050405020304" pitchFamily="18" charset="-79"/>
            </a:endParaRPr>
          </a:p>
        </p:txBody>
      </p:sp>
    </p:spTree>
    <p:extLst>
      <p:ext uri="{BB962C8B-B14F-4D97-AF65-F5344CB8AC3E}">
        <p14:creationId xmlns:p14="http://schemas.microsoft.com/office/powerpoint/2010/main" val="1428887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96899" y="-673938"/>
            <a:ext cx="12785797" cy="7965154"/>
          </a:xfrm>
          <a:prstGeom prst="rect">
            <a:avLst/>
          </a:prstGeom>
        </p:spPr>
      </p:pic>
      <p:sp>
        <p:nvSpPr>
          <p:cNvPr id="6" name="תיבת טקסט 5">
            <a:extLst>
              <a:ext uri="{FF2B5EF4-FFF2-40B4-BE49-F238E27FC236}">
                <a16:creationId xmlns:a16="http://schemas.microsoft.com/office/drawing/2014/main" id="{A10430BF-B7A4-4E96-8AFE-00AFF12F687C}"/>
              </a:ext>
            </a:extLst>
          </p:cNvPr>
          <p:cNvSpPr txBox="1"/>
          <p:nvPr/>
        </p:nvSpPr>
        <p:spPr>
          <a:xfrm>
            <a:off x="863600" y="711333"/>
            <a:ext cx="11074400" cy="5435334"/>
          </a:xfrm>
          <a:prstGeom prst="rect">
            <a:avLst/>
          </a:prstGeom>
          <a:noFill/>
        </p:spPr>
        <p:txBody>
          <a:bodyPr wrap="square" rtlCol="1">
            <a:spAutoFit/>
          </a:bodyPr>
          <a:lstStyle/>
          <a:p>
            <a:pPr marL="274320" lvl="0" indent="-274320" algn="ctr">
              <a:spcBef>
                <a:spcPct val="20000"/>
              </a:spcBef>
              <a:buClr>
                <a:srgbClr val="0BD0D9"/>
              </a:buClr>
              <a:buSzPct val="95000"/>
            </a:pPr>
            <a:r>
              <a:rPr lang="he-IL" sz="2800" b="0" i="0" dirty="0">
                <a:solidFill>
                  <a:srgbClr val="202122"/>
                </a:solidFill>
                <a:effectLst/>
                <a:latin typeface="Abraham" panose="00000500000000000000" pitchFamily="2" charset="-79"/>
                <a:cs typeface="Abraham" panose="00000500000000000000" pitchFamily="2" charset="-79"/>
              </a:rPr>
              <a:t>"המשחית שום דבר מתוך חמה אמרו עליו שהוא כעובד עבודה זרה, שכן דרכו של היצר הרע היום אומר לו עשה כן ואם יאמין אותו למחר יאמר לו לך עבוד עבודה זרה"</a:t>
            </a:r>
            <a:r>
              <a:rPr lang="he-IL" sz="2800" b="0" i="0" dirty="0">
                <a:solidFill>
                  <a:srgbClr val="202122"/>
                </a:solidFill>
                <a:effectLst/>
                <a:latin typeface="Arial" panose="020B0604020202020204" pitchFamily="34" charset="0"/>
              </a:rPr>
              <a:t> </a:t>
            </a:r>
            <a:endParaRPr lang="he-IL" sz="2800" dirty="0">
              <a:latin typeface="Fb BoeiManali" panose="02020503050405020304" pitchFamily="18" charset="-79"/>
              <a:cs typeface="Fb BoeiManali" panose="02020503050405020304" pitchFamily="18" charset="-79"/>
            </a:endParaRPr>
          </a:p>
          <a:p>
            <a:pPr marL="274320" lvl="0" indent="-274320" algn="ctr">
              <a:spcBef>
                <a:spcPct val="20000"/>
              </a:spcBef>
              <a:buClr>
                <a:srgbClr val="0BD0D9"/>
              </a:buClr>
              <a:buSzPct val="95000"/>
            </a:pPr>
            <a:r>
              <a:rPr lang="he-IL" sz="2800" dirty="0">
                <a:latin typeface="Fb BoeiManali" panose="02020503050405020304" pitchFamily="18" charset="-79"/>
                <a:cs typeface="Fb BoeiManali" panose="02020503050405020304" pitchFamily="18" charset="-79"/>
              </a:rPr>
              <a:t>* מי שמשחית מתוך כעס- המעשה שלו חמור עוד יותר,</a:t>
            </a:r>
          </a:p>
          <a:p>
            <a:pPr marL="274320" lvl="0" indent="-274320" algn="ctr">
              <a:spcBef>
                <a:spcPct val="20000"/>
              </a:spcBef>
              <a:buClr>
                <a:srgbClr val="0BD0D9"/>
              </a:buClr>
              <a:buSzPct val="95000"/>
            </a:pPr>
            <a:r>
              <a:rPr lang="he-IL" sz="2800" dirty="0">
                <a:latin typeface="Fb BoeiManali" panose="02020503050405020304" pitchFamily="18" charset="-79"/>
                <a:cs typeface="Fb BoeiManali" panose="02020503050405020304" pitchFamily="18" charset="-79"/>
              </a:rPr>
              <a:t>ומשווים אותו למי שעובד ע"ז.</a:t>
            </a:r>
          </a:p>
          <a:p>
            <a:pPr marL="274320" lvl="0" indent="-274320" algn="ctr">
              <a:spcBef>
                <a:spcPct val="20000"/>
              </a:spcBef>
              <a:buClr>
                <a:srgbClr val="0BD0D9"/>
              </a:buClr>
              <a:buSzPct val="95000"/>
            </a:pPr>
            <a:r>
              <a:rPr lang="he-IL" sz="2800" dirty="0">
                <a:latin typeface="Fb BoeiManali" panose="02020503050405020304" pitchFamily="18" charset="-79"/>
                <a:cs typeface="Fb BoeiManali" panose="02020503050405020304" pitchFamily="18" charset="-79"/>
              </a:rPr>
              <a:t>ההשחתה נובעת מאבדן שליטה על המידות- וזה יכול להוביל לע"ז.</a:t>
            </a:r>
          </a:p>
          <a:p>
            <a:pPr marL="274320" lvl="0" indent="-274320" algn="ctr">
              <a:spcBef>
                <a:spcPct val="20000"/>
              </a:spcBef>
              <a:buClr>
                <a:srgbClr val="0BD0D9"/>
              </a:buClr>
              <a:buSzPct val="95000"/>
            </a:pPr>
            <a:r>
              <a:rPr lang="he-IL" sz="2800" dirty="0">
                <a:latin typeface="Fb BoeiManali" panose="02020503050405020304" pitchFamily="18" charset="-79"/>
                <a:cs typeface="Fb BoeiManali" panose="02020503050405020304" pitchFamily="18" charset="-79"/>
              </a:rPr>
              <a:t>"הנפש המשכלת"- השכל, הנשמה</a:t>
            </a:r>
          </a:p>
          <a:p>
            <a:pPr marL="274320" lvl="0" indent="-274320" algn="ctr">
              <a:spcBef>
                <a:spcPct val="20000"/>
              </a:spcBef>
              <a:buClr>
                <a:srgbClr val="0BD0D9"/>
              </a:buClr>
              <a:buSzPct val="95000"/>
            </a:pPr>
            <a:r>
              <a:rPr lang="he-IL" sz="2800" dirty="0">
                <a:latin typeface="Fb BoeiManali" panose="02020503050405020304" pitchFamily="18" charset="-79"/>
                <a:cs typeface="Fb BoeiManali" panose="02020503050405020304" pitchFamily="18" charset="-79"/>
              </a:rPr>
              <a:t>"הנפש המתאווה"- היצרים,</a:t>
            </a:r>
          </a:p>
          <a:p>
            <a:pPr marL="274320" lvl="0" indent="-274320" algn="ctr">
              <a:spcBef>
                <a:spcPct val="20000"/>
              </a:spcBef>
              <a:buClr>
                <a:srgbClr val="0BD0D9"/>
              </a:buClr>
              <a:buSzPct val="95000"/>
            </a:pPr>
            <a:r>
              <a:rPr lang="he-IL" sz="2800" dirty="0">
                <a:latin typeface="Fb BoeiManali" panose="02020503050405020304" pitchFamily="18" charset="-79"/>
                <a:cs typeface="Fb BoeiManali" panose="02020503050405020304" pitchFamily="18" charset="-79"/>
              </a:rPr>
              <a:t>אדם צריך לעמול כך שהנפש המשכלת תנהיג את הנפש המתאווה</a:t>
            </a:r>
          </a:p>
          <a:p>
            <a:pPr marL="274320" lvl="0" indent="-274320" algn="ctr">
              <a:spcBef>
                <a:spcPct val="20000"/>
              </a:spcBef>
              <a:buClr>
                <a:srgbClr val="0BD0D9"/>
              </a:buClr>
              <a:buSzPct val="95000"/>
            </a:pPr>
            <a:r>
              <a:rPr lang="he-IL" sz="2800" dirty="0">
                <a:latin typeface="Fb BoeiManali" panose="02020503050405020304" pitchFamily="18" charset="-79"/>
                <a:cs typeface="Fb BoeiManali" panose="02020503050405020304" pitchFamily="18" charset="-79"/>
              </a:rPr>
              <a:t>ולא ינהג לפי היצרים והדחפים שלו.</a:t>
            </a:r>
          </a:p>
          <a:p>
            <a:pPr algn="ctr"/>
            <a:endParaRPr lang="he-IL" sz="2800" dirty="0">
              <a:latin typeface="Fb BoeiManali" panose="02020503050405020304" pitchFamily="18" charset="-79"/>
              <a:cs typeface="Fb BoeiManali" panose="02020503050405020304" pitchFamily="18" charset="-79"/>
            </a:endParaRPr>
          </a:p>
        </p:txBody>
      </p:sp>
    </p:spTree>
    <p:extLst>
      <p:ext uri="{BB962C8B-B14F-4D97-AF65-F5344CB8AC3E}">
        <p14:creationId xmlns:p14="http://schemas.microsoft.com/office/powerpoint/2010/main" val="344804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0A1CF0C-F257-4D84-9B3F-C590E3A5D352}"/>
              </a:ext>
            </a:extLst>
          </p:cNvPr>
          <p:cNvPicPr>
            <a:picLocks noChangeAspect="1"/>
          </p:cNvPicPr>
          <p:nvPr/>
        </p:nvPicPr>
        <p:blipFill>
          <a:blip r:embed="rId2">
            <a:lum bright="20000"/>
          </a:blip>
          <a:stretch>
            <a:fillRect/>
          </a:stretch>
        </p:blipFill>
        <p:spPr>
          <a:xfrm>
            <a:off x="-276297" y="-369138"/>
            <a:ext cx="12785797" cy="7965154"/>
          </a:xfrm>
          <a:prstGeom prst="rect">
            <a:avLst/>
          </a:prstGeom>
        </p:spPr>
      </p:pic>
      <p:sp>
        <p:nvSpPr>
          <p:cNvPr id="6" name="תיבת טקסט 5">
            <a:extLst>
              <a:ext uri="{FF2B5EF4-FFF2-40B4-BE49-F238E27FC236}">
                <a16:creationId xmlns:a16="http://schemas.microsoft.com/office/drawing/2014/main" id="{A10430BF-B7A4-4E96-8AFE-00AFF12F687C}"/>
              </a:ext>
            </a:extLst>
          </p:cNvPr>
          <p:cNvSpPr txBox="1"/>
          <p:nvPr/>
        </p:nvSpPr>
        <p:spPr>
          <a:xfrm>
            <a:off x="558800" y="1191326"/>
            <a:ext cx="11074400" cy="5521512"/>
          </a:xfrm>
          <a:prstGeom prst="rect">
            <a:avLst/>
          </a:prstGeom>
          <a:noFill/>
        </p:spPr>
        <p:txBody>
          <a:bodyPr wrap="square" rtlCol="1">
            <a:spAutoFit/>
          </a:bodyPr>
          <a:lstStyle/>
          <a:p>
            <a:pPr marL="274320" lvl="0" indent="-274320" algn="ctr">
              <a:spcBef>
                <a:spcPct val="20000"/>
              </a:spcBef>
              <a:buClr>
                <a:srgbClr val="0BD0D9"/>
              </a:buClr>
              <a:buSzPct val="95000"/>
            </a:pPr>
            <a:r>
              <a:rPr lang="he-IL" sz="3600" b="0" i="0" dirty="0">
                <a:solidFill>
                  <a:srgbClr val="202122"/>
                </a:solidFill>
                <a:effectLst/>
                <a:latin typeface="Abraham" panose="00000500000000000000" pitchFamily="2" charset="-79"/>
                <a:cs typeface="Abraham" panose="00000500000000000000" pitchFamily="2" charset="-79"/>
              </a:rPr>
              <a:t>ואמנם הביאו בגמרא מעשים </a:t>
            </a:r>
            <a:r>
              <a:rPr lang="he-IL" sz="3600" b="0" i="0" dirty="0" err="1">
                <a:solidFill>
                  <a:srgbClr val="202122"/>
                </a:solidFill>
                <a:effectLst/>
                <a:latin typeface="Abraham" panose="00000500000000000000" pitchFamily="2" charset="-79"/>
                <a:cs typeface="Abraham" panose="00000500000000000000" pitchFamily="2" charset="-79"/>
              </a:rPr>
              <a:t>בקצת</a:t>
            </a:r>
            <a:r>
              <a:rPr lang="he-IL" sz="3600" b="0" i="0" dirty="0">
                <a:solidFill>
                  <a:srgbClr val="202122"/>
                </a:solidFill>
                <a:effectLst/>
                <a:latin typeface="Abraham" panose="00000500000000000000" pitchFamily="2" charset="-79"/>
                <a:cs typeface="Abraham" panose="00000500000000000000" pitchFamily="2" charset="-79"/>
              </a:rPr>
              <a:t> החכמים שמראים עצמן כעוסים כדי </a:t>
            </a:r>
            <a:r>
              <a:rPr lang="he-IL" sz="3600" b="0" i="0" dirty="0" err="1">
                <a:solidFill>
                  <a:srgbClr val="202122"/>
                </a:solidFill>
                <a:effectLst/>
                <a:latin typeface="Abraham" panose="00000500000000000000" pitchFamily="2" charset="-79"/>
                <a:cs typeface="Abraham" panose="00000500000000000000" pitchFamily="2" charset="-79"/>
              </a:rPr>
              <a:t>ליסר</a:t>
            </a:r>
            <a:r>
              <a:rPr lang="he-IL" sz="3600" b="0" i="0" dirty="0">
                <a:solidFill>
                  <a:srgbClr val="202122"/>
                </a:solidFill>
                <a:effectLst/>
                <a:latin typeface="Abraham" panose="00000500000000000000" pitchFamily="2" charset="-79"/>
                <a:cs typeface="Abraham" panose="00000500000000000000" pitchFamily="2" charset="-79"/>
              </a:rPr>
              <a:t> בני ביתם ולזרזן </a:t>
            </a:r>
            <a:r>
              <a:rPr lang="he-IL" sz="3600" b="0" i="0" dirty="0" err="1">
                <a:solidFill>
                  <a:srgbClr val="202122"/>
                </a:solidFill>
                <a:effectLst/>
                <a:latin typeface="Abraham" panose="00000500000000000000" pitchFamily="2" charset="-79"/>
                <a:cs typeface="Abraham" panose="00000500000000000000" pitchFamily="2" charset="-79"/>
              </a:rPr>
              <a:t>ומשליכין</a:t>
            </a:r>
            <a:r>
              <a:rPr lang="he-IL" sz="3600" b="0" i="0" dirty="0">
                <a:solidFill>
                  <a:srgbClr val="202122"/>
                </a:solidFill>
                <a:effectLst/>
                <a:latin typeface="Abraham" panose="00000500000000000000" pitchFamily="2" charset="-79"/>
                <a:cs typeface="Abraham" panose="00000500000000000000" pitchFamily="2" charset="-79"/>
              </a:rPr>
              <a:t> מידם שום מאכל או שום דבר, ומכל מקום השגחתם </a:t>
            </a:r>
            <a:r>
              <a:rPr lang="he-IL" sz="3600" b="0" i="0" dirty="0" err="1">
                <a:solidFill>
                  <a:srgbClr val="202122"/>
                </a:solidFill>
                <a:effectLst/>
                <a:latin typeface="Abraham" panose="00000500000000000000" pitchFamily="2" charset="-79"/>
                <a:cs typeface="Abraham" panose="00000500000000000000" pitchFamily="2" charset="-79"/>
              </a:rPr>
              <a:t>היתה</a:t>
            </a:r>
            <a:r>
              <a:rPr lang="he-IL" sz="3600" b="0" i="0" dirty="0">
                <a:solidFill>
                  <a:srgbClr val="202122"/>
                </a:solidFill>
                <a:effectLst/>
                <a:latin typeface="Abraham" panose="00000500000000000000" pitchFamily="2" charset="-79"/>
                <a:cs typeface="Abraham" panose="00000500000000000000" pitchFamily="2" charset="-79"/>
              </a:rPr>
              <a:t> בהם לעולם שלא ישליכו דבר שיהא נשחת בזה</a:t>
            </a:r>
            <a:endParaRPr lang="he-IL" sz="3600" dirty="0">
              <a:latin typeface="Abraham" panose="00000500000000000000" pitchFamily="2" charset="-79"/>
              <a:cs typeface="Abraham" panose="00000500000000000000" pitchFamily="2" charset="-79"/>
            </a:endParaRPr>
          </a:p>
          <a:p>
            <a:pPr marL="274320" lvl="0" indent="-274320" algn="ctr">
              <a:spcBef>
                <a:spcPct val="20000"/>
              </a:spcBef>
              <a:buClr>
                <a:srgbClr val="0BD0D9"/>
              </a:buClr>
              <a:buSzPct val="95000"/>
            </a:pPr>
            <a:r>
              <a:rPr lang="he-IL" sz="3600" dirty="0">
                <a:latin typeface="Fb BoeiManali" panose="02020503050405020304" pitchFamily="18" charset="-79"/>
                <a:cs typeface="Fb BoeiManali" panose="02020503050405020304" pitchFamily="18" charset="-79"/>
              </a:rPr>
              <a:t>* היו תלמידי חכמים שרצו להראות את עצמם ככועסים</a:t>
            </a:r>
          </a:p>
          <a:p>
            <a:pPr marL="274320" lvl="0" indent="-274320" algn="ctr">
              <a:spcBef>
                <a:spcPct val="20000"/>
              </a:spcBef>
              <a:buClr>
                <a:srgbClr val="0BD0D9"/>
              </a:buClr>
              <a:buSzPct val="95000"/>
            </a:pPr>
            <a:r>
              <a:rPr lang="he-IL" sz="3600" dirty="0">
                <a:latin typeface="Fb BoeiManali" panose="02020503050405020304" pitchFamily="18" charset="-79"/>
                <a:cs typeface="Fb BoeiManali" panose="02020503050405020304" pitchFamily="18" charset="-79"/>
              </a:rPr>
              <a:t>על מנת לחנך,</a:t>
            </a:r>
          </a:p>
          <a:p>
            <a:pPr marL="274320" lvl="0" indent="-274320" algn="ctr">
              <a:spcBef>
                <a:spcPct val="20000"/>
              </a:spcBef>
              <a:buClr>
                <a:srgbClr val="0BD0D9"/>
              </a:buClr>
              <a:buSzPct val="95000"/>
            </a:pPr>
            <a:r>
              <a:rPr lang="he-IL" sz="3600" dirty="0">
                <a:latin typeface="Fb BoeiManali" panose="02020503050405020304" pitchFamily="18" charset="-79"/>
                <a:cs typeface="Fb BoeiManali" panose="02020503050405020304" pitchFamily="18" charset="-79"/>
              </a:rPr>
              <a:t>ולכן היו משליכים דברים, אבל- מבלי להשחית אותם. </a:t>
            </a:r>
          </a:p>
          <a:p>
            <a:pPr marL="274320" lvl="0" indent="-274320" algn="ctr">
              <a:spcBef>
                <a:spcPct val="20000"/>
              </a:spcBef>
              <a:buClr>
                <a:srgbClr val="0BD0D9"/>
              </a:buClr>
              <a:buSzPct val="95000"/>
            </a:pPr>
            <a:r>
              <a:rPr lang="he-IL" sz="3600" dirty="0">
                <a:latin typeface="Fb BoeiManali" panose="02020503050405020304" pitchFamily="18" charset="-79"/>
                <a:cs typeface="Fb BoeiManali" panose="02020503050405020304" pitchFamily="18" charset="-79"/>
              </a:rPr>
              <a:t>ולכן לא עברו על איסור בל תשחית.</a:t>
            </a:r>
          </a:p>
          <a:p>
            <a:pPr algn="ctr"/>
            <a:endParaRPr lang="he-IL" sz="3600" dirty="0">
              <a:latin typeface="Fb BoeiManali" panose="02020503050405020304" pitchFamily="18" charset="-79"/>
              <a:cs typeface="Fb BoeiManali" panose="02020503050405020304" pitchFamily="18" charset="-79"/>
            </a:endParaRPr>
          </a:p>
        </p:txBody>
      </p:sp>
    </p:spTree>
    <p:extLst>
      <p:ext uri="{BB962C8B-B14F-4D97-AF65-F5344CB8AC3E}">
        <p14:creationId xmlns:p14="http://schemas.microsoft.com/office/powerpoint/2010/main" val="1322274985"/>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683</Words>
  <Application>Microsoft Office PowerPoint</Application>
  <PresentationFormat>מסך רחב</PresentationFormat>
  <Paragraphs>71</Paragraphs>
  <Slides>13</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13</vt:i4>
      </vt:variant>
    </vt:vector>
  </HeadingPairs>
  <TitlesOfParts>
    <vt:vector size="20" baseType="lpstr">
      <vt:lpstr>Abraham</vt:lpstr>
      <vt:lpstr>Arial</vt:lpstr>
      <vt:lpstr>Calibri</vt:lpstr>
      <vt:lpstr>Calibri Light</vt:lpstr>
      <vt:lpstr>Fb Afikoman</vt:lpstr>
      <vt:lpstr>Fb BoeiManali</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Tair</dc:creator>
  <cp:lastModifiedBy>תמר גבאי</cp:lastModifiedBy>
  <cp:revision>35</cp:revision>
  <dcterms:created xsi:type="dcterms:W3CDTF">2019-09-03T16:12:36Z</dcterms:created>
  <dcterms:modified xsi:type="dcterms:W3CDTF">2022-02-06T07:17:18Z</dcterms:modified>
</cp:coreProperties>
</file>