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8" r:id="rId1"/>
  </p:sldMasterIdLst>
  <p:sldIdLst>
    <p:sldId id="256" r:id="rId2"/>
    <p:sldId id="259" r:id="rId3"/>
    <p:sldId id="274" r:id="rId4"/>
    <p:sldId id="273" r:id="rId5"/>
    <p:sldId id="261" r:id="rId6"/>
    <p:sldId id="275" r:id="rId7"/>
    <p:sldId id="262" r:id="rId8"/>
    <p:sldId id="263" r:id="rId9"/>
    <p:sldId id="264" r:id="rId10"/>
    <p:sldId id="265" r:id="rId11"/>
    <p:sldId id="266" r:id="rId12"/>
    <p:sldId id="267" r:id="rId13"/>
    <p:sldId id="268" r:id="rId14"/>
    <p:sldId id="276" r:id="rId15"/>
    <p:sldId id="269" r:id="rId16"/>
    <p:sldId id="270" r:id="rId17"/>
    <p:sldId id="271" r:id="rId18"/>
    <p:sldId id="272" r:id="rId19"/>
    <p:sldId id="277" r:id="rId2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4" d="100"/>
          <a:sy n="104" d="100"/>
        </p:scale>
        <p:origin x="182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68FFE77-2A52-4B50-8761-0BF47F9C0036}"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68FFE77-2A52-4B50-8761-0BF47F9C0036}" type="slidenum">
              <a:rPr lang="he-IL" smtClean="0"/>
              <a:t>‹#›</a:t>
            </a:fld>
            <a:endParaRPr lang="he-IL"/>
          </a:p>
        </p:txBody>
      </p:sp>
      <p:sp>
        <p:nvSpPr>
          <p:cNvPr id="9" name="Content Placeholder 8"/>
          <p:cNvSpPr>
            <a:spLocks noGrp="1"/>
          </p:cNvSpPr>
          <p:nvPr>
            <p:ph sz="quarter" idx="13"/>
          </p:nvPr>
        </p:nvSpPr>
        <p:spPr>
          <a:xfrm>
            <a:off x="304800" y="381000"/>
            <a:ext cx="7772400" cy="494284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8" name="Date Placeholder 7"/>
          <p:cNvSpPr>
            <a:spLocks noGrp="1"/>
          </p:cNvSpPr>
          <p:nvPr>
            <p:ph type="dt" sz="half" idx="10"/>
          </p:nvPr>
        </p:nvSpPr>
        <p:spPr/>
        <p:txBody>
          <a:bodyPr/>
          <a:lstStyle/>
          <a:p>
            <a:fld id="{14955020-42FB-4048-B5B1-5B7073577BE1}" type="datetimeFigureOut">
              <a:rPr lang="he-IL" smtClean="0"/>
              <a:t>כ"ד/כסלו/תשפ"ב</a:t>
            </a:fld>
            <a:endParaRPr lang="he-IL"/>
          </a:p>
        </p:txBody>
      </p:sp>
      <p:sp>
        <p:nvSpPr>
          <p:cNvPr id="9" name="Slide Number Placeholder 8"/>
          <p:cNvSpPr>
            <a:spLocks noGrp="1"/>
          </p:cNvSpPr>
          <p:nvPr>
            <p:ph type="sldNum" sz="quarter" idx="11"/>
          </p:nvPr>
        </p:nvSpPr>
        <p:spPr/>
        <p:txBody>
          <a:bodyPr/>
          <a:lstStyle/>
          <a:p>
            <a:fld id="{268FFE77-2A52-4B50-8761-0BF47F9C0036}" type="slidenum">
              <a:rPr lang="he-IL" smtClean="0"/>
              <a:t>‹#›</a:t>
            </a:fld>
            <a:endParaRPr lang="he-IL"/>
          </a:p>
        </p:txBody>
      </p:sp>
      <p:sp>
        <p:nvSpPr>
          <p:cNvPr id="10" name="Footer Placeholder 9"/>
          <p:cNvSpPr>
            <a:spLocks noGrp="1"/>
          </p:cNvSpPr>
          <p:nvPr>
            <p:ph type="ftr" sz="quarter" idx="12"/>
          </p:nvPr>
        </p:nvSpPr>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68FFE77-2A52-4B50-8761-0BF47F9C0036}" type="slidenum">
              <a:rPr lang="he-IL" smtClean="0"/>
              <a:t>‹#›</a:t>
            </a:fld>
            <a:endParaRPr lang="he-I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he-I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4955020-42FB-4048-B5B1-5B7073577BE1}" type="datetimeFigureOut">
              <a:rPr lang="he-IL" smtClean="0"/>
              <a:t>כ"ד/כסלו/תשפ"ב</a:t>
            </a:fld>
            <a:endParaRPr lang="he-IL"/>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il/url?sa=i&amp;rct=j&amp;q=&amp;esrc=s&amp;frm=1&amp;source=images&amp;cd=&amp;cad=rja&amp;docid=EuII9qXpQFT-qM&amp;tbnid=-oj9svO2qbFcPM:&amp;ved=0CAUQjRw&amp;url=http://photolight.co.il/show_photo/4923&amp;ei=o2hJUovwCsTJsgaPn4GIAQ&amp;bvm=bv.53217764,d.bGE&amp;psig=AFQjCNH5cECqtgCuOMYDknVUCem1EHEmjg&amp;ust=1380629013930625"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il/url?sa=i&amp;rct=j&amp;q=&amp;esrc=s&amp;frm=1&amp;source=images&amp;cd=&amp;cad=rja&amp;docid=IKg1OtdSQxuA2M&amp;tbnid=Mhtrnbh8QaGhWM:&amp;ved=0CAUQjRw&amp;url=http://www.nrg.co.il/online/55/ART1/960/015.html&amp;ei=SotIUpHRJYjIswaL5IHQDg&amp;bvm=bv.53217764,d.Yms&amp;psig=AFQjCNFq3hvKHgeoqanWS7EuiH2RVjQ3Ig&amp;ust=1380572302103795"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555575"/>
            <a:ext cx="5328592" cy="43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1331640" y="231031"/>
            <a:ext cx="5832648" cy="923330"/>
          </a:xfrm>
          <a:prstGeom prst="rect">
            <a:avLst/>
          </a:prstGeom>
          <a:solidFill>
            <a:schemeClr val="accent2">
              <a:lumMod val="75000"/>
            </a:schemeClr>
          </a:solidFill>
          <a:effectLst>
            <a:glow rad="228600">
              <a:schemeClr val="accent3">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he-IL" sz="5400" b="1"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rPr>
              <a:t>מתי להינשא?</a:t>
            </a:r>
          </a:p>
        </p:txBody>
      </p:sp>
      <p:sp>
        <p:nvSpPr>
          <p:cNvPr id="2" name="TextBox 1"/>
          <p:cNvSpPr txBox="1"/>
          <p:nvPr/>
        </p:nvSpPr>
        <p:spPr>
          <a:xfrm>
            <a:off x="187301" y="4797152"/>
            <a:ext cx="1944216" cy="830997"/>
          </a:xfrm>
          <a:prstGeom prst="rect">
            <a:avLst/>
          </a:prstGeom>
          <a:solidFill>
            <a:schemeClr val="accent3">
              <a:lumMod val="75000"/>
            </a:schemeClr>
          </a:solidFill>
        </p:spPr>
        <p:txBody>
          <a:bodyPr wrap="square" rtlCol="1">
            <a:spAutoFit/>
          </a:bodyPr>
          <a:lstStyle/>
          <a:p>
            <a:pPr algn="ctr"/>
            <a:r>
              <a:rPr lang="he-IL"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עריכה  נחושתן מרים</a:t>
            </a:r>
          </a:p>
        </p:txBody>
      </p:sp>
    </p:spTree>
    <p:extLst>
      <p:ext uri="{BB962C8B-B14F-4D97-AF65-F5344CB8AC3E}">
        <p14:creationId xmlns:p14="http://schemas.microsoft.com/office/powerpoint/2010/main" val="316969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988840"/>
            <a:ext cx="3744416" cy="3456384"/>
          </a:xfrm>
        </p:spPr>
        <p:style>
          <a:lnRef idx="1">
            <a:schemeClr val="accent4"/>
          </a:lnRef>
          <a:fillRef idx="2">
            <a:schemeClr val="accent4"/>
          </a:fillRef>
          <a:effectRef idx="1">
            <a:schemeClr val="accent4"/>
          </a:effectRef>
          <a:fontRef idx="minor">
            <a:schemeClr val="dk1"/>
          </a:fontRef>
        </p:style>
        <p:txBody>
          <a:bodyPr>
            <a:noAutofit/>
          </a:bodyPr>
          <a:lstStyle/>
          <a:p>
            <a:pPr marL="114300" indent="0">
              <a:buNone/>
            </a:pPr>
            <a:endParaRPr lang="he-IL" sz="2000" dirty="0">
              <a:latin typeface="David" panose="020E0502060401010101" pitchFamily="34" charset="-79"/>
              <a:cs typeface="David" panose="020E0502060401010101" pitchFamily="34" charset="-79"/>
            </a:endParaRPr>
          </a:p>
          <a:p>
            <a:pPr marL="114300" indent="0">
              <a:buNone/>
            </a:pPr>
            <a:r>
              <a:rPr lang="he-IL" sz="2000" b="1" u="sng" dirty="0">
                <a:latin typeface="David" panose="020E0502060401010101" pitchFamily="34" charset="-79"/>
                <a:cs typeface="David" panose="020E0502060401010101" pitchFamily="34" charset="-79"/>
              </a:rPr>
              <a:t>הרא"ש.  מסכת קידושין פרק א סימן מ"ב.</a:t>
            </a:r>
          </a:p>
          <a:p>
            <a:pPr marL="114300" indent="0">
              <a:buNone/>
            </a:pPr>
            <a:r>
              <a:rPr lang="he-IL" sz="2000" dirty="0">
                <a:latin typeface="David" panose="020E0502060401010101" pitchFamily="34" charset="-79"/>
                <a:cs typeface="David" panose="020E0502060401010101" pitchFamily="34" charset="-79"/>
              </a:rPr>
              <a:t>וכולהו מודו, דאם אי אפשר לו ללמוד אם ישא אשה, ילמוד ואח"כ ישא אשה. </a:t>
            </a:r>
          </a:p>
          <a:p>
            <a:pPr marL="114300" indent="0">
              <a:buNone/>
            </a:pPr>
            <a:r>
              <a:rPr lang="he-IL" sz="2000" dirty="0">
                <a:latin typeface="David" panose="020E0502060401010101" pitchFamily="34" charset="-79"/>
                <a:cs typeface="David" panose="020E0502060401010101" pitchFamily="34" charset="-79"/>
              </a:rPr>
              <a:t>וקיצבה לאותו לימוד לא ידענא, </a:t>
            </a:r>
            <a:r>
              <a:rPr lang="he-IL" sz="2000" b="1" dirty="0">
                <a:solidFill>
                  <a:srgbClr val="FF0000"/>
                </a:solidFill>
                <a:latin typeface="David" panose="020E0502060401010101" pitchFamily="34" charset="-79"/>
                <a:cs typeface="David" panose="020E0502060401010101" pitchFamily="34" charset="-79"/>
              </a:rPr>
              <a:t>שלא יתכן שיתבטל מפריה ורביה כל ימיו, שלא מצינו אלא בבן עזאי שחשקה נפשו בתורה.</a:t>
            </a:r>
          </a:p>
          <a:p>
            <a:pPr marL="114300" indent="0">
              <a:buNone/>
            </a:pPr>
            <a:endParaRPr lang="he-IL" sz="2000" dirty="0">
              <a:latin typeface="David" panose="020E0502060401010101" pitchFamily="34" charset="-79"/>
              <a:cs typeface="David" panose="020E0502060401010101" pitchFamily="34" charset="-79"/>
            </a:endParaRPr>
          </a:p>
          <a:p>
            <a:pPr marL="114300" indent="0">
              <a:buNone/>
            </a:pPr>
            <a:endParaRPr lang="he-IL" sz="2000" dirty="0">
              <a:latin typeface="David" panose="020E0502060401010101" pitchFamily="34" charset="-79"/>
              <a:cs typeface="David" panose="020E0502060401010101" pitchFamily="34" charset="-79"/>
            </a:endParaRPr>
          </a:p>
        </p:txBody>
      </p:sp>
      <p:sp>
        <p:nvSpPr>
          <p:cNvPr id="6" name="מלבן 5"/>
          <p:cNvSpPr/>
          <p:nvPr/>
        </p:nvSpPr>
        <p:spPr>
          <a:xfrm>
            <a:off x="6630375" y="14222"/>
            <a:ext cx="1763688" cy="584775"/>
          </a:xfrm>
          <a:prstGeom prst="rect">
            <a:avLst/>
          </a:prstGeom>
          <a:solidFill>
            <a:schemeClr val="bg2">
              <a:lumMod val="75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e-I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rPr>
              <a:t>ההלכה.</a:t>
            </a:r>
            <a:endParaRPr lang="he-I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מלבן 6"/>
          <p:cNvSpPr/>
          <p:nvPr/>
        </p:nvSpPr>
        <p:spPr>
          <a:xfrm>
            <a:off x="4133687" y="1340767"/>
            <a:ext cx="4067154" cy="46474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114300" lvl="0">
              <a:spcBef>
                <a:spcPct val="20000"/>
              </a:spcBef>
              <a:buClr>
                <a:srgbClr val="A9A57C"/>
              </a:buClr>
            </a:pPr>
            <a:r>
              <a:rPr lang="he-IL" sz="2000" b="1" u="sng" dirty="0">
                <a:solidFill>
                  <a:srgbClr val="2F2B20"/>
                </a:solidFill>
                <a:latin typeface="David" panose="020E0502060401010101" pitchFamily="34" charset="-79"/>
                <a:cs typeface="David" panose="020E0502060401010101" pitchFamily="34" charset="-79"/>
              </a:rPr>
              <a:t>רמב"ם הלכות אישות פרק טו הלכה ב-ג.</a:t>
            </a:r>
          </a:p>
          <a:p>
            <a:pPr marL="114300" lvl="0">
              <a:spcBef>
                <a:spcPct val="20000"/>
              </a:spcBef>
              <a:buClr>
                <a:srgbClr val="A9A57C"/>
              </a:buClr>
            </a:pPr>
            <a:endParaRPr lang="he-IL" sz="2000" b="1" u="sng" dirty="0">
              <a:solidFill>
                <a:srgbClr val="2F2B20"/>
              </a:solidFill>
              <a:latin typeface="David" panose="020E0502060401010101" pitchFamily="34" charset="-79"/>
              <a:cs typeface="David" panose="020E0502060401010101" pitchFamily="34" charset="-79"/>
            </a:endParaRPr>
          </a:p>
          <a:p>
            <a:pPr marL="114300" lvl="0">
              <a:spcBef>
                <a:spcPct val="20000"/>
              </a:spcBef>
              <a:buClr>
                <a:srgbClr val="A9A57C"/>
              </a:buClr>
            </a:pPr>
            <a:r>
              <a:rPr lang="he-IL" sz="2000" dirty="0">
                <a:solidFill>
                  <a:srgbClr val="2F2B20"/>
                </a:solidFill>
                <a:latin typeface="David" panose="020E0502060401010101" pitchFamily="34" charset="-79"/>
                <a:cs typeface="David" panose="020E0502060401010101" pitchFamily="34" charset="-79"/>
              </a:rPr>
              <a:t>ב ...ואם היה עוסק בתורה וטרוד בה, והיה מתיירא מלישא אשה כדי שלא יטרח במזונות ובטל מן התורה </a:t>
            </a:r>
            <a:r>
              <a:rPr lang="he-IL" sz="2000" b="1" dirty="0">
                <a:solidFill>
                  <a:srgbClr val="FF0000"/>
                </a:solidFill>
                <a:latin typeface="David" panose="020E0502060401010101" pitchFamily="34" charset="-79"/>
                <a:cs typeface="David" panose="020E0502060401010101" pitchFamily="34" charset="-79"/>
              </a:rPr>
              <a:t>הרי מותר להתאחר, שהעוסק במצווה פטור מן המצווה, וכל שכן בתלמוד תורה.</a:t>
            </a:r>
          </a:p>
          <a:p>
            <a:pPr marL="114300" lvl="0">
              <a:spcBef>
                <a:spcPct val="20000"/>
              </a:spcBef>
              <a:buClr>
                <a:srgbClr val="A9A57C"/>
              </a:buClr>
            </a:pPr>
            <a:endParaRPr lang="he-IL" sz="2000" dirty="0">
              <a:solidFill>
                <a:srgbClr val="FF0000"/>
              </a:solidFill>
              <a:latin typeface="David" panose="020E0502060401010101" pitchFamily="34" charset="-79"/>
              <a:cs typeface="David" panose="020E0502060401010101" pitchFamily="34" charset="-79"/>
            </a:endParaRPr>
          </a:p>
          <a:p>
            <a:pPr marL="114300" lvl="0">
              <a:spcBef>
                <a:spcPct val="20000"/>
              </a:spcBef>
              <a:buClr>
                <a:srgbClr val="A9A57C"/>
              </a:buClr>
            </a:pPr>
            <a:r>
              <a:rPr lang="he-IL" sz="2000" dirty="0">
                <a:solidFill>
                  <a:srgbClr val="2F2B20"/>
                </a:solidFill>
                <a:latin typeface="David" panose="020E0502060401010101" pitchFamily="34" charset="-79"/>
                <a:cs typeface="David" panose="020E0502060401010101" pitchFamily="34" charset="-79"/>
              </a:rPr>
              <a:t>ג. מי שחשקה נפשו בתורה תמיד ושגה בה כבן עזאי ונדבק בה כל ימיו ולא נשא אשה </a:t>
            </a:r>
            <a:r>
              <a:rPr lang="he-IL" sz="2000" b="1" dirty="0">
                <a:solidFill>
                  <a:srgbClr val="FF0000"/>
                </a:solidFill>
                <a:latin typeface="David" panose="020E0502060401010101" pitchFamily="34" charset="-79"/>
                <a:cs typeface="David" panose="020E0502060401010101" pitchFamily="34" charset="-79"/>
              </a:rPr>
              <a:t>אין בידו עוון והוא שלא יהיה יצרו מתגבר </a:t>
            </a:r>
            <a:r>
              <a:rPr lang="he-IL" sz="2000" dirty="0">
                <a:solidFill>
                  <a:srgbClr val="2F2B20"/>
                </a:solidFill>
                <a:latin typeface="David" panose="020E0502060401010101" pitchFamily="34" charset="-79"/>
                <a:cs typeface="David" panose="020E0502060401010101" pitchFamily="34" charset="-79"/>
              </a:rPr>
              <a:t>עליו. אבל אם היה יצרו מתגבר עליו חייב לישא אשה ואפילו היו לו בנים, שמא יבוא לידי הרהור.</a:t>
            </a:r>
          </a:p>
        </p:txBody>
      </p:sp>
      <p:sp>
        <p:nvSpPr>
          <p:cNvPr id="8" name="מלבן 7"/>
          <p:cNvSpPr/>
          <p:nvPr/>
        </p:nvSpPr>
        <p:spPr>
          <a:xfrm>
            <a:off x="1403648" y="692696"/>
            <a:ext cx="5796136" cy="43088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114300" lvl="0">
              <a:spcBef>
                <a:spcPct val="20000"/>
              </a:spcBef>
              <a:buClr>
                <a:srgbClr val="A9A57C"/>
              </a:buClr>
            </a:pPr>
            <a:r>
              <a:rPr lang="he-IL" sz="2200" b="1" dirty="0">
                <a:solidFill>
                  <a:schemeClr val="accent6">
                    <a:lumMod val="50000"/>
                  </a:schemeClr>
                </a:solidFill>
                <a:latin typeface="David" panose="020E0502060401010101" pitchFamily="34" charset="-79"/>
                <a:cs typeface="David" panose="020E0502060401010101" pitchFamily="34" charset="-79"/>
              </a:rPr>
              <a:t>האם מצוות תלמוד תורה מבטלת פרייה ורבייה?</a:t>
            </a:r>
          </a:p>
        </p:txBody>
      </p:sp>
    </p:spTree>
    <p:extLst>
      <p:ext uri="{BB962C8B-B14F-4D97-AF65-F5344CB8AC3E}">
        <p14:creationId xmlns:p14="http://schemas.microsoft.com/office/powerpoint/2010/main" val="37986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anim calcmode="lin" valueType="num">
                                      <p:cBhvr>
                                        <p:cTn id="2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8984"/>
            <a:ext cx="2306283" cy="2128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4283968" y="620688"/>
            <a:ext cx="3960440" cy="850106"/>
          </a:xfr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a:lstStyle/>
          <a:p>
            <a:pPr algn="r"/>
            <a:r>
              <a:rPr lang="he-IL" sz="3600" b="1" spc="0"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latin typeface="Calibri"/>
                <a:cs typeface="Arial"/>
              </a:rPr>
              <a:t>ג.  נישואין ופרנסה.</a:t>
            </a:r>
            <a:endParaRPr lang="he-IL"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512904"/>
            <a:ext cx="1138568"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מלבן 5"/>
          <p:cNvSpPr/>
          <p:nvPr/>
        </p:nvSpPr>
        <p:spPr>
          <a:xfrm>
            <a:off x="539552" y="2542266"/>
            <a:ext cx="7632848" cy="37918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14300" lvl="0">
              <a:spcBef>
                <a:spcPct val="20000"/>
              </a:spcBef>
              <a:buClr>
                <a:srgbClr val="A9A57C"/>
              </a:buClr>
            </a:pPr>
            <a:r>
              <a:rPr lang="he-IL" sz="2200" b="1" u="sng" dirty="0">
                <a:solidFill>
                  <a:srgbClr val="2F2B20"/>
                </a:solidFill>
                <a:latin typeface="David" panose="020E0502060401010101" pitchFamily="34" charset="-79"/>
                <a:cs typeface="David" panose="020E0502060401010101" pitchFamily="34" charset="-79"/>
              </a:rPr>
              <a:t>דברים כ ה-ז</a:t>
            </a:r>
          </a:p>
          <a:p>
            <a:pPr marL="114300" lvl="0">
              <a:spcBef>
                <a:spcPct val="20000"/>
              </a:spcBef>
              <a:buClr>
                <a:srgbClr val="A9A57C"/>
              </a:buClr>
            </a:pPr>
            <a:r>
              <a:rPr lang="he-IL" sz="2800" dirty="0">
                <a:solidFill>
                  <a:srgbClr val="2F2B20"/>
                </a:solidFill>
                <a:latin typeface="David" panose="020E0502060401010101" pitchFamily="34" charset="-79"/>
                <a:cs typeface="David" panose="020E0502060401010101" pitchFamily="34" charset="-79"/>
              </a:rPr>
              <a:t>"וְדִבְּרוּ הַשֹּׁטְרִים, אֶל-הָעָם לֵאמֹר, </a:t>
            </a:r>
          </a:p>
          <a:p>
            <a:pPr marL="114300" lvl="0">
              <a:spcBef>
                <a:spcPct val="20000"/>
              </a:spcBef>
              <a:buClr>
                <a:srgbClr val="A9A57C"/>
              </a:buClr>
            </a:pPr>
            <a:r>
              <a:rPr lang="he-IL" sz="2800" dirty="0">
                <a:solidFill>
                  <a:srgbClr val="2F2B20"/>
                </a:solidFill>
                <a:latin typeface="David" panose="020E0502060401010101" pitchFamily="34" charset="-79"/>
                <a:cs typeface="David" panose="020E0502060401010101" pitchFamily="34" charset="-79"/>
              </a:rPr>
              <a:t>מִי-הָאִישׁ אֲשֶׁר </a:t>
            </a:r>
            <a:r>
              <a:rPr lang="he-IL" sz="2800" b="1" dirty="0">
                <a:solidFill>
                  <a:srgbClr val="00B0F0"/>
                </a:solidFill>
                <a:latin typeface="David" panose="020E0502060401010101" pitchFamily="34" charset="-79"/>
                <a:cs typeface="David" panose="020E0502060401010101" pitchFamily="34" charset="-79"/>
              </a:rPr>
              <a:t>בָּנָה בַיִת-חָדָשׁ </a:t>
            </a:r>
            <a:r>
              <a:rPr lang="he-IL" sz="2800" dirty="0">
                <a:solidFill>
                  <a:srgbClr val="2F2B20"/>
                </a:solidFill>
                <a:latin typeface="David" panose="020E0502060401010101" pitchFamily="34" charset="-79"/>
                <a:cs typeface="David" panose="020E0502060401010101" pitchFamily="34" charset="-79"/>
              </a:rPr>
              <a:t>וְלֹא חֲנָכוֹ, יֵלֵךְ וְיָשֹׁב לְבֵיתוֹ:  פֶּן-יָמוּת, בַּמִּלְחָמָה, וְאִישׁ אַחֵר, יַחְנְכֶנּוּ.   </a:t>
            </a:r>
          </a:p>
          <a:p>
            <a:pPr marL="114300" lvl="0">
              <a:spcBef>
                <a:spcPct val="20000"/>
              </a:spcBef>
              <a:buClr>
                <a:srgbClr val="A9A57C"/>
              </a:buClr>
            </a:pPr>
            <a:r>
              <a:rPr lang="he-IL" sz="2800" dirty="0">
                <a:solidFill>
                  <a:srgbClr val="2F2B20"/>
                </a:solidFill>
                <a:latin typeface="David" panose="020E0502060401010101" pitchFamily="34" charset="-79"/>
                <a:cs typeface="David" panose="020E0502060401010101" pitchFamily="34" charset="-79"/>
              </a:rPr>
              <a:t>מִי-הָאִישׁ אֲשֶׁר </a:t>
            </a:r>
            <a:r>
              <a:rPr lang="he-IL" sz="2800" b="1" dirty="0">
                <a:solidFill>
                  <a:srgbClr val="00B050"/>
                </a:solidFill>
                <a:latin typeface="David" panose="020E0502060401010101" pitchFamily="34" charset="-79"/>
                <a:cs typeface="David" panose="020E0502060401010101" pitchFamily="34" charset="-79"/>
              </a:rPr>
              <a:t>נָטַע כֶּרֶם</a:t>
            </a:r>
            <a:r>
              <a:rPr lang="he-IL" sz="2800" dirty="0">
                <a:solidFill>
                  <a:srgbClr val="2F2B20"/>
                </a:solidFill>
                <a:latin typeface="David" panose="020E0502060401010101" pitchFamily="34" charset="-79"/>
                <a:cs typeface="David" panose="020E0502060401010101" pitchFamily="34" charset="-79"/>
              </a:rPr>
              <a:t>, וְלֹא חִלְּלוֹ--יֵלֵךְ, וְיָשֹׁב לְבֵיתוֹ:  פֶּן-יָמוּת, בַּמִּלְחָמָה, וְאִישׁ אַחֵר, יְחַלְּלֶנּוּ.   </a:t>
            </a:r>
          </a:p>
          <a:p>
            <a:pPr marL="114300" lvl="0">
              <a:spcBef>
                <a:spcPct val="20000"/>
              </a:spcBef>
              <a:buClr>
                <a:srgbClr val="A9A57C"/>
              </a:buClr>
            </a:pPr>
            <a:r>
              <a:rPr lang="he-IL" sz="2800" dirty="0">
                <a:solidFill>
                  <a:srgbClr val="2F2B20"/>
                </a:solidFill>
                <a:latin typeface="David" panose="020E0502060401010101" pitchFamily="34" charset="-79"/>
                <a:cs typeface="David" panose="020E0502060401010101" pitchFamily="34" charset="-79"/>
              </a:rPr>
              <a:t>וּמִי-הָאִישׁ אֲשֶׁר </a:t>
            </a:r>
            <a:r>
              <a:rPr lang="he-IL" sz="2800" b="1" dirty="0">
                <a:solidFill>
                  <a:srgbClr val="C00000"/>
                </a:solidFill>
                <a:latin typeface="David" panose="020E0502060401010101" pitchFamily="34" charset="-79"/>
                <a:cs typeface="David" panose="020E0502060401010101" pitchFamily="34" charset="-79"/>
              </a:rPr>
              <a:t>אֵרַשׂ אִשָּׁה</a:t>
            </a:r>
            <a:r>
              <a:rPr lang="he-IL" sz="2800" dirty="0">
                <a:solidFill>
                  <a:srgbClr val="2F2B20"/>
                </a:solidFill>
                <a:latin typeface="David" panose="020E0502060401010101" pitchFamily="34" charset="-79"/>
                <a:cs typeface="David" panose="020E0502060401010101" pitchFamily="34" charset="-79"/>
              </a:rPr>
              <a:t>, וְלֹא לְקָחָהּ--יֵלֵךְ, וְיָשֹׁב לְבֵיתוֹ:  פֶּן-יָמוּת, בַּמִּלְחָמָה, וְאִישׁ אַחֵר, יִקָּחֶנָּה".</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8272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anim calcmode="lin" valueType="num">
                                      <p:cBhvr>
                                        <p:cTn id="4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37" y="764704"/>
            <a:ext cx="1784045" cy="17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78" r="-1"/>
          <a:stretch/>
        </p:blipFill>
        <p:spPr bwMode="auto">
          <a:xfrm>
            <a:off x="145453" y="2894234"/>
            <a:ext cx="2228959"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214" t="7712" r="11924"/>
          <a:stretch/>
        </p:blipFill>
        <p:spPr bwMode="auto">
          <a:xfrm>
            <a:off x="785433" y="4499143"/>
            <a:ext cx="1217556"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2843808" y="162595"/>
            <a:ext cx="4644008" cy="707886"/>
          </a:xfrm>
          <a:prstGeom prst="rect">
            <a:avLst/>
          </a:prstGeom>
          <a:solidFill>
            <a:schemeClr val="bg2">
              <a:lumMod val="60000"/>
              <a:lumOff val="40000"/>
            </a:schemeClr>
          </a:solidFill>
        </p:spPr>
        <p:txBody>
          <a:bodyPr wrap="square">
            <a:spAutoFit/>
          </a:bodyPr>
          <a:lstStyle/>
          <a:p>
            <a:r>
              <a:rPr lang="he-IL" sz="4000" b="1" dirty="0">
                <a:ln w="12700">
                  <a:solidFill>
                    <a:srgbClr val="675E47">
                      <a:satMod val="155000"/>
                    </a:srgbClr>
                  </a:solidFill>
                  <a:prstDash val="solid"/>
                </a:ln>
                <a:solidFill>
                  <a:srgbClr val="DFDCB7">
                    <a:tint val="85000"/>
                    <a:satMod val="155000"/>
                  </a:srgbClr>
                </a:solidFill>
                <a:effectLst>
                  <a:outerShdw blurRad="41275" dist="20320" dir="1800000" algn="tl" rotWithShape="0">
                    <a:srgbClr val="000000">
                      <a:alpha val="40000"/>
                    </a:srgbClr>
                  </a:outerShdw>
                </a:effectLst>
                <a:latin typeface="Cambria"/>
                <a:ea typeface="+mj-ea"/>
                <a:cs typeface="Times New Roman"/>
              </a:rPr>
              <a:t>מהו סדר החיים הראוי?</a:t>
            </a:r>
            <a:endParaRPr lang="he-IL" sz="4000" dirty="0"/>
          </a:p>
        </p:txBody>
      </p:sp>
      <p:sp>
        <p:nvSpPr>
          <p:cNvPr id="7" name="מלבן 6"/>
          <p:cNvSpPr/>
          <p:nvPr/>
        </p:nvSpPr>
        <p:spPr>
          <a:xfrm>
            <a:off x="2987616" y="1061045"/>
            <a:ext cx="5004256" cy="57061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114300" lvl="0">
              <a:spcBef>
                <a:spcPct val="20000"/>
              </a:spcBef>
              <a:buClr>
                <a:srgbClr val="A9A57C"/>
              </a:buClr>
            </a:pPr>
            <a:r>
              <a:rPr lang="he-IL" sz="2400" b="1" u="sng" dirty="0">
                <a:solidFill>
                  <a:srgbClr val="2F2B20"/>
                </a:solidFill>
                <a:latin typeface="David" panose="020E0502060401010101" pitchFamily="34" charset="-79"/>
                <a:cs typeface="David" panose="020E0502060401010101" pitchFamily="34" charset="-79"/>
              </a:rPr>
              <a:t>בבלי סוטה דף מד א. </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תנו רבנן אשר </a:t>
            </a:r>
            <a:r>
              <a:rPr lang="he-IL" sz="24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בנה</a:t>
            </a:r>
            <a:r>
              <a:rPr lang="he-IL" sz="2400" dirty="0">
                <a:solidFill>
                  <a:srgbClr val="2F2B20"/>
                </a:solidFill>
                <a:latin typeface="David" panose="020E0502060401010101" pitchFamily="34" charset="-79"/>
                <a:cs typeface="David" panose="020E0502060401010101" pitchFamily="34" charset="-79"/>
              </a:rPr>
              <a:t> אשר </a:t>
            </a:r>
            <a:r>
              <a:rPr lang="he-IL" sz="2400" b="1" dirty="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נטע</a:t>
            </a:r>
            <a:r>
              <a:rPr lang="he-IL" sz="2400" dirty="0">
                <a:solidFill>
                  <a:srgbClr val="2F2B20"/>
                </a:solidFill>
                <a:latin typeface="David" panose="020E0502060401010101" pitchFamily="34" charset="-79"/>
                <a:cs typeface="David" panose="020E0502060401010101" pitchFamily="34" charset="-79"/>
              </a:rPr>
              <a:t> אשר </a:t>
            </a:r>
            <a:r>
              <a:rPr lang="he-IL" sz="2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ארש</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לימדה תורה דרך ארץ </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שיבנה אדם </a:t>
            </a:r>
            <a:r>
              <a:rPr lang="he-IL" sz="24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בית</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 </a:t>
            </a:r>
            <a:r>
              <a:rPr lang="he-IL" sz="2400" dirty="0" err="1">
                <a:solidFill>
                  <a:srgbClr val="2F2B20"/>
                </a:solidFill>
                <a:latin typeface="David" panose="020E0502060401010101" pitchFamily="34" charset="-79"/>
                <a:cs typeface="David" panose="020E0502060401010101" pitchFamily="34" charset="-79"/>
              </a:rPr>
              <a:t>ויטע</a:t>
            </a:r>
            <a:r>
              <a:rPr lang="he-IL" sz="2400" dirty="0">
                <a:solidFill>
                  <a:srgbClr val="2F2B20"/>
                </a:solidFill>
                <a:latin typeface="David" panose="020E0502060401010101" pitchFamily="34" charset="-79"/>
                <a:cs typeface="David" panose="020E0502060401010101" pitchFamily="34" charset="-79"/>
              </a:rPr>
              <a:t> </a:t>
            </a:r>
            <a:r>
              <a:rPr lang="he-IL" sz="2400" b="1" dirty="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כרם </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ואח"כ </a:t>
            </a:r>
            <a:r>
              <a:rPr lang="he-IL" sz="2400" b="1" dirty="0">
                <a:solidFill>
                  <a:srgbClr val="2F2B20"/>
                </a:solidFill>
                <a:latin typeface="David" panose="020E0502060401010101" pitchFamily="34" charset="-79"/>
                <a:cs typeface="David" panose="020E0502060401010101" pitchFamily="34" charset="-79"/>
              </a:rPr>
              <a:t>ישא </a:t>
            </a:r>
            <a:r>
              <a:rPr lang="he-IL" sz="2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אשה </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ואף שלמה אמר בחכמתו (משלי כד, </a:t>
            </a:r>
            <a:r>
              <a:rPr lang="he-IL" sz="2400" dirty="0" err="1">
                <a:solidFill>
                  <a:srgbClr val="2F2B20"/>
                </a:solidFill>
                <a:latin typeface="David" panose="020E0502060401010101" pitchFamily="34" charset="-79"/>
                <a:cs typeface="David" panose="020E0502060401010101" pitchFamily="34" charset="-79"/>
              </a:rPr>
              <a:t>כז</a:t>
            </a:r>
            <a:r>
              <a:rPr lang="he-IL" sz="2400" dirty="0">
                <a:solidFill>
                  <a:srgbClr val="2F2B20"/>
                </a:solidFill>
                <a:latin typeface="David" panose="020E0502060401010101" pitchFamily="34" charset="-79"/>
                <a:cs typeface="David" panose="020E0502060401010101" pitchFamily="34" charset="-79"/>
              </a:rPr>
              <a:t>) </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הָכֵן בַּחוּץ, מְלַאכְתֶּךָ--וְעַתְּדָהּ בַּשָּׂדֶה לָךְ;  אַחַר, וּבָנִיתָ בֵיתֶךָ.</a:t>
            </a:r>
          </a:p>
          <a:p>
            <a:pPr marL="114300" lvl="0">
              <a:spcBef>
                <a:spcPct val="20000"/>
              </a:spcBef>
              <a:buClr>
                <a:srgbClr val="A9A57C"/>
              </a:buClr>
            </a:pPr>
            <a:endParaRPr lang="he-IL" sz="2400" dirty="0">
              <a:solidFill>
                <a:srgbClr val="2F2B20"/>
              </a:solidFill>
              <a:latin typeface="David" panose="020E0502060401010101" pitchFamily="34" charset="-79"/>
              <a:cs typeface="David" panose="020E0502060401010101" pitchFamily="34" charset="-79"/>
            </a:endParaRP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הכן בחוץ מלאכתך - זה </a:t>
            </a:r>
            <a:r>
              <a:rPr lang="he-IL" sz="24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בית</a:t>
            </a:r>
            <a:r>
              <a:rPr lang="he-IL" sz="2400" b="1" dirty="0">
                <a:solidFill>
                  <a:srgbClr val="2F2B20"/>
                </a:solidFill>
                <a:latin typeface="David" panose="020E0502060401010101" pitchFamily="34" charset="-79"/>
                <a:cs typeface="David" panose="020E0502060401010101" pitchFamily="34" charset="-79"/>
              </a:rPr>
              <a:t> </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ועתדה בשדה לך זה -  </a:t>
            </a:r>
            <a:r>
              <a:rPr lang="he-IL" sz="2400" b="1" dirty="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כרם</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אחר ובנית ביתך זו -  </a:t>
            </a:r>
            <a:r>
              <a:rPr lang="he-IL" sz="2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אשה</a:t>
            </a:r>
          </a:p>
        </p:txBody>
      </p:sp>
    </p:spTree>
    <p:extLst>
      <p:ext uri="{BB962C8B-B14F-4D97-AF65-F5344CB8AC3E}">
        <p14:creationId xmlns:p14="http://schemas.microsoft.com/office/powerpoint/2010/main" val="388866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additive="base">
                                        <p:cTn id="2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1000"/>
                                        <p:tgtEl>
                                          <p:spTgt spid="1026"/>
                                        </p:tgtEl>
                                      </p:cBhvr>
                                    </p:animEffect>
                                    <p:anim calcmode="lin" valueType="num">
                                      <p:cBhvr>
                                        <p:cTn id="35" dur="1000" fill="hold"/>
                                        <p:tgtEl>
                                          <p:spTgt spid="1026"/>
                                        </p:tgtEl>
                                        <p:attrNameLst>
                                          <p:attrName>ppt_x</p:attrName>
                                        </p:attrNameLst>
                                      </p:cBhvr>
                                      <p:tavLst>
                                        <p:tav tm="0">
                                          <p:val>
                                            <p:strVal val="#ppt_x"/>
                                          </p:val>
                                        </p:tav>
                                        <p:tav tm="100000">
                                          <p:val>
                                            <p:strVal val="#ppt_x"/>
                                          </p:val>
                                        </p:tav>
                                      </p:tavLst>
                                    </p:anim>
                                    <p:anim calcmode="lin" valueType="num">
                                      <p:cBhvr>
                                        <p:cTn id="3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1000"/>
                                        <p:tgtEl>
                                          <p:spTgt spid="7">
                                            <p:txEl>
                                              <p:pRg st="4" end="4"/>
                                            </p:txEl>
                                          </p:spTgt>
                                        </p:tgtEl>
                                      </p:cBhvr>
                                    </p:animEffect>
                                    <p:anim calcmode="lin" valueType="num">
                                      <p:cBhvr>
                                        <p:cTn id="4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27"/>
                                        </p:tgtEl>
                                        <p:attrNameLst>
                                          <p:attrName>style.visibility</p:attrName>
                                        </p:attrNameLst>
                                      </p:cBhvr>
                                      <p:to>
                                        <p:strVal val="visible"/>
                                      </p:to>
                                    </p:set>
                                    <p:animEffect transition="in" filter="barn(inVertical)">
                                      <p:cBhvr>
                                        <p:cTn id="48" dur="500"/>
                                        <p:tgtEl>
                                          <p:spTgt spid="102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 calcmode="lin" valueType="num">
                                      <p:cBhvr additive="base">
                                        <p:cTn id="5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fade">
                                      <p:cBhvr>
                                        <p:cTn id="59" dur="1000"/>
                                        <p:tgtEl>
                                          <p:spTgt spid="1028"/>
                                        </p:tgtEl>
                                      </p:cBhvr>
                                    </p:animEffect>
                                    <p:anim calcmode="lin" valueType="num">
                                      <p:cBhvr>
                                        <p:cTn id="60" dur="1000" fill="hold"/>
                                        <p:tgtEl>
                                          <p:spTgt spid="1028"/>
                                        </p:tgtEl>
                                        <p:attrNameLst>
                                          <p:attrName>ppt_x</p:attrName>
                                        </p:attrNameLst>
                                      </p:cBhvr>
                                      <p:tavLst>
                                        <p:tav tm="0">
                                          <p:val>
                                            <p:strVal val="#ppt_x"/>
                                          </p:val>
                                        </p:tav>
                                        <p:tav tm="100000">
                                          <p:val>
                                            <p:strVal val="#ppt_x"/>
                                          </p:val>
                                        </p:tav>
                                      </p:tavLst>
                                    </p:anim>
                                    <p:anim calcmode="lin" valueType="num">
                                      <p:cBhvr>
                                        <p:cTn id="6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7">
                                            <p:txEl>
                                              <p:pRg st="6" end="6"/>
                                            </p:txEl>
                                          </p:spTgt>
                                        </p:tgtEl>
                                        <p:attrNameLst>
                                          <p:attrName>style.visibility</p:attrName>
                                        </p:attrNameLst>
                                      </p:cBhvr>
                                      <p:to>
                                        <p:strVal val="visible"/>
                                      </p:to>
                                    </p:set>
                                    <p:anim calcmode="lin" valueType="num">
                                      <p:cBhvr additive="base">
                                        <p:cTn id="66"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
                                            <p:txEl>
                                              <p:pRg st="6" end="6"/>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 calcmode="lin" valueType="num">
                                      <p:cBhvr additive="base">
                                        <p:cTn id="70"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7">
                                            <p:txEl>
                                              <p:pRg st="9" end="9"/>
                                            </p:txEl>
                                          </p:spTgt>
                                        </p:tgtEl>
                                        <p:attrNameLst>
                                          <p:attrName>style.visibility</p:attrName>
                                        </p:attrNameLst>
                                      </p:cBhvr>
                                      <p:to>
                                        <p:strVal val="visible"/>
                                      </p:to>
                                    </p:set>
                                    <p:anim calcmode="lin" valueType="num">
                                      <p:cBhvr additive="base">
                                        <p:cTn id="76"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7">
                                            <p:txEl>
                                              <p:pRg st="10" end="10"/>
                                            </p:txEl>
                                          </p:spTgt>
                                        </p:tgtEl>
                                        <p:attrNameLst>
                                          <p:attrName>style.visibility</p:attrName>
                                        </p:attrNameLst>
                                      </p:cBhvr>
                                      <p:to>
                                        <p:strVal val="visible"/>
                                      </p:to>
                                    </p:set>
                                    <p:anim calcmode="lin" valueType="num">
                                      <p:cBhvr additive="base">
                                        <p:cTn id="82"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7">
                                            <p:txEl>
                                              <p:pRg st="11" end="11"/>
                                            </p:txEl>
                                          </p:spTgt>
                                        </p:tgtEl>
                                        <p:attrNameLst>
                                          <p:attrName>style.visibility</p:attrName>
                                        </p:attrNameLst>
                                      </p:cBhvr>
                                      <p:to>
                                        <p:strVal val="visible"/>
                                      </p:to>
                                    </p:set>
                                    <p:anim calcmode="lin" valueType="num">
                                      <p:cBhvr additive="base">
                                        <p:cTn id="88"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125" y="5141287"/>
            <a:ext cx="1537220" cy="1152000"/>
          </a:xfrm>
          <a:prstGeom prst="ellipse">
            <a:avLst/>
          </a:prstGeom>
          <a:ln w="9525">
            <a:solidFill>
              <a:srgbClr val="FF0000"/>
            </a:solid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 name="מלבן 3"/>
          <p:cNvSpPr/>
          <p:nvPr/>
        </p:nvSpPr>
        <p:spPr>
          <a:xfrm>
            <a:off x="1187624" y="5640972"/>
            <a:ext cx="1368152"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228600">
              <a:schemeClr val="accent6">
                <a:satMod val="175000"/>
                <a:alpha val="40000"/>
              </a:schemeClr>
            </a:glow>
          </a:effectLst>
        </p:spPr>
        <p:txBody>
          <a:bodyPr wrap="square">
            <a:spAutoFit/>
          </a:bodyPr>
          <a:lstStyle/>
          <a:p>
            <a:r>
              <a:rPr lang="en-US" sz="3600" b="1" i="1" dirty="0">
                <a:effectLst>
                  <a:outerShdw blurRad="38100" dist="38100" dir="2700000" algn="tl">
                    <a:srgbClr val="000000">
                      <a:alpha val="43137"/>
                    </a:srgbClr>
                  </a:outerShdw>
                </a:effectLst>
              </a:rPr>
              <a:t>Wise</a:t>
            </a:r>
            <a:endParaRPr lang="he-IL" sz="3600" b="1" i="1" dirty="0">
              <a:effectLst>
                <a:outerShdw blurRad="38100" dist="38100" dir="2700000" algn="tl">
                  <a:srgbClr val="000000">
                    <a:alpha val="43137"/>
                  </a:srgbClr>
                </a:outerShdw>
              </a:effectLst>
            </a:endParaRPr>
          </a:p>
        </p:txBody>
      </p:sp>
      <p:sp>
        <p:nvSpPr>
          <p:cNvPr id="2" name="מלבן 1"/>
          <p:cNvSpPr/>
          <p:nvPr/>
        </p:nvSpPr>
        <p:spPr>
          <a:xfrm>
            <a:off x="4290662" y="598731"/>
            <a:ext cx="4057470" cy="4450449"/>
          </a:xfrm>
          <a:prstGeom prst="rect">
            <a:avLst/>
          </a:prstGeom>
          <a:solidFill>
            <a:schemeClr val="bg2">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114300" lvl="0">
              <a:spcBef>
                <a:spcPct val="20000"/>
              </a:spcBef>
              <a:buClr>
                <a:srgbClr val="A9A57C"/>
              </a:buClr>
            </a:pPr>
            <a:r>
              <a:rPr lang="he-IL" sz="2400" b="1" u="sng" dirty="0">
                <a:solidFill>
                  <a:srgbClr val="2F2B20"/>
                </a:solidFill>
                <a:latin typeface="David" panose="020E0502060401010101" pitchFamily="34" charset="-79"/>
                <a:cs typeface="David" panose="020E0502060401010101" pitchFamily="34" charset="-79"/>
              </a:rPr>
              <a:t>דברים כח. (פרשת ברכות וקללות).</a:t>
            </a:r>
          </a:p>
          <a:p>
            <a:pPr marL="114300" lvl="0">
              <a:spcBef>
                <a:spcPct val="20000"/>
              </a:spcBef>
              <a:buClr>
                <a:srgbClr val="A9A57C"/>
              </a:buClr>
            </a:pPr>
            <a:r>
              <a:rPr lang="he-IL" sz="2400" b="1" dirty="0">
                <a:solidFill>
                  <a:srgbClr val="2F2B20"/>
                </a:solidFill>
                <a:latin typeface="David" panose="020E0502060401010101" pitchFamily="34" charset="-79"/>
                <a:cs typeface="David" panose="020E0502060401010101" pitchFamily="34" charset="-79"/>
              </a:rPr>
              <a:t>"</a:t>
            </a:r>
            <a:r>
              <a:rPr lang="he-IL" sz="2400" dirty="0">
                <a:solidFill>
                  <a:srgbClr val="2F2B20"/>
                </a:solidFill>
                <a:latin typeface="David" panose="020E0502060401010101" pitchFamily="34" charset="-79"/>
                <a:cs typeface="David" panose="020E0502060401010101" pitchFamily="34" charset="-79"/>
              </a:rPr>
              <a:t>ְהָיָה, אִם-לֹא תִשְׁמַע בְּקוֹל ה' אֱלֹהֶיךָ, לִשְׁמֹר לַעֲשׂוֹת אֶת-כָּל-מִצְו‍ֹתָיו וְחֻקֹּתָיו, אֲשֶׁר אָנֹכִי מצווךָ הַיּוֹם--וּבָאוּ עָלֶיךָ כָּל-הַקְּלָלוֹת הָאֵלֶּה, וְהִשִּׂיגוּךָ...</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אִשָּׁה </a:t>
            </a:r>
            <a:r>
              <a:rPr lang="he-IL" sz="2400" b="1" dirty="0">
                <a:solidFill>
                  <a:srgbClr val="7030A0"/>
                </a:solidFill>
                <a:latin typeface="David" panose="020E0502060401010101" pitchFamily="34" charset="-79"/>
                <a:cs typeface="David" panose="020E0502060401010101" pitchFamily="34" charset="-79"/>
              </a:rPr>
              <a:t>תְאָרֵשׂ,</a:t>
            </a:r>
            <a:r>
              <a:rPr lang="he-IL" sz="2400" dirty="0">
                <a:solidFill>
                  <a:srgbClr val="2F2B20"/>
                </a:solidFill>
                <a:latin typeface="David" panose="020E0502060401010101" pitchFamily="34" charset="-79"/>
                <a:cs typeface="David" panose="020E0502060401010101" pitchFamily="34" charset="-79"/>
              </a:rPr>
              <a:t> וְאִישׁ אַחֵר ישגלנה (יִשְׁכָּבֶנָּה) </a:t>
            </a:r>
          </a:p>
          <a:p>
            <a:pPr marL="114300" lvl="0">
              <a:spcBef>
                <a:spcPct val="20000"/>
              </a:spcBef>
              <a:buClr>
                <a:srgbClr val="A9A57C"/>
              </a:buClr>
            </a:pPr>
            <a:r>
              <a:rPr lang="he-IL" sz="2400" b="1" dirty="0">
                <a:solidFill>
                  <a:srgbClr val="C00000"/>
                </a:solidFill>
                <a:latin typeface="David" panose="020E0502060401010101" pitchFamily="34" charset="-79"/>
                <a:cs typeface="David" panose="020E0502060401010101" pitchFamily="34" charset="-79"/>
              </a:rPr>
              <a:t>בַּיִת תִּבְנֶה</a:t>
            </a:r>
            <a:r>
              <a:rPr lang="he-IL" sz="2400" dirty="0">
                <a:solidFill>
                  <a:srgbClr val="2F2B20"/>
                </a:solidFill>
                <a:latin typeface="David" panose="020E0502060401010101" pitchFamily="34" charset="-79"/>
                <a:cs typeface="David" panose="020E0502060401010101" pitchFamily="34" charset="-79"/>
              </a:rPr>
              <a:t>, וְלֹא-תֵשֵׁב בּוֹ; </a:t>
            </a:r>
          </a:p>
          <a:p>
            <a:pPr marL="114300" lvl="0">
              <a:spcBef>
                <a:spcPct val="20000"/>
              </a:spcBef>
              <a:buClr>
                <a:srgbClr val="A9A57C"/>
              </a:buClr>
            </a:pPr>
            <a:r>
              <a:rPr lang="he-IL" sz="2400" b="1" dirty="0">
                <a:solidFill>
                  <a:srgbClr val="00B050"/>
                </a:solidFill>
                <a:latin typeface="David" panose="020E0502060401010101" pitchFamily="34" charset="-79"/>
                <a:cs typeface="David" panose="020E0502060401010101" pitchFamily="34" charset="-79"/>
              </a:rPr>
              <a:t>כֶּרֶם תִּטַּע</a:t>
            </a:r>
            <a:r>
              <a:rPr lang="he-IL" sz="2400" dirty="0">
                <a:solidFill>
                  <a:srgbClr val="2F2B20"/>
                </a:solidFill>
                <a:latin typeface="David" panose="020E0502060401010101" pitchFamily="34" charset="-79"/>
                <a:cs typeface="David" panose="020E0502060401010101" pitchFamily="34" charset="-79"/>
              </a:rPr>
              <a:t>, וְלֹא תְחַלְּלֶנּוּ"</a:t>
            </a:r>
            <a:endParaRPr lang="he-IL" sz="2400" dirty="0">
              <a:latin typeface="David" panose="020E0502060401010101" pitchFamily="34" charset="-79"/>
              <a:cs typeface="David" panose="020E0502060401010101" pitchFamily="34" charset="-79"/>
            </a:endParaRPr>
          </a:p>
        </p:txBody>
      </p:sp>
      <p:sp>
        <p:nvSpPr>
          <p:cNvPr id="6" name="מלבן 5"/>
          <p:cNvSpPr/>
          <p:nvPr/>
        </p:nvSpPr>
        <p:spPr>
          <a:xfrm>
            <a:off x="251520" y="161692"/>
            <a:ext cx="3888432" cy="5115246"/>
          </a:xfrm>
          <a:prstGeom prst="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114300" lvl="0">
              <a:spcBef>
                <a:spcPct val="20000"/>
              </a:spcBef>
              <a:buClr>
                <a:srgbClr val="A9A57C"/>
              </a:buClr>
            </a:pPr>
            <a:r>
              <a:rPr lang="he-IL" sz="2200" b="1" u="sng" dirty="0">
                <a:solidFill>
                  <a:srgbClr val="2F2B20"/>
                </a:solidFill>
                <a:latin typeface="David" panose="020E0502060401010101" pitchFamily="34" charset="-79"/>
                <a:cs typeface="David" panose="020E0502060401010101" pitchFamily="34" charset="-79"/>
              </a:rPr>
              <a:t>דברים כ</a:t>
            </a:r>
            <a:endParaRPr lang="he-IL" sz="2400" dirty="0">
              <a:solidFill>
                <a:srgbClr val="2F2B20"/>
              </a:solidFill>
              <a:latin typeface="David" panose="020E0502060401010101" pitchFamily="34" charset="-79"/>
              <a:cs typeface="David" panose="020E0502060401010101" pitchFamily="34" charset="-79"/>
            </a:endParaRP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מִי-הָאִישׁ אֲשֶׁר </a:t>
            </a:r>
            <a:r>
              <a:rPr lang="he-IL" sz="2400" b="1" dirty="0">
                <a:solidFill>
                  <a:srgbClr val="00B0F0"/>
                </a:solidFill>
                <a:latin typeface="David" panose="020E0502060401010101" pitchFamily="34" charset="-79"/>
                <a:cs typeface="David" panose="020E0502060401010101" pitchFamily="34" charset="-79"/>
              </a:rPr>
              <a:t>בָּנָה בַיִת-חָדָשׁ </a:t>
            </a:r>
            <a:r>
              <a:rPr lang="he-IL" sz="2400" dirty="0">
                <a:solidFill>
                  <a:srgbClr val="2F2B20"/>
                </a:solidFill>
                <a:latin typeface="David" panose="020E0502060401010101" pitchFamily="34" charset="-79"/>
                <a:cs typeface="David" panose="020E0502060401010101" pitchFamily="34" charset="-79"/>
              </a:rPr>
              <a:t>וְלֹא חֲנָכוֹ, יֵלֵךְ וְיָשֹׁב לְבֵיתו פֶּן יָמוּת, בַּמִּלְחָמָה, וְאִישׁ אַחֵר, יַחְנְכֶנּוּ.   </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מִי הָאִישׁ אֲשֶׁר </a:t>
            </a:r>
            <a:r>
              <a:rPr lang="he-IL" sz="2400" b="1" dirty="0">
                <a:solidFill>
                  <a:srgbClr val="00B050"/>
                </a:solidFill>
                <a:latin typeface="David" panose="020E0502060401010101" pitchFamily="34" charset="-79"/>
                <a:cs typeface="David" panose="020E0502060401010101" pitchFamily="34" charset="-79"/>
              </a:rPr>
              <a:t>נָטַע כֶּרֶם</a:t>
            </a:r>
            <a:r>
              <a:rPr lang="he-IL" sz="2400" dirty="0">
                <a:solidFill>
                  <a:srgbClr val="2F2B20"/>
                </a:solidFill>
                <a:latin typeface="David" panose="020E0502060401010101" pitchFamily="34" charset="-79"/>
                <a:cs typeface="David" panose="020E0502060401010101" pitchFamily="34" charset="-79"/>
              </a:rPr>
              <a:t>, וְלֹא חִלְּלוֹ--יֵלֵךְ, וְיָשֹׁב לְבֵיתוֹ:  פֶּן יָמוּת, בַּמִּלְחָמָה, וְאִישׁ אַחֵר, יְחַלְּלֶנּוּ.   </a:t>
            </a:r>
          </a:p>
          <a:p>
            <a:pPr marL="114300" lvl="0">
              <a:spcBef>
                <a:spcPct val="20000"/>
              </a:spcBef>
              <a:buClr>
                <a:srgbClr val="A9A57C"/>
              </a:buClr>
            </a:pPr>
            <a:r>
              <a:rPr lang="he-IL" sz="2400" dirty="0">
                <a:solidFill>
                  <a:srgbClr val="2F2B20"/>
                </a:solidFill>
                <a:latin typeface="David" panose="020E0502060401010101" pitchFamily="34" charset="-79"/>
                <a:cs typeface="David" panose="020E0502060401010101" pitchFamily="34" charset="-79"/>
              </a:rPr>
              <a:t>וּמִי-הָאִישׁ אֲשֶׁר </a:t>
            </a:r>
            <a:r>
              <a:rPr lang="he-IL" sz="2400" b="1" dirty="0">
                <a:solidFill>
                  <a:srgbClr val="C00000"/>
                </a:solidFill>
                <a:latin typeface="David" panose="020E0502060401010101" pitchFamily="34" charset="-79"/>
                <a:cs typeface="David" panose="020E0502060401010101" pitchFamily="34" charset="-79"/>
              </a:rPr>
              <a:t>אֵרַשׂ אִשָּׁה</a:t>
            </a:r>
            <a:r>
              <a:rPr lang="he-IL" sz="2400" dirty="0">
                <a:solidFill>
                  <a:srgbClr val="2F2B20"/>
                </a:solidFill>
                <a:latin typeface="David" panose="020E0502060401010101" pitchFamily="34" charset="-79"/>
                <a:cs typeface="David" panose="020E0502060401010101" pitchFamily="34" charset="-79"/>
              </a:rPr>
              <a:t>, וְלֹא לְקָחָהּ--יֵלֵךְ, וְיָשֹׁב לְבֵיתוֹ:  פֶּן-יָמוּת, בַּמִּלְחָמָה, וְאִישׁ אַחֵר, יִקָּחֶנָּה".</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811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1000"/>
                                        <p:tgtEl>
                                          <p:spTgt spid="2052"/>
                                        </p:tgtEl>
                                      </p:cBhvr>
                                    </p:animEffect>
                                    <p:anim calcmode="lin" valueType="num">
                                      <p:cBhvr>
                                        <p:cTn id="21" dur="1000" fill="hold"/>
                                        <p:tgtEl>
                                          <p:spTgt spid="2052"/>
                                        </p:tgtEl>
                                        <p:attrNameLst>
                                          <p:attrName>ppt_x</p:attrName>
                                        </p:attrNameLst>
                                      </p:cBhvr>
                                      <p:tavLst>
                                        <p:tav tm="0">
                                          <p:val>
                                            <p:strVal val="#ppt_x"/>
                                          </p:val>
                                        </p:tav>
                                        <p:tav tm="100000">
                                          <p:val>
                                            <p:strVal val="#ppt_x"/>
                                          </p:val>
                                        </p:tav>
                                      </p:tavLst>
                                    </p:anim>
                                    <p:anim calcmode="lin" valueType="num">
                                      <p:cBhvr>
                                        <p:cTn id="2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719572" y="102404"/>
            <a:ext cx="7128792" cy="89255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114300" lvl="0" algn="ctr"/>
            <a:r>
              <a:rPr lang="he-IL" sz="2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מדוע שינתה התורה  בדברים כ"ח את הסדר הכתוב בדברים כ'?</a:t>
            </a:r>
          </a:p>
        </p:txBody>
      </p:sp>
      <p:sp>
        <p:nvSpPr>
          <p:cNvPr id="4" name="מלבן 3"/>
          <p:cNvSpPr/>
          <p:nvPr/>
        </p:nvSpPr>
        <p:spPr>
          <a:xfrm>
            <a:off x="5368755" y="1069359"/>
            <a:ext cx="297549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114300" lvl="0"/>
            <a:r>
              <a:rPr lang="he-IL" b="1" dirty="0">
                <a:solidFill>
                  <a:srgbClr val="2F2B20"/>
                </a:solidFill>
              </a:rPr>
              <a:t>רמב"ם הלכות דעות פרק  יא.</a:t>
            </a:r>
          </a:p>
        </p:txBody>
      </p:sp>
      <p:sp>
        <p:nvSpPr>
          <p:cNvPr id="5" name="מלבן 4"/>
          <p:cNvSpPr/>
          <p:nvPr/>
        </p:nvSpPr>
        <p:spPr>
          <a:xfrm>
            <a:off x="4319467" y="2517247"/>
            <a:ext cx="4024782"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14300" lvl="0"/>
            <a:r>
              <a:rPr lang="he-IL" sz="2000" dirty="0">
                <a:solidFill>
                  <a:srgbClr val="2F2B20"/>
                </a:solidFill>
                <a:latin typeface="David" panose="020E0502060401010101" pitchFamily="34" charset="-79"/>
                <a:cs typeface="David" panose="020E0502060401010101" pitchFamily="34" charset="-79"/>
              </a:rPr>
              <a:t>דרך </a:t>
            </a:r>
            <a:r>
              <a:rPr lang="he-IL" sz="2000"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בעלי דעה </a:t>
            </a:r>
          </a:p>
          <a:p>
            <a:pPr marL="114300" lvl="0"/>
            <a:r>
              <a:rPr lang="he-IL" sz="2000" dirty="0">
                <a:solidFill>
                  <a:srgbClr val="2F2B20"/>
                </a:solidFill>
                <a:latin typeface="David" panose="020E0502060401010101" pitchFamily="34" charset="-79"/>
                <a:cs typeface="David" panose="020E0502060401010101" pitchFamily="34" charset="-79"/>
              </a:rPr>
              <a:t>שיקבע לו אדם </a:t>
            </a:r>
            <a:r>
              <a:rPr lang="he-IL" sz="2000" dirty="0">
                <a:solidFill>
                  <a:srgbClr val="FF0000"/>
                </a:solidFill>
                <a:latin typeface="David" panose="020E0502060401010101" pitchFamily="34" charset="-79"/>
                <a:cs typeface="David" panose="020E0502060401010101" pitchFamily="34" charset="-79"/>
              </a:rPr>
              <a:t>מלאכה </a:t>
            </a:r>
            <a:r>
              <a:rPr lang="he-IL" sz="2000" dirty="0">
                <a:solidFill>
                  <a:srgbClr val="2F2B20"/>
                </a:solidFill>
                <a:latin typeface="David" panose="020E0502060401010101" pitchFamily="34" charset="-79"/>
                <a:cs typeface="David" panose="020E0502060401010101" pitchFamily="34" charset="-79"/>
              </a:rPr>
              <a:t>המפרנסת אותו תחילה. </a:t>
            </a:r>
          </a:p>
          <a:p>
            <a:pPr marL="114300" lvl="0"/>
            <a:r>
              <a:rPr lang="he-IL" sz="2000" dirty="0">
                <a:solidFill>
                  <a:srgbClr val="2F2B20"/>
                </a:solidFill>
                <a:latin typeface="David" panose="020E0502060401010101" pitchFamily="34" charset="-79"/>
                <a:cs typeface="David" panose="020E0502060401010101" pitchFamily="34" charset="-79"/>
              </a:rPr>
              <a:t>ואחר כך </a:t>
            </a:r>
            <a:r>
              <a:rPr lang="he-IL" sz="2000" dirty="0">
                <a:solidFill>
                  <a:srgbClr val="FF0000"/>
                </a:solidFill>
                <a:latin typeface="David" panose="020E0502060401010101" pitchFamily="34" charset="-79"/>
                <a:cs typeface="David" panose="020E0502060401010101" pitchFamily="34" charset="-79"/>
              </a:rPr>
              <a:t>יקנה בית דירה</a:t>
            </a:r>
            <a:r>
              <a:rPr lang="he-IL" sz="2000" dirty="0">
                <a:solidFill>
                  <a:srgbClr val="2F2B20"/>
                </a:solidFill>
                <a:latin typeface="David" panose="020E0502060401010101" pitchFamily="34" charset="-79"/>
                <a:cs typeface="David" panose="020E0502060401010101" pitchFamily="34" charset="-79"/>
              </a:rPr>
              <a:t>. </a:t>
            </a:r>
          </a:p>
          <a:p>
            <a:pPr marL="114300" lvl="0"/>
            <a:r>
              <a:rPr lang="he-IL" sz="2000" dirty="0">
                <a:solidFill>
                  <a:srgbClr val="2F2B20"/>
                </a:solidFill>
                <a:latin typeface="David" panose="020E0502060401010101" pitchFamily="34" charset="-79"/>
                <a:cs typeface="David" panose="020E0502060401010101" pitchFamily="34" charset="-79"/>
              </a:rPr>
              <a:t>ואחר כך </a:t>
            </a:r>
            <a:r>
              <a:rPr lang="he-IL" sz="2000" dirty="0">
                <a:solidFill>
                  <a:srgbClr val="FF0000"/>
                </a:solidFill>
                <a:latin typeface="David" panose="020E0502060401010101" pitchFamily="34" charset="-79"/>
                <a:cs typeface="David" panose="020E0502060401010101" pitchFamily="34" charset="-79"/>
              </a:rPr>
              <a:t>יישא אשה. </a:t>
            </a:r>
          </a:p>
          <a:p>
            <a:pPr marL="114300" lvl="0"/>
            <a:r>
              <a:rPr lang="he-IL" sz="2000" dirty="0">
                <a:solidFill>
                  <a:srgbClr val="2F2B20"/>
                </a:solidFill>
                <a:latin typeface="David" panose="020E0502060401010101" pitchFamily="34" charset="-79"/>
                <a:cs typeface="David" panose="020E0502060401010101" pitchFamily="34" charset="-79"/>
              </a:rPr>
              <a:t>שנאמר: </a:t>
            </a:r>
          </a:p>
          <a:p>
            <a:pPr marL="114300" lvl="0"/>
            <a:r>
              <a:rPr lang="he-IL" sz="2000" dirty="0">
                <a:solidFill>
                  <a:srgbClr val="2F2B20"/>
                </a:solidFill>
                <a:latin typeface="David" panose="020E0502060401010101" pitchFamily="34" charset="-79"/>
                <a:cs typeface="David" panose="020E0502060401010101" pitchFamily="34" charset="-79"/>
              </a:rPr>
              <a:t>מי האיש אשר נטע כרם ולא חללו. מי האיש אשר בנה בית חדש ולא חנכו. </a:t>
            </a:r>
          </a:p>
          <a:p>
            <a:pPr marL="114300" lvl="0"/>
            <a:r>
              <a:rPr lang="he-IL" sz="2000" dirty="0">
                <a:solidFill>
                  <a:srgbClr val="2F2B20"/>
                </a:solidFill>
                <a:latin typeface="David" panose="020E0502060401010101" pitchFamily="34" charset="-79"/>
                <a:cs typeface="David" panose="020E0502060401010101" pitchFamily="34" charset="-79"/>
              </a:rPr>
              <a:t>מי האיש אשר ארש אשה ולא לקחה. (דברים כ)</a:t>
            </a:r>
          </a:p>
        </p:txBody>
      </p:sp>
      <p:sp>
        <p:nvSpPr>
          <p:cNvPr id="6" name="מלבן 5"/>
          <p:cNvSpPr/>
          <p:nvPr/>
        </p:nvSpPr>
        <p:spPr>
          <a:xfrm>
            <a:off x="104299" y="2924944"/>
            <a:ext cx="3819629"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14300" lvl="0"/>
            <a:r>
              <a:rPr lang="he-IL" sz="2000" dirty="0">
                <a:solidFill>
                  <a:srgbClr val="2F2B20"/>
                </a:solidFill>
                <a:latin typeface="David" panose="020E0502060401010101" pitchFamily="34" charset="-79"/>
                <a:cs typeface="David" panose="020E0502060401010101" pitchFamily="34" charset="-79"/>
              </a:rPr>
              <a:t>אבל </a:t>
            </a:r>
            <a:r>
              <a:rPr lang="he-IL" sz="2000" b="1" dirty="0">
                <a:solidFill>
                  <a:srgbClr val="08B85C"/>
                </a:solidFill>
                <a:latin typeface="David" panose="020E0502060401010101" pitchFamily="34" charset="-79"/>
                <a:cs typeface="David" panose="020E0502060401010101" pitchFamily="34" charset="-79"/>
              </a:rPr>
              <a:t>הטפשין </a:t>
            </a:r>
          </a:p>
          <a:p>
            <a:pPr marL="114300" lvl="0"/>
            <a:r>
              <a:rPr lang="he-IL" sz="2000" dirty="0" err="1">
                <a:solidFill>
                  <a:srgbClr val="2F2B20"/>
                </a:solidFill>
                <a:latin typeface="David" panose="020E0502060401010101" pitchFamily="34" charset="-79"/>
                <a:cs typeface="David" panose="020E0502060401010101" pitchFamily="34" charset="-79"/>
              </a:rPr>
              <a:t>מתחילין</a:t>
            </a:r>
            <a:r>
              <a:rPr lang="he-IL" sz="2000" dirty="0">
                <a:solidFill>
                  <a:srgbClr val="2F2B20"/>
                </a:solidFill>
                <a:latin typeface="David" panose="020E0502060401010101" pitchFamily="34" charset="-79"/>
                <a:cs typeface="David" panose="020E0502060401010101" pitchFamily="34" charset="-79"/>
              </a:rPr>
              <a:t> </a:t>
            </a:r>
            <a:r>
              <a:rPr lang="he-IL" sz="2000" b="1" dirty="0">
                <a:solidFill>
                  <a:srgbClr val="00B050"/>
                </a:solidFill>
                <a:latin typeface="David" panose="020E0502060401010101" pitchFamily="34" charset="-79"/>
                <a:cs typeface="David" panose="020E0502060401010101" pitchFamily="34" charset="-79"/>
              </a:rPr>
              <a:t>לישא אשה </a:t>
            </a:r>
          </a:p>
          <a:p>
            <a:pPr marL="114300" lvl="0"/>
            <a:r>
              <a:rPr lang="he-IL" sz="2000" dirty="0">
                <a:solidFill>
                  <a:srgbClr val="2F2B20"/>
                </a:solidFill>
                <a:latin typeface="David" panose="020E0502060401010101" pitchFamily="34" charset="-79"/>
                <a:cs typeface="David" panose="020E0502060401010101" pitchFamily="34" charset="-79"/>
              </a:rPr>
              <a:t>ואחר כך אם תמצא ידו </a:t>
            </a:r>
            <a:r>
              <a:rPr lang="he-IL" sz="2000" b="1" dirty="0">
                <a:solidFill>
                  <a:srgbClr val="00B050"/>
                </a:solidFill>
                <a:latin typeface="David" panose="020E0502060401010101" pitchFamily="34" charset="-79"/>
                <a:cs typeface="David" panose="020E0502060401010101" pitchFamily="34" charset="-79"/>
              </a:rPr>
              <a:t>יקנה בית </a:t>
            </a:r>
          </a:p>
          <a:p>
            <a:pPr marL="114300" lvl="0"/>
            <a:r>
              <a:rPr lang="he-IL" sz="2000" dirty="0">
                <a:solidFill>
                  <a:srgbClr val="2F2B20"/>
                </a:solidFill>
                <a:latin typeface="David" panose="020E0502060401010101" pitchFamily="34" charset="-79"/>
                <a:cs typeface="David" panose="020E0502060401010101" pitchFamily="34" charset="-79"/>
              </a:rPr>
              <a:t>ואחר כך בסוף ימיו יחזור </a:t>
            </a:r>
            <a:r>
              <a:rPr lang="he-IL" sz="2000" b="1" dirty="0">
                <a:solidFill>
                  <a:srgbClr val="00B050"/>
                </a:solidFill>
                <a:latin typeface="David" panose="020E0502060401010101" pitchFamily="34" charset="-79"/>
                <a:cs typeface="David" panose="020E0502060401010101" pitchFamily="34" charset="-79"/>
              </a:rPr>
              <a:t>לבקש אומנות או יתפרנס מן הצדקה </a:t>
            </a:r>
            <a:r>
              <a:rPr lang="he-IL" sz="2000" b="1" dirty="0">
                <a:solidFill>
                  <a:srgbClr val="2F2B20"/>
                </a:solidFill>
                <a:latin typeface="David" panose="020E0502060401010101" pitchFamily="34" charset="-79"/>
                <a:cs typeface="David" panose="020E0502060401010101" pitchFamily="34" charset="-79"/>
              </a:rPr>
              <a:t>. </a:t>
            </a:r>
          </a:p>
          <a:p>
            <a:pPr marL="114300" lvl="0"/>
            <a:r>
              <a:rPr lang="he-IL" sz="2000" dirty="0">
                <a:solidFill>
                  <a:srgbClr val="2F2B20"/>
                </a:solidFill>
                <a:latin typeface="David" panose="020E0502060401010101" pitchFamily="34" charset="-79"/>
                <a:cs typeface="David" panose="020E0502060401010101" pitchFamily="34" charset="-79"/>
              </a:rPr>
              <a:t>וכן הוא אומר בקללות אשה תארש בית תבנה כרם תטע. (דברים כח)</a:t>
            </a:r>
          </a:p>
          <a:p>
            <a:pPr marL="114300" lvl="0"/>
            <a:endParaRPr lang="he-IL" sz="2000" dirty="0">
              <a:solidFill>
                <a:srgbClr val="2F2B20"/>
              </a:solidFill>
              <a:latin typeface="David" panose="020E0502060401010101" pitchFamily="34" charset="-79"/>
              <a:cs typeface="David" panose="020E0502060401010101" pitchFamily="34" charset="-79"/>
            </a:endParaRPr>
          </a:p>
          <a:p>
            <a:pPr marL="114300" lvl="0"/>
            <a:r>
              <a:rPr lang="he-IL" sz="2000" dirty="0">
                <a:solidFill>
                  <a:srgbClr val="2F2B20"/>
                </a:solidFill>
                <a:latin typeface="David" panose="020E0502060401010101" pitchFamily="34" charset="-79"/>
                <a:cs typeface="David" panose="020E0502060401010101" pitchFamily="34" charset="-79"/>
              </a:rPr>
              <a:t>כלומר </a:t>
            </a:r>
            <a:r>
              <a:rPr lang="he-IL" sz="2000" b="1" dirty="0">
                <a:solidFill>
                  <a:srgbClr val="2F2B20"/>
                </a:solidFill>
                <a:latin typeface="David" panose="020E0502060401010101" pitchFamily="34" charset="-79"/>
                <a:cs typeface="David" panose="020E0502060401010101" pitchFamily="34" charset="-79"/>
              </a:rPr>
              <a:t>יהיו מעשיך הפוכין כדי שלא תצליח את דרכיך.</a:t>
            </a:r>
            <a:r>
              <a:rPr lang="he-IL" sz="2000" dirty="0">
                <a:solidFill>
                  <a:srgbClr val="2F2B20"/>
                </a:solidFill>
                <a:latin typeface="David" panose="020E0502060401010101" pitchFamily="34" charset="-79"/>
                <a:cs typeface="David" panose="020E0502060401010101" pitchFamily="34" charset="-79"/>
              </a:rPr>
              <a:t> </a:t>
            </a:r>
          </a:p>
        </p:txBody>
      </p:sp>
      <p:sp>
        <p:nvSpPr>
          <p:cNvPr id="7" name="מלבן 6"/>
          <p:cNvSpPr/>
          <p:nvPr/>
        </p:nvSpPr>
        <p:spPr>
          <a:xfrm>
            <a:off x="4427984" y="5935082"/>
            <a:ext cx="3923928" cy="707886"/>
          </a:xfrm>
          <a:prstGeom prst="rect">
            <a:avLst/>
          </a:prstGeom>
          <a:solidFill>
            <a:srgbClr val="FFFF00"/>
          </a:solidFill>
        </p:spPr>
        <p:txBody>
          <a:bodyPr wrap="square">
            <a:spAutoFit/>
          </a:bodyPr>
          <a:lstStyle/>
          <a:p>
            <a:pPr marL="114300" lvl="0" algn="ctr"/>
            <a:r>
              <a:rPr lang="he-IL" sz="2000" b="1" dirty="0">
                <a:solidFill>
                  <a:srgbClr val="2F2B20"/>
                </a:solidFill>
              </a:rPr>
              <a:t>ובברכה הוא אומר ויהי דוד לכל דרכיו משכיל וה' עמו: </a:t>
            </a:r>
            <a:endParaRPr lang="he-IL" sz="2000" b="1" u="sng" dirty="0">
              <a:solidFill>
                <a:srgbClr val="2F2B2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96" y="1221247"/>
            <a:ext cx="1249159"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21247"/>
            <a:ext cx="1381831"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00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18484" cy="20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3613299" y="292387"/>
            <a:ext cx="4572000" cy="584775"/>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a:spAutoFit/>
          </a:bodyPr>
          <a:lstStyle/>
          <a:p>
            <a:r>
              <a:rPr lang="he-IL" sz="3200" b="1" dirty="0">
                <a:ln w="1905"/>
                <a:solidFill>
                  <a:schemeClr val="tx1"/>
                </a:solidFill>
                <a:effectLst>
                  <a:innerShdw blurRad="69850" dist="43180" dir="5400000">
                    <a:srgbClr val="000000">
                      <a:alpha val="65000"/>
                    </a:srgbClr>
                  </a:innerShdw>
                </a:effectLst>
                <a:ea typeface="+mj-ea"/>
              </a:rPr>
              <a:t>ד. נישואין והרהורי עבירה.</a:t>
            </a:r>
            <a:endParaRPr lang="he-IL" sz="3200" dirty="0">
              <a:solidFill>
                <a:schemeClr val="tx1"/>
              </a:solidFill>
            </a:endParaRPr>
          </a:p>
        </p:txBody>
      </p:sp>
      <p:sp>
        <p:nvSpPr>
          <p:cNvPr id="6" name="מלבן 5"/>
          <p:cNvSpPr/>
          <p:nvPr/>
        </p:nvSpPr>
        <p:spPr>
          <a:xfrm>
            <a:off x="1699862" y="1340768"/>
            <a:ext cx="6665561" cy="2554545"/>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114300" lvl="0">
              <a:spcBef>
                <a:spcPct val="20000"/>
              </a:spcBef>
              <a:buClr>
                <a:srgbClr val="A9A57C"/>
              </a:buClr>
            </a:pPr>
            <a:r>
              <a:rPr lang="he-IL" sz="2000" b="1" u="sng" dirty="0">
                <a:solidFill>
                  <a:srgbClr val="2F2B20"/>
                </a:solidFill>
                <a:latin typeface="David" panose="020E0502060401010101" pitchFamily="34" charset="-79"/>
                <a:cs typeface="David" panose="020E0502060401010101" pitchFamily="34" charset="-79"/>
              </a:rPr>
              <a:t>רבינו בחיי דברים כט, יח.</a:t>
            </a:r>
          </a:p>
          <a:p>
            <a:pPr marL="114300" lvl="0">
              <a:spcBef>
                <a:spcPct val="20000"/>
              </a:spcBef>
              <a:buClr>
                <a:srgbClr val="A9A57C"/>
              </a:buClr>
            </a:pPr>
            <a:r>
              <a:rPr lang="he-IL" sz="2000" dirty="0">
                <a:solidFill>
                  <a:srgbClr val="2F2B20"/>
                </a:solidFill>
                <a:latin typeface="David" panose="020E0502060401010101" pitchFamily="34" charset="-79"/>
                <a:cs typeface="David" panose="020E0502060401010101" pitchFamily="34" charset="-79"/>
              </a:rPr>
              <a:t>...הרהורי עבירה קשין מעבירה, </a:t>
            </a:r>
            <a:r>
              <a:rPr lang="he-IL" sz="2000" b="1" dirty="0">
                <a:solidFill>
                  <a:srgbClr val="C00000"/>
                </a:solidFill>
                <a:latin typeface="David" panose="020E0502060401010101" pitchFamily="34" charset="-79"/>
                <a:cs typeface="David" panose="020E0502060401010101" pitchFamily="34" charset="-79"/>
              </a:rPr>
              <a:t>כי רגילות המחשבה מביא </a:t>
            </a:r>
          </a:p>
          <a:p>
            <a:pPr marL="114300" lvl="0">
              <a:spcBef>
                <a:spcPct val="20000"/>
              </a:spcBef>
              <a:buClr>
                <a:srgbClr val="A9A57C"/>
              </a:buClr>
            </a:pPr>
            <a:r>
              <a:rPr lang="he-IL" sz="2000" b="1" dirty="0">
                <a:solidFill>
                  <a:srgbClr val="C00000"/>
                </a:solidFill>
                <a:latin typeface="David" panose="020E0502060401010101" pitchFamily="34" charset="-79"/>
                <a:cs typeface="David" panose="020E0502060401010101" pitchFamily="34" charset="-79"/>
              </a:rPr>
              <a:t>האדם לידי עבירה</a:t>
            </a:r>
          </a:p>
          <a:p>
            <a:pPr marL="114300" lvl="0">
              <a:spcBef>
                <a:spcPct val="20000"/>
              </a:spcBef>
              <a:buClr>
                <a:srgbClr val="A9A57C"/>
              </a:buClr>
            </a:pPr>
            <a:r>
              <a:rPr lang="he-IL" sz="2000" dirty="0">
                <a:solidFill>
                  <a:srgbClr val="FF0000"/>
                </a:solidFill>
                <a:latin typeface="David" panose="020E0502060401010101" pitchFamily="34" charset="-79"/>
                <a:cs typeface="David" panose="020E0502060401010101" pitchFamily="34" charset="-79"/>
              </a:rPr>
              <a:t>ועוד פירשו</a:t>
            </a:r>
            <a:r>
              <a:rPr lang="he-IL" sz="2000" dirty="0">
                <a:solidFill>
                  <a:srgbClr val="2F2B20"/>
                </a:solidFill>
                <a:latin typeface="David" panose="020E0502060401010101" pitchFamily="34" charset="-79"/>
                <a:cs typeface="David" panose="020E0502060401010101" pitchFamily="34" charset="-79"/>
              </a:rPr>
              <a:t>, כי הרהורי עבירה קשין על הנפש מעבירה עצמה,</a:t>
            </a:r>
          </a:p>
          <a:p>
            <a:pPr marL="114300" lvl="0">
              <a:spcBef>
                <a:spcPct val="20000"/>
              </a:spcBef>
              <a:buClr>
                <a:srgbClr val="A9A57C"/>
              </a:buClr>
            </a:pPr>
            <a:r>
              <a:rPr lang="he-IL" sz="2000" dirty="0">
                <a:solidFill>
                  <a:srgbClr val="C00000"/>
                </a:solidFill>
                <a:latin typeface="David" panose="020E0502060401010101" pitchFamily="34" charset="-79"/>
                <a:cs typeface="David" panose="020E0502060401010101" pitchFamily="34" charset="-79"/>
              </a:rPr>
              <a:t>לפי שהרהור תלוי בלב והנפש משכנה בלב</a:t>
            </a:r>
            <a:r>
              <a:rPr lang="he-IL" sz="2000" dirty="0">
                <a:solidFill>
                  <a:srgbClr val="2F2B20"/>
                </a:solidFill>
                <a:latin typeface="David" panose="020E0502060401010101" pitchFamily="34" charset="-79"/>
                <a:cs typeface="David" panose="020E0502060401010101" pitchFamily="34" charset="-79"/>
              </a:rPr>
              <a:t>, ועל כן </a:t>
            </a:r>
            <a:r>
              <a:rPr lang="he-IL" sz="2000" b="1" dirty="0">
                <a:solidFill>
                  <a:srgbClr val="C00000"/>
                </a:solidFill>
                <a:latin typeface="David" panose="020E0502060401010101" pitchFamily="34" charset="-79"/>
                <a:cs typeface="David" panose="020E0502060401010101" pitchFamily="34" charset="-79"/>
              </a:rPr>
              <a:t>כשהוא </a:t>
            </a:r>
          </a:p>
          <a:p>
            <a:pPr marL="114300" lvl="0">
              <a:spcBef>
                <a:spcPct val="20000"/>
              </a:spcBef>
              <a:buClr>
                <a:srgbClr val="A9A57C"/>
              </a:buClr>
            </a:pPr>
            <a:r>
              <a:rPr lang="he-IL" sz="2000" b="1" dirty="0">
                <a:solidFill>
                  <a:srgbClr val="C00000"/>
                </a:solidFill>
                <a:latin typeface="David" panose="020E0502060401010101" pitchFamily="34" charset="-79"/>
                <a:cs typeface="David" panose="020E0502060401010101" pitchFamily="34" charset="-79"/>
              </a:rPr>
              <a:t>מטמא אותה במחשבה רעה קשה יותר מן העבירה עצמה, כי העושה עבירה עצמה אין מחשבתו כל כך טרודה.</a:t>
            </a:r>
          </a:p>
        </p:txBody>
      </p:sp>
      <p:sp>
        <p:nvSpPr>
          <p:cNvPr id="7" name="מלבן 6"/>
          <p:cNvSpPr/>
          <p:nvPr/>
        </p:nvSpPr>
        <p:spPr>
          <a:xfrm>
            <a:off x="815455" y="4365104"/>
            <a:ext cx="7444287" cy="1889748"/>
          </a:xfrm>
          <a:prstGeom prst="rect">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114300" lvl="0">
              <a:spcBef>
                <a:spcPct val="20000"/>
              </a:spcBef>
              <a:buClr>
                <a:srgbClr val="A9A57C"/>
              </a:buClr>
            </a:pPr>
            <a:r>
              <a:rPr lang="he-IL" sz="2000" b="1" u="sng" dirty="0">
                <a:solidFill>
                  <a:srgbClr val="2F2B20"/>
                </a:solidFill>
                <a:latin typeface="David" panose="020E0502060401010101" pitchFamily="34" charset="-79"/>
                <a:cs typeface="David" panose="020E0502060401010101" pitchFamily="34" charset="-79"/>
              </a:rPr>
              <a:t>הרמב"ם, מורה נבוכים ג, ח</a:t>
            </a:r>
          </a:p>
          <a:p>
            <a:pPr marL="114300" lvl="0">
              <a:spcBef>
                <a:spcPct val="20000"/>
              </a:spcBef>
              <a:buClr>
                <a:srgbClr val="A9A57C"/>
              </a:buClr>
            </a:pPr>
            <a:r>
              <a:rPr lang="he-IL" sz="2200" dirty="0">
                <a:solidFill>
                  <a:srgbClr val="2F2B20"/>
                </a:solidFill>
                <a:latin typeface="David" panose="020E0502060401010101" pitchFamily="34" charset="-79"/>
                <a:cs typeface="David" panose="020E0502060401010101" pitchFamily="34" charset="-79"/>
              </a:rPr>
              <a:t>הרהורי עבירה קשין מעבירה,</a:t>
            </a:r>
          </a:p>
          <a:p>
            <a:pPr marL="114300" lvl="0">
              <a:spcBef>
                <a:spcPct val="20000"/>
              </a:spcBef>
              <a:buClr>
                <a:srgbClr val="A9A57C"/>
              </a:buClr>
            </a:pPr>
            <a:r>
              <a:rPr lang="he-IL" sz="2200" b="1" dirty="0">
                <a:solidFill>
                  <a:schemeClr val="accent3">
                    <a:lumMod val="50000"/>
                  </a:schemeClr>
                </a:solidFill>
                <a:latin typeface="David" panose="020E0502060401010101" pitchFamily="34" charset="-79"/>
                <a:cs typeface="David" panose="020E0502060401010101" pitchFamily="34" charset="-79"/>
              </a:rPr>
              <a:t>לפי שהמחשבה מעלה גדולה באדם מכח השכל וממידות הנפש השכליות וכשהוא חוטא בו הנה הוא חוטא במבחר מידותיו</a:t>
            </a:r>
            <a:r>
              <a:rPr lang="he-IL" sz="2200" dirty="0">
                <a:solidFill>
                  <a:srgbClr val="2F2B20"/>
                </a:solidFill>
                <a:latin typeface="David" panose="020E0502060401010101" pitchFamily="34" charset="-79"/>
                <a:cs typeface="David" panose="020E0502060401010101" pitchFamily="34" charset="-79"/>
              </a:rPr>
              <a:t>, ואין אשמת המשתמש בעבד סכל, כאשמת המשתמש בבן חורין חכם.</a:t>
            </a:r>
          </a:p>
        </p:txBody>
      </p:sp>
    </p:spTree>
    <p:extLst>
      <p:ext uri="{BB962C8B-B14F-4D97-AF65-F5344CB8AC3E}">
        <p14:creationId xmlns:p14="http://schemas.microsoft.com/office/powerpoint/2010/main" val="33225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arn(inVertical)">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44008" y="1196752"/>
            <a:ext cx="3672408" cy="5112568"/>
          </a:xfr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114300" indent="0">
              <a:buNone/>
            </a:pPr>
            <a:r>
              <a:rPr lang="he-IL" sz="1900" b="1" u="sng" dirty="0">
                <a:latin typeface="David" panose="020E0502060401010101" pitchFamily="34" charset="-79"/>
                <a:cs typeface="David" panose="020E0502060401010101" pitchFamily="34" charset="-79"/>
              </a:rPr>
              <a:t>קידושין </a:t>
            </a:r>
            <a:r>
              <a:rPr lang="he-IL" sz="1900" b="1" u="sng" dirty="0" err="1">
                <a:latin typeface="David" panose="020E0502060401010101" pitchFamily="34" charset="-79"/>
                <a:cs typeface="David" panose="020E0502060401010101" pitchFamily="34" charset="-79"/>
              </a:rPr>
              <a:t>כט</a:t>
            </a:r>
            <a:r>
              <a:rPr lang="he-IL" sz="1900" b="1" u="sng" dirty="0">
                <a:latin typeface="David" panose="020E0502060401010101" pitchFamily="34" charset="-79"/>
                <a:cs typeface="David" panose="020E0502060401010101" pitchFamily="34" charset="-79"/>
              </a:rPr>
              <a:t>, ב</a:t>
            </a:r>
          </a:p>
          <a:p>
            <a:pPr marL="114300" indent="0">
              <a:buNone/>
            </a:pPr>
            <a:r>
              <a:rPr lang="he-IL" sz="1900" dirty="0">
                <a:latin typeface="David" panose="020E0502060401010101" pitchFamily="34" charset="-79"/>
                <a:cs typeface="David" panose="020E0502060401010101" pitchFamily="34" charset="-79"/>
              </a:rPr>
              <a:t>משתבח ליה רב חסדא לרב הונא בדרב המנונא דאדם גדול הוא.</a:t>
            </a:r>
          </a:p>
          <a:p>
            <a:pPr marL="114300" indent="0">
              <a:buNone/>
            </a:pPr>
            <a:endParaRPr lang="he-IL" sz="1900" dirty="0">
              <a:latin typeface="David" panose="020E0502060401010101" pitchFamily="34" charset="-79"/>
              <a:cs typeface="David" panose="020E0502060401010101" pitchFamily="34" charset="-79"/>
            </a:endParaRPr>
          </a:p>
          <a:p>
            <a:pPr marL="114300" indent="0">
              <a:buNone/>
            </a:pPr>
            <a:r>
              <a:rPr lang="he-IL" sz="1900" dirty="0">
                <a:latin typeface="David" panose="020E0502060401010101" pitchFamily="34" charset="-79"/>
                <a:cs typeface="David" panose="020E0502060401010101" pitchFamily="34" charset="-79"/>
              </a:rPr>
              <a:t> </a:t>
            </a:r>
          </a:p>
          <a:p>
            <a:pPr marL="114300" indent="0">
              <a:buNone/>
            </a:pPr>
            <a:r>
              <a:rPr lang="he-IL" sz="1900" dirty="0">
                <a:latin typeface="David" panose="020E0502060401010101" pitchFamily="34" charset="-79"/>
                <a:cs typeface="David" panose="020E0502060401010101" pitchFamily="34" charset="-79"/>
              </a:rPr>
              <a:t>א"ל כשיבא לידך הביאהו לידי. </a:t>
            </a:r>
          </a:p>
          <a:p>
            <a:pPr marL="114300" indent="0">
              <a:buNone/>
            </a:pPr>
            <a:endParaRPr lang="he-IL" sz="1900" dirty="0">
              <a:latin typeface="David" panose="020E0502060401010101" pitchFamily="34" charset="-79"/>
              <a:cs typeface="David" panose="020E0502060401010101" pitchFamily="34" charset="-79"/>
            </a:endParaRPr>
          </a:p>
          <a:p>
            <a:pPr marL="114300" indent="0">
              <a:buNone/>
            </a:pPr>
            <a:r>
              <a:rPr lang="he-IL" sz="1900" dirty="0">
                <a:latin typeface="David" panose="020E0502060401010101" pitchFamily="34" charset="-79"/>
                <a:cs typeface="David" panose="020E0502060401010101" pitchFamily="34" charset="-79"/>
              </a:rPr>
              <a:t>כי אתא חזייה דלא פריס סודרא. </a:t>
            </a:r>
          </a:p>
          <a:p>
            <a:pPr marL="114300" indent="0">
              <a:buNone/>
            </a:pPr>
            <a:endParaRPr lang="he-IL" sz="1900" dirty="0">
              <a:latin typeface="David" panose="020E0502060401010101" pitchFamily="34" charset="-79"/>
              <a:cs typeface="David" panose="020E0502060401010101" pitchFamily="34" charset="-79"/>
            </a:endParaRPr>
          </a:p>
          <a:p>
            <a:pPr marL="114300" indent="0">
              <a:buNone/>
            </a:pPr>
            <a:endParaRPr lang="he-IL" sz="1900" dirty="0">
              <a:latin typeface="David" panose="020E0502060401010101" pitchFamily="34" charset="-79"/>
              <a:cs typeface="David" panose="020E0502060401010101" pitchFamily="34" charset="-79"/>
            </a:endParaRPr>
          </a:p>
          <a:p>
            <a:pPr marL="114300" indent="0">
              <a:buNone/>
            </a:pPr>
            <a:endParaRPr lang="he-IL" sz="1900" dirty="0">
              <a:latin typeface="David" panose="020E0502060401010101" pitchFamily="34" charset="-79"/>
              <a:cs typeface="David" panose="020E0502060401010101" pitchFamily="34" charset="-79"/>
            </a:endParaRPr>
          </a:p>
          <a:p>
            <a:pPr marL="114300" indent="0">
              <a:buNone/>
            </a:pPr>
            <a:r>
              <a:rPr lang="he-IL" sz="1900" dirty="0">
                <a:latin typeface="David" panose="020E0502060401010101" pitchFamily="34" charset="-79"/>
                <a:cs typeface="David" panose="020E0502060401010101" pitchFamily="34" charset="-79"/>
              </a:rPr>
              <a:t>א"ל: מאי טעמא לא פריסת סודרא? </a:t>
            </a:r>
          </a:p>
          <a:p>
            <a:pPr marL="114300" indent="0">
              <a:buNone/>
            </a:pPr>
            <a:endParaRPr lang="he-IL" sz="1900" dirty="0">
              <a:latin typeface="David" panose="020E0502060401010101" pitchFamily="34" charset="-79"/>
              <a:cs typeface="David" panose="020E0502060401010101" pitchFamily="34" charset="-79"/>
            </a:endParaRPr>
          </a:p>
          <a:p>
            <a:pPr marL="114300" indent="0">
              <a:buNone/>
            </a:pPr>
            <a:r>
              <a:rPr lang="he-IL" sz="1900" dirty="0">
                <a:latin typeface="David" panose="020E0502060401010101" pitchFamily="34" charset="-79"/>
                <a:cs typeface="David" panose="020E0502060401010101" pitchFamily="34" charset="-79"/>
              </a:rPr>
              <a:t>א"ל: דלא נסיבנא .</a:t>
            </a:r>
          </a:p>
          <a:p>
            <a:pPr marL="114300" indent="0">
              <a:buNone/>
            </a:pPr>
            <a:r>
              <a:rPr lang="he-IL" sz="1900" dirty="0">
                <a:latin typeface="David" panose="020E0502060401010101" pitchFamily="34" charset="-79"/>
                <a:cs typeface="David" panose="020E0502060401010101" pitchFamily="34" charset="-79"/>
              </a:rPr>
              <a:t>אהדרינהו לאפיה מיניה </a:t>
            </a:r>
          </a:p>
          <a:p>
            <a:pPr marL="114300" indent="0">
              <a:buNone/>
            </a:pPr>
            <a:endParaRPr lang="he-IL" sz="1900" dirty="0">
              <a:latin typeface="David" panose="020E0502060401010101" pitchFamily="34" charset="-79"/>
              <a:cs typeface="David" panose="020E0502060401010101" pitchFamily="34" charset="-79"/>
            </a:endParaRPr>
          </a:p>
          <a:p>
            <a:pPr marL="114300" indent="0">
              <a:buNone/>
            </a:pPr>
            <a:r>
              <a:rPr lang="he-IL" sz="1900" dirty="0">
                <a:latin typeface="David" panose="020E0502060401010101" pitchFamily="34" charset="-79"/>
                <a:cs typeface="David" panose="020E0502060401010101" pitchFamily="34" charset="-79"/>
              </a:rPr>
              <a:t>א"ל: חזי דלא חזית להו לאפי עד דנסבת.</a:t>
            </a:r>
          </a:p>
          <a:p>
            <a:pPr marL="114300" indent="0">
              <a:buNone/>
            </a:pPr>
            <a:endParaRPr lang="he-IL" sz="1900" dirty="0">
              <a:latin typeface="David" panose="020E0502060401010101" pitchFamily="34" charset="-79"/>
              <a:cs typeface="David" panose="020E0502060401010101" pitchFamily="34" charset="-79"/>
            </a:endParaRPr>
          </a:p>
          <a:p>
            <a:pPr marL="114300" indent="0">
              <a:buNone/>
            </a:pPr>
            <a:endParaRPr lang="he-IL" sz="1900" dirty="0">
              <a:latin typeface="David" panose="020E0502060401010101" pitchFamily="34" charset="-79"/>
              <a:cs typeface="David" panose="020E0502060401010101" pitchFamily="34" charset="-79"/>
            </a:endParaRPr>
          </a:p>
          <a:p>
            <a:pPr marL="114300" indent="0">
              <a:buNone/>
            </a:pPr>
            <a:r>
              <a:rPr lang="he-IL" sz="1900" dirty="0">
                <a:latin typeface="David" panose="020E0502060401010101" pitchFamily="34" charset="-79"/>
                <a:cs typeface="David" panose="020E0502060401010101" pitchFamily="34" charset="-79"/>
              </a:rPr>
              <a:t> רב הונא לטעמיה דאמר בן עשרים שנה ולא נשא אשה כל ימיו בעבירה.</a:t>
            </a:r>
          </a:p>
          <a:p>
            <a:pPr marL="114300" indent="0">
              <a:buNone/>
            </a:pPr>
            <a:endParaRPr lang="he-IL" sz="2000" b="1" u="sng" dirty="0">
              <a:latin typeface="David" panose="020E0502060401010101" pitchFamily="34" charset="-79"/>
              <a:cs typeface="David" panose="020E0502060401010101" pitchFamily="34" charset="-79"/>
            </a:endParaRPr>
          </a:p>
          <a:p>
            <a:pPr marL="114300" indent="0">
              <a:buNone/>
            </a:pPr>
            <a:endParaRPr lang="he-IL" sz="2000" b="1" u="sng" dirty="0">
              <a:latin typeface="David" panose="020E0502060401010101" pitchFamily="34" charset="-79"/>
              <a:cs typeface="David" panose="020E0502060401010101" pitchFamily="34" charset="-79"/>
            </a:endParaRPr>
          </a:p>
        </p:txBody>
      </p:sp>
      <p:sp>
        <p:nvSpPr>
          <p:cNvPr id="5" name="מציין מיקום תוכן 2"/>
          <p:cNvSpPr txBox="1">
            <a:spLocks/>
          </p:cNvSpPr>
          <p:nvPr/>
        </p:nvSpPr>
        <p:spPr>
          <a:xfrm>
            <a:off x="251520" y="1124744"/>
            <a:ext cx="4032448" cy="5428456"/>
          </a:xfrm>
          <a:prstGeom prst="rect">
            <a:avLst/>
          </a:prstGeom>
          <a:solidFill>
            <a:schemeClr val="bg2">
              <a:lumMod val="60000"/>
              <a:lumOff val="4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85000" lnSpcReduction="20000"/>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he-IL" sz="1600" b="1" u="sng" dirty="0">
                <a:latin typeface="David" panose="020E0502060401010101" pitchFamily="34" charset="-79"/>
                <a:cs typeface="David" panose="020E0502060401010101" pitchFamily="34" charset="-79"/>
              </a:rPr>
              <a:t>באור:</a:t>
            </a:r>
          </a:p>
          <a:p>
            <a:pPr marL="114300" indent="0">
              <a:buFont typeface="Arial" pitchFamily="34" charset="0"/>
              <a:buNone/>
            </a:pPr>
            <a:r>
              <a:rPr lang="he-IL" sz="1600" dirty="0">
                <a:solidFill>
                  <a:srgbClr val="C00000"/>
                </a:solidFill>
                <a:latin typeface="David" panose="020E0502060401010101" pitchFamily="34" charset="-79"/>
                <a:cs typeface="David" panose="020E0502060401010101" pitchFamily="34" charset="-79"/>
              </a:rPr>
              <a:t>רב חסדא היה משבח בפני רב הונא את רב המנונא ואומר עליו שהוא אדם גדול.</a:t>
            </a: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r>
              <a:rPr lang="he-IL" sz="1600" dirty="0">
                <a:solidFill>
                  <a:srgbClr val="C00000"/>
                </a:solidFill>
                <a:latin typeface="David" panose="020E0502060401010101" pitchFamily="34" charset="-79"/>
                <a:cs typeface="David" panose="020E0502060401010101" pitchFamily="34" charset="-79"/>
              </a:rPr>
              <a:t>אמר רב הונא לרב חסדא כשיבוא לידיך( כלומר, כשתפגשנו) הביאו אלי ואראנו.</a:t>
            </a: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r>
              <a:rPr lang="he-IL" sz="1600" dirty="0">
                <a:solidFill>
                  <a:srgbClr val="C00000"/>
                </a:solidFill>
                <a:latin typeface="David" panose="020E0502060401010101" pitchFamily="34" charset="-79"/>
                <a:cs typeface="David" panose="020E0502060401010101" pitchFamily="34" charset="-79"/>
              </a:rPr>
              <a:t>כשבא רב המנונא לפני רב הונא, ראה אותו רב הונא שאינו פורס סודר(מן מטפחת) על ראשו. (כדרך אנשים נשואים שנהגו לכסות את ראשם).</a:t>
            </a: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r>
              <a:rPr lang="he-IL" sz="1600" dirty="0">
                <a:solidFill>
                  <a:srgbClr val="C00000"/>
                </a:solidFill>
                <a:latin typeface="David" panose="020E0502060401010101" pitchFamily="34" charset="-79"/>
                <a:cs typeface="David" panose="020E0502060401010101" pitchFamily="34" charset="-79"/>
              </a:rPr>
              <a:t>אמר רב הונא לרב המנונא: מדוע אינך פורס סודר על ראשך?</a:t>
            </a: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r>
              <a:rPr lang="he-IL" sz="1600" dirty="0">
                <a:solidFill>
                  <a:srgbClr val="C00000"/>
                </a:solidFill>
                <a:latin typeface="David" panose="020E0502060401010101" pitchFamily="34" charset="-79"/>
                <a:cs typeface="David" panose="020E0502060401010101" pitchFamily="34" charset="-79"/>
              </a:rPr>
              <a:t>אמר רב המנונא: מפני שאיני נשוי. החזיר רב הונא פניו ממנו.( שלא להסתכל בו).</a:t>
            </a: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r>
              <a:rPr lang="he-IL" sz="1600" dirty="0">
                <a:solidFill>
                  <a:srgbClr val="C00000"/>
                </a:solidFill>
                <a:latin typeface="David" panose="020E0502060401010101" pitchFamily="34" charset="-79"/>
                <a:cs typeface="David" panose="020E0502060401010101" pitchFamily="34" charset="-79"/>
              </a:rPr>
              <a:t>אמר לו: ראה לא תראה פני עוד עד שתישא אשה!</a:t>
            </a: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r>
              <a:rPr lang="he-IL" sz="1600" dirty="0">
                <a:solidFill>
                  <a:srgbClr val="C00000"/>
                </a:solidFill>
                <a:latin typeface="David" panose="020E0502060401010101" pitchFamily="34" charset="-79"/>
                <a:cs typeface="David" panose="020E0502060401010101" pitchFamily="34" charset="-79"/>
              </a:rPr>
              <a:t>הגמרא מוסיפה:</a:t>
            </a:r>
          </a:p>
          <a:p>
            <a:pPr marL="114300" indent="0">
              <a:buFont typeface="Arial" pitchFamily="34" charset="0"/>
              <a:buNone/>
            </a:pPr>
            <a:endParaRPr lang="he-IL" sz="1600" dirty="0">
              <a:solidFill>
                <a:srgbClr val="C00000"/>
              </a:solidFill>
              <a:latin typeface="David" panose="020E0502060401010101" pitchFamily="34" charset="-79"/>
              <a:cs typeface="David" panose="020E0502060401010101" pitchFamily="34" charset="-79"/>
            </a:endParaRPr>
          </a:p>
          <a:p>
            <a:pPr marL="114300" indent="0">
              <a:buFont typeface="Arial" pitchFamily="34" charset="0"/>
              <a:buNone/>
            </a:pPr>
            <a:r>
              <a:rPr lang="he-IL" sz="1600" dirty="0">
                <a:solidFill>
                  <a:srgbClr val="C00000"/>
                </a:solidFill>
                <a:latin typeface="David" panose="020E0502060401010101" pitchFamily="34" charset="-79"/>
                <a:cs typeface="David" panose="020E0502060401010101" pitchFamily="34" charset="-79"/>
              </a:rPr>
              <a:t>רב הונא הולך בזה לשיטתו . בן עשרים ולא נשא אישה כל ימיו הוא בעבירה.</a:t>
            </a:r>
          </a:p>
          <a:p>
            <a:pPr marL="114300" indent="0">
              <a:buFont typeface="Arial" pitchFamily="34" charset="0"/>
              <a:buNone/>
            </a:pPr>
            <a:endParaRPr lang="he-IL" sz="1800" dirty="0">
              <a:latin typeface="David" panose="020E0502060401010101" pitchFamily="34" charset="-79"/>
              <a:cs typeface="David" panose="020E0502060401010101" pitchFamily="34" charset="-79"/>
            </a:endParaRPr>
          </a:p>
          <a:p>
            <a:pPr marL="114300" indent="0">
              <a:buFont typeface="Arial" pitchFamily="34" charset="0"/>
              <a:buNone/>
            </a:pPr>
            <a:endParaRPr lang="he-IL" sz="1800" dirty="0">
              <a:latin typeface="David" panose="020E0502060401010101" pitchFamily="34" charset="-79"/>
              <a:cs typeface="David" panose="020E0502060401010101" pitchFamily="34" charset="-79"/>
            </a:endParaRPr>
          </a:p>
        </p:txBody>
      </p:sp>
      <p:sp>
        <p:nvSpPr>
          <p:cNvPr id="4" name="מלבן 3"/>
          <p:cNvSpPr/>
          <p:nvPr/>
        </p:nvSpPr>
        <p:spPr>
          <a:xfrm>
            <a:off x="917848" y="139858"/>
            <a:ext cx="6732240" cy="646331"/>
          </a:xfrm>
          <a:prstGeom prst="rect">
            <a:avLst/>
          </a:prstGeom>
          <a:solidFill>
            <a:schemeClr val="bg2">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e-IL" sz="3600" b="1" dirty="0">
                <a:ln w="11430"/>
                <a:solidFill>
                  <a:srgbClr val="FF0000"/>
                </a:solidFill>
                <a:effectLst>
                  <a:outerShdw blurRad="50800" dist="39000" dir="5460000" algn="tl">
                    <a:srgbClr val="000000">
                      <a:alpha val="38000"/>
                    </a:srgbClr>
                  </a:outerShdw>
                </a:effectLst>
                <a:latin typeface="Cambria"/>
                <a:ea typeface="+mj-ea"/>
                <a:cs typeface="Times New Roman"/>
              </a:rPr>
              <a:t>כיצד יש להתגבר על הרהורי עבירה?</a:t>
            </a:r>
            <a:endParaRPr lang="he-IL" sz="3600"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1705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1000"/>
                                        <p:tgtEl>
                                          <p:spTgt spid="3">
                                            <p:txEl>
                                              <p:pRg st="13" end="13"/>
                                            </p:txEl>
                                          </p:spTgt>
                                        </p:tgtEl>
                                      </p:cBhvr>
                                    </p:animEffect>
                                    <p:anim calcmode="lin" valueType="num">
                                      <p:cBhvr>
                                        <p:cTn id="6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Effect transition="in" filter="fade">
                                      <p:cBhvr>
                                        <p:cTn id="75" dur="1000"/>
                                        <p:tgtEl>
                                          <p:spTgt spid="3">
                                            <p:txEl>
                                              <p:pRg st="15" end="15"/>
                                            </p:txEl>
                                          </p:spTgt>
                                        </p:tgtEl>
                                      </p:cBhvr>
                                    </p:animEffect>
                                    <p:anim calcmode="lin" valueType="num">
                                      <p:cBhvr>
                                        <p:cTn id="7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18" end="18"/>
                                            </p:txEl>
                                          </p:spTgt>
                                        </p:tgtEl>
                                        <p:attrNameLst>
                                          <p:attrName>style.visibility</p:attrName>
                                        </p:attrNameLst>
                                      </p:cBhvr>
                                      <p:to>
                                        <p:strVal val="visible"/>
                                      </p:to>
                                    </p:set>
                                    <p:animEffect transition="in" filter="fade">
                                      <p:cBhvr>
                                        <p:cTn id="82" dur="1000"/>
                                        <p:tgtEl>
                                          <p:spTgt spid="3">
                                            <p:txEl>
                                              <p:pRg st="18" end="18"/>
                                            </p:txEl>
                                          </p:spTgt>
                                        </p:tgtEl>
                                      </p:cBhvr>
                                    </p:animEffect>
                                    <p:anim calcmode="lin" valueType="num">
                                      <p:cBhvr>
                                        <p:cTn id="8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1000"/>
                                        <p:tgtEl>
                                          <p:spTgt spid="5"/>
                                        </p:tgtEl>
                                      </p:cBhvr>
                                    </p:animEffect>
                                    <p:anim calcmode="lin" valueType="num">
                                      <p:cBhvr>
                                        <p:cTn id="90" dur="1000" fill="hold"/>
                                        <p:tgtEl>
                                          <p:spTgt spid="5"/>
                                        </p:tgtEl>
                                        <p:attrNameLst>
                                          <p:attrName>ppt_x</p:attrName>
                                        </p:attrNameLst>
                                      </p:cBhvr>
                                      <p:tavLst>
                                        <p:tav tm="0">
                                          <p:val>
                                            <p:strVal val="#ppt_x"/>
                                          </p:val>
                                        </p:tav>
                                        <p:tav tm="100000">
                                          <p:val>
                                            <p:strVal val="#ppt_x"/>
                                          </p:val>
                                        </p:tav>
                                      </p:tavLst>
                                    </p:anim>
                                    <p:anim calcmode="lin" valueType="num">
                                      <p:cBhvr>
                                        <p:cTn id="9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788024" y="116632"/>
            <a:ext cx="3254417"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he-IL" sz="3200" b="1" spc="-100" dirty="0">
                <a:solidFill>
                  <a:srgbClr val="FF0000"/>
                </a:solidFill>
                <a:latin typeface="Cambria"/>
                <a:ea typeface="+mj-ea"/>
                <a:cs typeface="Times New Roman"/>
              </a:rPr>
              <a:t>האם כל ימיו בעבירה? </a:t>
            </a:r>
            <a:endParaRPr lang="he-IL" sz="3200" dirty="0"/>
          </a:p>
        </p:txBody>
      </p:sp>
      <p:sp>
        <p:nvSpPr>
          <p:cNvPr id="5" name="מלבן 4"/>
          <p:cNvSpPr/>
          <p:nvPr/>
        </p:nvSpPr>
        <p:spPr>
          <a:xfrm>
            <a:off x="179511" y="836712"/>
            <a:ext cx="8193537" cy="1394228"/>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a:spAutoFit/>
          </a:bodyPr>
          <a:lstStyle/>
          <a:p>
            <a:pPr marL="114300" lvl="0">
              <a:lnSpc>
                <a:spcPct val="150000"/>
              </a:lnSpc>
              <a:spcBef>
                <a:spcPct val="20000"/>
              </a:spcBef>
              <a:buClr>
                <a:srgbClr val="A9A57C"/>
              </a:buClr>
            </a:pPr>
            <a:r>
              <a:rPr lang="he-IL" b="1" dirty="0">
                <a:solidFill>
                  <a:srgbClr val="C00000"/>
                </a:solidFill>
                <a:latin typeface="David" panose="020E0502060401010101" pitchFamily="34" charset="-79"/>
                <a:cs typeface="David" panose="020E0502060401010101" pitchFamily="34" charset="-79"/>
              </a:rPr>
              <a:t>הגמרא מסבירה את דברי רב הונא:" כל ימיו בהרהורי עבירה"</a:t>
            </a:r>
          </a:p>
          <a:p>
            <a:pPr marL="114300" lvl="0">
              <a:lnSpc>
                <a:spcPct val="150000"/>
              </a:lnSpc>
              <a:spcBef>
                <a:spcPct val="20000"/>
              </a:spcBef>
              <a:buClr>
                <a:srgbClr val="A9A57C"/>
              </a:buClr>
            </a:pPr>
            <a:r>
              <a:rPr lang="he-IL" dirty="0">
                <a:solidFill>
                  <a:srgbClr val="2F2B20"/>
                </a:solidFill>
                <a:latin typeface="David" panose="020E0502060401010101" pitchFamily="34" charset="-79"/>
                <a:cs typeface="David" panose="020E0502060401010101" pitchFamily="34" charset="-79"/>
              </a:rPr>
              <a:t>למרות שאדם נשא בסופו של דבר אשה, בגלל שהתאחר התרגל להרהר הרהורי עבירה בזמן שהיה פנוי, ושוב אינו בטוח מפניהם כל ימיו.</a:t>
            </a:r>
          </a:p>
        </p:txBody>
      </p:sp>
      <p:sp>
        <p:nvSpPr>
          <p:cNvPr id="6" name="מלבן 5"/>
          <p:cNvSpPr/>
          <p:nvPr/>
        </p:nvSpPr>
        <p:spPr>
          <a:xfrm>
            <a:off x="4581310" y="2382431"/>
            <a:ext cx="3744416" cy="2769989"/>
          </a:xfrm>
          <a:prstGeom prst="rect">
            <a:avLst/>
          </a:prstGeom>
          <a:solidFill>
            <a:schemeClr val="bg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114300" lvl="0">
              <a:lnSpc>
                <a:spcPct val="170000"/>
              </a:lnSpc>
              <a:spcBef>
                <a:spcPct val="20000"/>
              </a:spcBef>
              <a:buClr>
                <a:srgbClr val="A9A57C"/>
              </a:buClr>
            </a:pPr>
            <a:r>
              <a:rPr lang="he-IL" sz="2000" b="1" dirty="0">
                <a:solidFill>
                  <a:srgbClr val="2F2B20"/>
                </a:solidFill>
                <a:latin typeface="David" panose="020E0502060401010101" pitchFamily="34" charset="-79"/>
                <a:cs typeface="David" panose="020E0502060401010101" pitchFamily="34" charset="-79"/>
              </a:rPr>
              <a:t>אמר רבא וכן תנא דבי רבי ישמעאל:</a:t>
            </a:r>
          </a:p>
          <a:p>
            <a:pPr marL="114300" lvl="0">
              <a:lnSpc>
                <a:spcPct val="170000"/>
              </a:lnSpc>
              <a:spcBef>
                <a:spcPct val="20000"/>
              </a:spcBef>
              <a:buClr>
                <a:srgbClr val="A9A57C"/>
              </a:buClr>
            </a:pPr>
            <a:r>
              <a:rPr lang="he-IL" sz="2000" b="1" dirty="0">
                <a:solidFill>
                  <a:srgbClr val="2F2B20"/>
                </a:solidFill>
                <a:latin typeface="David" panose="020E0502060401010101" pitchFamily="34" charset="-79"/>
                <a:cs typeface="David" panose="020E0502060401010101" pitchFamily="34" charset="-79"/>
              </a:rPr>
              <a:t>"עד גיל עשרים שנה, יושב הקב"ה ומצפה לאדם מתי ישא אשה, כיוון שהגיע לגיל עשרים ולא נשא . אומר (הקב"ה)  'תיפח עצמותיו'. (קללה)</a:t>
            </a:r>
          </a:p>
        </p:txBody>
      </p:sp>
      <p:sp>
        <p:nvSpPr>
          <p:cNvPr id="7" name="מלבן 6"/>
          <p:cNvSpPr/>
          <p:nvPr/>
        </p:nvSpPr>
        <p:spPr>
          <a:xfrm>
            <a:off x="306274" y="2428113"/>
            <a:ext cx="4168776" cy="2446824"/>
          </a:xfrm>
          <a:prstGeom prst="rect">
            <a:avLst/>
          </a:prstGeom>
          <a:solidFill>
            <a:schemeClr val="tx1">
              <a:lumMod val="25000"/>
              <a:lumOff val="75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114300" lvl="0">
              <a:lnSpc>
                <a:spcPct val="170000"/>
              </a:lnSpc>
              <a:spcBef>
                <a:spcPct val="20000"/>
              </a:spcBef>
              <a:buClr>
                <a:srgbClr val="A9A57C"/>
              </a:buClr>
            </a:pPr>
            <a:r>
              <a:rPr lang="he-IL" b="1" dirty="0">
                <a:solidFill>
                  <a:srgbClr val="2F2B20"/>
                </a:solidFill>
                <a:latin typeface="David" panose="020E0502060401010101" pitchFamily="34" charset="-79"/>
                <a:ea typeface="Times New Roman"/>
                <a:cs typeface="David" panose="020E0502060401010101" pitchFamily="34" charset="-79"/>
              </a:rPr>
              <a:t>הביטוי 'תיפח עצמותיו' על דרך הדרש. אדם שאין לו  אישה חסרה לו הצלע שלקח הקב"ה מעצמותיו ובנה ממנה את האישה ולכן נאמר 'תיפח עצמותיו' שהרי ללא אישה עצמותיו חסרות.</a:t>
            </a:r>
            <a:endParaRPr lang="he-IL" b="1" dirty="0">
              <a:solidFill>
                <a:srgbClr val="2F2B20"/>
              </a:solidFill>
              <a:latin typeface="David" panose="020E0502060401010101" pitchFamily="34" charset="-79"/>
              <a:cs typeface="David" panose="020E0502060401010101" pitchFamily="34" charset="-79"/>
            </a:endParaRPr>
          </a:p>
        </p:txBody>
      </p:sp>
      <p:sp>
        <p:nvSpPr>
          <p:cNvPr id="10" name="מלבן 9"/>
          <p:cNvSpPr/>
          <p:nvPr/>
        </p:nvSpPr>
        <p:spPr>
          <a:xfrm>
            <a:off x="3450833" y="5281912"/>
            <a:ext cx="4874893" cy="1545038"/>
          </a:xfrm>
          <a:prstGeom prst="rect">
            <a:avLst/>
          </a:prstGeom>
          <a:solidFill>
            <a:schemeClr val="bg1">
              <a:lumMod val="75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L="114300" lvl="0">
              <a:spcBef>
                <a:spcPct val="20000"/>
              </a:spcBef>
              <a:buClr>
                <a:srgbClr val="A9A57C"/>
              </a:buClr>
            </a:pPr>
            <a:r>
              <a:rPr lang="he-IL" sz="1600" b="1" u="sng" dirty="0">
                <a:solidFill>
                  <a:srgbClr val="2F2B20"/>
                </a:solidFill>
                <a:latin typeface="David" panose="020E0502060401010101" pitchFamily="34" charset="-79"/>
                <a:cs typeface="David" panose="020E0502060401010101" pitchFamily="34" charset="-79"/>
              </a:rPr>
              <a:t>הלכה: רמב"ם איסורי ביאה כ"א, כה.</a:t>
            </a:r>
          </a:p>
          <a:p>
            <a:pPr marL="114300" lvl="0">
              <a:spcBef>
                <a:spcPct val="20000"/>
              </a:spcBef>
              <a:buClr>
                <a:srgbClr val="A9A57C"/>
              </a:buClr>
            </a:pPr>
            <a:r>
              <a:rPr lang="he-IL" sz="1600" dirty="0">
                <a:solidFill>
                  <a:srgbClr val="2F2B20"/>
                </a:solidFill>
                <a:latin typeface="David" panose="020E0502060401010101" pitchFamily="34" charset="-79"/>
                <a:cs typeface="David" panose="020E0502060401010101" pitchFamily="34" charset="-79"/>
              </a:rPr>
              <a:t>מצוות חכמים שישיא אדם בניו ובנותיו סמוך לפרקן, שאם יניחן, יבואו לידי זנות או לידי הרהור. ועל זה אמר "ופקדת </a:t>
            </a:r>
            <a:r>
              <a:rPr lang="he-IL" sz="1600" dirty="0" err="1">
                <a:solidFill>
                  <a:srgbClr val="2F2B20"/>
                </a:solidFill>
                <a:latin typeface="David" panose="020E0502060401010101" pitchFamily="34" charset="-79"/>
                <a:cs typeface="David" panose="020E0502060401010101" pitchFamily="34" charset="-79"/>
              </a:rPr>
              <a:t>נוך</a:t>
            </a:r>
            <a:r>
              <a:rPr lang="he-IL" sz="1600" dirty="0">
                <a:solidFill>
                  <a:srgbClr val="2F2B20"/>
                </a:solidFill>
                <a:latin typeface="David" panose="020E0502060401010101" pitchFamily="34" charset="-79"/>
                <a:cs typeface="David" panose="020E0502060401010101" pitchFamily="34" charset="-79"/>
              </a:rPr>
              <a:t> ולא תחטא" (איוב ה, כד)</a:t>
            </a:r>
          </a:p>
          <a:p>
            <a:pPr marL="114300" lvl="0" algn="just">
              <a:lnSpc>
                <a:spcPct val="150000"/>
              </a:lnSpc>
              <a:spcBef>
                <a:spcPct val="20000"/>
              </a:spcBef>
              <a:buClr>
                <a:srgbClr val="A9A57C"/>
              </a:buClr>
            </a:pPr>
            <a:r>
              <a:rPr lang="he-IL" sz="1600" dirty="0">
                <a:solidFill>
                  <a:srgbClr val="2F2B20"/>
                </a:solidFill>
                <a:latin typeface="David" panose="020E0502060401010101" pitchFamily="34" charset="-79"/>
                <a:cs typeface="David" panose="020E0502060401010101" pitchFamily="34" charset="-79"/>
              </a:rPr>
              <a:t>הסבר: </a:t>
            </a:r>
            <a:r>
              <a:rPr lang="he-IL" sz="1600" dirty="0">
                <a:solidFill>
                  <a:srgbClr val="2F2B20"/>
                </a:solidFill>
                <a:latin typeface="David" panose="020E0502060401010101" pitchFamily="34" charset="-79"/>
                <a:ea typeface="Times New Roman"/>
                <a:cs typeface="David" panose="020E0502060401010101" pitchFamily="34" charset="-79"/>
              </a:rPr>
              <a:t>אם תשגיח על ביתך אז תמנע מצב שיהיה בו חטא.  </a:t>
            </a:r>
            <a:endParaRPr lang="he-IL" sz="1600" b="1" dirty="0">
              <a:solidFill>
                <a:srgbClr val="FF0000"/>
              </a:solidFill>
              <a:latin typeface="David" panose="020E0502060401010101" pitchFamily="34" charset="-79"/>
              <a:cs typeface="David" panose="020E0502060401010101" pitchFamily="34" charset="-79"/>
            </a:endParaRPr>
          </a:p>
        </p:txBody>
      </p:sp>
      <p:sp>
        <p:nvSpPr>
          <p:cNvPr id="11" name="מלבן 10"/>
          <p:cNvSpPr/>
          <p:nvPr/>
        </p:nvSpPr>
        <p:spPr>
          <a:xfrm rot="20153622">
            <a:off x="95287" y="4940164"/>
            <a:ext cx="3385430" cy="1015663"/>
          </a:xfrm>
          <a:prstGeom prst="rect">
            <a:avLst/>
          </a:prstGeom>
          <a:solidFill>
            <a:schemeClr val="bg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he-IL" sz="2000" b="1" dirty="0">
                <a:solidFill>
                  <a:srgbClr val="FF0000"/>
                </a:solidFill>
                <a:latin typeface="David" panose="020E0502060401010101" pitchFamily="34" charset="-79"/>
                <a:cs typeface="David" panose="020E0502060401010101" pitchFamily="34" charset="-79"/>
              </a:rPr>
              <a:t>מסקנה: </a:t>
            </a:r>
          </a:p>
          <a:p>
            <a:pPr algn="ctr"/>
            <a:r>
              <a:rPr lang="he-IL" sz="2000" b="1" dirty="0">
                <a:solidFill>
                  <a:srgbClr val="FF0000"/>
                </a:solidFill>
                <a:latin typeface="David" panose="020E0502060401010101" pitchFamily="34" charset="-79"/>
                <a:cs typeface="David" panose="020E0502060401010101" pitchFamily="34" charset="-79"/>
              </a:rPr>
              <a:t>כדי להתגבר על הרהורי עבירה יש לאדם להתחתן מוקדם.</a:t>
            </a:r>
            <a:endParaRPr lang="he-IL"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287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290332" y="44624"/>
            <a:ext cx="6660232"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he-IL"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a:ea typeface="+mj-ea"/>
                <a:cs typeface="Times New Roman"/>
              </a:rPr>
              <a:t>האם יש להתחתן מוקדם רק כדי להתגבר על היצר?</a:t>
            </a:r>
            <a:endParaRPr lang="he-I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מלבן 5"/>
          <p:cNvSpPr/>
          <p:nvPr/>
        </p:nvSpPr>
        <p:spPr>
          <a:xfrm>
            <a:off x="3347864" y="746317"/>
            <a:ext cx="4921960" cy="369332"/>
          </a:xfrm>
          <a:prstGeom prst="rect">
            <a:avLst/>
          </a:prstGeom>
          <a:solidFill>
            <a:srgbClr val="92D050"/>
          </a:solidFill>
        </p:spPr>
        <p:style>
          <a:lnRef idx="2">
            <a:schemeClr val="accent4"/>
          </a:lnRef>
          <a:fillRef idx="1">
            <a:schemeClr val="lt1"/>
          </a:fillRef>
          <a:effectRef idx="0">
            <a:schemeClr val="accent4"/>
          </a:effectRef>
          <a:fontRef idx="minor">
            <a:schemeClr val="dk1"/>
          </a:fontRef>
        </p:style>
        <p:txBody>
          <a:bodyPr wrap="square">
            <a:spAutoFit/>
          </a:bodyPr>
          <a:lstStyle/>
          <a:p>
            <a:pPr marL="114300" lvl="0">
              <a:spcBef>
                <a:spcPct val="20000"/>
              </a:spcBef>
              <a:buClr>
                <a:srgbClr val="A9A57C"/>
              </a:buClr>
            </a:pPr>
            <a:r>
              <a:rPr lang="he-IL" b="1" dirty="0">
                <a:solidFill>
                  <a:srgbClr val="2F2B20"/>
                </a:solidFill>
                <a:latin typeface="David" panose="020E0502060401010101" pitchFamily="34" charset="-79"/>
                <a:cs typeface="David" panose="020E0502060401010101" pitchFamily="34" charset="-79"/>
              </a:rPr>
              <a:t>הרב אליקים לבנון, עלון "קוממיות" פרשת בא תשס"ז.</a:t>
            </a:r>
          </a:p>
        </p:txBody>
      </p:sp>
      <p:sp>
        <p:nvSpPr>
          <p:cNvPr id="7" name="מלבן 6"/>
          <p:cNvSpPr/>
          <p:nvPr/>
        </p:nvSpPr>
        <p:spPr>
          <a:xfrm>
            <a:off x="179512" y="1222137"/>
            <a:ext cx="8208912"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pPr>
            <a:r>
              <a:rPr lang="he-IL" sz="2000" b="1" dirty="0">
                <a:solidFill>
                  <a:schemeClr val="accent3">
                    <a:lumMod val="50000"/>
                  </a:schemeClr>
                </a:solidFill>
                <a:latin typeface="Times New Roman"/>
                <a:ea typeface="Times New Roman"/>
                <a:cs typeface="David"/>
              </a:rPr>
              <a:t>הדרך הנכונה היא, לגדול כמו שני אילנות הגדלים במרחק איש מרעהו, כדי שלא יפריעו שורשיו וענפיו של זה לשורשיו וענפיו של רעהו, לאחר שכל אחד משלים שיעור קומה מסוים, אפשר לקטוף מכל אחד את הפרי הבשל ולעשות מרקחת מלאת טעם וריח, כך בהתפתחות בחור ובחורה .</a:t>
            </a:r>
          </a:p>
          <a:p>
            <a:pPr lvl="0">
              <a:lnSpc>
                <a:spcPct val="150000"/>
              </a:lnSpc>
            </a:pPr>
            <a:r>
              <a:rPr lang="he-IL" sz="2000" b="1" dirty="0">
                <a:solidFill>
                  <a:schemeClr val="accent3">
                    <a:lumMod val="50000"/>
                  </a:schemeClr>
                </a:solidFill>
                <a:latin typeface="Times New Roman"/>
                <a:ea typeface="Times New Roman"/>
                <a:cs typeface="David"/>
              </a:rPr>
              <a:t>בנוסף לכך שגוייה המחשבה שניתן לפטור את בעיית היצר הרע ע"י נישואים. נשואים אינם בית חולים לסובלים מיצר הרע.... </a:t>
            </a:r>
          </a:p>
          <a:p>
            <a:pPr lvl="0">
              <a:lnSpc>
                <a:spcPct val="150000"/>
              </a:lnSpc>
            </a:pPr>
            <a:r>
              <a:rPr lang="he-IL" sz="2000" b="1" dirty="0">
                <a:solidFill>
                  <a:schemeClr val="accent3">
                    <a:lumMod val="50000"/>
                  </a:schemeClr>
                </a:solidFill>
                <a:latin typeface="Times New Roman"/>
                <a:ea typeface="Times New Roman"/>
                <a:cs typeface="David"/>
              </a:rPr>
              <a:t>גם בנישואין אישה אינה מותרת לבעלה תמיד </a:t>
            </a:r>
          </a:p>
          <a:p>
            <a:pPr lvl="0">
              <a:lnSpc>
                <a:spcPct val="150000"/>
              </a:lnSpc>
            </a:pPr>
            <a:r>
              <a:rPr lang="he-IL" sz="2000" b="1" dirty="0">
                <a:solidFill>
                  <a:schemeClr val="accent3">
                    <a:lumMod val="50000"/>
                  </a:schemeClr>
                </a:solidFill>
                <a:latin typeface="Times New Roman"/>
                <a:ea typeface="Times New Roman"/>
                <a:cs typeface="David"/>
              </a:rPr>
              <a:t>והניסיונות והמבחנים עצומים. </a:t>
            </a:r>
          </a:p>
          <a:p>
            <a:pPr lvl="0">
              <a:lnSpc>
                <a:spcPct val="150000"/>
              </a:lnSpc>
            </a:pPr>
            <a:r>
              <a:rPr lang="he-IL" sz="2000" b="1" dirty="0">
                <a:solidFill>
                  <a:schemeClr val="accent3">
                    <a:lumMod val="50000"/>
                  </a:schemeClr>
                </a:solidFill>
                <a:latin typeface="Times New Roman"/>
                <a:ea typeface="Times New Roman"/>
                <a:cs typeface="David"/>
              </a:rPr>
              <a:t>הדרך הנכונה להקים בית מתוך בשלות. </a:t>
            </a:r>
            <a:endParaRPr lang="he-IL" sz="2000" b="1" dirty="0">
              <a:solidFill>
                <a:schemeClr val="accent3">
                  <a:lumMod val="50000"/>
                </a:schemeClr>
              </a:solidFill>
            </a:endParaRPr>
          </a:p>
        </p:txBody>
      </p:sp>
      <p:pic>
        <p:nvPicPr>
          <p:cNvPr id="1026" name="Picture 2" descr="http://images.photolight.co.il/photo/2006-03-13/4923.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79512" y="3697518"/>
            <a:ext cx="2700000"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p:cNvSpPr/>
          <p:nvPr/>
        </p:nvSpPr>
        <p:spPr>
          <a:xfrm>
            <a:off x="4572000" y="764704"/>
            <a:ext cx="32499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סרט שקיעה אחרונה- לב לדעת.</a:t>
            </a:r>
          </a:p>
        </p:txBody>
      </p:sp>
      <p:sp>
        <p:nvSpPr>
          <p:cNvPr id="5" name="מלבן 4"/>
          <p:cNvSpPr/>
          <p:nvPr/>
        </p:nvSpPr>
        <p:spPr>
          <a:xfrm>
            <a:off x="4355976" y="1916832"/>
            <a:ext cx="3515193" cy="369332"/>
          </a:xfrm>
          <a:prstGeom prst="rect">
            <a:avLst/>
          </a:prstGeom>
        </p:spPr>
        <p:txBody>
          <a:bodyPr wrap="none">
            <a:spAutoFit/>
          </a:bodyPr>
          <a:lstStyle/>
          <a:p>
            <a:r>
              <a:rPr lang="en-US" dirty="0"/>
              <a:t>http://www.levladaat.org/video/76</a:t>
            </a:r>
            <a:endParaRPr lang="he-IL" dirty="0"/>
          </a:p>
        </p:txBody>
      </p:sp>
      <p:sp>
        <p:nvSpPr>
          <p:cNvPr id="7" name="מלבן מעוגל 6"/>
          <p:cNvSpPr/>
          <p:nvPr/>
        </p:nvSpPr>
        <p:spPr>
          <a:xfrm>
            <a:off x="4724400" y="2636912"/>
            <a:ext cx="32499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סרט  נבנית מרסיסים-  לב לדעת.</a:t>
            </a:r>
          </a:p>
        </p:txBody>
      </p:sp>
      <p:sp>
        <p:nvSpPr>
          <p:cNvPr id="4" name="מלבן 3"/>
          <p:cNvSpPr/>
          <p:nvPr/>
        </p:nvSpPr>
        <p:spPr>
          <a:xfrm>
            <a:off x="4355976" y="4077072"/>
            <a:ext cx="3515193" cy="369332"/>
          </a:xfrm>
          <a:prstGeom prst="rect">
            <a:avLst/>
          </a:prstGeom>
        </p:spPr>
        <p:txBody>
          <a:bodyPr wrap="none">
            <a:spAutoFit/>
          </a:bodyPr>
          <a:lstStyle/>
          <a:p>
            <a:r>
              <a:rPr lang="en-US" dirty="0"/>
              <a:t>http://www.levladaat.org/video/78</a:t>
            </a:r>
            <a:endParaRPr lang="he-IL" dirty="0"/>
          </a:p>
        </p:txBody>
      </p:sp>
    </p:spTree>
    <p:extLst>
      <p:ext uri="{BB962C8B-B14F-4D97-AF65-F5344CB8AC3E}">
        <p14:creationId xmlns:p14="http://schemas.microsoft.com/office/powerpoint/2010/main" val="123932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179512" y="2996952"/>
            <a:ext cx="3600400" cy="2304256"/>
          </a:xfr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marL="114300" indent="0">
              <a:buNone/>
            </a:pPr>
            <a:endParaRPr lang="he-IL" sz="2600" b="1" u="sng" dirty="0"/>
          </a:p>
          <a:p>
            <a:pPr marL="114300" indent="0">
              <a:buNone/>
            </a:pPr>
            <a:r>
              <a:rPr lang="he-IL" sz="2600" b="1" u="sng" dirty="0"/>
              <a:t>הלכה:</a:t>
            </a:r>
          </a:p>
          <a:p>
            <a:pPr marL="114300" indent="0">
              <a:buNone/>
            </a:pPr>
            <a:r>
              <a:rPr lang="he-IL" sz="2600" b="1" u="sng" dirty="0"/>
              <a:t>שלחן ערוך אבן העזר, סימן א סעיף ג'.</a:t>
            </a:r>
          </a:p>
          <a:p>
            <a:pPr marL="114300" indent="0">
              <a:buNone/>
            </a:pPr>
            <a:r>
              <a:rPr lang="he-IL" sz="2600" b="1" u="sng" dirty="0"/>
              <a:t>הרמ"א</a:t>
            </a:r>
            <a:r>
              <a:rPr lang="he-IL" sz="2600" dirty="0"/>
              <a:t>:</a:t>
            </a:r>
          </a:p>
          <a:p>
            <a:pPr marL="114300" indent="0">
              <a:buNone/>
            </a:pPr>
            <a:endParaRPr lang="he-IL" sz="1500" dirty="0"/>
          </a:p>
          <a:p>
            <a:pPr marL="114300" indent="0" algn="ctr">
              <a:buNone/>
            </a:pPr>
            <a:r>
              <a:rPr lang="he-IL" sz="5100" b="1" dirty="0">
                <a:solidFill>
                  <a:srgbClr val="FF0000"/>
                </a:solidFill>
                <a:effectLst>
                  <a:outerShdw blurRad="38100" dist="38100" dir="2700000" algn="tl">
                    <a:srgbClr val="000000">
                      <a:alpha val="43137"/>
                    </a:srgbClr>
                  </a:outerShdw>
                </a:effectLst>
              </a:rPr>
              <a:t>"ובזמן הזה נהגו שלא לכוף על זה"</a:t>
            </a:r>
          </a:p>
        </p:txBody>
      </p:sp>
      <p:sp>
        <p:nvSpPr>
          <p:cNvPr id="4" name="מציין מיקום תוכן 3"/>
          <p:cNvSpPr>
            <a:spLocks noGrp="1"/>
          </p:cNvSpPr>
          <p:nvPr>
            <p:ph sz="half" idx="2"/>
          </p:nvPr>
        </p:nvSpPr>
        <p:spPr>
          <a:xfrm>
            <a:off x="4139952" y="404664"/>
            <a:ext cx="4104456" cy="6120680"/>
          </a:xfrm>
          <a:solidFill>
            <a:schemeClr val="bg2">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114300" indent="0">
              <a:buNone/>
            </a:pPr>
            <a:r>
              <a:rPr lang="he-IL" sz="2600" b="1" u="sng" dirty="0"/>
              <a:t>מסכת אבות פרק ה משנה </a:t>
            </a:r>
            <a:r>
              <a:rPr lang="he-IL" sz="2600" b="1" u="sng" dirty="0" err="1"/>
              <a:t>כא</a:t>
            </a:r>
            <a:endParaRPr lang="he-IL" sz="2600" b="1" u="sng" dirty="0"/>
          </a:p>
          <a:p>
            <a:pPr marL="114300" indent="0">
              <a:buNone/>
            </a:pPr>
            <a:endParaRPr lang="he-IL" sz="1600" dirty="0"/>
          </a:p>
          <a:p>
            <a:pPr marL="114300" indent="0">
              <a:buNone/>
            </a:pPr>
            <a:r>
              <a:rPr lang="he-IL" sz="3400" dirty="0"/>
              <a:t>הוּא הָיָה(ר' יהודה בן תימא) אוֹמֵר,</a:t>
            </a:r>
          </a:p>
          <a:p>
            <a:pPr marL="114300" indent="0">
              <a:buNone/>
            </a:pPr>
            <a:r>
              <a:rPr lang="he-IL" sz="3400" dirty="0"/>
              <a:t>בֶּן </a:t>
            </a:r>
            <a:r>
              <a:rPr lang="he-IL" sz="3400" b="1" dirty="0">
                <a:solidFill>
                  <a:srgbClr val="00B0F0"/>
                </a:solidFill>
              </a:rPr>
              <a:t>חָמֵשׁ </a:t>
            </a:r>
            <a:r>
              <a:rPr lang="he-IL" sz="3400" dirty="0"/>
              <a:t>שָׁנִים לַמִּקְרָא,</a:t>
            </a:r>
          </a:p>
          <a:p>
            <a:pPr marL="114300" indent="0">
              <a:buNone/>
            </a:pPr>
            <a:r>
              <a:rPr lang="he-IL" sz="3400" dirty="0"/>
              <a:t>בֶּן </a:t>
            </a:r>
            <a:r>
              <a:rPr lang="he-IL" sz="3400" b="1" dirty="0">
                <a:solidFill>
                  <a:srgbClr val="00B0F0"/>
                </a:solidFill>
              </a:rPr>
              <a:t>עֶשֶׂר</a:t>
            </a:r>
            <a:r>
              <a:rPr lang="he-IL" sz="3400" dirty="0"/>
              <a:t> לַמִּשְׁנָה,             </a:t>
            </a:r>
            <a:r>
              <a:rPr lang="he-IL" sz="2200" dirty="0">
                <a:solidFill>
                  <a:srgbClr val="FF0000"/>
                </a:solidFill>
              </a:rPr>
              <a:t>בניית אישיות רוחנית</a:t>
            </a:r>
          </a:p>
          <a:p>
            <a:pPr marL="114300" indent="0">
              <a:buNone/>
            </a:pPr>
            <a:r>
              <a:rPr lang="he-IL" sz="3400" dirty="0"/>
              <a:t>בֶּן </a:t>
            </a:r>
            <a:r>
              <a:rPr lang="he-IL" sz="3400" b="1" dirty="0">
                <a:solidFill>
                  <a:srgbClr val="00B0F0"/>
                </a:solidFill>
              </a:rPr>
              <a:t>שְׁלשׁ עֶשְׂרֵה </a:t>
            </a:r>
            <a:r>
              <a:rPr lang="he-IL" sz="3400" dirty="0"/>
              <a:t>לַמִּצְוֹת,</a:t>
            </a:r>
          </a:p>
          <a:p>
            <a:pPr marL="114300" indent="0">
              <a:buNone/>
            </a:pPr>
            <a:r>
              <a:rPr lang="he-IL" sz="3400" dirty="0"/>
              <a:t>בֶּן </a:t>
            </a:r>
            <a:r>
              <a:rPr lang="he-IL" sz="3400" b="1" dirty="0">
                <a:solidFill>
                  <a:srgbClr val="00B0F0"/>
                </a:solidFill>
              </a:rPr>
              <a:t>חֲמֵשׁ עֶשְׂרֵה </a:t>
            </a:r>
            <a:r>
              <a:rPr lang="he-IL" sz="3400" dirty="0"/>
              <a:t>לַתַּלְמוּד,</a:t>
            </a:r>
          </a:p>
          <a:p>
            <a:pPr marL="114300" indent="0">
              <a:buNone/>
            </a:pPr>
            <a:endParaRPr lang="he-IL" sz="3400" dirty="0"/>
          </a:p>
          <a:p>
            <a:pPr marL="114300" indent="0">
              <a:buNone/>
            </a:pPr>
            <a:r>
              <a:rPr lang="he-IL" sz="4400" b="1" dirty="0">
                <a:solidFill>
                  <a:srgbClr val="FF0000"/>
                </a:solidFill>
                <a:effectLst>
                  <a:outerShdw blurRad="38100" dist="38100" dir="2700000" algn="tl">
                    <a:srgbClr val="000000">
                      <a:alpha val="43137"/>
                    </a:srgbClr>
                  </a:outerShdw>
                </a:effectLst>
              </a:rPr>
              <a:t>בֶּן שְׁמוֹנֶה עֶשְׂרֵה לַחֻפָּה,</a:t>
            </a:r>
          </a:p>
          <a:p>
            <a:pPr marL="114300" indent="0">
              <a:buNone/>
            </a:pPr>
            <a:endParaRPr lang="he-IL" sz="4400" b="1" dirty="0">
              <a:solidFill>
                <a:srgbClr val="FF0000"/>
              </a:solidFill>
              <a:effectLst>
                <a:outerShdw blurRad="38100" dist="38100" dir="2700000" algn="tl">
                  <a:srgbClr val="000000">
                    <a:alpha val="43137"/>
                  </a:srgbClr>
                </a:outerShdw>
              </a:effectLst>
            </a:endParaRPr>
          </a:p>
          <a:p>
            <a:pPr marL="114300" indent="0">
              <a:buNone/>
            </a:pPr>
            <a:r>
              <a:rPr lang="he-IL" sz="3400" dirty="0"/>
              <a:t>בֶּן </a:t>
            </a:r>
            <a:r>
              <a:rPr lang="he-IL" sz="3400" b="1" dirty="0">
                <a:solidFill>
                  <a:srgbClr val="08B85C"/>
                </a:solidFill>
              </a:rPr>
              <a:t>עֶשְׂרִים</a:t>
            </a:r>
            <a:r>
              <a:rPr lang="he-IL" sz="3400" dirty="0"/>
              <a:t> לִרְדּוֹף,(אחר מזונות)</a:t>
            </a:r>
          </a:p>
          <a:p>
            <a:pPr marL="114300" indent="0">
              <a:buNone/>
            </a:pPr>
            <a:endParaRPr lang="he-IL" sz="3400" dirty="0"/>
          </a:p>
          <a:p>
            <a:pPr marL="114300" indent="0">
              <a:buNone/>
            </a:pPr>
            <a:r>
              <a:rPr lang="he-IL" sz="3400" dirty="0"/>
              <a:t>בֶּן </a:t>
            </a:r>
            <a:r>
              <a:rPr lang="he-IL" sz="3400" b="1" dirty="0">
                <a:solidFill>
                  <a:srgbClr val="7030A0"/>
                </a:solidFill>
              </a:rPr>
              <a:t>שְׁלשִׁים</a:t>
            </a:r>
            <a:r>
              <a:rPr lang="he-IL" sz="3400" dirty="0"/>
              <a:t> </a:t>
            </a:r>
            <a:r>
              <a:rPr lang="he-IL" sz="3400" dirty="0" err="1"/>
              <a:t>לַכֹּח</a:t>
            </a:r>
            <a:r>
              <a:rPr lang="he-IL" sz="3400" dirty="0"/>
              <a:t>ַ, (</a:t>
            </a:r>
            <a:r>
              <a:rPr lang="he-IL" sz="3400" dirty="0">
                <a:latin typeface="Times New Roman"/>
                <a:ea typeface="Times New Roman"/>
                <a:cs typeface="David"/>
              </a:rPr>
              <a:t>שיא הכוחות הנפשיים )</a:t>
            </a:r>
            <a:endParaRPr lang="he-IL" sz="3400" dirty="0"/>
          </a:p>
          <a:p>
            <a:pPr marL="114300" indent="0">
              <a:buNone/>
            </a:pPr>
            <a:r>
              <a:rPr lang="he-IL" sz="3400" dirty="0"/>
              <a:t>בֶּן א</a:t>
            </a:r>
            <a:r>
              <a:rPr lang="he-IL" sz="3400" dirty="0">
                <a:solidFill>
                  <a:srgbClr val="7030A0"/>
                </a:solidFill>
              </a:rPr>
              <a:t>ַרְבָּעִים</a:t>
            </a:r>
            <a:r>
              <a:rPr lang="he-IL" sz="3400" dirty="0"/>
              <a:t> לַבִּינָה,</a:t>
            </a:r>
            <a:r>
              <a:rPr lang="he-IL" sz="3400" dirty="0">
                <a:latin typeface="Times New Roman"/>
                <a:ea typeface="Times New Roman"/>
                <a:cs typeface="David"/>
              </a:rPr>
              <a:t> (השכל מגיע לשלמותו) </a:t>
            </a:r>
            <a:endParaRPr lang="he-IL" sz="3400" dirty="0"/>
          </a:p>
          <a:p>
            <a:pPr marL="114300" indent="0">
              <a:buNone/>
            </a:pPr>
            <a:r>
              <a:rPr lang="he-IL" sz="3400" dirty="0"/>
              <a:t>בֶּן ח</a:t>
            </a:r>
            <a:r>
              <a:rPr lang="he-IL" sz="3400" dirty="0">
                <a:solidFill>
                  <a:srgbClr val="7030A0"/>
                </a:solidFill>
              </a:rPr>
              <a:t>ֲמִשִּׁים</a:t>
            </a:r>
            <a:r>
              <a:rPr lang="he-IL" sz="3400" dirty="0"/>
              <a:t> לָעֵצָה,(</a:t>
            </a:r>
            <a:r>
              <a:rPr lang="he-IL" sz="3400" dirty="0">
                <a:latin typeface="Times New Roman"/>
                <a:ea typeface="Times New Roman"/>
                <a:cs typeface="David"/>
              </a:rPr>
              <a:t>עומק במחשבה)</a:t>
            </a:r>
            <a:endParaRPr lang="he-IL" sz="3400" dirty="0"/>
          </a:p>
          <a:p>
            <a:pPr marL="114300" indent="0">
              <a:buNone/>
            </a:pPr>
            <a:r>
              <a:rPr lang="he-IL" sz="3400" dirty="0"/>
              <a:t>בֶּן </a:t>
            </a:r>
            <a:r>
              <a:rPr lang="he-IL" sz="3400" b="1" dirty="0">
                <a:solidFill>
                  <a:schemeClr val="accent5">
                    <a:lumMod val="50000"/>
                  </a:schemeClr>
                </a:solidFill>
              </a:rPr>
              <a:t>שִׁשִּׁים </a:t>
            </a:r>
            <a:r>
              <a:rPr lang="he-IL" sz="3400" dirty="0"/>
              <a:t>לַזִקְנָה,(</a:t>
            </a:r>
            <a:r>
              <a:rPr lang="he-IL" sz="3400" dirty="0">
                <a:latin typeface="David" panose="020E0502060401010101" pitchFamily="34" charset="-79"/>
                <a:cs typeface="David" panose="020E0502060401010101" pitchFamily="34" charset="-79"/>
              </a:rPr>
              <a:t>קולט את העניינים מופשטים ביותר).</a:t>
            </a:r>
          </a:p>
          <a:p>
            <a:pPr marL="114300" indent="0">
              <a:buNone/>
            </a:pPr>
            <a:r>
              <a:rPr lang="he-IL" sz="3400" dirty="0"/>
              <a:t>בֶּן ש</a:t>
            </a:r>
            <a:r>
              <a:rPr lang="he-IL" sz="3400" dirty="0">
                <a:solidFill>
                  <a:schemeClr val="accent5">
                    <a:lumMod val="50000"/>
                  </a:schemeClr>
                </a:solidFill>
                <a:effectLst>
                  <a:outerShdw blurRad="38100" dist="38100" dir="2700000" algn="tl">
                    <a:srgbClr val="000000">
                      <a:alpha val="43137"/>
                    </a:srgbClr>
                  </a:outerShdw>
                </a:effectLst>
              </a:rPr>
              <a:t>ִׁבְעִים</a:t>
            </a:r>
            <a:r>
              <a:rPr lang="he-IL" sz="3400" dirty="0"/>
              <a:t> לַשֵּׂיבָה</a:t>
            </a:r>
          </a:p>
          <a:p>
            <a:pPr marL="114300" indent="0">
              <a:buNone/>
            </a:pPr>
            <a:r>
              <a:rPr lang="he-IL" sz="3400" dirty="0"/>
              <a:t>בֶּן ש</a:t>
            </a:r>
            <a:r>
              <a:rPr lang="he-IL" sz="3400" dirty="0">
                <a:solidFill>
                  <a:schemeClr val="accent5">
                    <a:lumMod val="50000"/>
                  </a:schemeClr>
                </a:solidFill>
                <a:effectLst>
                  <a:outerShdw blurRad="38100" dist="38100" dir="2700000" algn="tl">
                    <a:srgbClr val="000000">
                      <a:alpha val="43137"/>
                    </a:srgbClr>
                  </a:outerShdw>
                </a:effectLst>
              </a:rPr>
              <a:t>ְׁמוֹנִים</a:t>
            </a:r>
            <a:r>
              <a:rPr lang="he-IL" sz="3400" dirty="0"/>
              <a:t> לַגְּבוּרָה,</a:t>
            </a:r>
          </a:p>
          <a:p>
            <a:pPr marL="114300" indent="0">
              <a:buNone/>
            </a:pPr>
            <a:r>
              <a:rPr lang="he-IL" sz="3400" dirty="0"/>
              <a:t>בֶּן תִ</a:t>
            </a:r>
            <a:r>
              <a:rPr lang="he-IL" sz="3400" dirty="0">
                <a:effectLst>
                  <a:outerShdw blurRad="38100" dist="38100" dir="2700000" algn="tl">
                    <a:srgbClr val="000000">
                      <a:alpha val="43137"/>
                    </a:srgbClr>
                  </a:outerShdw>
                </a:effectLst>
              </a:rPr>
              <a:t>ּשְׁעִים</a:t>
            </a:r>
            <a:r>
              <a:rPr lang="he-IL" sz="3400" dirty="0"/>
              <a:t> לָשׁוּחַ,(הולך שחוח וכפוף)</a:t>
            </a:r>
          </a:p>
          <a:p>
            <a:pPr marL="114300" indent="0">
              <a:buNone/>
            </a:pPr>
            <a:r>
              <a:rPr lang="he-IL" sz="3400" dirty="0"/>
              <a:t>בֶּן </a:t>
            </a:r>
            <a:r>
              <a:rPr lang="he-IL" sz="3400" b="1" dirty="0"/>
              <a:t>מֵאָה</a:t>
            </a:r>
            <a:r>
              <a:rPr lang="he-IL" sz="3400" dirty="0"/>
              <a:t> כְּאִלּוּ מֵת וְעָבַר וּבָטֵל מִן הָעוֹלָם:</a:t>
            </a:r>
          </a:p>
        </p:txBody>
      </p:sp>
      <p:sp>
        <p:nvSpPr>
          <p:cNvPr id="2" name="מלבן 1"/>
          <p:cNvSpPr/>
          <p:nvPr/>
        </p:nvSpPr>
        <p:spPr>
          <a:xfrm>
            <a:off x="179512" y="188640"/>
            <a:ext cx="3456384" cy="1938992"/>
          </a:xfrm>
          <a:prstGeom prst="rect">
            <a:avLst/>
          </a:prstGeom>
          <a:solidFill>
            <a:schemeClr val="bg2">
              <a:lumMod val="50000"/>
            </a:schemeClr>
          </a:solidFill>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האם גיל שמונה עשרה מתאים לנישואים?</a:t>
            </a:r>
          </a:p>
        </p:txBody>
      </p:sp>
      <p:sp>
        <p:nvSpPr>
          <p:cNvPr id="6" name="סוגר מסולסל שמאלי 5"/>
          <p:cNvSpPr/>
          <p:nvPr/>
        </p:nvSpPr>
        <p:spPr>
          <a:xfrm>
            <a:off x="5652120" y="1052736"/>
            <a:ext cx="155448" cy="10080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37357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000"/>
                                        <p:tgtEl>
                                          <p:spTgt spid="4">
                                            <p:txEl>
                                              <p:pRg st="8" end="8"/>
                                            </p:txEl>
                                          </p:spTgt>
                                        </p:tgtEl>
                                      </p:cBhvr>
                                    </p:animEffect>
                                    <p:anim calcmode="lin" valueType="num">
                                      <p:cBhvr>
                                        <p:cTn id="4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fade">
                                      <p:cBhvr>
                                        <p:cTn id="46" dur="1000"/>
                                        <p:tgtEl>
                                          <p:spTgt spid="4">
                                            <p:txEl>
                                              <p:pRg st="10" end="10"/>
                                            </p:txEl>
                                          </p:spTgt>
                                        </p:tgtEl>
                                      </p:cBhvr>
                                    </p:animEffect>
                                    <p:anim calcmode="lin" valueType="num">
                                      <p:cBhvr>
                                        <p:cTn id="4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1000"/>
                                        <p:tgtEl>
                                          <p:spTgt spid="4">
                                            <p:txEl>
                                              <p:pRg st="12" end="12"/>
                                            </p:txEl>
                                          </p:spTgt>
                                        </p:tgtEl>
                                      </p:cBhvr>
                                    </p:animEffect>
                                    <p:anim calcmode="lin" valueType="num">
                                      <p:cBhvr>
                                        <p:cTn id="5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1000"/>
                                        <p:tgtEl>
                                          <p:spTgt spid="4">
                                            <p:txEl>
                                              <p:pRg st="13" end="13"/>
                                            </p:txEl>
                                          </p:spTgt>
                                        </p:tgtEl>
                                      </p:cBhvr>
                                    </p:animEffect>
                                    <p:anim calcmode="lin" valueType="num">
                                      <p:cBhvr>
                                        <p:cTn id="57"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xEl>
                                              <p:pRg st="14" end="14"/>
                                            </p:txEl>
                                          </p:spTgt>
                                        </p:tgtEl>
                                        <p:attrNameLst>
                                          <p:attrName>style.visibility</p:attrName>
                                        </p:attrNameLst>
                                      </p:cBhvr>
                                      <p:to>
                                        <p:strVal val="visible"/>
                                      </p:to>
                                    </p:set>
                                    <p:animEffect transition="in" filter="fade">
                                      <p:cBhvr>
                                        <p:cTn id="61" dur="1000"/>
                                        <p:tgtEl>
                                          <p:spTgt spid="4">
                                            <p:txEl>
                                              <p:pRg st="14" end="14"/>
                                            </p:txEl>
                                          </p:spTgt>
                                        </p:tgtEl>
                                      </p:cBhvr>
                                    </p:animEffect>
                                    <p:anim calcmode="lin" valueType="num">
                                      <p:cBhvr>
                                        <p:cTn id="62"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
                                            <p:txEl>
                                              <p:pRg st="15" end="15"/>
                                            </p:txEl>
                                          </p:spTgt>
                                        </p:tgtEl>
                                        <p:attrNameLst>
                                          <p:attrName>style.visibility</p:attrName>
                                        </p:attrNameLst>
                                      </p:cBhvr>
                                      <p:to>
                                        <p:strVal val="visible"/>
                                      </p:to>
                                    </p:set>
                                    <p:animEffect transition="in" filter="fade">
                                      <p:cBhvr>
                                        <p:cTn id="66" dur="1000"/>
                                        <p:tgtEl>
                                          <p:spTgt spid="4">
                                            <p:txEl>
                                              <p:pRg st="15" end="15"/>
                                            </p:txEl>
                                          </p:spTgt>
                                        </p:tgtEl>
                                      </p:cBhvr>
                                    </p:animEffect>
                                    <p:anim calcmode="lin" valueType="num">
                                      <p:cBhvr>
                                        <p:cTn id="67"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animEffect transition="in" filter="fade">
                                      <p:cBhvr>
                                        <p:cTn id="71" dur="1000"/>
                                        <p:tgtEl>
                                          <p:spTgt spid="4">
                                            <p:txEl>
                                              <p:pRg st="16" end="16"/>
                                            </p:txEl>
                                          </p:spTgt>
                                        </p:tgtEl>
                                      </p:cBhvr>
                                    </p:animEffect>
                                    <p:anim calcmode="lin" valueType="num">
                                      <p:cBhvr>
                                        <p:cTn id="72"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16" end="16"/>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
                                            <p:txEl>
                                              <p:pRg st="17" end="17"/>
                                            </p:txEl>
                                          </p:spTgt>
                                        </p:tgtEl>
                                        <p:attrNameLst>
                                          <p:attrName>style.visibility</p:attrName>
                                        </p:attrNameLst>
                                      </p:cBhvr>
                                      <p:to>
                                        <p:strVal val="visible"/>
                                      </p:to>
                                    </p:set>
                                    <p:animEffect transition="in" filter="fade">
                                      <p:cBhvr>
                                        <p:cTn id="76" dur="1000"/>
                                        <p:tgtEl>
                                          <p:spTgt spid="4">
                                            <p:txEl>
                                              <p:pRg st="17" end="17"/>
                                            </p:txEl>
                                          </p:spTgt>
                                        </p:tgtEl>
                                      </p:cBhvr>
                                    </p:animEffect>
                                    <p:anim calcmode="lin" valueType="num">
                                      <p:cBhvr>
                                        <p:cTn id="77"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17" end="17"/>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4">
                                            <p:txEl>
                                              <p:pRg st="18" end="18"/>
                                            </p:txEl>
                                          </p:spTgt>
                                        </p:tgtEl>
                                        <p:attrNameLst>
                                          <p:attrName>style.visibility</p:attrName>
                                        </p:attrNameLst>
                                      </p:cBhvr>
                                      <p:to>
                                        <p:strVal val="visible"/>
                                      </p:to>
                                    </p:set>
                                    <p:animEffect transition="in" filter="fade">
                                      <p:cBhvr>
                                        <p:cTn id="81" dur="1000"/>
                                        <p:tgtEl>
                                          <p:spTgt spid="4">
                                            <p:txEl>
                                              <p:pRg st="18" end="18"/>
                                            </p:txEl>
                                          </p:spTgt>
                                        </p:tgtEl>
                                      </p:cBhvr>
                                    </p:animEffect>
                                    <p:anim calcmode="lin" valueType="num">
                                      <p:cBhvr>
                                        <p:cTn id="82"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18" end="18"/>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4">
                                            <p:txEl>
                                              <p:pRg st="19" end="19"/>
                                            </p:txEl>
                                          </p:spTgt>
                                        </p:tgtEl>
                                        <p:attrNameLst>
                                          <p:attrName>style.visibility</p:attrName>
                                        </p:attrNameLst>
                                      </p:cBhvr>
                                      <p:to>
                                        <p:strVal val="visible"/>
                                      </p:to>
                                    </p:set>
                                    <p:animEffect transition="in" filter="fade">
                                      <p:cBhvr>
                                        <p:cTn id="86" dur="1000"/>
                                        <p:tgtEl>
                                          <p:spTgt spid="4">
                                            <p:txEl>
                                              <p:pRg st="19" end="19"/>
                                            </p:txEl>
                                          </p:spTgt>
                                        </p:tgtEl>
                                      </p:cBhvr>
                                    </p:animEffect>
                                    <p:anim calcmode="lin" valueType="num">
                                      <p:cBhvr>
                                        <p:cTn id="87" dur="1000" fill="hold"/>
                                        <p:tgtEl>
                                          <p:spTgt spid="4">
                                            <p:txEl>
                                              <p:pRg st="19" end="19"/>
                                            </p:txEl>
                                          </p:spTgt>
                                        </p:tgtEl>
                                        <p:attrNameLst>
                                          <p:attrName>ppt_x</p:attrName>
                                        </p:attrNameLst>
                                      </p:cBhvr>
                                      <p:tavLst>
                                        <p:tav tm="0">
                                          <p:val>
                                            <p:strVal val="#ppt_x"/>
                                          </p:val>
                                        </p:tav>
                                        <p:tav tm="100000">
                                          <p:val>
                                            <p:strVal val="#ppt_x"/>
                                          </p:val>
                                        </p:tav>
                                      </p:tavLst>
                                    </p:anim>
                                    <p:anim calcmode="lin" valueType="num">
                                      <p:cBhvr>
                                        <p:cTn id="88" dur="1000" fill="hold"/>
                                        <p:tgtEl>
                                          <p:spTgt spid="4">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1000"/>
                                        <p:tgtEl>
                                          <p:spTgt spid="2"/>
                                        </p:tgtEl>
                                      </p:cBhvr>
                                    </p:animEffect>
                                    <p:anim calcmode="lin" valueType="num">
                                      <p:cBhvr>
                                        <p:cTn id="94" dur="1000" fill="hold"/>
                                        <p:tgtEl>
                                          <p:spTgt spid="2"/>
                                        </p:tgtEl>
                                        <p:attrNameLst>
                                          <p:attrName>ppt_x</p:attrName>
                                        </p:attrNameLst>
                                      </p:cBhvr>
                                      <p:tavLst>
                                        <p:tav tm="0">
                                          <p:val>
                                            <p:strVal val="#ppt_x"/>
                                          </p:val>
                                        </p:tav>
                                        <p:tav tm="100000">
                                          <p:val>
                                            <p:strVal val="#ppt_x"/>
                                          </p:val>
                                        </p:tav>
                                      </p:tavLst>
                                    </p:anim>
                                    <p:anim calcmode="lin" valueType="num">
                                      <p:cBhvr>
                                        <p:cTn id="9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3">
                                            <p:bg/>
                                          </p:spTgt>
                                        </p:tgtEl>
                                        <p:attrNameLst>
                                          <p:attrName>style.visibility</p:attrName>
                                        </p:attrNameLst>
                                      </p:cBhvr>
                                      <p:to>
                                        <p:strVal val="visible"/>
                                      </p:to>
                                    </p:set>
                                    <p:animEffect transition="in" filter="barn(inVertical)">
                                      <p:cBhvr>
                                        <p:cTn id="100" dur="500"/>
                                        <p:tgtEl>
                                          <p:spTgt spid="3">
                                            <p:bg/>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
                                            <p:txEl>
                                              <p:pRg st="1" end="1"/>
                                            </p:txEl>
                                          </p:spTgt>
                                        </p:tgtEl>
                                        <p:attrNameLst>
                                          <p:attrName>style.visibility</p:attrName>
                                        </p:attrNameLst>
                                      </p:cBhvr>
                                      <p:to>
                                        <p:strVal val="visible"/>
                                      </p:to>
                                    </p:set>
                                    <p:animEffect transition="in" filter="barn(inVertical)">
                                      <p:cBhvr>
                                        <p:cTn id="105" dur="500"/>
                                        <p:tgtEl>
                                          <p:spTgt spid="3">
                                            <p:txEl>
                                              <p:pRg st="1" end="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
                                            <p:txEl>
                                              <p:pRg st="2" end="2"/>
                                            </p:txEl>
                                          </p:spTgt>
                                        </p:tgtEl>
                                        <p:attrNameLst>
                                          <p:attrName>style.visibility</p:attrName>
                                        </p:attrNameLst>
                                      </p:cBhvr>
                                      <p:to>
                                        <p:strVal val="visible"/>
                                      </p:to>
                                    </p:set>
                                    <p:animEffect transition="in" filter="barn(inVertical)">
                                      <p:cBhvr>
                                        <p:cTn id="110" dur="500"/>
                                        <p:tgtEl>
                                          <p:spTgt spid="3">
                                            <p:txEl>
                                              <p:pRg st="2" end="2"/>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3">
                                            <p:txEl>
                                              <p:pRg st="3" end="3"/>
                                            </p:txEl>
                                          </p:spTgt>
                                        </p:tgtEl>
                                        <p:attrNameLst>
                                          <p:attrName>style.visibility</p:attrName>
                                        </p:attrNameLst>
                                      </p:cBhvr>
                                      <p:to>
                                        <p:strVal val="visible"/>
                                      </p:to>
                                    </p:set>
                                    <p:animEffect transition="in" filter="barn(inVertical)">
                                      <p:cBhvr>
                                        <p:cTn id="115" dur="500"/>
                                        <p:tgtEl>
                                          <p:spTgt spid="3">
                                            <p:txEl>
                                              <p:pRg st="3" end="3"/>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3">
                                            <p:txEl>
                                              <p:pRg st="5" end="5"/>
                                            </p:txEl>
                                          </p:spTgt>
                                        </p:tgtEl>
                                        <p:attrNameLst>
                                          <p:attrName>style.visibility</p:attrName>
                                        </p:attrNameLst>
                                      </p:cBhvr>
                                      <p:to>
                                        <p:strVal val="visible"/>
                                      </p:to>
                                    </p:set>
                                    <p:animEffect transition="in" filter="barn(inVertical)">
                                      <p:cBhvr>
                                        <p:cTn id="1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01165" y="188640"/>
            <a:ext cx="7433445" cy="848117"/>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none">
            <a:spAutoFit/>
          </a:bodyPr>
          <a:lstStyle/>
          <a:p>
            <a:pPr lvl="0">
              <a:lnSpc>
                <a:spcPct val="150000"/>
              </a:lnSpc>
            </a:pPr>
            <a:r>
              <a:rPr lang="he-IL"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Times New Roman"/>
                <a:cs typeface="David"/>
              </a:rPr>
              <a:t>השיקולים העיקריים בנוגע לגיל הנישואין:</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Times New Roman"/>
            </a:endParaRPr>
          </a:p>
        </p:txBody>
      </p:sp>
      <p:sp>
        <p:nvSpPr>
          <p:cNvPr id="6" name="מלבן 5"/>
          <p:cNvSpPr/>
          <p:nvPr/>
        </p:nvSpPr>
        <p:spPr>
          <a:xfrm>
            <a:off x="4581254" y="1412776"/>
            <a:ext cx="3183885" cy="830997"/>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he-IL" sz="4800" dirty="0">
                <a:solidFill>
                  <a:srgbClr val="2F2B20"/>
                </a:solidFill>
                <a:latin typeface="Times New Roman"/>
                <a:ea typeface="Times New Roman"/>
                <a:cs typeface="David"/>
              </a:rPr>
              <a:t>בשלות נפשית</a:t>
            </a:r>
            <a:endParaRPr lang="he-IL" sz="4800" dirty="0"/>
          </a:p>
        </p:txBody>
      </p:sp>
      <p:sp>
        <p:nvSpPr>
          <p:cNvPr id="7" name="מלבן 6"/>
          <p:cNvSpPr/>
          <p:nvPr/>
        </p:nvSpPr>
        <p:spPr>
          <a:xfrm>
            <a:off x="736798" y="1412776"/>
            <a:ext cx="2791149" cy="83099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a:spAutoFit/>
          </a:bodyPr>
          <a:lstStyle/>
          <a:p>
            <a:r>
              <a:rPr lang="he-IL" sz="4800" dirty="0">
                <a:solidFill>
                  <a:srgbClr val="2F2B20"/>
                </a:solidFill>
                <a:latin typeface="Times New Roman"/>
                <a:ea typeface="Times New Roman"/>
                <a:cs typeface="David"/>
              </a:rPr>
              <a:t>לימוד תורה</a:t>
            </a:r>
            <a:endParaRPr lang="he-IL" sz="4800" dirty="0"/>
          </a:p>
        </p:txBody>
      </p:sp>
      <p:sp>
        <p:nvSpPr>
          <p:cNvPr id="8" name="מלבן 7"/>
          <p:cNvSpPr/>
          <p:nvPr/>
        </p:nvSpPr>
        <p:spPr>
          <a:xfrm>
            <a:off x="6408120" y="4224034"/>
            <a:ext cx="1749497" cy="830997"/>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he-IL" sz="4800" dirty="0">
                <a:solidFill>
                  <a:srgbClr val="2F2B20"/>
                </a:solidFill>
                <a:latin typeface="Times New Roman"/>
                <a:ea typeface="Times New Roman"/>
                <a:cs typeface="David"/>
              </a:rPr>
              <a:t>פרנסה</a:t>
            </a:r>
            <a:endParaRPr lang="he-IL" sz="4800" dirty="0"/>
          </a:p>
        </p:txBody>
      </p:sp>
      <p:sp>
        <p:nvSpPr>
          <p:cNvPr id="9" name="מלבן 8"/>
          <p:cNvSpPr/>
          <p:nvPr/>
        </p:nvSpPr>
        <p:spPr>
          <a:xfrm>
            <a:off x="1907704" y="4221088"/>
            <a:ext cx="2933816" cy="707886"/>
          </a:xfrm>
          <a:prstGeom prst="rect">
            <a:avLst/>
          </a:prstGeom>
          <a:solidFill>
            <a:schemeClr val="bg1">
              <a:lumMod val="75000"/>
            </a:schemeClr>
          </a:solidFill>
        </p:spPr>
        <p:style>
          <a:lnRef idx="2">
            <a:schemeClr val="accent6"/>
          </a:lnRef>
          <a:fillRef idx="1">
            <a:schemeClr val="lt1"/>
          </a:fillRef>
          <a:effectRef idx="0">
            <a:schemeClr val="accent6"/>
          </a:effectRef>
          <a:fontRef idx="minor">
            <a:schemeClr val="dk1"/>
          </a:fontRef>
        </p:style>
        <p:txBody>
          <a:bodyPr wrap="none">
            <a:spAutoFit/>
          </a:bodyPr>
          <a:lstStyle/>
          <a:p>
            <a:r>
              <a:rPr lang="he-IL" sz="4000" dirty="0">
                <a:solidFill>
                  <a:srgbClr val="2F2B20"/>
                </a:solidFill>
                <a:latin typeface="Times New Roman"/>
                <a:ea typeface="Times New Roman"/>
                <a:cs typeface="David"/>
              </a:rPr>
              <a:t>הרהורי עבירה.</a:t>
            </a:r>
            <a:endParaRPr lang="he-IL" sz="4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7985" y="4957774"/>
            <a:ext cx="1400135"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328456"/>
            <a:ext cx="1476016" cy="180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092" t="2997" r="18111" b="16693"/>
          <a:stretch/>
        </p:blipFill>
        <p:spPr bwMode="auto">
          <a:xfrm>
            <a:off x="1259632" y="2348880"/>
            <a:ext cx="1571642" cy="15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498536"/>
            <a:ext cx="1512000" cy="151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0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ppt_x"/>
                                          </p:val>
                                        </p:tav>
                                        <p:tav tm="100000">
                                          <p:val>
                                            <p:strVal val="#ppt_x"/>
                                          </p:val>
                                        </p:tav>
                                      </p:tavLst>
                                    </p:anim>
                                    <p:anim calcmode="lin" valueType="num">
                                      <p:cBhvr additive="base">
                                        <p:cTn id="2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1000"/>
                                        <p:tgtEl>
                                          <p:spTgt spid="2052"/>
                                        </p:tgtEl>
                                      </p:cBhvr>
                                    </p:animEffect>
                                    <p:anim calcmode="lin" valueType="num">
                                      <p:cBhvr>
                                        <p:cTn id="35" dur="1000" fill="hold"/>
                                        <p:tgtEl>
                                          <p:spTgt spid="2052"/>
                                        </p:tgtEl>
                                        <p:attrNameLst>
                                          <p:attrName>ppt_x</p:attrName>
                                        </p:attrNameLst>
                                      </p:cBhvr>
                                      <p:tavLst>
                                        <p:tav tm="0">
                                          <p:val>
                                            <p:strVal val="#ppt_x"/>
                                          </p:val>
                                        </p:tav>
                                        <p:tav tm="100000">
                                          <p:val>
                                            <p:strVal val="#ppt_x"/>
                                          </p:val>
                                        </p:tav>
                                      </p:tavLst>
                                    </p:anim>
                                    <p:anim calcmode="lin" valueType="num">
                                      <p:cBhvr>
                                        <p:cTn id="3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50"/>
                                        </p:tgtEl>
                                        <p:attrNameLst>
                                          <p:attrName>style.visibility</p:attrName>
                                        </p:attrNameLst>
                                      </p:cBhvr>
                                      <p:to>
                                        <p:strVal val="visible"/>
                                      </p:to>
                                    </p:set>
                                    <p:animEffect transition="in" filter="fade">
                                      <p:cBhvr>
                                        <p:cTn id="48" dur="1000"/>
                                        <p:tgtEl>
                                          <p:spTgt spid="2050"/>
                                        </p:tgtEl>
                                      </p:cBhvr>
                                    </p:animEffect>
                                    <p:anim calcmode="lin" valueType="num">
                                      <p:cBhvr>
                                        <p:cTn id="49" dur="1000" fill="hold"/>
                                        <p:tgtEl>
                                          <p:spTgt spid="2050"/>
                                        </p:tgtEl>
                                        <p:attrNameLst>
                                          <p:attrName>ppt_x</p:attrName>
                                        </p:attrNameLst>
                                      </p:cBhvr>
                                      <p:tavLst>
                                        <p:tav tm="0">
                                          <p:val>
                                            <p:strVal val="#ppt_x"/>
                                          </p:val>
                                        </p:tav>
                                        <p:tav tm="100000">
                                          <p:val>
                                            <p:strVal val="#ppt_x"/>
                                          </p:val>
                                        </p:tav>
                                      </p:tavLst>
                                    </p:anim>
                                    <p:anim calcmode="lin" valueType="num">
                                      <p:cBhvr>
                                        <p:cTn id="5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051"/>
                                        </p:tgtEl>
                                        <p:attrNameLst>
                                          <p:attrName>style.visibility</p:attrName>
                                        </p:attrNameLst>
                                      </p:cBhvr>
                                      <p:to>
                                        <p:strVal val="visible"/>
                                      </p:to>
                                    </p:set>
                                    <p:animEffect transition="in" filter="fade">
                                      <p:cBhvr>
                                        <p:cTn id="61" dur="1000"/>
                                        <p:tgtEl>
                                          <p:spTgt spid="2051"/>
                                        </p:tgtEl>
                                      </p:cBhvr>
                                    </p:animEffect>
                                    <p:anim calcmode="lin" valueType="num">
                                      <p:cBhvr>
                                        <p:cTn id="62" dur="1000" fill="hold"/>
                                        <p:tgtEl>
                                          <p:spTgt spid="2051"/>
                                        </p:tgtEl>
                                        <p:attrNameLst>
                                          <p:attrName>ppt_x</p:attrName>
                                        </p:attrNameLst>
                                      </p:cBhvr>
                                      <p:tavLst>
                                        <p:tav tm="0">
                                          <p:val>
                                            <p:strVal val="#ppt_x"/>
                                          </p:val>
                                        </p:tav>
                                        <p:tav tm="100000">
                                          <p:val>
                                            <p:strVal val="#ppt_x"/>
                                          </p:val>
                                        </p:tav>
                                      </p:tavLst>
                                    </p:anim>
                                    <p:anim calcmode="lin" valueType="num">
                                      <p:cBhvr>
                                        <p:cTn id="6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rg.co.il/images/archive/300x225/1/108/0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471529" y="1162455"/>
            <a:ext cx="3712494" cy="5544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395536" y="620688"/>
            <a:ext cx="7848872" cy="830997"/>
          </a:xfrm>
          <a:prstGeom prst="rect">
            <a:avLst/>
          </a:prstGeom>
          <a:solidFill>
            <a:srgbClr val="92D050"/>
          </a:solidFill>
        </p:spPr>
        <p:txBody>
          <a:bodyPr wrap="square" lIns="91440" tIns="45720" rIns="91440" bIns="45720">
            <a:spAutoFit/>
          </a:bodyPr>
          <a:lstStyle/>
          <a:p>
            <a:pPr algn="ctr"/>
            <a:r>
              <a:rPr lang="he-I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מהי בשלות נפשית לנישואין?</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852936"/>
            <a:ext cx="20880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22" y="2132856"/>
            <a:ext cx="1872000" cy="197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1763688" y="116632"/>
            <a:ext cx="6120680" cy="720080"/>
          </a:xfrm>
          <a:solidFill>
            <a:schemeClr val="bg2">
              <a:lumMod val="40000"/>
              <a:lumOff val="60000"/>
            </a:schemeClr>
          </a:solidFill>
        </p:spPr>
        <p:style>
          <a:lnRef idx="2">
            <a:schemeClr val="accent6"/>
          </a:lnRef>
          <a:fillRef idx="1">
            <a:schemeClr val="lt1"/>
          </a:fillRef>
          <a:effectRef idx="0">
            <a:schemeClr val="accent6"/>
          </a:effectRef>
          <a:fontRef idx="minor">
            <a:schemeClr val="dk1"/>
          </a:fontRef>
        </p:style>
        <p:txBody>
          <a:bodyPr/>
          <a:lstStyle/>
          <a:p>
            <a:pPr lvl="0" algn="r">
              <a:spcBef>
                <a:spcPts val="0"/>
              </a:spcBef>
            </a:pPr>
            <a:br>
              <a:rPr lang="he-IL" sz="5400" b="1" spc="0"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latin typeface="Calibri"/>
                <a:cs typeface="Arial"/>
              </a:rPr>
            </a:br>
            <a:r>
              <a:rPr lang="he-IL" sz="4400" b="1" spc="0"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latin typeface="Calibri"/>
                <a:cs typeface="Arial"/>
              </a:rPr>
              <a:t>א. נישואין ובשלות נפשית.</a:t>
            </a:r>
            <a:br>
              <a:rPr lang="he-IL" sz="4400" b="1" spc="0"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latin typeface="Calibri"/>
                <a:cs typeface="Arial"/>
              </a:rPr>
            </a:br>
            <a:endParaRPr lang="he-IL" sz="4400" dirty="0"/>
          </a:p>
        </p:txBody>
      </p:sp>
      <p:sp>
        <p:nvSpPr>
          <p:cNvPr id="4" name="מלבן 3"/>
          <p:cNvSpPr/>
          <p:nvPr/>
        </p:nvSpPr>
        <p:spPr>
          <a:xfrm>
            <a:off x="2195736" y="1268760"/>
            <a:ext cx="6164981" cy="3268587"/>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114300" lvl="0">
              <a:spcBef>
                <a:spcPct val="20000"/>
              </a:spcBef>
              <a:buClr>
                <a:srgbClr val="A9A57C"/>
              </a:buClr>
            </a:pPr>
            <a:r>
              <a:rPr lang="he-IL" sz="2400" b="1" u="sng" dirty="0">
                <a:solidFill>
                  <a:srgbClr val="2F2B20"/>
                </a:solidFill>
              </a:rPr>
              <a:t>בבלי קידושין דף מא עמ' א – קידושין ע"י שליח.</a:t>
            </a:r>
          </a:p>
          <a:p>
            <a:pPr marL="114300" lvl="0">
              <a:spcBef>
                <a:spcPct val="20000"/>
              </a:spcBef>
              <a:buClr>
                <a:srgbClr val="A9A57C"/>
              </a:buClr>
            </a:pPr>
            <a:r>
              <a:rPr lang="he-IL" sz="2400" dirty="0">
                <a:solidFill>
                  <a:srgbClr val="2F2B20"/>
                </a:solidFill>
              </a:rPr>
              <a:t>דאמר רב יהודה אמר רב: אסור לאדם שיקדש את האשה עד שיראנה, שמא </a:t>
            </a:r>
          </a:p>
          <a:p>
            <a:pPr marL="114300" lvl="0">
              <a:spcBef>
                <a:spcPct val="20000"/>
              </a:spcBef>
              <a:buClr>
                <a:srgbClr val="A9A57C"/>
              </a:buClr>
            </a:pPr>
            <a:r>
              <a:rPr lang="he-IL" sz="2400" dirty="0">
                <a:solidFill>
                  <a:srgbClr val="2F2B20"/>
                </a:solidFill>
              </a:rPr>
              <a:t>יראה בה דבר מגונה, ותתגנה עליו, ורחמנא אמר </a:t>
            </a:r>
            <a:r>
              <a:rPr lang="he-IL" sz="2400" dirty="0">
                <a:solidFill>
                  <a:srgbClr val="FF0000"/>
                </a:solidFill>
                <a:effectLst>
                  <a:outerShdw blurRad="38100" dist="38100" dir="2700000" algn="tl">
                    <a:srgbClr val="000000">
                      <a:alpha val="43137"/>
                    </a:srgbClr>
                  </a:outerShdw>
                </a:effectLst>
              </a:rPr>
              <a:t>ואהבת לרעך כמוך....(ויקרא </a:t>
            </a:r>
            <a:r>
              <a:rPr lang="he-IL" sz="2400" dirty="0" err="1">
                <a:solidFill>
                  <a:srgbClr val="FF0000"/>
                </a:solidFill>
                <a:effectLst>
                  <a:outerShdw blurRad="38100" dist="38100" dir="2700000" algn="tl">
                    <a:srgbClr val="000000">
                      <a:alpha val="43137"/>
                    </a:srgbClr>
                  </a:outerShdw>
                </a:effectLst>
              </a:rPr>
              <a:t>יט</a:t>
            </a:r>
            <a:r>
              <a:rPr lang="he-IL" sz="2400" dirty="0">
                <a:solidFill>
                  <a:srgbClr val="FF0000"/>
                </a:solidFill>
                <a:effectLst>
                  <a:outerShdw blurRad="38100" dist="38100" dir="2700000" algn="tl">
                    <a:srgbClr val="000000">
                      <a:alpha val="43137"/>
                    </a:srgbClr>
                  </a:outerShdw>
                </a:effectLst>
              </a:rPr>
              <a:t>, יח). </a:t>
            </a:r>
          </a:p>
          <a:p>
            <a:pPr marL="114300" lvl="0">
              <a:spcBef>
                <a:spcPct val="20000"/>
              </a:spcBef>
              <a:buClr>
                <a:srgbClr val="A9A57C"/>
              </a:buClr>
            </a:pPr>
            <a:r>
              <a:rPr lang="he-IL" sz="2400" dirty="0">
                <a:solidFill>
                  <a:srgbClr val="2F2B20"/>
                </a:solidFill>
              </a:rPr>
              <a:t>(תמצית הנישואין היא קיום מצוות ואהבת לרעך כמוך. וכאשר אינה מוצאת חן בעיניו הרי משיגים את ההיפך)</a:t>
            </a:r>
          </a:p>
        </p:txBody>
      </p:sp>
      <p:sp>
        <p:nvSpPr>
          <p:cNvPr id="5" name="מלבן 4"/>
          <p:cNvSpPr/>
          <p:nvPr/>
        </p:nvSpPr>
        <p:spPr>
          <a:xfrm>
            <a:off x="683568" y="4878718"/>
            <a:ext cx="7598974" cy="164352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114300" lvl="0">
              <a:spcBef>
                <a:spcPct val="20000"/>
              </a:spcBef>
              <a:buClr>
                <a:srgbClr val="A9A57C"/>
              </a:buClr>
            </a:pPr>
            <a:r>
              <a:rPr lang="he-IL" sz="2400" b="1" u="sng" dirty="0">
                <a:solidFill>
                  <a:srgbClr val="2F2B20"/>
                </a:solidFill>
              </a:rPr>
              <a:t>קידוש קטנה ע"י אביה</a:t>
            </a:r>
            <a:r>
              <a:rPr lang="he-IL" sz="2400" b="1" dirty="0">
                <a:solidFill>
                  <a:srgbClr val="2F2B20"/>
                </a:solidFill>
                <a:effectLst>
                  <a:outerShdw blurRad="38100" dist="38100" dir="2700000" algn="tl">
                    <a:srgbClr val="000000">
                      <a:alpha val="43137"/>
                    </a:srgbClr>
                  </a:outerShdw>
                </a:effectLst>
              </a:rPr>
              <a:t>:</a:t>
            </a:r>
          </a:p>
          <a:p>
            <a:pPr marL="114300" lvl="0">
              <a:spcBef>
                <a:spcPct val="20000"/>
              </a:spcBef>
              <a:buClr>
                <a:srgbClr val="A9A57C"/>
              </a:buClr>
            </a:pPr>
            <a:r>
              <a:rPr lang="he-IL" sz="2400" dirty="0">
                <a:solidFill>
                  <a:srgbClr val="2F2B20"/>
                </a:solidFill>
              </a:rPr>
              <a:t>דאמר רב יהודה אמר רב, ואיתימא רבי אלעזר: אסור לאדם שיקדש את בתו כשהיא קטנה עד שתגדל ותאמר "בפלוני אני רוצה".</a:t>
            </a:r>
          </a:p>
        </p:txBody>
      </p:sp>
    </p:spTree>
    <p:extLst>
      <p:ext uri="{BB962C8B-B14F-4D97-AF65-F5344CB8AC3E}">
        <p14:creationId xmlns:p14="http://schemas.microsoft.com/office/powerpoint/2010/main" val="160112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758131"/>
            <a:ext cx="7848872" cy="2825389"/>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114300" lvl="0">
              <a:spcBef>
                <a:spcPct val="20000"/>
              </a:spcBef>
              <a:buClr>
                <a:srgbClr val="A9A57C"/>
              </a:buClr>
            </a:pPr>
            <a:r>
              <a:rPr lang="he-IL" sz="2400" b="1" u="sng" dirty="0">
                <a:solidFill>
                  <a:srgbClr val="2F2B20"/>
                </a:solidFill>
              </a:rPr>
              <a:t>הרמב"ם הלכות אישות פרק ג הלכה </a:t>
            </a:r>
            <a:r>
              <a:rPr lang="he-IL" sz="2400" b="1" u="sng" dirty="0" err="1">
                <a:solidFill>
                  <a:srgbClr val="2F2B20"/>
                </a:solidFill>
              </a:rPr>
              <a:t>יט</a:t>
            </a:r>
            <a:endParaRPr lang="he-IL" sz="2400" b="1" u="sng" dirty="0">
              <a:solidFill>
                <a:srgbClr val="2F2B20"/>
              </a:solidFill>
            </a:endParaRPr>
          </a:p>
          <a:p>
            <a:pPr marL="114300" lvl="0" algn="just">
              <a:lnSpc>
                <a:spcPct val="150000"/>
              </a:lnSpc>
              <a:spcBef>
                <a:spcPct val="20000"/>
              </a:spcBef>
              <a:buClr>
                <a:srgbClr val="A9A57C"/>
              </a:buClr>
            </a:pPr>
            <a:r>
              <a:rPr lang="he-IL" sz="2400" dirty="0">
                <a:solidFill>
                  <a:srgbClr val="2F2B20"/>
                </a:solidFill>
              </a:rPr>
              <a:t>"מצוות חכמים שלא יקדש אדם בתו כשהיא קטנה עד שתגדיל ותאמר בפלוני אני רוצה. </a:t>
            </a:r>
          </a:p>
          <a:p>
            <a:pPr marL="114300" lvl="0" algn="just">
              <a:lnSpc>
                <a:spcPct val="150000"/>
              </a:lnSpc>
              <a:spcBef>
                <a:spcPct val="20000"/>
              </a:spcBef>
              <a:buClr>
                <a:srgbClr val="A9A57C"/>
              </a:buClr>
            </a:pPr>
            <a:r>
              <a:rPr lang="he-IL" sz="2400" dirty="0">
                <a:solidFill>
                  <a:srgbClr val="2F2B20"/>
                </a:solidFill>
              </a:rPr>
              <a:t>וכן האיש אין ראוי לו שיקדש קטנה ולא יקדש אשה עד שיראנה ותהיה כשרה בעיניו שמא לא תמצא חן בעיניו ונמצא מגרשנה".</a:t>
            </a:r>
            <a:r>
              <a:rPr lang="he-IL" sz="2400" dirty="0">
                <a:solidFill>
                  <a:srgbClr val="2F2B20"/>
                </a:solidFill>
                <a:latin typeface="Times New Roman"/>
                <a:ea typeface="Times New Roman"/>
                <a:cs typeface="David"/>
              </a:rPr>
              <a:t> </a:t>
            </a:r>
          </a:p>
        </p:txBody>
      </p:sp>
      <p:sp>
        <p:nvSpPr>
          <p:cNvPr id="3" name="מלבן 2"/>
          <p:cNvSpPr/>
          <p:nvPr/>
        </p:nvSpPr>
        <p:spPr>
          <a:xfrm>
            <a:off x="683568" y="4149080"/>
            <a:ext cx="7632848" cy="1902059"/>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114300" lvl="0" algn="just">
              <a:lnSpc>
                <a:spcPct val="150000"/>
              </a:lnSpc>
              <a:spcBef>
                <a:spcPct val="20000"/>
              </a:spcBef>
              <a:buClr>
                <a:srgbClr val="A9A57C"/>
              </a:buClr>
            </a:pPr>
            <a:r>
              <a:rPr lang="he-IL" sz="2400" b="1" u="sng" dirty="0">
                <a:solidFill>
                  <a:srgbClr val="2F2B20"/>
                </a:solidFill>
                <a:latin typeface="Times New Roman"/>
                <a:ea typeface="Times New Roman"/>
                <a:cs typeface="David"/>
              </a:rPr>
              <a:t>בשלות לנישואין היא- </a:t>
            </a:r>
          </a:p>
          <a:p>
            <a:pPr marL="114300" lvl="0" algn="just">
              <a:lnSpc>
                <a:spcPct val="150000"/>
              </a:lnSpc>
              <a:spcBef>
                <a:spcPct val="20000"/>
              </a:spcBef>
              <a:buClr>
                <a:srgbClr val="A9A57C"/>
              </a:buClr>
            </a:pPr>
            <a:r>
              <a:rPr lang="he-IL" sz="2400" b="1" dirty="0">
                <a:solidFill>
                  <a:srgbClr val="2F2B20"/>
                </a:solidFill>
                <a:latin typeface="Times New Roman"/>
                <a:ea typeface="Times New Roman"/>
                <a:cs typeface="David"/>
              </a:rPr>
              <a:t>*היכולת לבחור</a:t>
            </a:r>
            <a:r>
              <a:rPr lang="he-IL" sz="2400" dirty="0">
                <a:solidFill>
                  <a:srgbClr val="2F2B20"/>
                </a:solidFill>
                <a:latin typeface="Times New Roman"/>
                <a:ea typeface="Times New Roman"/>
                <a:cs typeface="David"/>
              </a:rPr>
              <a:t>, </a:t>
            </a:r>
            <a:r>
              <a:rPr lang="he-IL" sz="2400" b="1" dirty="0">
                <a:solidFill>
                  <a:srgbClr val="00B050"/>
                </a:solidFill>
                <a:latin typeface="Times New Roman"/>
                <a:ea typeface="Times New Roman"/>
                <a:cs typeface="David"/>
              </a:rPr>
              <a:t>הי</a:t>
            </a:r>
            <a:r>
              <a:rPr lang="he-IL" sz="2400" b="1" dirty="0">
                <a:solidFill>
                  <a:srgbClr val="08B85C"/>
                </a:solidFill>
                <a:latin typeface="Times New Roman"/>
                <a:ea typeface="Times New Roman"/>
                <a:cs typeface="David"/>
              </a:rPr>
              <a:t>כולת להכריע , </a:t>
            </a:r>
            <a:r>
              <a:rPr lang="he-IL" sz="2400" dirty="0">
                <a:solidFill>
                  <a:srgbClr val="7030A0"/>
                </a:solidFill>
                <a:latin typeface="Times New Roman"/>
                <a:ea typeface="Times New Roman"/>
                <a:cs typeface="David"/>
              </a:rPr>
              <a:t>היכולת לקבל החלטה שקולה</a:t>
            </a:r>
            <a:r>
              <a:rPr lang="he-IL" sz="2400" dirty="0">
                <a:solidFill>
                  <a:srgbClr val="2F2B20"/>
                </a:solidFill>
                <a:latin typeface="Times New Roman"/>
                <a:ea typeface="Times New Roman"/>
                <a:cs typeface="David"/>
              </a:rPr>
              <a:t>.</a:t>
            </a:r>
          </a:p>
          <a:p>
            <a:pPr marL="114300" lvl="0" algn="just">
              <a:lnSpc>
                <a:spcPct val="150000"/>
              </a:lnSpc>
              <a:spcBef>
                <a:spcPct val="20000"/>
              </a:spcBef>
              <a:buClr>
                <a:srgbClr val="A9A57C"/>
              </a:buClr>
            </a:pPr>
            <a:r>
              <a:rPr lang="he-IL" sz="2400" dirty="0">
                <a:solidFill>
                  <a:srgbClr val="2F2B20"/>
                </a:solidFill>
                <a:latin typeface="Times New Roman"/>
                <a:ea typeface="Times New Roman"/>
                <a:cs typeface="David"/>
              </a:rPr>
              <a:t>*יכולת ומיומנות ליצור התקשרות זוגית.</a:t>
            </a:r>
            <a:endParaRPr lang="he-IL" sz="2200" dirty="0">
              <a:solidFill>
                <a:srgbClr val="2F2B20"/>
              </a:solidFill>
            </a:endParaRPr>
          </a:p>
        </p:txBody>
      </p:sp>
      <p:sp>
        <p:nvSpPr>
          <p:cNvPr id="5" name="מלבן 4"/>
          <p:cNvSpPr/>
          <p:nvPr/>
        </p:nvSpPr>
        <p:spPr>
          <a:xfrm>
            <a:off x="6300192" y="116632"/>
            <a:ext cx="1270485" cy="523220"/>
          </a:xfrm>
          <a:prstGeom prst="rect">
            <a:avLst/>
          </a:prstGeom>
          <a:solidFill>
            <a:schemeClr val="bg2">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he-IL" sz="2800" b="1" dirty="0">
                <a:solidFill>
                  <a:srgbClr val="2F2B20"/>
                </a:solidFill>
              </a:rPr>
              <a:t>הלכה</a:t>
            </a:r>
            <a:endParaRPr lang="he-IL" sz="2800" dirty="0"/>
          </a:p>
        </p:txBody>
      </p:sp>
    </p:spTree>
    <p:extLst>
      <p:ext uri="{BB962C8B-B14F-4D97-AF65-F5344CB8AC3E}">
        <p14:creationId xmlns:p14="http://schemas.microsoft.com/office/powerpoint/2010/main" val="1972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13"/>
          </p:nvPr>
        </p:nvSpPr>
        <p:spPr>
          <a:xfrm>
            <a:off x="179512" y="1975013"/>
            <a:ext cx="4104456" cy="3888432"/>
          </a:xfr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r>
              <a:rPr lang="he-IL" b="1" u="sng" dirty="0"/>
              <a:t>היום:</a:t>
            </a:r>
          </a:p>
          <a:p>
            <a:pPr marL="114300" indent="0">
              <a:buNone/>
            </a:pPr>
            <a:r>
              <a:rPr lang="he-IL" b="1" dirty="0">
                <a:solidFill>
                  <a:schemeClr val="tx1"/>
                </a:solidFill>
              </a:rPr>
              <a:t>א. מרבית הנערים אינם כשירים לנישואין בגיל שמונה עשרה.(חסרה בגרות רגשית ואחריות לנהל משפחה) </a:t>
            </a:r>
          </a:p>
          <a:p>
            <a:pPr marL="114300" indent="0">
              <a:buNone/>
            </a:pPr>
            <a:endParaRPr lang="he-IL" b="1" dirty="0">
              <a:solidFill>
                <a:schemeClr val="tx1"/>
              </a:solidFill>
            </a:endParaRPr>
          </a:p>
          <a:p>
            <a:pPr marL="114300" indent="0">
              <a:buNone/>
            </a:pPr>
            <a:endParaRPr lang="he-IL" b="1" dirty="0">
              <a:solidFill>
                <a:srgbClr val="00B0F0"/>
              </a:solidFill>
            </a:endParaRPr>
          </a:p>
          <a:p>
            <a:pPr marL="114300" indent="0">
              <a:buNone/>
            </a:pPr>
            <a:r>
              <a:rPr lang="he-IL" b="1" dirty="0">
                <a:solidFill>
                  <a:srgbClr val="C00000"/>
                </a:solidFill>
              </a:rPr>
              <a:t>ב. היום רמת הציפיות מבן הזוג היא גבוהה. (</a:t>
            </a:r>
            <a:r>
              <a:rPr lang="he-IL" sz="1800" b="1" dirty="0">
                <a:solidFill>
                  <a:srgbClr val="C00000"/>
                </a:solidFill>
              </a:rPr>
              <a:t>השינוי במעמד האשה, הקשר הזוגי הוא שונה).</a:t>
            </a:r>
          </a:p>
        </p:txBody>
      </p:sp>
      <p:sp>
        <p:nvSpPr>
          <p:cNvPr id="2" name="מלבן 1"/>
          <p:cNvSpPr/>
          <p:nvPr/>
        </p:nvSpPr>
        <p:spPr>
          <a:xfrm>
            <a:off x="467544" y="260648"/>
            <a:ext cx="7812360" cy="1311128"/>
          </a:xfrm>
          <a:prstGeom prst="rect">
            <a:avLst/>
          </a:prstGeom>
          <a:solidFill>
            <a:schemeClr val="bg2">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114300" lvl="0">
              <a:spcBef>
                <a:spcPct val="20000"/>
              </a:spcBef>
              <a:buClr>
                <a:srgbClr val="A9A57C"/>
              </a:buClr>
            </a:pPr>
            <a:r>
              <a:rPr lang="he-IL" b="1" u="sng" dirty="0">
                <a:solidFill>
                  <a:srgbClr val="2F2B20"/>
                </a:solidFill>
              </a:rPr>
              <a:t>הרב אלישע אבינר: </a:t>
            </a:r>
            <a:r>
              <a:rPr lang="he-IL" sz="1400" b="1" u="sng" dirty="0" err="1">
                <a:solidFill>
                  <a:srgbClr val="2F2B20"/>
                </a:solidFill>
              </a:rPr>
              <a:t>גליון</a:t>
            </a:r>
            <a:r>
              <a:rPr lang="he-IL" sz="1400" b="1" u="sng" dirty="0">
                <a:solidFill>
                  <a:srgbClr val="2F2B20"/>
                </a:solidFill>
              </a:rPr>
              <a:t> באהבה ובאמונה, פרשת </a:t>
            </a:r>
            <a:r>
              <a:rPr lang="he-IL" sz="1400" b="1" u="sng" dirty="0" err="1">
                <a:solidFill>
                  <a:srgbClr val="2F2B20"/>
                </a:solidFill>
              </a:rPr>
              <a:t>ויגש</a:t>
            </a:r>
            <a:r>
              <a:rPr lang="he-IL" sz="1400" b="1" u="sng" dirty="0">
                <a:solidFill>
                  <a:srgbClr val="2F2B20"/>
                </a:solidFill>
              </a:rPr>
              <a:t> תשס"ט.</a:t>
            </a:r>
          </a:p>
          <a:p>
            <a:pPr marL="114300" lvl="0">
              <a:spcBef>
                <a:spcPct val="20000"/>
              </a:spcBef>
              <a:buClr>
                <a:srgbClr val="A9A57C"/>
              </a:buClr>
            </a:pPr>
            <a:r>
              <a:rPr lang="he-IL" dirty="0">
                <a:solidFill>
                  <a:srgbClr val="2F2B20"/>
                </a:solidFill>
              </a:rPr>
              <a:t>חז"ל סברו שנער בן שמונה עשרה בשל לנישואין:</a:t>
            </a:r>
          </a:p>
          <a:p>
            <a:pPr marL="114300" lvl="0">
              <a:spcBef>
                <a:spcPct val="20000"/>
              </a:spcBef>
              <a:buClr>
                <a:srgbClr val="A9A57C"/>
              </a:buClr>
            </a:pPr>
            <a:r>
              <a:rPr lang="he-IL" dirty="0">
                <a:solidFill>
                  <a:srgbClr val="2F2B20"/>
                </a:solidFill>
              </a:rPr>
              <a:t>הרב סובר שהדבר התאים לעבר ולא לימינו, עקב השינויים החברתיים והתרבותיים בין אז להיום.</a:t>
            </a:r>
          </a:p>
        </p:txBody>
      </p:sp>
      <p:sp>
        <p:nvSpPr>
          <p:cNvPr id="3" name="מלבן 2"/>
          <p:cNvSpPr/>
          <p:nvPr/>
        </p:nvSpPr>
        <p:spPr>
          <a:xfrm>
            <a:off x="4572000" y="1909448"/>
            <a:ext cx="3707904" cy="4019562"/>
          </a:xfrm>
          <a:prstGeom prst="rect">
            <a:avLst/>
          </a:prstGeom>
          <a:solidFill>
            <a:schemeClr val="bg2">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marL="114300" lvl="0">
              <a:spcBef>
                <a:spcPct val="20000"/>
              </a:spcBef>
              <a:buClr>
                <a:srgbClr val="A9A57C"/>
              </a:buClr>
            </a:pPr>
            <a:r>
              <a:rPr lang="he-IL" sz="2200" b="1" u="sng" dirty="0"/>
              <a:t>עבר:</a:t>
            </a:r>
          </a:p>
          <a:p>
            <a:pPr marL="114300" lvl="0">
              <a:spcBef>
                <a:spcPct val="20000"/>
              </a:spcBef>
              <a:buClr>
                <a:srgbClr val="A9A57C"/>
              </a:buClr>
            </a:pPr>
            <a:r>
              <a:rPr lang="he-IL" sz="2200" b="1" dirty="0">
                <a:solidFill>
                  <a:schemeClr val="tx1"/>
                </a:solidFill>
              </a:rPr>
              <a:t>א. נערים צעירים יצאו בגילאי העשרה לעבוד והיו שותפים מלאים בכלכלת הבית, לכן תהליכי ההתבגרות היו מואצים ובגיל שמונה עשרה היו בשלים לנישואים.</a:t>
            </a:r>
          </a:p>
          <a:p>
            <a:pPr marL="114300" lvl="0">
              <a:spcBef>
                <a:spcPct val="20000"/>
              </a:spcBef>
              <a:buClr>
                <a:srgbClr val="A9A57C"/>
              </a:buClr>
            </a:pPr>
            <a:endParaRPr lang="he-IL" sz="2200" b="1" dirty="0">
              <a:solidFill>
                <a:srgbClr val="C00000"/>
              </a:solidFill>
            </a:endParaRPr>
          </a:p>
          <a:p>
            <a:pPr marL="114300" lvl="0">
              <a:spcBef>
                <a:spcPct val="20000"/>
              </a:spcBef>
              <a:buClr>
                <a:srgbClr val="A9A57C"/>
              </a:buClr>
            </a:pPr>
            <a:r>
              <a:rPr lang="he-IL" sz="2200" b="1" dirty="0">
                <a:solidFill>
                  <a:srgbClr val="C00000"/>
                </a:solidFill>
              </a:rPr>
              <a:t>ב. רמת הציפיות הרגשיות ההדדיות של בני הזוג  זה מזה היו נמוכות</a:t>
            </a:r>
            <a:r>
              <a:rPr lang="he-IL" sz="2200" dirty="0">
                <a:solidFill>
                  <a:srgbClr val="C00000"/>
                </a:solidFill>
              </a:rPr>
              <a:t>.</a:t>
            </a:r>
            <a:endParaRPr lang="he-IL" dirty="0"/>
          </a:p>
        </p:txBody>
      </p:sp>
    </p:spTree>
    <p:extLst>
      <p:ext uri="{BB962C8B-B14F-4D97-AF65-F5344CB8AC3E}">
        <p14:creationId xmlns:p14="http://schemas.microsoft.com/office/powerpoint/2010/main" val="352406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075"/>
          <a:stretch/>
        </p:blipFill>
        <p:spPr bwMode="auto">
          <a:xfrm>
            <a:off x="185609" y="3687869"/>
            <a:ext cx="3416549" cy="27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731" t="8376" r="11094" b="6089"/>
          <a:stretch/>
        </p:blipFill>
        <p:spPr bwMode="auto">
          <a:xfrm>
            <a:off x="72265" y="692696"/>
            <a:ext cx="2699535" cy="288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2014130" y="188640"/>
            <a:ext cx="6336704" cy="648072"/>
          </a:xfrm>
        </p:spPr>
        <p:style>
          <a:lnRef idx="2">
            <a:schemeClr val="accent6"/>
          </a:lnRef>
          <a:fillRef idx="1">
            <a:schemeClr val="lt1"/>
          </a:fillRef>
          <a:effectRef idx="0">
            <a:schemeClr val="accent6"/>
          </a:effectRef>
          <a:fontRef idx="minor">
            <a:schemeClr val="dk1"/>
          </a:fontRef>
        </p:style>
        <p:txBody>
          <a:bodyPr/>
          <a:lstStyle/>
          <a:p>
            <a:pPr algn="ctr"/>
            <a:br>
              <a:rPr lang="he-IL" sz="4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cs typeface="Arial"/>
              </a:rPr>
            </a:br>
            <a:r>
              <a:rPr lang="he-IL" sz="4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cs typeface="Arial"/>
              </a:rPr>
              <a:t>ב. נישואין ותלמוד תורה.</a:t>
            </a:r>
            <a:br>
              <a:rPr lang="he-IL" sz="4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cs typeface="Arial"/>
              </a:rPr>
            </a:br>
            <a:endParaRPr lang="he-IL" sz="4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מלבן 5"/>
          <p:cNvSpPr/>
          <p:nvPr/>
        </p:nvSpPr>
        <p:spPr>
          <a:xfrm>
            <a:off x="3419872" y="1178589"/>
            <a:ext cx="4836276" cy="954107"/>
          </a:xfrm>
          <a:prstGeom prst="rect">
            <a:avLst/>
          </a:prstGeom>
          <a:solidFill>
            <a:srgbClr val="FFFF00"/>
          </a:solidFill>
        </p:spPr>
        <p:txBody>
          <a:bodyPr wrap="square">
            <a:spAutoFit/>
          </a:bodyPr>
          <a:lstStyle/>
          <a:p>
            <a:pPr algn="ctr"/>
            <a:r>
              <a:rPr lang="he-IL" sz="2800" dirty="0"/>
              <a:t>מה קודם למה - לימוד תורה או נישואים?</a:t>
            </a:r>
          </a:p>
        </p:txBody>
      </p:sp>
      <p:sp>
        <p:nvSpPr>
          <p:cNvPr id="8" name="מלבן 7"/>
          <p:cNvSpPr/>
          <p:nvPr/>
        </p:nvSpPr>
        <p:spPr>
          <a:xfrm>
            <a:off x="3851920" y="2420888"/>
            <a:ext cx="4444594" cy="4154984"/>
          </a:xfrm>
          <a:prstGeom prst="rect">
            <a:avLst/>
          </a:prstGeom>
          <a:solidFill>
            <a:schemeClr val="bg2">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he-IL" sz="2400" b="1" u="sng" dirty="0"/>
              <a:t>קידושין דף כט עמ' ב.</a:t>
            </a:r>
          </a:p>
          <a:p>
            <a:r>
              <a:rPr lang="he-IL" sz="2400" dirty="0"/>
              <a:t>"ת"ר ללמוד תורה ולישא אשה?  </a:t>
            </a:r>
          </a:p>
          <a:p>
            <a:r>
              <a:rPr lang="he-IL" sz="2400" dirty="0"/>
              <a:t>ילמוד תורה ואח"כ ישא אשה, </a:t>
            </a:r>
          </a:p>
          <a:p>
            <a:r>
              <a:rPr lang="he-IL" sz="2400" dirty="0"/>
              <a:t>ואם א"א לו בלא אשה ישא אשה ואח"כ ילמוד תורה.</a:t>
            </a:r>
          </a:p>
          <a:p>
            <a:endParaRPr lang="he-IL" sz="2400" dirty="0"/>
          </a:p>
          <a:p>
            <a:r>
              <a:rPr lang="he-IL" sz="2400" b="1" dirty="0"/>
              <a:t>אמר רב יהודה </a:t>
            </a:r>
            <a:r>
              <a:rPr lang="he-IL" sz="2400" dirty="0"/>
              <a:t>אמר שמואל: </a:t>
            </a:r>
          </a:p>
          <a:p>
            <a:r>
              <a:rPr lang="he-IL" sz="2400" dirty="0"/>
              <a:t>הלכה נושא אשה ואח"כ ילמוד תורה.</a:t>
            </a:r>
          </a:p>
          <a:p>
            <a:r>
              <a:rPr lang="he-IL" sz="2400" dirty="0"/>
              <a:t> </a:t>
            </a:r>
            <a:r>
              <a:rPr lang="he-IL" sz="2400" b="1" dirty="0"/>
              <a:t>ר' יוחנן אמר: </a:t>
            </a:r>
          </a:p>
          <a:p>
            <a:r>
              <a:rPr lang="he-IL" sz="2400" dirty="0"/>
              <a:t>ריחיים בצווארו ויעסוק בתורה?</a:t>
            </a:r>
          </a:p>
          <a:p>
            <a:r>
              <a:rPr lang="he-IL" sz="2400" dirty="0"/>
              <a:t> ולא פליגי הא לן והא להו".</a:t>
            </a:r>
          </a:p>
        </p:txBody>
      </p:sp>
    </p:spTree>
    <p:extLst>
      <p:ext uri="{BB962C8B-B14F-4D97-AF65-F5344CB8AC3E}">
        <p14:creationId xmlns:p14="http://schemas.microsoft.com/office/powerpoint/2010/main" val="19488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additive="base">
                                        <p:cTn id="5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anim calcmode="lin" valueType="num">
                                      <p:cBhvr additive="base">
                                        <p:cTn id="5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 calcmode="lin" valueType="num">
                                      <p:cBhvr additive="base">
                                        <p:cTn id="6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8" end="8"/>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xEl>
                                              <p:pRg st="9" end="9"/>
                                            </p:txEl>
                                          </p:spTgt>
                                        </p:tgtEl>
                                        <p:attrNameLst>
                                          <p:attrName>style.visibility</p:attrName>
                                        </p:attrNameLst>
                                      </p:cBhvr>
                                      <p:to>
                                        <p:strVal val="visible"/>
                                      </p:to>
                                    </p:set>
                                    <p:anim calcmode="lin" valueType="num">
                                      <p:cBhvr additive="base">
                                        <p:cTn id="6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23528" y="5265587"/>
            <a:ext cx="7920880" cy="1538883"/>
          </a:xfrm>
          <a:prstGeom prst="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50000"/>
              </a:lnSpc>
              <a:spcBef>
                <a:spcPct val="20000"/>
              </a:spcBef>
              <a:buClr>
                <a:srgbClr val="A9A57C"/>
              </a:buClr>
              <a:tabLst>
                <a:tab pos="457200" algn="l"/>
              </a:tabLst>
            </a:pPr>
            <a:r>
              <a:rPr lang="he-IL" sz="2000" b="1" u="sng" dirty="0">
                <a:solidFill>
                  <a:srgbClr val="000000"/>
                </a:solidFill>
                <a:latin typeface="Times New Roman"/>
                <a:ea typeface="Times New Roman"/>
                <a:cs typeface="David"/>
              </a:rPr>
              <a:t>הדעות השונות מתבססות על הנהוג במקומות שונים.</a:t>
            </a:r>
            <a:endParaRPr lang="he-IL" sz="2000" b="1" u="sng" dirty="0">
              <a:solidFill>
                <a:srgbClr val="2F2B20"/>
              </a:solidFill>
              <a:latin typeface="Times New Roman"/>
              <a:ea typeface="Times New Roman"/>
            </a:endParaRPr>
          </a:p>
          <a:p>
            <a:pPr lvl="0" algn="just">
              <a:lnSpc>
                <a:spcPct val="150000"/>
              </a:lnSpc>
              <a:spcBef>
                <a:spcPct val="20000"/>
              </a:spcBef>
              <a:buClr>
                <a:srgbClr val="A9A57C"/>
              </a:buClr>
              <a:tabLst>
                <a:tab pos="457200" algn="l"/>
              </a:tabLst>
            </a:pPr>
            <a:r>
              <a:rPr lang="he-IL" sz="2000" b="1" dirty="0">
                <a:solidFill>
                  <a:srgbClr val="2F2B20"/>
                </a:solidFill>
                <a:latin typeface="Times New Roman"/>
                <a:ea typeface="Times New Roman"/>
                <a:cs typeface="David"/>
              </a:rPr>
              <a:t>לא פליגי (=אינם חולקים)- הא לן והא להו (=זה לנו, בבבל, וזה להם= בארץ ישראל).</a:t>
            </a:r>
            <a:endParaRPr lang="he-IL" sz="2000" dirty="0">
              <a:solidFill>
                <a:srgbClr val="2F2B20"/>
              </a:solidFill>
            </a:endParaRPr>
          </a:p>
        </p:txBody>
      </p:sp>
      <p:sp>
        <p:nvSpPr>
          <p:cNvPr id="3" name="מלבן 2"/>
          <p:cNvSpPr/>
          <p:nvPr/>
        </p:nvSpPr>
        <p:spPr>
          <a:xfrm>
            <a:off x="395536" y="108032"/>
            <a:ext cx="7992888" cy="1723549"/>
          </a:xfrm>
          <a:prstGeom prst="rect">
            <a:avLst/>
          </a:prstGeom>
          <a:solidFill>
            <a:schemeClr val="accent6">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L="114300" lvl="0">
              <a:lnSpc>
                <a:spcPct val="170000"/>
              </a:lnSpc>
              <a:spcBef>
                <a:spcPct val="20000"/>
              </a:spcBef>
              <a:buClr>
                <a:srgbClr val="A9A57C"/>
              </a:buClr>
            </a:pPr>
            <a:r>
              <a:rPr lang="he-IL" sz="2000" b="1" u="sng" dirty="0">
                <a:solidFill>
                  <a:srgbClr val="2F2B20"/>
                </a:solidFill>
                <a:latin typeface="David" panose="020E0502060401010101" pitchFamily="34" charset="-79"/>
                <a:cs typeface="David" panose="020E0502060401010101" pitchFamily="34" charset="-79"/>
              </a:rPr>
              <a:t>חלק א: דברי חכמים: </a:t>
            </a:r>
          </a:p>
          <a:p>
            <a:pPr marL="114300" lvl="0">
              <a:lnSpc>
                <a:spcPct val="170000"/>
              </a:lnSpc>
              <a:spcBef>
                <a:spcPct val="20000"/>
              </a:spcBef>
              <a:buClr>
                <a:srgbClr val="A9A57C"/>
              </a:buClr>
            </a:pPr>
            <a:r>
              <a:rPr lang="he-IL" sz="2000" b="1" dirty="0">
                <a:solidFill>
                  <a:srgbClr val="2F2B20"/>
                </a:solidFill>
                <a:latin typeface="David" panose="020E0502060401010101" pitchFamily="34" charset="-79"/>
                <a:cs typeface="David" panose="020E0502060401010101" pitchFamily="34" charset="-79"/>
              </a:rPr>
              <a:t>לימוד תורה קודם לנשיאת אישה, אלא אם כן אינו יכול ללא אישה,(כי יצרו תוקפו) ואז יכול להקדים את הנישואין ללימוד.</a:t>
            </a:r>
          </a:p>
        </p:txBody>
      </p:sp>
      <p:sp>
        <p:nvSpPr>
          <p:cNvPr id="4" name="מלבן 3"/>
          <p:cNvSpPr/>
          <p:nvPr/>
        </p:nvSpPr>
        <p:spPr>
          <a:xfrm>
            <a:off x="2555776" y="2003428"/>
            <a:ext cx="4068743" cy="430887"/>
          </a:xfrm>
          <a:prstGeom prst="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wrap="none">
            <a:spAutoFit/>
          </a:bodyPr>
          <a:lstStyle/>
          <a:p>
            <a:pPr marL="114300" lvl="0">
              <a:spcBef>
                <a:spcPct val="20000"/>
              </a:spcBef>
              <a:buClr>
                <a:srgbClr val="A9A57C"/>
              </a:buClr>
            </a:pPr>
            <a:r>
              <a:rPr lang="he-IL" sz="2200" b="1" dirty="0">
                <a:solidFill>
                  <a:srgbClr val="2F2B20"/>
                </a:solidFill>
              </a:rPr>
              <a:t>חלק ב- מחלוקת ארץ ישראל ובבל</a:t>
            </a:r>
          </a:p>
        </p:txBody>
      </p:sp>
      <p:sp>
        <p:nvSpPr>
          <p:cNvPr id="5" name="מלבן 4"/>
          <p:cNvSpPr/>
          <p:nvPr/>
        </p:nvSpPr>
        <p:spPr>
          <a:xfrm>
            <a:off x="5940152" y="2838995"/>
            <a:ext cx="2376264" cy="1338828"/>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lvl="0" algn="just">
              <a:lnSpc>
                <a:spcPct val="150000"/>
              </a:lnSpc>
              <a:spcBef>
                <a:spcPct val="20000"/>
              </a:spcBef>
              <a:buClr>
                <a:srgbClr val="A9A57C"/>
              </a:buClr>
              <a:tabLst>
                <a:tab pos="457200" algn="l"/>
              </a:tabLst>
            </a:pPr>
            <a:r>
              <a:rPr lang="he-IL" b="1" u="sng" dirty="0">
                <a:solidFill>
                  <a:srgbClr val="00B050"/>
                </a:solidFill>
                <a:latin typeface="Times New Roman"/>
                <a:ea typeface="Times New Roman"/>
                <a:cs typeface="David"/>
              </a:rPr>
              <a:t>רב יהודה בשם שמואל </a:t>
            </a:r>
            <a:r>
              <a:rPr lang="he-IL" b="1" dirty="0">
                <a:solidFill>
                  <a:srgbClr val="00B050"/>
                </a:solidFill>
                <a:latin typeface="Times New Roman"/>
                <a:ea typeface="Times New Roman"/>
                <a:cs typeface="David"/>
              </a:rPr>
              <a:t>(מבבל) לימוד תורה קודם לנשיאת אישה </a:t>
            </a:r>
            <a:endParaRPr lang="en-US" b="1" dirty="0">
              <a:solidFill>
                <a:srgbClr val="00B050"/>
              </a:solidFill>
              <a:latin typeface="Times New Roman"/>
              <a:ea typeface="Times New Roman"/>
            </a:endParaRPr>
          </a:p>
        </p:txBody>
      </p:sp>
      <p:sp>
        <p:nvSpPr>
          <p:cNvPr id="6" name="מלבן 5"/>
          <p:cNvSpPr/>
          <p:nvPr/>
        </p:nvSpPr>
        <p:spPr>
          <a:xfrm>
            <a:off x="107504" y="2633424"/>
            <a:ext cx="5688632" cy="2523768"/>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50000"/>
              </a:lnSpc>
              <a:spcBef>
                <a:spcPct val="20000"/>
              </a:spcBef>
              <a:buClr>
                <a:srgbClr val="A9A57C"/>
              </a:buClr>
              <a:tabLst>
                <a:tab pos="457200" algn="l"/>
              </a:tabLst>
            </a:pPr>
            <a:r>
              <a:rPr lang="he-IL" sz="2000" b="1" dirty="0">
                <a:solidFill>
                  <a:srgbClr val="00B0F0"/>
                </a:solidFill>
                <a:latin typeface="Times New Roman"/>
                <a:ea typeface="Times New Roman"/>
                <a:cs typeface="David"/>
              </a:rPr>
              <a:t>רבי יוחנן (מארץ ישראל) </a:t>
            </a:r>
          </a:p>
          <a:p>
            <a:pPr lvl="0" algn="just">
              <a:lnSpc>
                <a:spcPct val="150000"/>
              </a:lnSpc>
              <a:spcBef>
                <a:spcPct val="20000"/>
              </a:spcBef>
              <a:buClr>
                <a:srgbClr val="A9A57C"/>
              </a:buClr>
              <a:tabLst>
                <a:tab pos="457200" algn="l"/>
              </a:tabLst>
            </a:pPr>
            <a:r>
              <a:rPr lang="he-IL" sz="2000" b="1" dirty="0">
                <a:solidFill>
                  <a:srgbClr val="00B0F0"/>
                </a:solidFill>
                <a:latin typeface="Times New Roman"/>
                <a:ea typeface="Times New Roman"/>
                <a:cs typeface="David"/>
              </a:rPr>
              <a:t>לימוד תורה  קודם לנישואין . </a:t>
            </a:r>
          </a:p>
          <a:p>
            <a:pPr lvl="0" algn="just">
              <a:lnSpc>
                <a:spcPct val="150000"/>
              </a:lnSpc>
              <a:spcBef>
                <a:spcPct val="20000"/>
              </a:spcBef>
              <a:buClr>
                <a:srgbClr val="A9A57C"/>
              </a:buClr>
              <a:tabLst>
                <a:tab pos="457200" algn="l"/>
              </a:tabLst>
            </a:pPr>
            <a:r>
              <a:rPr lang="he-IL" sz="2000" b="1" dirty="0">
                <a:solidFill>
                  <a:srgbClr val="000000"/>
                </a:solidFill>
                <a:latin typeface="Times New Roman"/>
                <a:ea typeface="Times New Roman"/>
                <a:cs typeface="David"/>
              </a:rPr>
              <a:t>נימוק: הנישואין מניחים על כתפי האדם עול כלכלי של פרנסת הבית, אם כן האדם אינו פנוי להתמסרות מוחלטת לתורה כבעבר.</a:t>
            </a:r>
            <a:endParaRPr lang="he-IL" sz="2000" b="1" dirty="0">
              <a:solidFill>
                <a:srgbClr val="00B0F0"/>
              </a:solidFill>
              <a:latin typeface="Times New Roman"/>
              <a:ea typeface="Times New Roman"/>
              <a:cs typeface="David"/>
            </a:endParaRPr>
          </a:p>
        </p:txBody>
      </p:sp>
    </p:spTree>
    <p:extLst>
      <p:ext uri="{BB962C8B-B14F-4D97-AF65-F5344CB8AC3E}">
        <p14:creationId xmlns:p14="http://schemas.microsoft.com/office/powerpoint/2010/main" val="3590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קירבה">
  <a:themeElements>
    <a:clrScheme name="קירבה">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קירבה">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755</TotalTime>
  <Words>1852</Words>
  <Application>Microsoft Office PowerPoint</Application>
  <PresentationFormat>‫הצגה על המסך (4:3)</PresentationFormat>
  <Paragraphs>209</Paragraphs>
  <Slides>19</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19</vt:i4>
      </vt:variant>
    </vt:vector>
  </HeadingPairs>
  <TitlesOfParts>
    <vt:vector size="25" baseType="lpstr">
      <vt:lpstr>Arial</vt:lpstr>
      <vt:lpstr>Calibri</vt:lpstr>
      <vt:lpstr>Cambria</vt:lpstr>
      <vt:lpstr>David</vt:lpstr>
      <vt:lpstr>Times New Roman</vt:lpstr>
      <vt:lpstr>קירבה</vt:lpstr>
      <vt:lpstr>מצגת של PowerPoint‏</vt:lpstr>
      <vt:lpstr>מצגת של PowerPoint‏</vt:lpstr>
      <vt:lpstr>מצגת של PowerPoint‏</vt:lpstr>
      <vt:lpstr>מצגת של PowerPoint‏</vt:lpstr>
      <vt:lpstr> א. נישואין ובשלות נפשית. </vt:lpstr>
      <vt:lpstr>מצגת של PowerPoint‏</vt:lpstr>
      <vt:lpstr>מצגת של PowerPoint‏</vt:lpstr>
      <vt:lpstr> ב. נישואין ותלמוד תורה. </vt:lpstr>
      <vt:lpstr>מצגת של PowerPoint‏</vt:lpstr>
      <vt:lpstr>מצגת של PowerPoint‏</vt:lpstr>
      <vt:lpstr>ג.  נישואין ופרנסה.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DG Win&amp;Soft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win7</dc:creator>
  <cp:lastModifiedBy>תמר גבאי</cp:lastModifiedBy>
  <cp:revision>110</cp:revision>
  <dcterms:created xsi:type="dcterms:W3CDTF">2013-09-23T19:04:55Z</dcterms:created>
  <dcterms:modified xsi:type="dcterms:W3CDTF">2021-11-28T16:50:18Z</dcterms:modified>
</cp:coreProperties>
</file>