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305" r:id="rId1"/>
  </p:sldMasterIdLst>
  <p:sldIdLst>
    <p:sldId id="256" r:id="rId2"/>
    <p:sldId id="257" r:id="rId3"/>
    <p:sldId id="258" r:id="rId4"/>
    <p:sldId id="259" r:id="rId5"/>
    <p:sldId id="260" r:id="rId6"/>
    <p:sldId id="261" r:id="rId7"/>
    <p:sldId id="264"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7" autoAdjust="0"/>
    <p:restoredTop sz="94660"/>
  </p:normalViewPr>
  <p:slideViewPr>
    <p:cSldViewPr snapToGrid="0">
      <p:cViewPr varScale="1">
        <p:scale>
          <a:sx n="110" d="100"/>
          <a:sy n="110" d="100"/>
        </p:scale>
        <p:origin x="63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99CE364C-8877-4958-AFAB-54D7E5C01BB3}" type="datetimeFigureOut">
              <a:rPr lang="he-IL" smtClean="0"/>
              <a:t>ט"ז/שבט/תשפ"ב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5BEFA72-17F0-4E55-A754-3546FCD44CA7}" type="slidenum">
              <a:rPr lang="he-IL" smtClean="0"/>
              <a:t>‹#›</a:t>
            </a:fld>
            <a:endParaRPr lang="he-I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1123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99CE364C-8877-4958-AFAB-54D7E5C01BB3}" type="datetimeFigureOut">
              <a:rPr lang="he-IL" smtClean="0"/>
              <a:t>ט"ז/שבט/תשפ"ב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5BEFA72-17F0-4E55-A754-3546FCD44CA7}" type="slidenum">
              <a:rPr lang="he-IL" smtClean="0"/>
              <a:t>‹#›</a:t>
            </a:fld>
            <a:endParaRPr lang="he-IL"/>
          </a:p>
        </p:txBody>
      </p:sp>
    </p:spTree>
    <p:extLst>
      <p:ext uri="{BB962C8B-B14F-4D97-AF65-F5344CB8AC3E}">
        <p14:creationId xmlns:p14="http://schemas.microsoft.com/office/powerpoint/2010/main" val="3265909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כותרת אנכית וטקסט">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99CE364C-8877-4958-AFAB-54D7E5C01BB3}" type="datetimeFigureOut">
              <a:rPr lang="he-IL" smtClean="0"/>
              <a:t>ט"ז/שבט/תשפ"ב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5BEFA72-17F0-4E55-A754-3546FCD44CA7}" type="slidenum">
              <a:rPr lang="he-IL" smtClean="0"/>
              <a:t>‹#›</a:t>
            </a:fld>
            <a:endParaRPr lang="he-IL"/>
          </a:p>
        </p:txBody>
      </p:sp>
    </p:spTree>
    <p:extLst>
      <p:ext uri="{BB962C8B-B14F-4D97-AF65-F5344CB8AC3E}">
        <p14:creationId xmlns:p14="http://schemas.microsoft.com/office/powerpoint/2010/main" val="3130548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99CE364C-8877-4958-AFAB-54D7E5C01BB3}" type="datetimeFigureOut">
              <a:rPr lang="he-IL" smtClean="0"/>
              <a:t>ט"ז/שבט/תשפ"ב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5BEFA72-17F0-4E55-A754-3546FCD44CA7}" type="slidenum">
              <a:rPr lang="he-IL" smtClean="0"/>
              <a:t>‹#›</a:t>
            </a:fld>
            <a:endParaRPr lang="he-IL"/>
          </a:p>
        </p:txBody>
      </p:sp>
    </p:spTree>
    <p:extLst>
      <p:ext uri="{BB962C8B-B14F-4D97-AF65-F5344CB8AC3E}">
        <p14:creationId xmlns:p14="http://schemas.microsoft.com/office/powerpoint/2010/main" val="3927280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99CE364C-8877-4958-AFAB-54D7E5C01BB3}" type="datetimeFigureOut">
              <a:rPr lang="he-IL" smtClean="0"/>
              <a:t>ט"ז/שבט/תשפ"ב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5BEFA72-17F0-4E55-A754-3546FCD44CA7}" type="slidenum">
              <a:rPr lang="he-IL" smtClean="0"/>
              <a:t>‹#›</a:t>
            </a:fld>
            <a:endParaRPr lang="he-I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0170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99CE364C-8877-4958-AFAB-54D7E5C01BB3}" type="datetimeFigureOut">
              <a:rPr lang="he-IL" smtClean="0"/>
              <a:t>ט"ז/שבט/תשפ"ב</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95BEFA72-17F0-4E55-A754-3546FCD44CA7}" type="slidenum">
              <a:rPr lang="he-IL" smtClean="0"/>
              <a:t>‹#›</a:t>
            </a:fld>
            <a:endParaRPr lang="he-IL"/>
          </a:p>
        </p:txBody>
      </p:sp>
    </p:spTree>
    <p:extLst>
      <p:ext uri="{BB962C8B-B14F-4D97-AF65-F5344CB8AC3E}">
        <p14:creationId xmlns:p14="http://schemas.microsoft.com/office/powerpoint/2010/main" val="2485635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1097280" y="2582335"/>
            <a:ext cx="4937760" cy="328676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6217920" y="2582334"/>
            <a:ext cx="4937760" cy="328676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99CE364C-8877-4958-AFAB-54D7E5C01BB3}" type="datetimeFigureOut">
              <a:rPr lang="he-IL" smtClean="0"/>
              <a:t>ט"ז/שבט/תשפ"ב</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95BEFA72-17F0-4E55-A754-3546FCD44CA7}" type="slidenum">
              <a:rPr lang="he-IL" smtClean="0"/>
              <a:t>‹#›</a:t>
            </a:fld>
            <a:endParaRPr lang="he-IL"/>
          </a:p>
        </p:txBody>
      </p:sp>
    </p:spTree>
    <p:extLst>
      <p:ext uri="{BB962C8B-B14F-4D97-AF65-F5344CB8AC3E}">
        <p14:creationId xmlns:p14="http://schemas.microsoft.com/office/powerpoint/2010/main" val="3145870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99CE364C-8877-4958-AFAB-54D7E5C01BB3}" type="datetimeFigureOut">
              <a:rPr lang="he-IL" smtClean="0"/>
              <a:t>ט"ז/שבט/תשפ"ב</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95BEFA72-17F0-4E55-A754-3546FCD44CA7}" type="slidenum">
              <a:rPr lang="he-IL" smtClean="0"/>
              <a:t>‹#›</a:t>
            </a:fld>
            <a:endParaRPr lang="he-IL"/>
          </a:p>
        </p:txBody>
      </p:sp>
    </p:spTree>
    <p:extLst>
      <p:ext uri="{BB962C8B-B14F-4D97-AF65-F5344CB8AC3E}">
        <p14:creationId xmlns:p14="http://schemas.microsoft.com/office/powerpoint/2010/main" val="4200671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9CE364C-8877-4958-AFAB-54D7E5C01BB3}" type="datetimeFigureOut">
              <a:rPr lang="he-IL" smtClean="0"/>
              <a:t>ט"ז/שבט/תשפ"ב</a:t>
            </a:fld>
            <a:endParaRPr lang="he-I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he-IL"/>
          </a:p>
        </p:txBody>
      </p:sp>
      <p:sp>
        <p:nvSpPr>
          <p:cNvPr id="9" name="Slide Number Placeholder 8"/>
          <p:cNvSpPr>
            <a:spLocks noGrp="1"/>
          </p:cNvSpPr>
          <p:nvPr>
            <p:ph type="sldNum" sz="quarter" idx="12"/>
          </p:nvPr>
        </p:nvSpPr>
        <p:spPr/>
        <p:txBody>
          <a:bodyPr/>
          <a:lstStyle/>
          <a:p>
            <a:fld id="{95BEFA72-17F0-4E55-A754-3546FCD44CA7}" type="slidenum">
              <a:rPr lang="he-IL" smtClean="0"/>
              <a:t>‹#›</a:t>
            </a:fld>
            <a:endParaRPr lang="he-IL"/>
          </a:p>
        </p:txBody>
      </p:sp>
    </p:spTree>
    <p:extLst>
      <p:ext uri="{BB962C8B-B14F-4D97-AF65-F5344CB8AC3E}">
        <p14:creationId xmlns:p14="http://schemas.microsoft.com/office/powerpoint/2010/main" val="3854224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9CE364C-8877-4958-AFAB-54D7E5C01BB3}" type="datetimeFigureOut">
              <a:rPr lang="he-IL" smtClean="0"/>
              <a:t>ט"ז/שבט/תשפ"ב</a:t>
            </a:fld>
            <a:endParaRPr lang="he-IL"/>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he-IL"/>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5BEFA72-17F0-4E55-A754-3546FCD44CA7}" type="slidenum">
              <a:rPr lang="he-IL" smtClean="0"/>
              <a:t>‹#›</a:t>
            </a:fld>
            <a:endParaRPr lang="he-IL"/>
          </a:p>
        </p:txBody>
      </p:sp>
    </p:spTree>
    <p:extLst>
      <p:ext uri="{BB962C8B-B14F-4D97-AF65-F5344CB8AC3E}">
        <p14:creationId xmlns:p14="http://schemas.microsoft.com/office/powerpoint/2010/main" val="565349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99CE364C-8877-4958-AFAB-54D7E5C01BB3}" type="datetimeFigureOut">
              <a:rPr lang="he-IL" smtClean="0"/>
              <a:t>ט"ז/שבט/תשפ"ב</a:t>
            </a:fld>
            <a:endParaRPr lang="he-IL"/>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5BEFA72-17F0-4E55-A754-3546FCD44CA7}" type="slidenum">
              <a:rPr lang="he-IL" smtClean="0"/>
              <a:t>‹#›</a:t>
            </a:fld>
            <a:endParaRPr lang="he-IL"/>
          </a:p>
        </p:txBody>
      </p:sp>
    </p:spTree>
    <p:extLst>
      <p:ext uri="{BB962C8B-B14F-4D97-AF65-F5344CB8AC3E}">
        <p14:creationId xmlns:p14="http://schemas.microsoft.com/office/powerpoint/2010/main" val="782741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9CE364C-8877-4958-AFAB-54D7E5C01BB3}" type="datetimeFigureOut">
              <a:rPr lang="he-IL" smtClean="0"/>
              <a:t>ט"ז/שבט/תשפ"ב</a:t>
            </a:fld>
            <a:endParaRPr lang="he-IL"/>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he-IL"/>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5BEFA72-17F0-4E55-A754-3546FCD44CA7}" type="slidenum">
              <a:rPr lang="he-IL" smtClean="0"/>
              <a:t>‹#›</a:t>
            </a:fld>
            <a:endParaRPr lang="he-I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3756390"/>
      </p:ext>
    </p:extLst>
  </p:cSld>
  <p:clrMap bg1="lt1" tx1="dk1" bg2="lt2" tx2="dk2" accent1="accent1" accent2="accent2" accent3="accent3" accent4="accent4" accent5="accent5" accent6="accent6" hlink="hlink" folHlink="folHlink"/>
  <p:sldLayoutIdLst>
    <p:sldLayoutId id="2147484306" r:id="rId1"/>
    <p:sldLayoutId id="2147484307" r:id="rId2"/>
    <p:sldLayoutId id="2147484308" r:id="rId3"/>
    <p:sldLayoutId id="2147484309" r:id="rId4"/>
    <p:sldLayoutId id="2147484310" r:id="rId5"/>
    <p:sldLayoutId id="2147484311" r:id="rId6"/>
    <p:sldLayoutId id="2147484312" r:id="rId7"/>
    <p:sldLayoutId id="2147484313" r:id="rId8"/>
    <p:sldLayoutId id="2147484314" r:id="rId9"/>
    <p:sldLayoutId id="2147484315" r:id="rId10"/>
    <p:sldLayoutId id="2147484316" r:id="rId11"/>
  </p:sldLayoutIdLst>
  <p:txStyles>
    <p:titleStyle>
      <a:lvl1pPr algn="l" defTabSz="914400" rtl="1"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r" defTabSz="914400" rtl="1"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F2F53DA-131D-4708-B847-CB9DEAAF8E2D}"/>
              </a:ext>
            </a:extLst>
          </p:cNvPr>
          <p:cNvSpPr>
            <a:spLocks noGrp="1"/>
          </p:cNvSpPr>
          <p:nvPr>
            <p:ph type="ctrTitle"/>
          </p:nvPr>
        </p:nvSpPr>
        <p:spPr>
          <a:xfrm>
            <a:off x="7664360" y="2367586"/>
            <a:ext cx="3575727" cy="1593801"/>
          </a:xfrm>
          <a:noFill/>
        </p:spPr>
        <p:txBody>
          <a:bodyPr>
            <a:normAutofit fontScale="90000"/>
          </a:bodyPr>
          <a:lstStyle/>
          <a:p>
            <a:r>
              <a:rPr lang="he-IL" sz="5200" dirty="0">
                <a:latin typeface="David" panose="020E0502060401010101" pitchFamily="34" charset="-79"/>
                <a:cs typeface="David" panose="020E0502060401010101" pitchFamily="34" charset="-79"/>
              </a:rPr>
              <a:t>פרק חמישי הכתובה</a:t>
            </a:r>
            <a:br>
              <a:rPr lang="he-IL" sz="5200" dirty="0">
                <a:latin typeface="David" panose="020E0502060401010101" pitchFamily="34" charset="-79"/>
                <a:cs typeface="David" panose="020E0502060401010101" pitchFamily="34" charset="-79"/>
              </a:rPr>
            </a:br>
            <a:r>
              <a:rPr lang="he-IL" sz="3100" dirty="0">
                <a:latin typeface="David" panose="020E0502060401010101" pitchFamily="34" charset="-79"/>
                <a:cs typeface="David" panose="020E0502060401010101" pitchFamily="34" charset="-79"/>
              </a:rPr>
              <a:t>ערכה: נחושתן מרים</a:t>
            </a:r>
          </a:p>
        </p:txBody>
      </p:sp>
      <p:pic>
        <p:nvPicPr>
          <p:cNvPr id="4" name="תמונה 3" descr="תמונה שמכילה טקסט&#10;&#10;התיאור נוצר באופן אוטומטי">
            <a:extLst>
              <a:ext uri="{FF2B5EF4-FFF2-40B4-BE49-F238E27FC236}">
                <a16:creationId xmlns:a16="http://schemas.microsoft.com/office/drawing/2014/main" id="{FBCE1DA6-E0BD-49E1-8AB1-7F6B40FC39CE}"/>
              </a:ext>
            </a:extLst>
          </p:cNvPr>
          <p:cNvPicPr>
            <a:picLocks noChangeAspect="1"/>
          </p:cNvPicPr>
          <p:nvPr/>
        </p:nvPicPr>
        <p:blipFill rotWithShape="1">
          <a:blip r:embed="rId2"/>
          <a:srcRect t="6100" r="3" b="3891"/>
          <a:stretch/>
        </p:blipFill>
        <p:spPr>
          <a:xfrm>
            <a:off x="484632" y="484633"/>
            <a:ext cx="6542215" cy="5888736"/>
          </a:xfrm>
          <a:prstGeom prst="rect">
            <a:avLst/>
          </a:prstGeom>
        </p:spPr>
      </p:pic>
    </p:spTree>
    <p:extLst>
      <p:ext uri="{BB962C8B-B14F-4D97-AF65-F5344CB8AC3E}">
        <p14:creationId xmlns:p14="http://schemas.microsoft.com/office/powerpoint/2010/main" val="1932703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תיבת טקסט 6">
            <a:extLst>
              <a:ext uri="{FF2B5EF4-FFF2-40B4-BE49-F238E27FC236}">
                <a16:creationId xmlns:a16="http://schemas.microsoft.com/office/drawing/2014/main" id="{C33EDEDB-32A8-4D3C-A1D2-43E70EB22BBC}"/>
              </a:ext>
            </a:extLst>
          </p:cNvPr>
          <p:cNvSpPr txBox="1"/>
          <p:nvPr/>
        </p:nvSpPr>
        <p:spPr>
          <a:xfrm>
            <a:off x="6827518" y="1468912"/>
            <a:ext cx="4961207" cy="502817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r" rtl="1">
              <a:lnSpc>
                <a:spcPct val="150000"/>
              </a:lnSpc>
            </a:pPr>
            <a:r>
              <a:rPr lang="he-IL" sz="2400" dirty="0">
                <a:effectLst/>
                <a:latin typeface="Times New Roman" panose="02020603050405020304" pitchFamily="18" charset="0"/>
                <a:ea typeface="Times New Roman" panose="02020603050405020304" pitchFamily="18" charset="0"/>
                <a:cs typeface="David" panose="020E0502060401010101" pitchFamily="34" charset="-79"/>
              </a:rPr>
              <a:t>הכתובה היא- מסמך משפטי המפרט את החובות של הבעל כלפי אשתו בזמן הנישואין וכן את חובותיו במידה והנישואין מסתיימים (עקב גירושין או מות הבעל).</a:t>
            </a:r>
            <a:endParaRPr lang="en-US" sz="2400" dirty="0">
              <a:effectLst/>
              <a:latin typeface="Times New Roman" panose="02020603050405020304" pitchFamily="18" charset="0"/>
              <a:ea typeface="Times New Roman" panose="02020603050405020304" pitchFamily="18" charset="0"/>
            </a:endParaRPr>
          </a:p>
          <a:p>
            <a:pPr algn="r" rtl="1">
              <a:lnSpc>
                <a:spcPct val="150000"/>
              </a:lnSpc>
            </a:pPr>
            <a:r>
              <a:rPr lang="he-IL" sz="2400" dirty="0">
                <a:effectLst/>
                <a:latin typeface="Times New Roman" panose="02020603050405020304" pitchFamily="18" charset="0"/>
                <a:ea typeface="Times New Roman" panose="02020603050405020304" pitchFamily="18" charset="0"/>
                <a:cs typeface="David" panose="020E0502060401010101" pitchFamily="34" charset="-79"/>
              </a:rPr>
              <a:t>את הכתובה תיקן ר' שמעון בן שטח כדי להגן על האישה.</a:t>
            </a:r>
          </a:p>
          <a:p>
            <a:pPr algn="r" rtl="1">
              <a:lnSpc>
                <a:spcPct val="150000"/>
              </a:lnSpc>
            </a:pPr>
            <a:r>
              <a:rPr lang="he-IL" sz="2400" dirty="0">
                <a:latin typeface="Times New Roman" panose="02020603050405020304" pitchFamily="18" charset="0"/>
                <a:ea typeface="Times New Roman" panose="02020603050405020304" pitchFamily="18" charset="0"/>
                <a:cs typeface="David" panose="020E0502060401010101" pitchFamily="34" charset="-79"/>
              </a:rPr>
              <a:t>הסכום שמקבלת 200 זוז- עיקר כתובה.</a:t>
            </a:r>
          </a:p>
          <a:p>
            <a:pPr algn="r" rtl="1">
              <a:lnSpc>
                <a:spcPct val="150000"/>
              </a:lnSpc>
            </a:pPr>
            <a:r>
              <a:rPr lang="he-IL" sz="2400" dirty="0">
                <a:effectLst/>
                <a:latin typeface="Times New Roman" panose="02020603050405020304" pitchFamily="18" charset="0"/>
                <a:ea typeface="Times New Roman" panose="02020603050405020304" pitchFamily="18" charset="0"/>
                <a:cs typeface="David" panose="020E0502060401010101" pitchFamily="34" charset="-79"/>
              </a:rPr>
              <a:t>זה מתנאי בי"ד גם </a:t>
            </a:r>
            <a:r>
              <a:rPr lang="he-IL" sz="2400" dirty="0">
                <a:latin typeface="Times New Roman" panose="02020603050405020304" pitchFamily="18" charset="0"/>
                <a:ea typeface="Times New Roman" panose="02020603050405020304" pitchFamily="18" charset="0"/>
                <a:cs typeface="David" panose="020E0502060401010101" pitchFamily="34" charset="-79"/>
              </a:rPr>
              <a:t>אם לא נכתב הסכום זה מחייב את הבעל.</a:t>
            </a:r>
            <a:endParaRPr lang="en-US" sz="2400" dirty="0">
              <a:effectLst/>
              <a:latin typeface="Times New Roman" panose="02020603050405020304" pitchFamily="18" charset="0"/>
              <a:ea typeface="Times New Roman" panose="02020603050405020304" pitchFamily="18" charset="0"/>
            </a:endParaRPr>
          </a:p>
        </p:txBody>
      </p:sp>
      <p:sp>
        <p:nvSpPr>
          <p:cNvPr id="4" name="תיבת טקסט 3">
            <a:extLst>
              <a:ext uri="{FF2B5EF4-FFF2-40B4-BE49-F238E27FC236}">
                <a16:creationId xmlns:a16="http://schemas.microsoft.com/office/drawing/2014/main" id="{15C10670-E374-4F1F-A15E-563C15191CFD}"/>
              </a:ext>
            </a:extLst>
          </p:cNvPr>
          <p:cNvSpPr txBox="1"/>
          <p:nvPr/>
        </p:nvSpPr>
        <p:spPr>
          <a:xfrm>
            <a:off x="211016" y="976518"/>
            <a:ext cx="6457070" cy="466685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marL="0" lvl="2" algn="r">
              <a:lnSpc>
                <a:spcPct val="150000"/>
              </a:lnSpc>
              <a:defRPr/>
            </a:pPr>
            <a:r>
              <a:rPr lang="he-IL" sz="2000" dirty="0">
                <a:effectLst/>
                <a:latin typeface="Times New Roman" panose="02020603050405020304" pitchFamily="18" charset="0"/>
                <a:ea typeface="Times New Roman" panose="02020603050405020304" pitchFamily="18" charset="0"/>
                <a:cs typeface="David" panose="020E0502060401010101" pitchFamily="34" charset="-79"/>
              </a:rPr>
              <a:t>חכמים תיקנו סכום זה:</a:t>
            </a:r>
            <a:endParaRPr lang="en-US" sz="2000" dirty="0">
              <a:effectLst/>
              <a:latin typeface="Times New Roman" panose="02020603050405020304" pitchFamily="18" charset="0"/>
              <a:ea typeface="Times New Roman" panose="02020603050405020304" pitchFamily="18" charset="0"/>
            </a:endParaRPr>
          </a:p>
          <a:p>
            <a:pPr marL="0" marR="0" lvl="2" algn="r" defTabSz="914400" rtl="1" eaLnBrk="1" fontAlgn="auto" latinLnBrk="0" hangingPunct="1">
              <a:lnSpc>
                <a:spcPct val="150000"/>
              </a:lnSpc>
              <a:spcBef>
                <a:spcPts val="0"/>
              </a:spcBef>
              <a:spcAft>
                <a:spcPts val="0"/>
              </a:spcAft>
              <a:buClrTx/>
              <a:buSzTx/>
              <a:tabLst/>
              <a:defRPr/>
            </a:pPr>
            <a:r>
              <a:rPr kumimoji="0" lang="he-IL" sz="2000" b="1" i="0" u="sng"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David" panose="020E0502060401010101" pitchFamily="34" charset="-79"/>
              </a:rPr>
              <a:t>1. להקשות על הבעל לגרש את אשתו</a:t>
            </a:r>
            <a:endParaRPr kumimoji="0" lang="en-US" sz="2000" b="0" i="0" u="sng"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R="0" lvl="0" algn="r" defTabSz="914400" rtl="1" eaLnBrk="1" fontAlgn="auto" latinLnBrk="0" hangingPunct="1">
              <a:lnSpc>
                <a:spcPct val="150000"/>
              </a:lnSpc>
              <a:spcBef>
                <a:spcPts val="0"/>
              </a:spcBef>
              <a:spcAft>
                <a:spcPts val="0"/>
              </a:spcAft>
              <a:buClrTx/>
              <a:buSzTx/>
              <a:buFontTx/>
              <a:buNone/>
              <a:tabLst/>
              <a:defRPr/>
            </a:pPr>
            <a:r>
              <a:rPr kumimoji="0" lang="he-IL"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David" panose="020E0502060401010101" pitchFamily="34" charset="-79"/>
              </a:rPr>
              <a:t>ההתחייבות הכספית בכתובה משמשת כגורם מרתיע לבעל שלא ימהר לגרש את אשתו בשעת כעס או מכל סיבה אחרת.</a:t>
            </a:r>
            <a:endParaRPr lang="he-IL" sz="2000" dirty="0">
              <a:solidFill>
                <a:prstClr val="black"/>
              </a:solidFill>
              <a:latin typeface="Times New Roman" panose="02020603050405020304" pitchFamily="18" charset="0"/>
              <a:ea typeface="Times New Roman" panose="02020603050405020304" pitchFamily="18" charset="0"/>
            </a:endParaRPr>
          </a:p>
          <a:p>
            <a:pPr marR="0" lvl="0" algn="r" defTabSz="914400" rtl="1" eaLnBrk="1" fontAlgn="auto" latinLnBrk="0" hangingPunct="1">
              <a:lnSpc>
                <a:spcPct val="150000"/>
              </a:lnSpc>
              <a:spcBef>
                <a:spcPts val="0"/>
              </a:spcBef>
              <a:spcAft>
                <a:spcPts val="0"/>
              </a:spcAft>
              <a:buClrTx/>
              <a:buSzTx/>
              <a:buFontTx/>
              <a:buNone/>
              <a:tabLst/>
              <a:defRPr/>
            </a:pPr>
            <a:r>
              <a:rPr kumimoji="0" lang="he-IL" sz="2000" b="1" i="0" u="sng"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David" panose="020E0502060401010101" pitchFamily="34" charset="-79"/>
              </a:rPr>
              <a:t>2. כדי להבטיח לאישה את עתידה הכלכלי</a:t>
            </a:r>
            <a:r>
              <a:rPr kumimoji="0" lang="he-IL" sz="2000" b="0" i="0" u="sng"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David" panose="020E0502060401010101" pitchFamily="34" charset="-79"/>
              </a:rPr>
              <a:t>, שאם ייפרדו עקב גירושין או מות הבעל, שלא תישאר בלי כלום.</a:t>
            </a:r>
            <a:endParaRPr lang="he-IL" sz="2000" u="sng" noProof="0" dirty="0">
              <a:solidFill>
                <a:prstClr val="black"/>
              </a:solidFill>
              <a:latin typeface="Times New Roman" panose="02020603050405020304" pitchFamily="18" charset="0"/>
              <a:ea typeface="Times New Roman" panose="02020603050405020304" pitchFamily="18" charset="0"/>
              <a:cs typeface="Arial" panose="020B0604020202020204" pitchFamily="34" charset="0"/>
            </a:endParaRPr>
          </a:p>
          <a:p>
            <a:pPr marL="228600" marR="0" lvl="0" indent="-228600" algn="r" defTabSz="914400" rtl="1" eaLnBrk="1" fontAlgn="auto" latinLnBrk="0" hangingPunct="1">
              <a:lnSpc>
                <a:spcPct val="150000"/>
              </a:lnSpc>
              <a:spcBef>
                <a:spcPts val="0"/>
              </a:spcBef>
              <a:spcAft>
                <a:spcPts val="0"/>
              </a:spcAft>
              <a:buClrTx/>
              <a:buSzTx/>
              <a:buFontTx/>
              <a:buNone/>
              <a:tabLst/>
              <a:defRPr/>
            </a:pPr>
            <a:r>
              <a:rPr kumimoji="0" lang="he-IL" sz="2000" b="0" i="0" u="sng" strike="noStrike" kern="1200" cap="none" spc="0" normalizeH="0" baseline="0" dirty="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rPr>
              <a:t>3</a:t>
            </a:r>
            <a:r>
              <a:rPr kumimoji="0" lang="he-IL" sz="2000" b="0" i="0" u="sng"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David" panose="020E0502060401010101" pitchFamily="34" charset="-79"/>
              </a:rPr>
              <a:t>. "</a:t>
            </a:r>
            <a:r>
              <a:rPr kumimoji="0" lang="he-IL" sz="2000" b="1" i="0" u="sng"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David" panose="020E0502060401010101" pitchFamily="34" charset="-79"/>
              </a:rPr>
              <a:t>שטר הכתובה הוא תקנת השלום בין הבעל ואשתו, והוא ביטחון ושלוות האישות ביניהם". </a:t>
            </a:r>
          </a:p>
          <a:p>
            <a:pPr marR="0" lvl="0" algn="r" defTabSz="914400" rtl="1" eaLnBrk="1" fontAlgn="auto" latinLnBrk="0" hangingPunct="1">
              <a:lnSpc>
                <a:spcPct val="150000"/>
              </a:lnSpc>
              <a:spcBef>
                <a:spcPts val="0"/>
              </a:spcBef>
              <a:spcAft>
                <a:spcPts val="0"/>
              </a:spcAft>
              <a:buClrTx/>
              <a:buSzTx/>
              <a:buFontTx/>
              <a:buNone/>
              <a:tabLst/>
              <a:defRPr/>
            </a:pPr>
            <a:r>
              <a:rPr kumimoji="0" lang="he-IL"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David" panose="020E0502060401010101" pitchFamily="34" charset="-79"/>
              </a:rPr>
              <a:t>הידיעה שישנה כתובה וישנה מחויבות, מאפשרת לבני הזוג לקיים משפחה שיש בה יציבות, שלווה ובטחון. </a:t>
            </a:r>
            <a:endParaRPr lang="he-IL" sz="2400" dirty="0"/>
          </a:p>
        </p:txBody>
      </p:sp>
      <p:sp>
        <p:nvSpPr>
          <p:cNvPr id="6" name="תיבת טקסט 5">
            <a:extLst>
              <a:ext uri="{FF2B5EF4-FFF2-40B4-BE49-F238E27FC236}">
                <a16:creationId xmlns:a16="http://schemas.microsoft.com/office/drawing/2014/main" id="{E075A218-98CC-4056-986F-96F06FBC118B}"/>
              </a:ext>
            </a:extLst>
          </p:cNvPr>
          <p:cNvSpPr txBox="1"/>
          <p:nvPr/>
        </p:nvSpPr>
        <p:spPr>
          <a:xfrm>
            <a:off x="8834511" y="158906"/>
            <a:ext cx="2954214" cy="51219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lvl="0" algn="r" rtl="1">
              <a:lnSpc>
                <a:spcPct val="150000"/>
              </a:lnSpc>
              <a:tabLst>
                <a:tab pos="228600" algn="l"/>
              </a:tabLst>
            </a:pPr>
            <a:r>
              <a:rPr lang="he-IL" sz="2000" b="1" dirty="0">
                <a:solidFill>
                  <a:schemeClr val="tx1"/>
                </a:solidFill>
                <a:effectLst/>
                <a:latin typeface="Times New Roman" panose="02020603050405020304" pitchFamily="18" charset="0"/>
                <a:ea typeface="Times New Roman" panose="02020603050405020304" pitchFamily="18" charset="0"/>
                <a:cs typeface="David" panose="020E0502060401010101" pitchFamily="34" charset="-79"/>
              </a:rPr>
              <a:t>ג- הכתובה – מבנה ומטרה</a:t>
            </a:r>
            <a:endParaRPr lang="en-US" sz="2000" dirty="0">
              <a:solidFill>
                <a:schemeClr val="tx1"/>
              </a:solidFill>
              <a:effectLst/>
              <a:latin typeface="Times New Roman" panose="02020603050405020304" pitchFamily="18" charset="0"/>
              <a:ea typeface="Times New Roman" panose="02020603050405020304" pitchFamily="18" charset="0"/>
            </a:endParaRPr>
          </a:p>
        </p:txBody>
      </p:sp>
      <p:sp>
        <p:nvSpPr>
          <p:cNvPr id="9" name="תיבת טקסט 8">
            <a:extLst>
              <a:ext uri="{FF2B5EF4-FFF2-40B4-BE49-F238E27FC236}">
                <a16:creationId xmlns:a16="http://schemas.microsoft.com/office/drawing/2014/main" id="{C1E3A77C-F72F-4CB7-9168-6121770BE315}"/>
              </a:ext>
            </a:extLst>
          </p:cNvPr>
          <p:cNvSpPr txBox="1"/>
          <p:nvPr/>
        </p:nvSpPr>
        <p:spPr>
          <a:xfrm>
            <a:off x="2160061" y="415001"/>
            <a:ext cx="2394858" cy="461665"/>
          </a:xfrm>
          <a:prstGeom prst="rect">
            <a:avLst/>
          </a:prstGeom>
          <a:noFill/>
        </p:spPr>
        <p:txBody>
          <a:bodyPr wrap="square">
            <a:spAutoFit/>
          </a:bodyPr>
          <a:lstStyle/>
          <a:p>
            <a:pPr algn="r"/>
            <a:r>
              <a:rPr kumimoji="0" lang="he-IL" sz="2400" b="1" i="0" u="sng"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David" panose="020E0502060401010101" pitchFamily="34" charset="-79"/>
              </a:rPr>
              <a:t>מטרת הכתובה</a:t>
            </a:r>
            <a:endParaRPr lang="he-IL" dirty="0"/>
          </a:p>
        </p:txBody>
      </p:sp>
    </p:spTree>
    <p:extLst>
      <p:ext uri="{BB962C8B-B14F-4D97-AF65-F5344CB8AC3E}">
        <p14:creationId xmlns:p14="http://schemas.microsoft.com/office/powerpoint/2010/main" val="1258471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תיבת טקסט 4">
            <a:extLst>
              <a:ext uri="{FF2B5EF4-FFF2-40B4-BE49-F238E27FC236}">
                <a16:creationId xmlns:a16="http://schemas.microsoft.com/office/drawing/2014/main" id="{209DC104-453E-4704-A7C4-33825DE3A664}"/>
              </a:ext>
            </a:extLst>
          </p:cNvPr>
          <p:cNvSpPr txBox="1"/>
          <p:nvPr/>
        </p:nvSpPr>
        <p:spPr>
          <a:xfrm>
            <a:off x="6326304" y="1555220"/>
            <a:ext cx="5629421" cy="2820516"/>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lvl="0" algn="r" rtl="1">
              <a:lnSpc>
                <a:spcPct val="150000"/>
              </a:lnSpc>
              <a:tabLst>
                <a:tab pos="457200" algn="l"/>
              </a:tabLst>
            </a:pPr>
            <a:r>
              <a:rPr lang="he-IL" sz="2000" dirty="0">
                <a:effectLst/>
                <a:latin typeface="Times New Roman" panose="02020603050405020304" pitchFamily="18" charset="0"/>
                <a:ea typeface="Times New Roman" panose="02020603050405020304" pitchFamily="18" charset="0"/>
                <a:cs typeface="David" panose="020E0502060401010101" pitchFamily="34" charset="-79"/>
              </a:rPr>
              <a:t>א. תחילה נקבע שהאיש </a:t>
            </a:r>
            <a:r>
              <a:rPr lang="he-IL" sz="2000" b="1" u="sng" dirty="0">
                <a:effectLst/>
                <a:latin typeface="Times New Roman" panose="02020603050405020304" pitchFamily="18" charset="0"/>
                <a:ea typeface="Times New Roman" panose="02020603050405020304" pitchFamily="18" charset="0"/>
                <a:cs typeface="David" panose="020E0502060401010101" pitchFamily="34" charset="-79"/>
              </a:rPr>
              <a:t>משעבד את חפציו</a:t>
            </a:r>
            <a:r>
              <a:rPr lang="he-IL" sz="2000" dirty="0">
                <a:effectLst/>
                <a:latin typeface="Times New Roman" panose="02020603050405020304" pitchFamily="18" charset="0"/>
                <a:ea typeface="Times New Roman" panose="02020603050405020304" pitchFamily="18" charset="0"/>
                <a:cs typeface="David" panose="020E0502060401010101" pitchFamily="34" charset="-79"/>
              </a:rPr>
              <a:t> לשם מימוש ההתחייבות הכספית שלו.</a:t>
            </a:r>
            <a:endParaRPr lang="en-US" sz="2000" dirty="0">
              <a:effectLst/>
              <a:latin typeface="Times New Roman" panose="02020603050405020304" pitchFamily="18" charset="0"/>
              <a:ea typeface="Times New Roman" panose="02020603050405020304" pitchFamily="18" charset="0"/>
              <a:cs typeface="David" panose="020E0502060401010101" pitchFamily="34" charset="-79"/>
            </a:endParaRPr>
          </a:p>
          <a:p>
            <a:pPr lvl="0" algn="r" rtl="1">
              <a:lnSpc>
                <a:spcPct val="150000"/>
              </a:lnSpc>
              <a:tabLst>
                <a:tab pos="457200" algn="l"/>
              </a:tabLst>
            </a:pPr>
            <a:r>
              <a:rPr lang="he-IL" sz="2000" dirty="0">
                <a:effectLst/>
                <a:latin typeface="Times New Roman" panose="02020603050405020304" pitchFamily="18" charset="0"/>
                <a:ea typeface="Times New Roman" panose="02020603050405020304" pitchFamily="18" charset="0"/>
                <a:cs typeface="David" panose="020E0502060401010101" pitchFamily="34" charset="-79"/>
              </a:rPr>
              <a:t>ב.  שמעון בן שטח תיקן שהאיש </a:t>
            </a:r>
            <a:r>
              <a:rPr lang="he-IL" sz="2000" b="1" u="sng" dirty="0">
                <a:effectLst/>
                <a:latin typeface="Times New Roman" panose="02020603050405020304" pitchFamily="18" charset="0"/>
                <a:ea typeface="Times New Roman" panose="02020603050405020304" pitchFamily="18" charset="0"/>
                <a:cs typeface="David" panose="020E0502060401010101" pitchFamily="34" charset="-79"/>
              </a:rPr>
              <a:t>משעבד את  נכסיו </a:t>
            </a:r>
            <a:r>
              <a:rPr lang="he-IL" sz="2000" dirty="0">
                <a:effectLst/>
                <a:latin typeface="Times New Roman" panose="02020603050405020304" pitchFamily="18" charset="0"/>
                <a:ea typeface="Times New Roman" panose="02020603050405020304" pitchFamily="18" charset="0"/>
                <a:cs typeface="David" panose="020E0502060401010101" pitchFamily="34" charset="-79"/>
              </a:rPr>
              <a:t> לכתובה- נכסי הנדל"ן- </a:t>
            </a:r>
            <a:r>
              <a:rPr lang="he-IL" sz="2000" dirty="0">
                <a:latin typeface="Times New Roman" panose="02020603050405020304" pitchFamily="18" charset="0"/>
                <a:ea typeface="Times New Roman" panose="02020603050405020304" pitchFamily="18" charset="0"/>
                <a:cs typeface="David" panose="020E0502060401010101" pitchFamily="34" charset="-79"/>
              </a:rPr>
              <a:t> </a:t>
            </a:r>
            <a:r>
              <a:rPr lang="he-IL" sz="2000" dirty="0">
                <a:effectLst/>
                <a:latin typeface="Times New Roman" panose="02020603050405020304" pitchFamily="18" charset="0"/>
                <a:ea typeface="Times New Roman" panose="02020603050405020304" pitchFamily="18" charset="0"/>
                <a:cs typeface="David" panose="020E0502060401010101" pitchFamily="34" charset="-79"/>
              </a:rPr>
              <a:t> הקרקעות ששייכים לן.</a:t>
            </a:r>
            <a:endParaRPr lang="he-IL" sz="2000" dirty="0">
              <a:latin typeface="Times New Roman" panose="02020603050405020304" pitchFamily="18" charset="0"/>
              <a:ea typeface="Times New Roman" panose="02020603050405020304" pitchFamily="18" charset="0"/>
              <a:cs typeface="David" panose="020E0502060401010101" pitchFamily="34" charset="-79"/>
            </a:endParaRPr>
          </a:p>
          <a:p>
            <a:pPr lvl="0" algn="r" rtl="1">
              <a:lnSpc>
                <a:spcPct val="150000"/>
              </a:lnSpc>
              <a:tabLst>
                <a:tab pos="457200" algn="l"/>
              </a:tabLst>
            </a:pPr>
            <a:r>
              <a:rPr lang="he-IL" sz="2000" dirty="0">
                <a:effectLst/>
                <a:latin typeface="Times New Roman" panose="02020603050405020304" pitchFamily="18" charset="0"/>
                <a:ea typeface="Times New Roman" panose="02020603050405020304" pitchFamily="18" charset="0"/>
                <a:cs typeface="David" panose="020E0502060401010101" pitchFamily="34" charset="-79"/>
              </a:rPr>
              <a:t>ג.  הגאונים הוסיפו שהאיש </a:t>
            </a:r>
            <a:r>
              <a:rPr lang="he-IL" sz="2000" b="1" u="sng" dirty="0">
                <a:effectLst/>
                <a:latin typeface="Times New Roman" panose="02020603050405020304" pitchFamily="18" charset="0"/>
                <a:ea typeface="Times New Roman" panose="02020603050405020304" pitchFamily="18" charset="0"/>
                <a:cs typeface="David" panose="020E0502060401010101" pitchFamily="34" charset="-79"/>
              </a:rPr>
              <a:t>משעבד את כל נכסיו, כולל נכסיו המיטלטלין</a:t>
            </a:r>
            <a:r>
              <a:rPr lang="he-IL" sz="2000" b="1" u="sng" dirty="0">
                <a:latin typeface="Times New Roman" panose="02020603050405020304" pitchFamily="18" charset="0"/>
                <a:ea typeface="Times New Roman" panose="02020603050405020304" pitchFamily="18" charset="0"/>
                <a:cs typeface="David" panose="020E0502060401010101" pitchFamily="34" charset="-79"/>
              </a:rPr>
              <a:t>.</a:t>
            </a:r>
            <a:endParaRPr lang="en-US" sz="2000" b="1" u="sng" dirty="0">
              <a:effectLst/>
              <a:latin typeface="Times New Roman" panose="02020603050405020304" pitchFamily="18" charset="0"/>
              <a:ea typeface="Times New Roman" panose="02020603050405020304" pitchFamily="18" charset="0"/>
            </a:endParaRPr>
          </a:p>
        </p:txBody>
      </p:sp>
      <p:sp>
        <p:nvSpPr>
          <p:cNvPr id="7" name="תיבת טקסט 6">
            <a:extLst>
              <a:ext uri="{FF2B5EF4-FFF2-40B4-BE49-F238E27FC236}">
                <a16:creationId xmlns:a16="http://schemas.microsoft.com/office/drawing/2014/main" id="{4B534A94-1696-4A5E-87DA-9ADF3570D1A8}"/>
              </a:ext>
            </a:extLst>
          </p:cNvPr>
          <p:cNvSpPr txBox="1"/>
          <p:nvPr/>
        </p:nvSpPr>
        <p:spPr>
          <a:xfrm>
            <a:off x="509033" y="4672776"/>
            <a:ext cx="11074037" cy="156966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r"/>
            <a:r>
              <a:rPr lang="he-IL" sz="2400" b="1" dirty="0">
                <a:latin typeface="David" panose="020E0502060401010101" pitchFamily="34" charset="-79"/>
                <a:cs typeface="David" panose="020E0502060401010101" pitchFamily="34" charset="-79"/>
              </a:rPr>
              <a:t>להלכה, אסור לאדם לשהות עם אשתו אפילו שעה אחת ללא כתובה. ולכן אם הכתובה אבדה והבעל רוצה להמשיך לחיות עם אשתו, עליו לכתוב לה כתובה חדשה הנקראת "כתובה דאירכסא".</a:t>
            </a:r>
          </a:p>
          <a:p>
            <a:pPr algn="r"/>
            <a:r>
              <a:rPr lang="he-IL" sz="2400" b="1" dirty="0">
                <a:latin typeface="David" panose="020E0502060401010101" pitchFamily="34" charset="-79"/>
                <a:cs typeface="David" panose="020E0502060401010101" pitchFamily="34" charset="-79"/>
              </a:rPr>
              <a:t>לאשה אסור לה למחול על  כתובתה  או על חלק ממנה, או למכור אותה לבעלה, שמא תהיה קלה בעיניו לגרשה.</a:t>
            </a:r>
          </a:p>
        </p:txBody>
      </p:sp>
      <p:sp>
        <p:nvSpPr>
          <p:cNvPr id="6" name="תיבת טקסט 5">
            <a:extLst>
              <a:ext uri="{FF2B5EF4-FFF2-40B4-BE49-F238E27FC236}">
                <a16:creationId xmlns:a16="http://schemas.microsoft.com/office/drawing/2014/main" id="{282E0D5C-1575-474E-A28A-B7D9074F6378}"/>
              </a:ext>
            </a:extLst>
          </p:cNvPr>
          <p:cNvSpPr txBox="1"/>
          <p:nvPr/>
        </p:nvSpPr>
        <p:spPr>
          <a:xfrm>
            <a:off x="236275" y="1032769"/>
            <a:ext cx="5406685" cy="281218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r" rtl="1">
              <a:lnSpc>
                <a:spcPct val="150000"/>
              </a:lnSpc>
            </a:pPr>
            <a:r>
              <a:rPr lang="he-IL" sz="2400" b="1" u="sng" dirty="0">
                <a:effectLst/>
                <a:latin typeface="Times New Roman" panose="02020603050405020304" pitchFamily="18" charset="0"/>
                <a:ea typeface="Times New Roman" panose="02020603050405020304" pitchFamily="18" charset="0"/>
                <a:cs typeface="David" panose="020E0502060401010101" pitchFamily="34" charset="-79"/>
              </a:rPr>
              <a:t>תלמוד בבלי, מסכת בבא קמא דף פט עמוד א</a:t>
            </a:r>
            <a:endParaRPr lang="en-US" sz="2400" b="1" u="sng" dirty="0">
              <a:effectLst/>
              <a:latin typeface="Times New Roman" panose="02020603050405020304" pitchFamily="18" charset="0"/>
              <a:ea typeface="Times New Roman" panose="02020603050405020304" pitchFamily="18" charset="0"/>
            </a:endParaRPr>
          </a:p>
          <a:p>
            <a:pPr algn="r" rtl="1">
              <a:lnSpc>
                <a:spcPct val="150000"/>
              </a:lnSpc>
            </a:pPr>
            <a:r>
              <a:rPr lang="he-IL" sz="2400" b="1" dirty="0">
                <a:effectLst/>
                <a:latin typeface="Times New Roman" panose="02020603050405020304" pitchFamily="18" charset="0"/>
                <a:ea typeface="Times New Roman" panose="02020603050405020304" pitchFamily="18" charset="0"/>
                <a:cs typeface="David" panose="020E0502060401010101" pitchFamily="34" charset="-79"/>
              </a:rPr>
              <a:t>"רבי מאיר היא, דאמר: אסור לו לאדם שישהא עם אשתו אפילו שעה אחת בלא כתובה. וטעמא מאי? ( =מה הטעם?) </a:t>
            </a:r>
          </a:p>
          <a:p>
            <a:pPr algn="r" rtl="1">
              <a:lnSpc>
                <a:spcPct val="150000"/>
              </a:lnSpc>
            </a:pPr>
            <a:r>
              <a:rPr lang="he-IL" sz="2400" b="1" dirty="0">
                <a:effectLst/>
                <a:latin typeface="Times New Roman" panose="02020603050405020304" pitchFamily="18" charset="0"/>
                <a:ea typeface="Times New Roman" panose="02020603050405020304" pitchFamily="18" charset="0"/>
                <a:cs typeface="David" panose="020E0502060401010101" pitchFamily="34" charset="-79"/>
              </a:rPr>
              <a:t>כדי שלא תהא קלה בעיניו להוציאה."</a:t>
            </a:r>
            <a:endParaRPr lang="en-US" sz="2400" dirty="0">
              <a:effectLst/>
              <a:latin typeface="Times New Roman" panose="02020603050405020304" pitchFamily="18" charset="0"/>
              <a:ea typeface="Times New Roman" panose="02020603050405020304" pitchFamily="18" charset="0"/>
            </a:endParaRPr>
          </a:p>
        </p:txBody>
      </p:sp>
      <p:sp>
        <p:nvSpPr>
          <p:cNvPr id="8" name="תיבת טקסט 7">
            <a:extLst>
              <a:ext uri="{FF2B5EF4-FFF2-40B4-BE49-F238E27FC236}">
                <a16:creationId xmlns:a16="http://schemas.microsoft.com/office/drawing/2014/main" id="{EA1FEC31-80E7-4DA3-A896-5860B043CD88}"/>
              </a:ext>
            </a:extLst>
          </p:cNvPr>
          <p:cNvSpPr txBox="1"/>
          <p:nvPr/>
        </p:nvSpPr>
        <p:spPr>
          <a:xfrm>
            <a:off x="6560457" y="431928"/>
            <a:ext cx="5112796" cy="596189"/>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lvl="0" algn="r" rtl="1">
              <a:lnSpc>
                <a:spcPct val="150000"/>
              </a:lnSpc>
              <a:tabLst>
                <a:tab pos="228600" algn="l"/>
              </a:tabLst>
            </a:pPr>
            <a:r>
              <a:rPr lang="he-IL" sz="2400" b="1" dirty="0">
                <a:effectLst/>
                <a:latin typeface="Times New Roman" panose="02020603050405020304" pitchFamily="18" charset="0"/>
                <a:ea typeface="Times New Roman" panose="02020603050405020304" pitchFamily="18" charset="0"/>
                <a:cs typeface="David" panose="020E0502060401010101" pitchFamily="34" charset="-79"/>
              </a:rPr>
              <a:t>השינויים, שנעשו בכתובה  במהלך הדורות:</a:t>
            </a:r>
            <a:endParaRPr lang="en-US" sz="24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98175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9779BAAD-21CF-4FFF-9CEB-6996AB9128AF}"/>
              </a:ext>
            </a:extLst>
          </p:cNvPr>
          <p:cNvSpPr txBox="1"/>
          <p:nvPr/>
        </p:nvSpPr>
        <p:spPr>
          <a:xfrm>
            <a:off x="7774156" y="1833936"/>
            <a:ext cx="4135902" cy="3920176"/>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r" rtl="1">
              <a:lnSpc>
                <a:spcPct val="150000"/>
              </a:lnSpc>
            </a:pPr>
            <a:r>
              <a:rPr lang="he-IL" sz="2400" dirty="0">
                <a:effectLst/>
                <a:latin typeface="Times New Roman" panose="02020603050405020304" pitchFamily="18" charset="0"/>
                <a:ea typeface="Times New Roman" panose="02020603050405020304" pitchFamily="18" charset="0"/>
                <a:cs typeface="David" panose="020E0502060401010101" pitchFamily="34" charset="-79"/>
              </a:rPr>
              <a:t>הכתובה מחייבת את האיש  לדאוג לפרנסת האישה במקרים שהמשפחה מתפרקת: </a:t>
            </a:r>
            <a:endParaRPr lang="en-US" sz="2400" dirty="0">
              <a:effectLst/>
              <a:latin typeface="Times New Roman" panose="02020603050405020304" pitchFamily="18" charset="0"/>
              <a:ea typeface="Times New Roman" panose="02020603050405020304" pitchFamily="18" charset="0"/>
            </a:endParaRPr>
          </a:p>
          <a:p>
            <a:pPr algn="r" rtl="1">
              <a:lnSpc>
                <a:spcPct val="150000"/>
              </a:lnSpc>
            </a:pPr>
            <a:r>
              <a:rPr lang="he-IL" sz="2400" b="1" dirty="0">
                <a:effectLst/>
                <a:latin typeface="Times New Roman" panose="02020603050405020304" pitchFamily="18" charset="0"/>
                <a:ea typeface="Times New Roman" panose="02020603050405020304" pitchFamily="18" charset="0"/>
                <a:cs typeface="David" panose="020E0502060401010101" pitchFamily="34" charset="-79"/>
              </a:rPr>
              <a:t>בגירושים</a:t>
            </a:r>
            <a:r>
              <a:rPr lang="he-IL" sz="2400" dirty="0">
                <a:effectLst/>
                <a:latin typeface="Times New Roman" panose="02020603050405020304" pitchFamily="18" charset="0"/>
                <a:ea typeface="Times New Roman" panose="02020603050405020304" pitchFamily="18" charset="0"/>
                <a:cs typeface="David" panose="020E0502060401010101" pitchFamily="34" charset="-79"/>
              </a:rPr>
              <a:t>- האיש נותן לאישה סכום מסוים. </a:t>
            </a:r>
            <a:endParaRPr lang="en-US" sz="2400" dirty="0">
              <a:effectLst/>
              <a:latin typeface="Times New Roman" panose="02020603050405020304" pitchFamily="18" charset="0"/>
              <a:ea typeface="Times New Roman" panose="02020603050405020304" pitchFamily="18" charset="0"/>
            </a:endParaRPr>
          </a:p>
          <a:p>
            <a:pPr algn="r" rtl="1">
              <a:lnSpc>
                <a:spcPct val="150000"/>
              </a:lnSpc>
            </a:pPr>
            <a:r>
              <a:rPr lang="he-IL" sz="2400" b="1" dirty="0">
                <a:latin typeface="Times New Roman" panose="02020603050405020304" pitchFamily="18" charset="0"/>
                <a:ea typeface="Times New Roman" panose="02020603050405020304" pitchFamily="18" charset="0"/>
                <a:cs typeface="David" panose="020E0502060401010101" pitchFamily="34" charset="-79"/>
              </a:rPr>
              <a:t>במות הבעל- </a:t>
            </a:r>
            <a:r>
              <a:rPr lang="he-IL" sz="2400" dirty="0">
                <a:effectLst/>
                <a:latin typeface="Times New Roman" panose="02020603050405020304" pitchFamily="18" charset="0"/>
                <a:ea typeface="Times New Roman" panose="02020603050405020304" pitchFamily="18" charset="0"/>
                <a:cs typeface="David" panose="020E0502060401010101" pitchFamily="34" charset="-79"/>
              </a:rPr>
              <a:t>האישה מקבלת סכום זהה מכספי הירושה.</a:t>
            </a:r>
            <a:endParaRPr lang="en-US" sz="2400" dirty="0">
              <a:effectLst/>
              <a:latin typeface="Times New Roman" panose="02020603050405020304" pitchFamily="18" charset="0"/>
              <a:ea typeface="Times New Roman" panose="02020603050405020304" pitchFamily="18" charset="0"/>
            </a:endParaRPr>
          </a:p>
        </p:txBody>
      </p:sp>
      <p:sp>
        <p:nvSpPr>
          <p:cNvPr id="4" name="תיבת טקסט 3">
            <a:extLst>
              <a:ext uri="{FF2B5EF4-FFF2-40B4-BE49-F238E27FC236}">
                <a16:creationId xmlns:a16="http://schemas.microsoft.com/office/drawing/2014/main" id="{EFDB2304-5ADE-46C9-A3D2-4E5E10821332}"/>
              </a:ext>
            </a:extLst>
          </p:cNvPr>
          <p:cNvSpPr txBox="1"/>
          <p:nvPr/>
        </p:nvSpPr>
        <p:spPr>
          <a:xfrm>
            <a:off x="111649" y="1095954"/>
            <a:ext cx="7005711" cy="5028171"/>
          </a:xfrm>
          <a:prstGeom prst="rect">
            <a:avLst/>
          </a:prstGeom>
          <a:solidFill>
            <a:schemeClr val="accent1">
              <a:lumMod val="60000"/>
              <a:lumOff val="40000"/>
            </a:schemeClr>
          </a:solidFill>
        </p:spPr>
        <p:txBody>
          <a:bodyPr wrap="square">
            <a:spAutoFit/>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kumimoji="0" lang="he-IL" sz="2400" b="1" i="0" u="sng" strike="noStrike" kern="1200" cap="none" spc="0" normalizeH="0" baseline="0" noProof="0" dirty="0">
                <a:ln>
                  <a:noFill/>
                </a:ln>
                <a:solidFill>
                  <a:prstClr val="black"/>
                </a:solidFill>
                <a:effectLst/>
                <a:highlight>
                  <a:srgbClr val="FFFF00"/>
                </a:highlight>
                <a:uLnTx/>
                <a:uFillTx/>
                <a:latin typeface="Times New Roman" panose="02020603050405020304" pitchFamily="18" charset="0"/>
                <a:ea typeface="Times New Roman" panose="02020603050405020304" pitchFamily="18" charset="0"/>
                <a:cs typeface="David" panose="020E0502060401010101" pitchFamily="34" charset="-79"/>
              </a:rPr>
              <a:t>עיקר כתובה</a:t>
            </a:r>
            <a:r>
              <a:rPr kumimoji="0" lang="he-IL" sz="2400" b="0" i="0" u="none" strike="noStrike" kern="1200" cap="none" spc="0" normalizeH="0" baseline="0" noProof="0" dirty="0">
                <a:ln>
                  <a:noFill/>
                </a:ln>
                <a:solidFill>
                  <a:prstClr val="black"/>
                </a:solidFill>
                <a:effectLst/>
                <a:highlight>
                  <a:srgbClr val="FFFF00"/>
                </a:highlight>
                <a:uLnTx/>
                <a:uFillTx/>
                <a:latin typeface="Times New Roman" panose="02020603050405020304" pitchFamily="18" charset="0"/>
                <a:ea typeface="Times New Roman" panose="02020603050405020304" pitchFamily="18" charset="0"/>
                <a:cs typeface="David" panose="020E0502060401010101" pitchFamily="34" charset="-79"/>
              </a:rPr>
              <a:t>- </a:t>
            </a:r>
          </a:p>
          <a:p>
            <a:pPr marL="0" marR="0" lvl="0" indent="0" algn="r" defTabSz="914400" rtl="1" eaLnBrk="1" fontAlgn="auto" latinLnBrk="0" hangingPunct="1">
              <a:lnSpc>
                <a:spcPct val="150000"/>
              </a:lnSpc>
              <a:spcBef>
                <a:spcPts val="0"/>
              </a:spcBef>
              <a:spcAft>
                <a:spcPts val="0"/>
              </a:spcAft>
              <a:buClrTx/>
              <a:buSzTx/>
              <a:buFontTx/>
              <a:buNone/>
              <a:tabLst/>
              <a:defRPr/>
            </a:pPr>
            <a:r>
              <a:rPr lang="he-IL" sz="2400" dirty="0">
                <a:solidFill>
                  <a:prstClr val="black"/>
                </a:solidFill>
                <a:latin typeface="Times New Roman" panose="02020603050405020304" pitchFamily="18" charset="0"/>
                <a:ea typeface="Times New Roman" panose="02020603050405020304" pitchFamily="18" charset="0"/>
                <a:cs typeface="David" panose="020E0502060401010101" pitchFamily="34" charset="-79"/>
              </a:rPr>
              <a:t>סכום </a:t>
            </a:r>
            <a:r>
              <a:rPr kumimoji="0" lang="he-IL"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David" panose="020E0502060401010101" pitchFamily="34" charset="-79"/>
              </a:rPr>
              <a:t>בסיסי הוא 200 זוז לבתולה בהנחה, כי סכום זה יספיק לכלכלת האישה במשך שנה, וכן שכל בעל (גם עני) יוכל לעמוד בסכום זה. סכום זה שווה כיום כמה מאות שקלים.</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r" defTabSz="914400" rtl="1" eaLnBrk="1" fontAlgn="auto" latinLnBrk="0" hangingPunct="1">
              <a:lnSpc>
                <a:spcPct val="150000"/>
              </a:lnSpc>
              <a:spcBef>
                <a:spcPts val="0"/>
              </a:spcBef>
              <a:spcAft>
                <a:spcPts val="0"/>
              </a:spcAft>
              <a:buClrTx/>
              <a:buSzTx/>
              <a:buFontTx/>
              <a:buNone/>
              <a:tabLst/>
              <a:defRPr/>
            </a:pPr>
            <a:r>
              <a:rPr kumimoji="0" lang="he-IL"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David" panose="020E0502060401010101" pitchFamily="34" charset="-79"/>
              </a:rPr>
              <a:t>גרושה/ אלמנה  הסכום הוא  100 זוז בלבד, מאחר ומדובר באישה שיש לה כבר בסיס כלכלי מנישואיה הקודמים.</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r" defTabSz="914400" rtl="1" eaLnBrk="1" fontAlgn="auto" latinLnBrk="0" hangingPunct="1">
              <a:lnSpc>
                <a:spcPct val="150000"/>
              </a:lnSpc>
              <a:spcBef>
                <a:spcPts val="0"/>
              </a:spcBef>
              <a:spcAft>
                <a:spcPts val="0"/>
              </a:spcAft>
              <a:buClrTx/>
              <a:buSzTx/>
              <a:buFontTx/>
              <a:buNone/>
              <a:tabLst/>
              <a:defRPr/>
            </a:pPr>
            <a:r>
              <a:rPr kumimoji="0" lang="he-IL"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David" panose="020E0502060401010101" pitchFamily="34" charset="-79"/>
              </a:rPr>
              <a:t> סכומים אלה לא הספיקו ולכן תיקנו חז"ל שהאיש יתחייב גם </a:t>
            </a:r>
            <a:r>
              <a:rPr kumimoji="0" lang="he-IL" sz="2400" b="0" i="0" u="none" strike="noStrike" kern="1200" cap="none" spc="0" normalizeH="0" baseline="0" noProof="0" dirty="0">
                <a:ln>
                  <a:noFill/>
                </a:ln>
                <a:solidFill>
                  <a:prstClr val="black"/>
                </a:solidFill>
                <a:effectLst/>
                <a:highlight>
                  <a:srgbClr val="FFFF00"/>
                </a:highlight>
                <a:uLnTx/>
                <a:uFillTx/>
                <a:latin typeface="Times New Roman" panose="02020603050405020304" pitchFamily="18" charset="0"/>
                <a:ea typeface="Times New Roman" panose="02020603050405020304" pitchFamily="18" charset="0"/>
                <a:cs typeface="David" panose="020E0502060401010101" pitchFamily="34" charset="-79"/>
              </a:rPr>
              <a:t>ב"</a:t>
            </a:r>
            <a:r>
              <a:rPr kumimoji="0" lang="he-IL" sz="2400" b="1" i="0" u="sng" strike="noStrike" kern="1200" cap="none" spc="0" normalizeH="0" baseline="0" noProof="0" dirty="0">
                <a:ln>
                  <a:noFill/>
                </a:ln>
                <a:solidFill>
                  <a:prstClr val="black"/>
                </a:solidFill>
                <a:effectLst/>
                <a:highlight>
                  <a:srgbClr val="FFFF00"/>
                </a:highlight>
                <a:uLnTx/>
                <a:uFillTx/>
                <a:latin typeface="Times New Roman" panose="02020603050405020304" pitchFamily="18" charset="0"/>
                <a:ea typeface="Times New Roman" panose="02020603050405020304" pitchFamily="18" charset="0"/>
                <a:cs typeface="David" panose="020E0502060401010101" pitchFamily="34" charset="-79"/>
              </a:rPr>
              <a:t>תוספת כתובה</a:t>
            </a:r>
            <a:r>
              <a:rPr kumimoji="0" lang="he-IL"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David" panose="020E0502060401010101" pitchFamily="34" charset="-79"/>
              </a:rPr>
              <a:t>"= סכום כסף שיינתן לאישה עם פירוק </a:t>
            </a:r>
            <a:r>
              <a:rPr kumimoji="0" lang="he-IL"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David" panose="020E0502060401010101" pitchFamily="34" charset="-79"/>
              </a:rPr>
              <a:t>הנשואין</a:t>
            </a:r>
            <a:r>
              <a:rPr kumimoji="0" lang="he-IL"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David" panose="020E0502060401010101" pitchFamily="34" charset="-79"/>
              </a:rPr>
              <a:t>. סכום זה נזכר בכתובה עצמה.</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8" name="תיבת טקסט 7">
            <a:extLst>
              <a:ext uri="{FF2B5EF4-FFF2-40B4-BE49-F238E27FC236}">
                <a16:creationId xmlns:a16="http://schemas.microsoft.com/office/drawing/2014/main" id="{EFC72E29-A79F-4205-81A4-BF3B51C1C72A}"/>
              </a:ext>
            </a:extLst>
          </p:cNvPr>
          <p:cNvSpPr txBox="1"/>
          <p:nvPr/>
        </p:nvSpPr>
        <p:spPr>
          <a:xfrm>
            <a:off x="7990448" y="259604"/>
            <a:ext cx="3703319" cy="1150187"/>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marL="0" marR="0" lvl="0" indent="0" algn="r" defTabSz="914400" rtl="1" eaLnBrk="1" fontAlgn="auto" latinLnBrk="0" hangingPunct="1">
              <a:lnSpc>
                <a:spcPct val="150000"/>
              </a:lnSpc>
              <a:spcBef>
                <a:spcPts val="0"/>
              </a:spcBef>
              <a:spcAft>
                <a:spcPts val="0"/>
              </a:spcAft>
              <a:buClrTx/>
              <a:buSzTx/>
              <a:buFontTx/>
              <a:buNone/>
              <a:tabLst>
                <a:tab pos="228600" algn="l"/>
              </a:tabLst>
              <a:defRPr/>
            </a:pPr>
            <a:r>
              <a:rPr kumimoji="0" lang="he-IL" sz="2400" b="1" i="0"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David" panose="020E0502060401010101" pitchFamily="34" charset="-79"/>
              </a:rPr>
              <a:t>ד- הזכות הממונית של האישה לאחר גירושין או פטירת האיש</a:t>
            </a:r>
            <a:endParaRPr kumimoji="0" lang="en-US" sz="2400" b="0" i="0"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3622305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CD8C6705-D4E4-4829-ABDD-C1832217CBBF}"/>
              </a:ext>
            </a:extLst>
          </p:cNvPr>
          <p:cNvSpPr txBox="1"/>
          <p:nvPr/>
        </p:nvSpPr>
        <p:spPr>
          <a:xfrm>
            <a:off x="5791200" y="911232"/>
            <a:ext cx="5997525" cy="5028171"/>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r" rtl="1">
              <a:lnSpc>
                <a:spcPct val="150000"/>
              </a:lnSpc>
            </a:pPr>
            <a:r>
              <a:rPr lang="he-IL" sz="2400" dirty="0">
                <a:effectLst/>
                <a:latin typeface="Times New Roman" panose="02020603050405020304" pitchFamily="18" charset="0"/>
                <a:ea typeface="Times New Roman" panose="02020603050405020304" pitchFamily="18" charset="0"/>
                <a:cs typeface="David" panose="020E0502060401010101" pitchFamily="34" charset="-79"/>
              </a:rPr>
              <a:t>כיום: בכתובה  נכתב סכום  הכולל את עיקר הכתובה ואת תוספת הכתובה.</a:t>
            </a:r>
            <a:endParaRPr lang="en-US" sz="2400" dirty="0">
              <a:effectLst/>
              <a:latin typeface="Times New Roman" panose="02020603050405020304" pitchFamily="18" charset="0"/>
              <a:ea typeface="Times New Roman" panose="02020603050405020304" pitchFamily="18" charset="0"/>
            </a:endParaRPr>
          </a:p>
          <a:p>
            <a:pPr lvl="0" algn="r" rtl="1">
              <a:lnSpc>
                <a:spcPct val="150000"/>
              </a:lnSpc>
              <a:tabLst>
                <a:tab pos="228600" algn="l"/>
              </a:tabLst>
            </a:pPr>
            <a:r>
              <a:rPr lang="he-IL" sz="2400" dirty="0">
                <a:effectLst/>
                <a:latin typeface="Times New Roman" panose="02020603050405020304" pitchFamily="18" charset="0"/>
                <a:ea typeface="Times New Roman" panose="02020603050405020304" pitchFamily="18" charset="0"/>
                <a:cs typeface="David" panose="020E0502060401010101" pitchFamily="34" charset="-79"/>
              </a:rPr>
              <a:t>ברוב מקרי הגירושין האיש והאישה עורכים </a:t>
            </a:r>
            <a:r>
              <a:rPr lang="he-IL" sz="2400" b="1" u="sng" dirty="0">
                <a:effectLst/>
                <a:highlight>
                  <a:srgbClr val="FFFF00"/>
                </a:highlight>
                <a:latin typeface="Times New Roman" panose="02020603050405020304" pitchFamily="18" charset="0"/>
                <a:ea typeface="Times New Roman" panose="02020603050405020304" pitchFamily="18" charset="0"/>
                <a:cs typeface="David" panose="020E0502060401010101" pitchFamily="34" charset="-79"/>
              </a:rPr>
              <a:t>הסכם גירושין</a:t>
            </a:r>
            <a:r>
              <a:rPr lang="he-IL" sz="2400" dirty="0">
                <a:effectLst/>
                <a:highlight>
                  <a:srgbClr val="FFFF00"/>
                </a:highlight>
                <a:latin typeface="Times New Roman" panose="02020603050405020304" pitchFamily="18" charset="0"/>
                <a:ea typeface="Times New Roman" panose="02020603050405020304" pitchFamily="18" charset="0"/>
                <a:cs typeface="David" panose="020E0502060401010101" pitchFamily="34" charset="-79"/>
              </a:rPr>
              <a:t> </a:t>
            </a:r>
            <a:r>
              <a:rPr lang="he-IL" sz="2400" dirty="0">
                <a:effectLst/>
                <a:latin typeface="Times New Roman" panose="02020603050405020304" pitchFamily="18" charset="0"/>
                <a:ea typeface="Times New Roman" panose="02020603050405020304" pitchFamily="18" charset="0"/>
                <a:cs typeface="David" panose="020E0502060401010101" pitchFamily="34" charset="-79"/>
              </a:rPr>
              <a:t>המפרט את כל החישובים הכלכליים בין האיש ואשתו, והסכומים שנזכרו בכתובה נבלעים באותם סיכומים כספיים.</a:t>
            </a:r>
            <a:endParaRPr lang="he-IL" sz="2400" dirty="0">
              <a:latin typeface="Times New Roman" panose="02020603050405020304" pitchFamily="18" charset="0"/>
              <a:ea typeface="Times New Roman" panose="02020603050405020304" pitchFamily="18" charset="0"/>
            </a:endParaRPr>
          </a:p>
          <a:p>
            <a:pPr lvl="0" algn="r" rtl="1">
              <a:lnSpc>
                <a:spcPct val="150000"/>
              </a:lnSpc>
              <a:tabLst>
                <a:tab pos="228600" algn="l"/>
              </a:tabLst>
            </a:pPr>
            <a:r>
              <a:rPr lang="he-IL" sz="2400" dirty="0">
                <a:effectLst/>
                <a:latin typeface="Times New Roman" panose="02020603050405020304" pitchFamily="18" charset="0"/>
                <a:ea typeface="Times New Roman" panose="02020603050405020304" pitchFamily="18" charset="0"/>
                <a:cs typeface="David" panose="020E0502060401010101" pitchFamily="34" charset="-79"/>
              </a:rPr>
              <a:t>החוק האזרחי  קובע שיש  לחלק את הרכוש בין בני הזוג.</a:t>
            </a:r>
            <a:endParaRPr lang="he-IL" sz="2400" dirty="0">
              <a:latin typeface="Times New Roman" panose="02020603050405020304" pitchFamily="18" charset="0"/>
              <a:ea typeface="Times New Roman" panose="02020603050405020304" pitchFamily="18" charset="0"/>
            </a:endParaRPr>
          </a:p>
          <a:p>
            <a:pPr lvl="0" algn="r" rtl="1">
              <a:lnSpc>
                <a:spcPct val="150000"/>
              </a:lnSpc>
              <a:tabLst>
                <a:tab pos="228600" algn="l"/>
              </a:tabLst>
            </a:pPr>
            <a:r>
              <a:rPr lang="he-IL" sz="2400" dirty="0">
                <a:effectLst/>
                <a:latin typeface="Times New Roman" panose="02020603050405020304" pitchFamily="18" charset="0"/>
                <a:ea typeface="Times New Roman" panose="02020603050405020304" pitchFamily="18" charset="0"/>
                <a:cs typeface="David" panose="020E0502060401010101" pitchFamily="34" charset="-79"/>
              </a:rPr>
              <a:t>אם הבעל  נפטר סומכים  על צוואתו בעניין הרכוש.</a:t>
            </a:r>
            <a:endParaRPr lang="en-US" sz="2400" dirty="0">
              <a:effectLst/>
              <a:latin typeface="Times New Roman" panose="02020603050405020304" pitchFamily="18" charset="0"/>
              <a:ea typeface="Times New Roman" panose="02020603050405020304" pitchFamily="18" charset="0"/>
            </a:endParaRPr>
          </a:p>
        </p:txBody>
      </p:sp>
      <p:sp>
        <p:nvSpPr>
          <p:cNvPr id="4" name="תיבת טקסט 3">
            <a:extLst>
              <a:ext uri="{FF2B5EF4-FFF2-40B4-BE49-F238E27FC236}">
                <a16:creationId xmlns:a16="http://schemas.microsoft.com/office/drawing/2014/main" id="{5C395141-CCCF-4FD3-8806-993240FB4B08}"/>
              </a:ext>
            </a:extLst>
          </p:cNvPr>
          <p:cNvSpPr txBox="1"/>
          <p:nvPr/>
        </p:nvSpPr>
        <p:spPr>
          <a:xfrm>
            <a:off x="275773" y="1749994"/>
            <a:ext cx="4963886" cy="3920176"/>
          </a:xfrm>
          <a:prstGeom prst="rect">
            <a:avLst/>
          </a:prstGeom>
          <a:solidFill>
            <a:schemeClr val="accent1">
              <a:lumMod val="60000"/>
              <a:lumOff val="40000"/>
            </a:schemeClr>
          </a:solidFill>
        </p:spPr>
        <p:txBody>
          <a:bodyPr wrap="square">
            <a:spAutoFit/>
          </a:bodyPr>
          <a:lstStyle/>
          <a:p>
            <a:pPr algn="r" rtl="1">
              <a:lnSpc>
                <a:spcPct val="150000"/>
              </a:lnSpc>
            </a:pPr>
            <a:r>
              <a:rPr lang="he-IL" sz="2400" b="1" u="sng" dirty="0">
                <a:effectLst/>
                <a:latin typeface="Times New Roman" panose="02020603050405020304" pitchFamily="18" charset="0"/>
                <a:ea typeface="Times New Roman" panose="02020603050405020304" pitchFamily="18" charset="0"/>
                <a:cs typeface="David" panose="020E0502060401010101" pitchFamily="34" charset="-79"/>
              </a:rPr>
              <a:t>ה- נוסח הכתובה</a:t>
            </a:r>
            <a:endParaRPr lang="en-US" sz="2400" dirty="0">
              <a:effectLst/>
              <a:latin typeface="Times New Roman" panose="02020603050405020304" pitchFamily="18" charset="0"/>
              <a:ea typeface="Times New Roman" panose="02020603050405020304" pitchFamily="18" charset="0"/>
            </a:endParaRPr>
          </a:p>
          <a:p>
            <a:pPr algn="r" rtl="1">
              <a:lnSpc>
                <a:spcPct val="150000"/>
              </a:lnSpc>
            </a:pPr>
            <a:r>
              <a:rPr lang="he-IL" sz="2400" dirty="0">
                <a:effectLst/>
                <a:latin typeface="Times New Roman" panose="02020603050405020304" pitchFamily="18" charset="0"/>
                <a:ea typeface="Times New Roman" panose="02020603050405020304" pitchFamily="18" charset="0"/>
                <a:cs typeface="David" panose="020E0502060401010101" pitchFamily="34" charset="-79"/>
              </a:rPr>
              <a:t>זוג שרוצה להתחתן נרשם לנישואין ברבנות או במועצה הדתית שבאזור מגורי החתן או הכלה.</a:t>
            </a:r>
            <a:endParaRPr lang="en-US" sz="2400" dirty="0">
              <a:effectLst/>
              <a:latin typeface="Times New Roman" panose="02020603050405020304" pitchFamily="18" charset="0"/>
              <a:ea typeface="Times New Roman" panose="02020603050405020304" pitchFamily="18" charset="0"/>
            </a:endParaRPr>
          </a:p>
          <a:p>
            <a:pPr algn="r" rtl="1">
              <a:lnSpc>
                <a:spcPct val="150000"/>
              </a:lnSpc>
            </a:pPr>
            <a:r>
              <a:rPr lang="he-IL" sz="2400" dirty="0">
                <a:effectLst/>
                <a:latin typeface="Times New Roman" panose="02020603050405020304" pitchFamily="18" charset="0"/>
                <a:ea typeface="Times New Roman" panose="02020603050405020304" pitchFamily="18" charset="0"/>
                <a:cs typeface="David" panose="020E0502060401010101" pitchFamily="34" charset="-79"/>
              </a:rPr>
              <a:t>במועצות הדתיות יש שני נוסחים  של כתובות: נוסח אשכנז ונוסח ספרד. </a:t>
            </a:r>
            <a:endParaRPr lang="en-US" sz="2400" dirty="0">
              <a:effectLst/>
              <a:latin typeface="Times New Roman" panose="02020603050405020304" pitchFamily="18" charset="0"/>
              <a:ea typeface="Times New Roman" panose="02020603050405020304" pitchFamily="18" charset="0"/>
            </a:endParaRPr>
          </a:p>
          <a:p>
            <a:pPr algn="r" rtl="1">
              <a:lnSpc>
                <a:spcPct val="150000"/>
              </a:lnSpc>
            </a:pPr>
            <a:r>
              <a:rPr lang="he-IL" sz="2400" dirty="0">
                <a:effectLst/>
                <a:latin typeface="Times New Roman" panose="02020603050405020304" pitchFamily="18" charset="0"/>
                <a:ea typeface="Times New Roman" panose="02020603050405020304" pitchFamily="18" charset="0"/>
                <a:cs typeface="David" panose="020E0502060401010101" pitchFamily="34" charset="-79"/>
              </a:rPr>
              <a:t>הכתובה ניתנת לזוג לפי המוצא של החתן.</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23023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A0A4980D-E453-4315-B6E5-811A3CFBB855}"/>
              </a:ext>
            </a:extLst>
          </p:cNvPr>
          <p:cNvSpPr txBox="1"/>
          <p:nvPr/>
        </p:nvSpPr>
        <p:spPr>
          <a:xfrm>
            <a:off x="6560458" y="830917"/>
            <a:ext cx="5408804" cy="4474174"/>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r" rtl="1">
              <a:lnSpc>
                <a:spcPct val="150000"/>
              </a:lnSpc>
            </a:pPr>
            <a:r>
              <a:rPr lang="he-IL" sz="2400" dirty="0">
                <a:effectLst/>
                <a:latin typeface="Times New Roman" panose="02020603050405020304" pitchFamily="18" charset="0"/>
                <a:ea typeface="Times New Roman" panose="02020603050405020304" pitchFamily="18" charset="0"/>
                <a:cs typeface="David" panose="020E0502060401010101" pitchFamily="34" charset="-79"/>
              </a:rPr>
              <a:t> </a:t>
            </a:r>
            <a:r>
              <a:rPr lang="he-IL" sz="2400" b="1" u="sng" dirty="0">
                <a:effectLst/>
                <a:latin typeface="Times New Roman" panose="02020603050405020304" pitchFamily="18" charset="0"/>
                <a:ea typeface="Times New Roman" panose="02020603050405020304" pitchFamily="18" charset="0"/>
                <a:cs typeface="David" panose="020E0502060401010101" pitchFamily="34" charset="-79"/>
              </a:rPr>
              <a:t>פתיחה: </a:t>
            </a:r>
            <a:r>
              <a:rPr lang="he-IL" sz="2400" dirty="0">
                <a:effectLst/>
                <a:latin typeface="Times New Roman" panose="02020603050405020304" pitchFamily="18" charset="0"/>
                <a:ea typeface="Times New Roman" panose="02020603050405020304" pitchFamily="18" charset="0"/>
                <a:cs typeface="David" panose="020E0502060401010101" pitchFamily="34" charset="-79"/>
              </a:rPr>
              <a:t>הכתובה פותחת בזמן ובמקום שבו נערכת החתונה ושמותיהם של בני הזוג.</a:t>
            </a:r>
            <a:endParaRPr lang="en-US" sz="2400" dirty="0">
              <a:effectLst/>
              <a:latin typeface="Times New Roman" panose="02020603050405020304" pitchFamily="18" charset="0"/>
              <a:ea typeface="Times New Roman" panose="02020603050405020304" pitchFamily="18" charset="0"/>
            </a:endParaRPr>
          </a:p>
          <a:p>
            <a:pPr marL="342900" lvl="0" indent="-342900" algn="r" rtl="1">
              <a:lnSpc>
                <a:spcPct val="150000"/>
              </a:lnSpc>
              <a:buFont typeface="+mj-lt"/>
              <a:buAutoNum type="arabicPeriod"/>
              <a:tabLst>
                <a:tab pos="228600" algn="l"/>
              </a:tabLst>
            </a:pPr>
            <a:r>
              <a:rPr lang="he-IL" sz="2400" b="1" u="sng" dirty="0">
                <a:effectLst/>
                <a:latin typeface="Times New Roman" panose="02020603050405020304" pitchFamily="18" charset="0"/>
                <a:ea typeface="Times New Roman" panose="02020603050405020304" pitchFamily="18" charset="0"/>
                <a:cs typeface="David" panose="020E0502060401010101" pitchFamily="34" charset="-79"/>
              </a:rPr>
              <a:t>התחייבות האיש לאישה</a:t>
            </a:r>
            <a:r>
              <a:rPr lang="he-IL" sz="2400" dirty="0">
                <a:effectLst/>
                <a:latin typeface="Times New Roman" panose="02020603050405020304" pitchFamily="18" charset="0"/>
                <a:ea typeface="Times New Roman" panose="02020603050405020304" pitchFamily="18" charset="0"/>
                <a:cs typeface="David" panose="020E0502060401010101" pitchFamily="34" charset="-79"/>
              </a:rPr>
              <a:t>. </a:t>
            </a:r>
          </a:p>
          <a:p>
            <a:pPr marL="342900" lvl="0" indent="-342900" algn="r" rtl="1">
              <a:lnSpc>
                <a:spcPct val="150000"/>
              </a:lnSpc>
              <a:buFont typeface="Times New Roman" panose="02020603050405020304" pitchFamily="18" charset="0"/>
              <a:buChar char="-"/>
              <a:tabLst>
                <a:tab pos="457200" algn="l"/>
              </a:tabLst>
            </a:pPr>
            <a:r>
              <a:rPr lang="he-IL" sz="2400" dirty="0">
                <a:effectLst/>
                <a:latin typeface="Times New Roman" panose="02020603050405020304" pitchFamily="18" charset="0"/>
                <a:ea typeface="Times New Roman" panose="02020603050405020304" pitchFamily="18" charset="0"/>
                <a:cs typeface="David" panose="020E0502060401010101" pitchFamily="34" charset="-79"/>
              </a:rPr>
              <a:t>דאגה לפרנסת האישה ולחיים כמשפחה; </a:t>
            </a:r>
            <a:endParaRPr lang="en-US" sz="2400" dirty="0">
              <a:effectLst/>
              <a:latin typeface="Times New Roman" panose="02020603050405020304" pitchFamily="18" charset="0"/>
              <a:ea typeface="Times New Roman" panose="02020603050405020304" pitchFamily="18" charset="0"/>
              <a:cs typeface="David" panose="020E0502060401010101" pitchFamily="34" charset="-79"/>
            </a:endParaRPr>
          </a:p>
          <a:p>
            <a:pPr marL="342900" lvl="0" indent="-342900" algn="r" rtl="1">
              <a:lnSpc>
                <a:spcPct val="150000"/>
              </a:lnSpc>
              <a:buFont typeface="Times New Roman" panose="02020603050405020304" pitchFamily="18" charset="0"/>
              <a:buChar char="-"/>
              <a:tabLst>
                <a:tab pos="457200" algn="l"/>
              </a:tabLst>
            </a:pPr>
            <a:r>
              <a:rPr lang="he-IL" sz="2400" dirty="0">
                <a:effectLst/>
                <a:latin typeface="Times New Roman" panose="02020603050405020304" pitchFamily="18" charset="0"/>
                <a:ea typeface="Times New Roman" panose="02020603050405020304" pitchFamily="18" charset="0"/>
                <a:cs typeface="David" panose="020E0502060401010101" pitchFamily="34" charset="-79"/>
              </a:rPr>
              <a:t>הסדרת מצב האישה במקרה שתישאר לבדה (בגלל גירושין או מות הבעל);</a:t>
            </a:r>
            <a:endParaRPr lang="en-US" sz="2400" dirty="0">
              <a:effectLst/>
              <a:latin typeface="Times New Roman" panose="02020603050405020304" pitchFamily="18" charset="0"/>
              <a:ea typeface="Times New Roman" panose="02020603050405020304" pitchFamily="18" charset="0"/>
              <a:cs typeface="David" panose="020E0502060401010101" pitchFamily="34" charset="-79"/>
            </a:endParaRPr>
          </a:p>
          <a:p>
            <a:pPr marL="342900" lvl="0" indent="-342900" algn="r" rtl="1">
              <a:lnSpc>
                <a:spcPct val="150000"/>
              </a:lnSpc>
              <a:buFont typeface="Times New Roman" panose="02020603050405020304" pitchFamily="18" charset="0"/>
              <a:buChar char="-"/>
              <a:tabLst>
                <a:tab pos="457200" algn="l"/>
              </a:tabLst>
            </a:pPr>
            <a:r>
              <a:rPr lang="he-IL" sz="2400" dirty="0">
                <a:effectLst/>
                <a:latin typeface="Times New Roman" panose="02020603050405020304" pitchFamily="18" charset="0"/>
                <a:ea typeface="Times New Roman" panose="02020603050405020304" pitchFamily="18" charset="0"/>
                <a:cs typeface="David" panose="020E0502060401010101" pitchFamily="34" charset="-79"/>
              </a:rPr>
              <a:t>פירוט הנדוניה- הרכוש שהאישה מביאה לביתם המשותף</a:t>
            </a:r>
            <a:endParaRPr lang="en-US" sz="2400" dirty="0">
              <a:effectLst/>
              <a:latin typeface="Times New Roman" panose="02020603050405020304" pitchFamily="18" charset="0"/>
              <a:ea typeface="Times New Roman" panose="02020603050405020304" pitchFamily="18" charset="0"/>
              <a:cs typeface="David" panose="020E0502060401010101" pitchFamily="34" charset="-79"/>
            </a:endParaRPr>
          </a:p>
        </p:txBody>
      </p:sp>
      <p:sp>
        <p:nvSpPr>
          <p:cNvPr id="4" name="תיבת טקסט 3">
            <a:extLst>
              <a:ext uri="{FF2B5EF4-FFF2-40B4-BE49-F238E27FC236}">
                <a16:creationId xmlns:a16="http://schemas.microsoft.com/office/drawing/2014/main" id="{72BC7A87-9327-479C-A12C-9ABAD76AD1E6}"/>
              </a:ext>
            </a:extLst>
          </p:cNvPr>
          <p:cNvSpPr txBox="1"/>
          <p:nvPr/>
        </p:nvSpPr>
        <p:spPr>
          <a:xfrm>
            <a:off x="9397218" y="176775"/>
            <a:ext cx="2395023" cy="596189"/>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kumimoji="0" lang="he-IL" sz="2400" b="1" i="0"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David" panose="020E0502060401010101" pitchFamily="34" charset="-79"/>
              </a:rPr>
              <a:t>מבנה הכתובה:</a:t>
            </a:r>
            <a:endParaRPr kumimoji="0" lang="en-US" sz="2400" b="1" i="0"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7" name="תיבת טקסט 6">
            <a:extLst>
              <a:ext uri="{FF2B5EF4-FFF2-40B4-BE49-F238E27FC236}">
                <a16:creationId xmlns:a16="http://schemas.microsoft.com/office/drawing/2014/main" id="{0DBAC260-8946-44BA-A622-8A861291DAB2}"/>
              </a:ext>
            </a:extLst>
          </p:cNvPr>
          <p:cNvSpPr txBox="1"/>
          <p:nvPr/>
        </p:nvSpPr>
        <p:spPr>
          <a:xfrm>
            <a:off x="542053" y="336432"/>
            <a:ext cx="5553947" cy="5582169"/>
          </a:xfrm>
          <a:prstGeom prst="rect">
            <a:avLst/>
          </a:prstGeom>
          <a:solidFill>
            <a:schemeClr val="accent4">
              <a:lumMod val="60000"/>
              <a:lumOff val="40000"/>
            </a:schemeClr>
          </a:solidFill>
        </p:spPr>
        <p:txBody>
          <a:bodyPr wrap="square">
            <a:spAutoFit/>
          </a:bodyPr>
          <a:lstStyle/>
          <a:p>
            <a:pPr marL="0" marR="0" lvl="0" indent="0" algn="r" defTabSz="457200" rtl="1" eaLnBrk="1" fontAlgn="auto" latinLnBrk="0" hangingPunct="1">
              <a:lnSpc>
                <a:spcPct val="150000"/>
              </a:lnSpc>
              <a:spcBef>
                <a:spcPts val="0"/>
              </a:spcBef>
              <a:spcAft>
                <a:spcPts val="0"/>
              </a:spcAft>
              <a:buClrTx/>
              <a:buSzTx/>
              <a:buFontTx/>
              <a:buNone/>
              <a:tabLst>
                <a:tab pos="228600" algn="l"/>
              </a:tabLst>
              <a:defRPr/>
            </a:pPr>
            <a:r>
              <a:rPr kumimoji="0" lang="he-IL" sz="2400" b="1" i="0" u="sng"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David" panose="020E0502060401010101" pitchFamily="34" charset="-79"/>
              </a:rPr>
              <a:t>3. ערבויות לביצוע ההתחייבויות- </a:t>
            </a:r>
          </a:p>
          <a:p>
            <a:pPr marL="0" marR="0" lvl="0" indent="0" algn="r" defTabSz="457200" rtl="1" eaLnBrk="1" fontAlgn="auto" latinLnBrk="0" hangingPunct="1">
              <a:lnSpc>
                <a:spcPct val="150000"/>
              </a:lnSpc>
              <a:spcBef>
                <a:spcPts val="0"/>
              </a:spcBef>
              <a:spcAft>
                <a:spcPts val="0"/>
              </a:spcAft>
              <a:buClrTx/>
              <a:buSzTx/>
              <a:buFontTx/>
              <a:buNone/>
              <a:tabLst>
                <a:tab pos="228600" algn="l"/>
              </a:tabLst>
              <a:defRPr/>
            </a:pPr>
            <a:r>
              <a:rPr kumimoji="0" lang="he-IL"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David" panose="020E0502060401010101" pitchFamily="34" charset="-79"/>
              </a:rPr>
              <a:t>האיש משעבד חפצים מנכסיו כדי שיוכל לממש את התחייבויותיו.</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r" defTabSz="457200" rtl="1" eaLnBrk="1" fontAlgn="auto" latinLnBrk="0" hangingPunct="1">
              <a:lnSpc>
                <a:spcPct val="150000"/>
              </a:lnSpc>
              <a:spcBef>
                <a:spcPts val="0"/>
              </a:spcBef>
              <a:spcAft>
                <a:spcPts val="0"/>
              </a:spcAft>
              <a:buClrTx/>
              <a:buSzTx/>
              <a:buFontTx/>
              <a:buNone/>
              <a:tabLst>
                <a:tab pos="228600" algn="l"/>
              </a:tabLst>
              <a:defRPr/>
            </a:pPr>
            <a:r>
              <a:rPr kumimoji="0" lang="he-IL" sz="2400" b="1" i="0" u="sng"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David" panose="020E0502060401010101" pitchFamily="34" charset="-79"/>
              </a:rPr>
              <a:t>4. קניין ושבועה- </a:t>
            </a:r>
            <a:r>
              <a:rPr kumimoji="0" lang="he-IL"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David" panose="020E0502060401010101" pitchFamily="34" charset="-79"/>
              </a:rPr>
              <a:t>האיש מתחייב במעשה קניין לקיים את כל האמור בכתובה, ובחלק מקהילות ישראל החתן גם נשבע שבועה חמורה בתקיעת כף.</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r" defTabSz="457200" rtl="1" eaLnBrk="1" fontAlgn="auto" latinLnBrk="0" hangingPunct="1">
              <a:lnSpc>
                <a:spcPct val="150000"/>
              </a:lnSpc>
              <a:spcBef>
                <a:spcPts val="0"/>
              </a:spcBef>
              <a:spcAft>
                <a:spcPts val="0"/>
              </a:spcAft>
              <a:buClrTx/>
              <a:buSzTx/>
              <a:buFontTx/>
              <a:buNone/>
              <a:tabLst>
                <a:tab pos="228600" algn="l"/>
              </a:tabLst>
              <a:defRPr/>
            </a:pPr>
            <a:r>
              <a:rPr kumimoji="0" lang="he-IL" sz="2400" b="1" i="0" u="sng"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David" panose="020E0502060401010101" pitchFamily="34" charset="-79"/>
              </a:rPr>
              <a:t>5. חתימות הבעל והעדים- </a:t>
            </a:r>
            <a:r>
              <a:rPr kumimoji="0" lang="he-IL"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David" panose="020E0502060401010101" pitchFamily="34" charset="-79"/>
              </a:rPr>
              <a:t>העדים חותמים על הכתובה כדי לתת לה תוקף הלכתי</a:t>
            </a:r>
            <a:r>
              <a:rPr lang="he-IL" sz="2400" dirty="0">
                <a:solidFill>
                  <a:prstClr val="black"/>
                </a:solidFill>
                <a:latin typeface="Times New Roman" panose="02020603050405020304" pitchFamily="18" charset="0"/>
                <a:ea typeface="Times New Roman" panose="02020603050405020304" pitchFamily="18" charset="0"/>
                <a:cs typeface="David" panose="020E0502060401010101" pitchFamily="34" charset="-79"/>
              </a:rPr>
              <a:t>. נהוג שהחתן חותם</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611742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D349BE08-F767-4052-B359-A2F713505C65}"/>
              </a:ext>
            </a:extLst>
          </p:cNvPr>
          <p:cNvSpPr txBox="1"/>
          <p:nvPr/>
        </p:nvSpPr>
        <p:spPr>
          <a:xfrm>
            <a:off x="208671" y="166568"/>
            <a:ext cx="11774658" cy="6524863"/>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r"/>
            <a:r>
              <a:rPr lang="he-IL" sz="2200" dirty="0">
                <a:latin typeface="David" panose="020E0502060401010101" pitchFamily="34" charset="-79"/>
                <a:cs typeface="David" panose="020E0502060401010101" pitchFamily="34" charset="-79"/>
              </a:rPr>
              <a:t>נוסח הכתובה בעברית ופירוט חלקיה:</a:t>
            </a:r>
          </a:p>
          <a:p>
            <a:pPr algn="r"/>
            <a:r>
              <a:rPr lang="he-IL" sz="2200" dirty="0">
                <a:latin typeface="David" panose="020E0502060401010101" pitchFamily="34" charset="-79"/>
                <a:cs typeface="David" panose="020E0502060401010101" pitchFamily="34" charset="-79"/>
              </a:rPr>
              <a:t>א. פתיחה: </a:t>
            </a:r>
          </a:p>
          <a:p>
            <a:pPr algn="r"/>
            <a:r>
              <a:rPr lang="he-IL" sz="2200" dirty="0">
                <a:latin typeface="David" panose="020E0502060401010101" pitchFamily="34" charset="-79"/>
                <a:cs typeface="David" panose="020E0502060401010101" pitchFamily="34" charset="-79"/>
              </a:rPr>
              <a:t>הזמן והמקום שבו נערכה החתונה ושמותיהם של בני הזוג.</a:t>
            </a:r>
          </a:p>
          <a:p>
            <a:pPr algn="r"/>
            <a:r>
              <a:rPr lang="he-IL" sz="2200" dirty="0">
                <a:latin typeface="David" panose="020E0502060401010101" pitchFamily="34" charset="-79"/>
                <a:cs typeface="David" panose="020E0502060401010101" pitchFamily="34" charset="-79"/>
              </a:rPr>
              <a:t>ּבְ _________ּבְשַּבָ ת ______ יֹום לְ חֹדֶש ____________ שְנַת חֲמֵשֶת</a:t>
            </a:r>
          </a:p>
          <a:p>
            <a:pPr algn="r"/>
            <a:r>
              <a:rPr lang="he-IL" sz="2200" dirty="0">
                <a:latin typeface="David" panose="020E0502060401010101" pitchFamily="34" charset="-79"/>
                <a:cs typeface="David" panose="020E0502060401010101" pitchFamily="34" charset="-79"/>
              </a:rPr>
              <a:t>אֲ לָ פִ יםּ ושְ בַ ע מֵאֹות וְ -__________ לִ בְ רִ יאַ ת הַ עֹולָ ם </a:t>
            </a:r>
            <a:r>
              <a:rPr lang="he-IL" sz="2200" dirty="0" err="1">
                <a:latin typeface="David" panose="020E0502060401010101" pitchFamily="34" charset="-79"/>
                <a:cs typeface="David" panose="020E0502060401010101" pitchFamily="34" charset="-79"/>
              </a:rPr>
              <a:t>למנין</a:t>
            </a:r>
            <a:r>
              <a:rPr lang="he-IL" sz="2200" dirty="0">
                <a:latin typeface="David" panose="020E0502060401010101" pitchFamily="34" charset="-79"/>
                <a:cs typeface="David" panose="020E0502060401010101" pitchFamily="34" charset="-79"/>
              </a:rPr>
              <a:t> שֶאָנּו מֹונִין פֹה</a:t>
            </a:r>
          </a:p>
          <a:p>
            <a:pPr algn="r"/>
            <a:r>
              <a:rPr lang="he-IL" sz="2200" dirty="0">
                <a:latin typeface="David" panose="020E0502060401010101" pitchFamily="34" charset="-79"/>
                <a:cs typeface="David" panose="020E0502060401010101" pitchFamily="34" charset="-79"/>
              </a:rPr>
              <a:t>_________אנו עדים איך החתן _____ אמר לזו הבתולה היפה______</a:t>
            </a:r>
          </a:p>
          <a:p>
            <a:pPr algn="r"/>
            <a:r>
              <a:rPr lang="he-IL" sz="2200" dirty="0">
                <a:latin typeface="David" panose="020E0502060401010101" pitchFamily="34" charset="-79"/>
                <a:cs typeface="David" panose="020E0502060401010101" pitchFamily="34" charset="-79"/>
              </a:rPr>
              <a:t>היי לי לאשה כדת משה וישראל,</a:t>
            </a:r>
          </a:p>
          <a:p>
            <a:pPr algn="r"/>
            <a:r>
              <a:rPr lang="he-IL" sz="2200" dirty="0">
                <a:latin typeface="David" panose="020E0502060401010101" pitchFamily="34" charset="-79"/>
                <a:cs typeface="David" panose="020E0502060401010101" pitchFamily="34" charset="-79"/>
              </a:rPr>
              <a:t>ב. התחייבות האיש לאישה: דאגה לפרנסתה ולחיים כמשפחה; הסדרת מצב</a:t>
            </a:r>
          </a:p>
          <a:p>
            <a:pPr algn="r"/>
            <a:r>
              <a:rPr lang="he-IL" sz="2200" dirty="0">
                <a:latin typeface="David" panose="020E0502060401010101" pitchFamily="34" charset="-79"/>
                <a:cs typeface="David" panose="020E0502060401010101" pitchFamily="34" charset="-79"/>
              </a:rPr>
              <a:t>האישה במקרה שתישאר לבדה (בגלל גירושין או פטירת הבעל); פירוט הנדוניה - הרכוש שהאישה מביאה עמה לביתם המשותף.</a:t>
            </a:r>
          </a:p>
          <a:p>
            <a:pPr algn="r"/>
            <a:r>
              <a:rPr lang="he-IL" sz="2200" dirty="0">
                <a:latin typeface="David" panose="020E0502060401010101" pitchFamily="34" charset="-79"/>
                <a:cs typeface="David" panose="020E0502060401010101" pitchFamily="34" charset="-79"/>
              </a:rPr>
              <a:t>ואני בעזרת השם אעבוד ואכבד ואזון ואפרנס ואכלכל ואלביש אותך כמנהג אנשים יהודים שעובדים ומכבדים וזנים ומכלכלים ונושאים ומלבישים את נשותיהם באמונה. ואתן לך מוהר בתולייך כסף מאתיים זוז הראוי לך, ומזונותייך וכסותך וסיפוק צרכייך ולבוא עלייך כדרך כל הארץ.</a:t>
            </a:r>
          </a:p>
          <a:p>
            <a:pPr algn="r"/>
            <a:r>
              <a:rPr lang="he-IL" sz="2200" dirty="0">
                <a:latin typeface="David" panose="020E0502060401010101" pitchFamily="34" charset="-79"/>
                <a:cs typeface="David" panose="020E0502060401010101" pitchFamily="34" charset="-79"/>
              </a:rPr>
              <a:t>והתרצתה פלונית זו והייתה לו לאשה. וזו הנדוניה שהכניסה לו בין בכסף בין בזהב בין בתכשיטים, בבגדים, בכלי הדירה ובכלי המיטה. </a:t>
            </a:r>
          </a:p>
          <a:p>
            <a:pPr algn="r"/>
            <a:r>
              <a:rPr lang="he-IL" sz="2200" dirty="0">
                <a:latin typeface="David" panose="020E0502060401010101" pitchFamily="34" charset="-79"/>
                <a:cs typeface="David" panose="020E0502060401010101" pitchFamily="34" charset="-79"/>
              </a:rPr>
              <a:t>הכל קיבל עליו פלוני חתן זה מאה זקוקים כסף צרוף, ורצה חתן זה והוסיף לה משלו עוד סך מאה זקוקים כסף צרוף אחרים כנגדם, סך הכל מאתיים זקוקים כסף צרוף. ועוד הכניסה לו סך מסוים והוסיף לה החתן כנגדם שליש העולה לסך מסוים. סך הכל כתובה זו ונדוניה זו ותוספת זו עולים לסך כך וכך, מלבד כל בגדיה ותכשיטיה וחפציה השייכים לגופה.</a:t>
            </a:r>
          </a:p>
        </p:txBody>
      </p:sp>
    </p:spTree>
    <p:extLst>
      <p:ext uri="{BB962C8B-B14F-4D97-AF65-F5344CB8AC3E}">
        <p14:creationId xmlns:p14="http://schemas.microsoft.com/office/powerpoint/2010/main" val="888530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12DCDE12-D115-4D05-A176-358F78B1E40B}"/>
              </a:ext>
            </a:extLst>
          </p:cNvPr>
          <p:cNvSpPr txBox="1"/>
          <p:nvPr/>
        </p:nvSpPr>
        <p:spPr>
          <a:xfrm>
            <a:off x="433865" y="434653"/>
            <a:ext cx="11099410" cy="5632311"/>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r"/>
            <a:r>
              <a:rPr lang="he-IL" sz="2400" dirty="0">
                <a:latin typeface="David" panose="020E0502060401010101" pitchFamily="34" charset="-79"/>
                <a:cs typeface="David" panose="020E0502060401010101" pitchFamily="34" charset="-79"/>
              </a:rPr>
              <a:t>ג. </a:t>
            </a:r>
            <a:r>
              <a:rPr lang="he-IL" sz="2400" b="1" dirty="0">
                <a:latin typeface="David" panose="020E0502060401010101" pitchFamily="34" charset="-79"/>
                <a:cs typeface="David" panose="020E0502060401010101" pitchFamily="34" charset="-79"/>
              </a:rPr>
              <a:t>שעבודים: </a:t>
            </a:r>
            <a:r>
              <a:rPr lang="he-IL" sz="2400" dirty="0">
                <a:latin typeface="David" panose="020E0502060401010101" pitchFamily="34" charset="-79"/>
                <a:cs typeface="David" panose="020E0502060401010101" pitchFamily="34" charset="-79"/>
              </a:rPr>
              <a:t>האיש משעבד חפצים מנכסיו כדי שיוכל לממש את התחייבויותיו.</a:t>
            </a:r>
          </a:p>
          <a:p>
            <a:pPr algn="r"/>
            <a:r>
              <a:rPr lang="he-IL" sz="2400" dirty="0">
                <a:latin typeface="David" panose="020E0502060401010101" pitchFamily="34" charset="-79"/>
                <a:cs typeface="David" panose="020E0502060401010101" pitchFamily="34" charset="-79"/>
              </a:rPr>
              <a:t>וכך אמר החתן ________, אחריות שטר כתובה זו ונדוניה זו ותוספת זו קבלתי עלי ועל יורשיי אחריי להיפרע מכל המעולה והיקר שבנכסים והקניינים שיש לי תחת השמים, שקניתי ושאני עתיד לקנות, נכסים שיש להם אחריות ושאין להם אחריות, כולם יהיו אחראים וערבים לפרוע מהם שטר כתובה זה ונדוניה זו ותוספת זו, ואפילו מן הכסות שעל גופי, בחיי ואחרי חיי, מיום זה ולעולם. ואחריות וחומר שטר כתובה זה ונדוניה זו ותוספת זו קבל עליו החתן _____ כחומר כל שטרי כתובות ותוספות</a:t>
            </a:r>
          </a:p>
          <a:p>
            <a:pPr algn="r"/>
            <a:r>
              <a:rPr lang="he-IL" sz="2400" dirty="0">
                <a:latin typeface="David" panose="020E0502060401010101" pitchFamily="34" charset="-79"/>
                <a:cs typeface="David" panose="020E0502060401010101" pitchFamily="34" charset="-79"/>
              </a:rPr>
              <a:t>הנהוגים בבנות ישראל, העשויים כתקון חז"ל שלא כאסמכתא ושלא כטופסי השטרות וכו'.</a:t>
            </a:r>
          </a:p>
          <a:p>
            <a:pPr algn="r"/>
            <a:r>
              <a:rPr lang="he-IL" sz="2400" dirty="0">
                <a:latin typeface="David" panose="020E0502060401010101" pitchFamily="34" charset="-79"/>
                <a:cs typeface="David" panose="020E0502060401010101" pitchFamily="34" charset="-79"/>
              </a:rPr>
              <a:t>ד</a:t>
            </a:r>
            <a:r>
              <a:rPr lang="he-IL" sz="2400" b="1" dirty="0">
                <a:latin typeface="David" panose="020E0502060401010101" pitchFamily="34" charset="-79"/>
                <a:cs typeface="David" panose="020E0502060401010101" pitchFamily="34" charset="-79"/>
              </a:rPr>
              <a:t>. קנין ושבועה</a:t>
            </a:r>
            <a:r>
              <a:rPr lang="he-IL" sz="2400" dirty="0">
                <a:latin typeface="David" panose="020E0502060401010101" pitchFamily="34" charset="-79"/>
                <a:cs typeface="David" panose="020E0502060401010101" pitchFamily="34" charset="-79"/>
              </a:rPr>
              <a:t>: האיש מתחייב במעשה קניין בנוכחות העדים לקיים את כל</a:t>
            </a:r>
          </a:p>
          <a:p>
            <a:pPr algn="r"/>
            <a:r>
              <a:rPr lang="he-IL" sz="2400" dirty="0">
                <a:latin typeface="David" panose="020E0502060401010101" pitchFamily="34" charset="-79"/>
                <a:cs typeface="David" panose="020E0502060401010101" pitchFamily="34" charset="-79"/>
              </a:rPr>
              <a:t>האמור בכתובה, ובחלק מקהילות ישראל החתן גם נשבע על כך בשבועה חמורה בתקיעת כף.</a:t>
            </a:r>
          </a:p>
          <a:p>
            <a:pPr algn="r"/>
            <a:r>
              <a:rPr lang="he-IL" sz="2400" dirty="0">
                <a:latin typeface="David" panose="020E0502060401010101" pitchFamily="34" charset="-79"/>
                <a:cs typeface="David" panose="020E0502060401010101" pitchFamily="34" charset="-79"/>
              </a:rPr>
              <a:t>וקנינו מן החתן______ למרת________ בתולה זו, על כל מה שכתוב</a:t>
            </a:r>
          </a:p>
          <a:p>
            <a:pPr algn="r"/>
            <a:r>
              <a:rPr lang="he-IL" sz="2400" dirty="0">
                <a:latin typeface="David" panose="020E0502060401010101" pitchFamily="34" charset="-79"/>
                <a:cs typeface="David" panose="020E0502060401010101" pitchFamily="34" charset="-79"/>
              </a:rPr>
              <a:t>ומפורש לעיל, בכלי הכשר לקנות בו.</a:t>
            </a:r>
          </a:p>
          <a:p>
            <a:pPr algn="r"/>
            <a:r>
              <a:rPr lang="he-IL" sz="2400" dirty="0">
                <a:latin typeface="David" panose="020E0502060401010101" pitchFamily="34" charset="-79"/>
                <a:cs typeface="David" panose="020E0502060401010101" pitchFamily="34" charset="-79"/>
              </a:rPr>
              <a:t>והכל תקף וברור וקיים.</a:t>
            </a:r>
          </a:p>
          <a:p>
            <a:pPr algn="r"/>
            <a:r>
              <a:rPr lang="he-IL" sz="2400" dirty="0">
                <a:latin typeface="David" panose="020E0502060401010101" pitchFamily="34" charset="-79"/>
                <a:cs typeface="David" panose="020E0502060401010101" pitchFamily="34" charset="-79"/>
              </a:rPr>
              <a:t>ה. </a:t>
            </a:r>
            <a:r>
              <a:rPr lang="he-IL" sz="2400" b="1" dirty="0">
                <a:latin typeface="David" panose="020E0502060401010101" pitchFamily="34" charset="-79"/>
                <a:cs typeface="David" panose="020E0502060401010101" pitchFamily="34" charset="-79"/>
              </a:rPr>
              <a:t>חתימת העדים: </a:t>
            </a:r>
            <a:r>
              <a:rPr lang="he-IL" sz="2400" dirty="0">
                <a:latin typeface="David" panose="020E0502060401010101" pitchFamily="34" charset="-79"/>
                <a:cs typeface="David" panose="020E0502060401010101" pitchFamily="34" charset="-79"/>
              </a:rPr>
              <a:t>בסוף שטר הכתובה חותמים העדים על הכתובה כדי לתת</a:t>
            </a:r>
          </a:p>
          <a:p>
            <a:pPr algn="r"/>
            <a:r>
              <a:rPr lang="he-IL" sz="2400" dirty="0">
                <a:latin typeface="David" panose="020E0502060401010101" pitchFamily="34" charset="-79"/>
                <a:cs typeface="David" panose="020E0502060401010101" pitchFamily="34" charset="-79"/>
              </a:rPr>
              <a:t>תוקף הלכתי לשטר הכתובה, ואף האיש מוסיף את חתימתו למשנה-תוקף. </a:t>
            </a:r>
          </a:p>
        </p:txBody>
      </p:sp>
    </p:spTree>
    <p:extLst>
      <p:ext uri="{BB962C8B-B14F-4D97-AF65-F5344CB8AC3E}">
        <p14:creationId xmlns:p14="http://schemas.microsoft.com/office/powerpoint/2010/main" val="1127279278"/>
      </p:ext>
    </p:extLst>
  </p:cSld>
  <p:clrMapOvr>
    <a:masterClrMapping/>
  </p:clrMapOvr>
</p:sld>
</file>

<file path=ppt/theme/theme1.xml><?xml version="1.0" encoding="utf-8"?>
<a:theme xmlns:a="http://schemas.openxmlformats.org/drawingml/2006/main" name="מבט לאחור">
  <a:themeElements>
    <a:clrScheme name="נייר">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מבט לאחור">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מבט לאחור">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121</TotalTime>
  <Words>1081</Words>
  <Application>Microsoft Office PowerPoint</Application>
  <PresentationFormat>מסך רחב</PresentationFormat>
  <Paragraphs>70</Paragraphs>
  <Slides>8</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8</vt:i4>
      </vt:variant>
    </vt:vector>
  </HeadingPairs>
  <TitlesOfParts>
    <vt:vector size="13" baseType="lpstr">
      <vt:lpstr>Calibri</vt:lpstr>
      <vt:lpstr>Calibri Light</vt:lpstr>
      <vt:lpstr>David</vt:lpstr>
      <vt:lpstr>Times New Roman</vt:lpstr>
      <vt:lpstr>מבט לאחור</vt:lpstr>
      <vt:lpstr>פרק חמישי הכתובה ערכה: נחושתן מרים</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פרק חמישי הכתובה</dc:title>
  <dc:creator>יצחק נחושתן</dc:creator>
  <cp:lastModifiedBy>תמר גבאי</cp:lastModifiedBy>
  <cp:revision>5</cp:revision>
  <dcterms:created xsi:type="dcterms:W3CDTF">2021-11-13T17:48:05Z</dcterms:created>
  <dcterms:modified xsi:type="dcterms:W3CDTF">2022-01-18T05:50:43Z</dcterms:modified>
</cp:coreProperties>
</file>