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48" r:id="rId1"/>
  </p:sldMasterIdLst>
  <p:sldIdLst>
    <p:sldId id="256" r:id="rId2"/>
    <p:sldId id="257" r:id="rId3"/>
    <p:sldId id="259" r:id="rId4"/>
    <p:sldId id="260" r:id="rId5"/>
    <p:sldId id="261" r:id="rId6"/>
    <p:sldId id="262" r:id="rId7"/>
    <p:sldId id="258" r:id="rId8"/>
    <p:sldId id="263" r:id="rId9"/>
    <p:sldId id="265" r:id="rId10"/>
    <p:sldId id="264" r:id="rId11"/>
    <p:sldId id="266"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702" autoAdjust="0"/>
    <p:restoredTop sz="94660"/>
  </p:normalViewPr>
  <p:slideViewPr>
    <p:cSldViewPr snapToGrid="0">
      <p:cViewPr>
        <p:scale>
          <a:sx n="111" d="100"/>
          <a:sy n="111" d="100"/>
        </p:scale>
        <p:origin x="-102" y="-6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9/22/2020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he-IL"/>
              <a:t>לחץ על הסמל כדי להוסיף תמונה</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he-IL"/>
              <a:t>לחץ כדי לערוך סגנון כותרת של תבנית בסיס</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עמודות">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he-IL"/>
              <a:t>לחץ כדי לערוך סגנון כותרת של תבנית בסיס</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48A87A34-81AB-432B-8DAE-1953F412C126}" type="datetimeFigureOut">
              <a:rPr lang="en-US" dirty="0"/>
              <a:t>9/22/2020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עמודת 3 תמונות">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he-IL"/>
              <a:t>לחץ כדי לערוך סגנון כותרת של תבנית בסיס</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e-IL"/>
              <a:t>לחץ על הסמל כדי להוסיף תמונה</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e-IL"/>
              <a:t>לחץ על הסמל כדי להוסיף תמונה</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e-IL"/>
              <a:t>לחץ על הסמל כדי להוסיף תמונה</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48A87A34-81AB-432B-8DAE-1953F412C126}" type="datetimeFigureOut">
              <a:rPr lang="en-US" dirty="0"/>
              <a:t>9/22/2020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dirty="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141410" y="3073397"/>
            <a:ext cx="4878391" cy="2717801"/>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172200" y="3073397"/>
            <a:ext cx="4875210" cy="2717801"/>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dirty="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9/22/2020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xmY8AZ3RCvU"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1AF615A8-45A8-4FF0-92A2-C57C2842EFD8}"/>
              </a:ext>
            </a:extLst>
          </p:cNvPr>
          <p:cNvSpPr>
            <a:spLocks noGrp="1"/>
          </p:cNvSpPr>
          <p:nvPr>
            <p:ph type="ctrTitle"/>
          </p:nvPr>
        </p:nvSpPr>
        <p:spPr>
          <a:xfrm>
            <a:off x="1876424" y="0"/>
            <a:ext cx="9667876" cy="2387600"/>
          </a:xfrm>
        </p:spPr>
        <p:txBody>
          <a:bodyPr>
            <a:normAutofit/>
          </a:bodyPr>
          <a:lstStyle/>
          <a:p>
            <a:pPr algn="ctr"/>
            <a:r>
              <a:rPr lang="he-IL" sz="6600" dirty="0">
                <a:solidFill>
                  <a:schemeClr val="tx2">
                    <a:lumMod val="75000"/>
                  </a:schemeClr>
                </a:solidFill>
                <a:latin typeface="Choco" panose="00000400000000000000" pitchFamily="2" charset="-79"/>
                <a:cs typeface="Choco" panose="00000400000000000000" pitchFamily="2" charset="-79"/>
              </a:rPr>
              <a:t>שחי לאל/ ר' שלמה אבן גבירול</a:t>
            </a:r>
            <a:endParaRPr lang="he-IL" sz="6600" dirty="0"/>
          </a:p>
        </p:txBody>
      </p:sp>
      <p:sp>
        <p:nvSpPr>
          <p:cNvPr id="3" name="כותרת משנה 2">
            <a:extLst>
              <a:ext uri="{FF2B5EF4-FFF2-40B4-BE49-F238E27FC236}">
                <a16:creationId xmlns:a16="http://schemas.microsoft.com/office/drawing/2014/main" xmlns="" id="{9CBECE31-806F-4387-B1F3-A11F27735442}"/>
              </a:ext>
            </a:extLst>
          </p:cNvPr>
          <p:cNvSpPr>
            <a:spLocks noGrp="1"/>
          </p:cNvSpPr>
          <p:nvPr>
            <p:ph type="subTitle" idx="1"/>
          </p:nvPr>
        </p:nvSpPr>
        <p:spPr>
          <a:xfrm>
            <a:off x="1876424" y="2387600"/>
            <a:ext cx="8791575" cy="1655762"/>
          </a:xfrm>
        </p:spPr>
        <p:txBody>
          <a:bodyPr/>
          <a:lstStyle/>
          <a:p>
            <a:pPr algn="ctr"/>
            <a:r>
              <a:rPr lang="he-IL" sz="3600" dirty="0">
                <a:solidFill>
                  <a:schemeClr val="bg2">
                    <a:lumMod val="75000"/>
                  </a:schemeClr>
                </a:solidFill>
                <a:latin typeface="Choco" panose="00000400000000000000" pitchFamily="2" charset="-79"/>
                <a:cs typeface="Choco" panose="00000400000000000000" pitchFamily="2" charset="-79"/>
              </a:rPr>
              <a:t>המצגת הוכנה ע"י מירה צ'שלר</a:t>
            </a:r>
          </a:p>
          <a:p>
            <a:endParaRPr lang="he-IL" dirty="0"/>
          </a:p>
        </p:txBody>
      </p:sp>
      <p:pic>
        <p:nvPicPr>
          <p:cNvPr id="4" name="תמונה 3">
            <a:extLst>
              <a:ext uri="{FF2B5EF4-FFF2-40B4-BE49-F238E27FC236}">
                <a16:creationId xmlns:a16="http://schemas.microsoft.com/office/drawing/2014/main" xmlns="" id="{A4CAFC47-10C9-4171-8DE0-D0945B036764}"/>
              </a:ext>
            </a:extLst>
          </p:cNvPr>
          <p:cNvPicPr>
            <a:picLocks noChangeAspect="1"/>
          </p:cNvPicPr>
          <p:nvPr/>
        </p:nvPicPr>
        <p:blipFill>
          <a:blip r:embed="rId2"/>
          <a:stretch>
            <a:fillRect/>
          </a:stretch>
        </p:blipFill>
        <p:spPr>
          <a:xfrm>
            <a:off x="9104314" y="3259139"/>
            <a:ext cx="2422524" cy="2422524"/>
          </a:xfrm>
          <a:prstGeom prst="rect">
            <a:avLst/>
          </a:prstGeom>
        </p:spPr>
      </p:pic>
      <p:sp>
        <p:nvSpPr>
          <p:cNvPr id="6" name="תיבת טקסט 5">
            <a:extLst>
              <a:ext uri="{FF2B5EF4-FFF2-40B4-BE49-F238E27FC236}">
                <a16:creationId xmlns:a16="http://schemas.microsoft.com/office/drawing/2014/main" xmlns="" id="{D0066A54-190D-46F8-BF61-4093571D7D49}"/>
              </a:ext>
            </a:extLst>
          </p:cNvPr>
          <p:cNvSpPr txBox="1"/>
          <p:nvPr/>
        </p:nvSpPr>
        <p:spPr>
          <a:xfrm>
            <a:off x="8978900" y="5842000"/>
            <a:ext cx="2520158" cy="369332"/>
          </a:xfrm>
          <a:prstGeom prst="rect">
            <a:avLst/>
          </a:prstGeom>
          <a:noFill/>
        </p:spPr>
        <p:txBody>
          <a:bodyPr wrap="square" rtlCol="1">
            <a:spAutoFit/>
          </a:bodyPr>
          <a:lstStyle/>
          <a:p>
            <a:pPr algn="ctr" rtl="1"/>
            <a:r>
              <a:rPr lang="he-IL" dirty="0"/>
              <a:t>ר' שלמה אבן גבירול</a:t>
            </a:r>
          </a:p>
        </p:txBody>
      </p:sp>
    </p:spTree>
    <p:extLst>
      <p:ext uri="{BB962C8B-B14F-4D97-AF65-F5344CB8AC3E}">
        <p14:creationId xmlns:p14="http://schemas.microsoft.com/office/powerpoint/2010/main" val="3685985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6EC1FC84-9EC0-4228-9DDA-CEFD12C488C0}"/>
              </a:ext>
            </a:extLst>
          </p:cNvPr>
          <p:cNvSpPr>
            <a:spLocks noGrp="1"/>
          </p:cNvSpPr>
          <p:nvPr>
            <p:ph type="title"/>
          </p:nvPr>
        </p:nvSpPr>
        <p:spPr>
          <a:xfrm>
            <a:off x="1100226" y="685800"/>
            <a:ext cx="9904459" cy="1231900"/>
          </a:xfrm>
        </p:spPr>
        <p:txBody>
          <a:bodyPr/>
          <a:lstStyle/>
          <a:p>
            <a:pPr algn="r"/>
            <a:r>
              <a:rPr lang="he-IL" b="1" u="sng" dirty="0"/>
              <a:t>מאפייני שיר הרשות</a:t>
            </a:r>
          </a:p>
        </p:txBody>
      </p:sp>
      <p:sp>
        <p:nvSpPr>
          <p:cNvPr id="3" name="מציין מיקום טקסט 2">
            <a:extLst>
              <a:ext uri="{FF2B5EF4-FFF2-40B4-BE49-F238E27FC236}">
                <a16:creationId xmlns:a16="http://schemas.microsoft.com/office/drawing/2014/main" xmlns="" id="{B6289229-5240-434A-856A-E0A09ED46805}"/>
              </a:ext>
            </a:extLst>
          </p:cNvPr>
          <p:cNvSpPr>
            <a:spLocks noGrp="1"/>
          </p:cNvSpPr>
          <p:nvPr>
            <p:ph type="body" sz="half" idx="2"/>
          </p:nvPr>
        </p:nvSpPr>
        <p:spPr>
          <a:xfrm>
            <a:off x="1187315" y="1816100"/>
            <a:ext cx="9904459" cy="3479798"/>
          </a:xfrm>
        </p:spPr>
        <p:txBody>
          <a:bodyPr>
            <a:normAutofit fontScale="92500"/>
          </a:bodyPr>
          <a:lstStyle/>
          <a:p>
            <a:r>
              <a:rPr lang="he-IL" sz="2000" b="1" dirty="0"/>
              <a:t>1</a:t>
            </a:r>
            <a:r>
              <a:rPr lang="he-IL" sz="2800" b="1" dirty="0"/>
              <a:t>.</a:t>
            </a:r>
            <a:r>
              <a:rPr lang="he-IL" sz="2800" b="1" dirty="0">
                <a:solidFill>
                  <a:schemeClr val="bg1"/>
                </a:solidFill>
              </a:rPr>
              <a:t> </a:t>
            </a:r>
            <a:r>
              <a:rPr lang="he-IL" sz="2800" b="1" dirty="0"/>
              <a:t>שיר שמטרתו בקשת רשות להתפלל, להיות שליח ציבור. בשיר זה החזן    </a:t>
            </a:r>
            <a:r>
              <a:rPr lang="en-US" sz="2800" b="1" dirty="0"/>
              <a:t/>
            </a:r>
            <a:br>
              <a:rPr lang="en-US" sz="2800" b="1" dirty="0"/>
            </a:br>
            <a:r>
              <a:rPr lang="he-IL" sz="2800" b="1" dirty="0"/>
              <a:t>   מבקש רשות מהמתפללים להיות החזן, שליח הציבור שלהם.</a:t>
            </a:r>
            <a:r>
              <a:rPr lang="en-US" sz="2800" b="1" dirty="0"/>
              <a:t/>
            </a:r>
            <a:br>
              <a:rPr lang="en-US" sz="2800" b="1" dirty="0"/>
            </a:br>
            <a:r>
              <a:rPr lang="he-IL" sz="2800" b="1" dirty="0"/>
              <a:t>2. שיר רשות הוא שיר קודש המשמש פתיחה קצרה לתפילה מסוימת.</a:t>
            </a:r>
            <a:r>
              <a:rPr lang="en-US" sz="2800" b="1" dirty="0"/>
              <a:t/>
            </a:r>
            <a:br>
              <a:rPr lang="en-US" sz="2800" b="1" dirty="0"/>
            </a:br>
            <a:r>
              <a:rPr lang="he-IL" sz="2800" b="1" dirty="0"/>
              <a:t>3. שיר קצר (4-5 טורים) בעל חרוז מבריח.</a:t>
            </a:r>
            <a:r>
              <a:rPr lang="en-US" sz="2800" b="1" dirty="0"/>
              <a:t/>
            </a:r>
            <a:br>
              <a:rPr lang="en-US" sz="2800" b="1" dirty="0"/>
            </a:br>
            <a:r>
              <a:rPr lang="he-IL" sz="2800" b="1" dirty="0"/>
              <a:t>4. שיר רשות מאופיין הערוב תכנים פילוסופיים ואישיים.</a:t>
            </a:r>
            <a:r>
              <a:rPr lang="en-US" sz="2800" b="1" dirty="0"/>
              <a:t/>
            </a:r>
            <a:br>
              <a:rPr lang="en-US" sz="2800" b="1" dirty="0"/>
            </a:br>
            <a:r>
              <a:rPr lang="he-IL" sz="2800" b="1" dirty="0"/>
              <a:t>5. סיום שיר הרשות (בדרך-כלל בטור האחרון בשיר) יש רמז למקום השיר </a:t>
            </a:r>
            <a:r>
              <a:rPr lang="en-US" sz="2800" b="1" dirty="0"/>
              <a:t/>
            </a:r>
            <a:br>
              <a:rPr lang="en-US" sz="2800" b="1" dirty="0"/>
            </a:br>
            <a:r>
              <a:rPr lang="he-IL" sz="2800" b="1" dirty="0"/>
              <a:t>    בתפילה.</a:t>
            </a:r>
          </a:p>
        </p:txBody>
      </p:sp>
    </p:spTree>
    <p:extLst>
      <p:ext uri="{BB962C8B-B14F-4D97-AF65-F5344CB8AC3E}">
        <p14:creationId xmlns:p14="http://schemas.microsoft.com/office/powerpoint/2010/main" val="4074961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7669A81-0FC8-4E5D-B839-88F9260D0382}"/>
              </a:ext>
            </a:extLst>
          </p:cNvPr>
          <p:cNvSpPr>
            <a:spLocks noGrp="1"/>
          </p:cNvSpPr>
          <p:nvPr>
            <p:ph type="title"/>
          </p:nvPr>
        </p:nvSpPr>
        <p:spPr>
          <a:xfrm>
            <a:off x="1141456" y="469900"/>
            <a:ext cx="9909134" cy="2870200"/>
          </a:xfrm>
        </p:spPr>
        <p:txBody>
          <a:bodyPr>
            <a:normAutofit fontScale="90000"/>
          </a:bodyPr>
          <a:lstStyle/>
          <a:p>
            <a:pPr algn="r"/>
            <a:r>
              <a:rPr lang="he-IL" sz="2200" b="1" dirty="0"/>
              <a:t/>
            </a:r>
            <a:br>
              <a:rPr lang="he-IL" sz="2200" b="1" dirty="0"/>
            </a:br>
            <a:r>
              <a:rPr lang="he-IL" sz="2200" b="1" dirty="0">
                <a:solidFill>
                  <a:schemeClr val="bg1"/>
                </a:solidFill>
                <a:latin typeface="Choco" panose="00000400000000000000" pitchFamily="2" charset="-79"/>
                <a:cs typeface="Choco" panose="00000400000000000000" pitchFamily="2" charset="-79"/>
              </a:rPr>
              <a:t/>
            </a:r>
            <a:br>
              <a:rPr lang="he-IL" sz="2200" b="1" dirty="0">
                <a:solidFill>
                  <a:schemeClr val="bg1"/>
                </a:solidFill>
                <a:latin typeface="Choco" panose="00000400000000000000" pitchFamily="2" charset="-79"/>
                <a:cs typeface="Choco" panose="00000400000000000000" pitchFamily="2" charset="-79"/>
              </a:rPr>
            </a:br>
            <a:r>
              <a:rPr lang="he-IL" sz="2200" b="1" dirty="0">
                <a:solidFill>
                  <a:schemeClr val="bg1"/>
                </a:solidFill>
                <a:latin typeface="Choco" panose="00000400000000000000" pitchFamily="2" charset="-79"/>
                <a:cs typeface="Choco" panose="00000400000000000000" pitchFamily="2" charset="-79"/>
              </a:rPr>
              <a:t>שְׁחִי לָאֵל / שלמה אבן-גבירול</a:t>
            </a:r>
            <a:r>
              <a:rPr lang="he-IL" sz="2200" b="1" dirty="0"/>
              <a:t/>
            </a:r>
            <a:br>
              <a:rPr lang="he-IL" sz="2200" b="1" dirty="0"/>
            </a:br>
            <a:r>
              <a:rPr lang="en-US" sz="2200" dirty="0"/>
              <a:t/>
            </a:r>
            <a:br>
              <a:rPr lang="en-US" sz="2200" dirty="0"/>
            </a:br>
            <a:r>
              <a:rPr lang="he-IL" sz="2200" b="1" dirty="0">
                <a:solidFill>
                  <a:schemeClr val="bg1"/>
                </a:solidFill>
                <a:latin typeface="Choco" panose="00000400000000000000" pitchFamily="2" charset="-79"/>
                <a:cs typeface="Choco" panose="00000400000000000000" pitchFamily="2" charset="-79"/>
              </a:rPr>
              <a:t>שְׁחִי לָאֵל, יְחִידָה הַחֲכָמָה, / וְרוּצִי לַעֲבֹד אוֹתוֹ בְּאֵימָה,</a:t>
            </a:r>
            <a:r>
              <a:rPr lang="en-US" sz="2200" b="1" dirty="0">
                <a:solidFill>
                  <a:schemeClr val="bg1"/>
                </a:solidFill>
                <a:cs typeface="Choco" panose="00000400000000000000" pitchFamily="2" charset="-79"/>
              </a:rPr>
              <a:t/>
            </a:r>
            <a:br>
              <a:rPr lang="en-US" sz="2200" b="1" dirty="0">
                <a:solidFill>
                  <a:schemeClr val="bg1"/>
                </a:solidFill>
                <a:cs typeface="Choco" panose="00000400000000000000" pitchFamily="2" charset="-79"/>
              </a:rPr>
            </a:br>
            <a:r>
              <a:rPr lang="he-IL" sz="2200" b="1" dirty="0">
                <a:solidFill>
                  <a:schemeClr val="bg1"/>
                </a:solidFill>
                <a:latin typeface="Choco" panose="00000400000000000000" pitchFamily="2" charset="-79"/>
                <a:cs typeface="Choco" panose="00000400000000000000" pitchFamily="2" charset="-79"/>
              </a:rPr>
              <a:t>לְעוֹלָמֵךְ פְנֵי לֵילֵךְ וְיוֹמֵךְ, / וְלָמָּה תִרְדְפִי הֶבֶל וְלָמָּה?</a:t>
            </a:r>
            <a:r>
              <a:rPr lang="en-US" sz="2200" b="1" dirty="0">
                <a:solidFill>
                  <a:schemeClr val="bg1"/>
                </a:solidFill>
                <a:cs typeface="Choco" panose="00000400000000000000" pitchFamily="2" charset="-79"/>
              </a:rPr>
              <a:t/>
            </a:r>
            <a:br>
              <a:rPr lang="en-US" sz="2200" b="1" dirty="0">
                <a:solidFill>
                  <a:schemeClr val="bg1"/>
                </a:solidFill>
                <a:cs typeface="Choco" panose="00000400000000000000" pitchFamily="2" charset="-79"/>
              </a:rPr>
            </a:br>
            <a:r>
              <a:rPr lang="he-IL" sz="2200" b="1" dirty="0">
                <a:solidFill>
                  <a:schemeClr val="bg1"/>
                </a:solidFill>
                <a:latin typeface="Choco" panose="00000400000000000000" pitchFamily="2" charset="-79"/>
                <a:cs typeface="Choco" panose="00000400000000000000" pitchFamily="2" charset="-79"/>
              </a:rPr>
              <a:t>מְשׁוּלָה אַתְּ בְּחַיּוּתֵךְ לְאֵל חַי, / אֲשֶׁר נֶעְלָם כְּמוֹ אַתְּ נֶעֱלָמָה.</a:t>
            </a:r>
            <a:r>
              <a:rPr lang="en-US" sz="2200" b="1" dirty="0">
                <a:solidFill>
                  <a:schemeClr val="bg1"/>
                </a:solidFill>
                <a:cs typeface="Choco" panose="00000400000000000000" pitchFamily="2" charset="-79"/>
              </a:rPr>
              <a:t/>
            </a:r>
            <a:br>
              <a:rPr lang="en-US" sz="2200" b="1" dirty="0">
                <a:solidFill>
                  <a:schemeClr val="bg1"/>
                </a:solidFill>
                <a:cs typeface="Choco" panose="00000400000000000000" pitchFamily="2" charset="-79"/>
              </a:rPr>
            </a:br>
            <a:r>
              <a:rPr lang="he-IL" sz="2200" b="1" dirty="0">
                <a:solidFill>
                  <a:schemeClr val="bg1"/>
                </a:solidFill>
                <a:latin typeface="Choco" panose="00000400000000000000" pitchFamily="2" charset="-79"/>
                <a:cs typeface="Choco" panose="00000400000000000000" pitchFamily="2" charset="-79"/>
              </a:rPr>
              <a:t>הֲלֹא אִם יוֹצְרֵךְ טָהוֹר וְנָקִי – / דְּעִי כִּי כֵן טְהוֹרָה אַתְּ וְתַמָּה.</a:t>
            </a:r>
            <a:r>
              <a:rPr lang="en-US" sz="2200" b="1" dirty="0">
                <a:solidFill>
                  <a:schemeClr val="bg1"/>
                </a:solidFill>
                <a:cs typeface="Choco" panose="00000400000000000000" pitchFamily="2" charset="-79"/>
              </a:rPr>
              <a:t/>
            </a:r>
            <a:br>
              <a:rPr lang="en-US" sz="2200" b="1" dirty="0">
                <a:solidFill>
                  <a:schemeClr val="bg1"/>
                </a:solidFill>
                <a:cs typeface="Choco" panose="00000400000000000000" pitchFamily="2" charset="-79"/>
              </a:rPr>
            </a:br>
            <a:r>
              <a:rPr lang="he-IL" sz="2200" b="1" dirty="0">
                <a:solidFill>
                  <a:schemeClr val="bg1"/>
                </a:solidFill>
                <a:latin typeface="Choco" panose="00000400000000000000" pitchFamily="2" charset="-79"/>
                <a:cs typeface="Choco" panose="00000400000000000000" pitchFamily="2" charset="-79"/>
              </a:rPr>
              <a:t>חֲסִין </a:t>
            </a:r>
            <a:r>
              <a:rPr lang="he-IL" sz="2200" b="1" dirty="0" err="1">
                <a:solidFill>
                  <a:schemeClr val="bg1"/>
                </a:solidFill>
                <a:latin typeface="Choco" panose="00000400000000000000" pitchFamily="2" charset="-79"/>
                <a:cs typeface="Choco" panose="00000400000000000000" pitchFamily="2" charset="-79"/>
              </a:rPr>
              <a:t>יִשָּׂא</a:t>
            </a:r>
            <a:r>
              <a:rPr lang="he-IL" sz="2200" b="1" dirty="0">
                <a:solidFill>
                  <a:schemeClr val="bg1"/>
                </a:solidFill>
                <a:latin typeface="Choco" panose="00000400000000000000" pitchFamily="2" charset="-79"/>
                <a:cs typeface="Choco" panose="00000400000000000000" pitchFamily="2" charset="-79"/>
              </a:rPr>
              <a:t> שְׁחָקִים עַל זְרֹעוֹ – / כְּמוֹ </a:t>
            </a:r>
            <a:r>
              <a:rPr lang="he-IL" sz="2200" b="1" dirty="0" err="1">
                <a:solidFill>
                  <a:schemeClr val="bg1"/>
                </a:solidFill>
                <a:latin typeface="Choco" panose="00000400000000000000" pitchFamily="2" charset="-79"/>
                <a:cs typeface="Choco" panose="00000400000000000000" pitchFamily="2" charset="-79"/>
              </a:rPr>
              <a:t>תִשְׂאִי</a:t>
            </a:r>
            <a:r>
              <a:rPr lang="he-IL" sz="2200" b="1" dirty="0">
                <a:solidFill>
                  <a:schemeClr val="bg1"/>
                </a:solidFill>
                <a:latin typeface="Choco" panose="00000400000000000000" pitchFamily="2" charset="-79"/>
                <a:cs typeface="Choco" panose="00000400000000000000" pitchFamily="2" charset="-79"/>
              </a:rPr>
              <a:t> גְּוִיָּה נֶאֱלָמָה.</a:t>
            </a:r>
            <a:r>
              <a:rPr lang="en-US" sz="2200" b="1" dirty="0">
                <a:solidFill>
                  <a:schemeClr val="bg1"/>
                </a:solidFill>
                <a:cs typeface="Choco" panose="00000400000000000000" pitchFamily="2" charset="-79"/>
              </a:rPr>
              <a:t/>
            </a:r>
            <a:br>
              <a:rPr lang="en-US" sz="2200" b="1" dirty="0">
                <a:solidFill>
                  <a:schemeClr val="bg1"/>
                </a:solidFill>
                <a:cs typeface="Choco" panose="00000400000000000000" pitchFamily="2" charset="-79"/>
              </a:rPr>
            </a:br>
            <a:r>
              <a:rPr lang="he-IL" sz="2200" b="1" dirty="0">
                <a:solidFill>
                  <a:schemeClr val="bg1"/>
                </a:solidFill>
                <a:latin typeface="Choco" panose="00000400000000000000" pitchFamily="2" charset="-79"/>
                <a:cs typeface="Choco" panose="00000400000000000000" pitchFamily="2" charset="-79"/>
              </a:rPr>
              <a:t>זְמִירוֹת קַדְּמִי, נַפְשִׁי, לְצוּרֵךְ / אֲשֶׁר לֹא שָׂם דְּמוּתֵךְ בָּאֲדָמָה.</a:t>
            </a:r>
            <a:r>
              <a:rPr lang="en-US" sz="2200" b="1" dirty="0">
                <a:solidFill>
                  <a:schemeClr val="bg1"/>
                </a:solidFill>
                <a:cs typeface="Choco" panose="00000400000000000000" pitchFamily="2" charset="-79"/>
              </a:rPr>
              <a:t/>
            </a:r>
            <a:br>
              <a:rPr lang="en-US" sz="2200" b="1" dirty="0">
                <a:solidFill>
                  <a:schemeClr val="bg1"/>
                </a:solidFill>
                <a:cs typeface="Choco" panose="00000400000000000000" pitchFamily="2" charset="-79"/>
              </a:rPr>
            </a:br>
            <a:r>
              <a:rPr lang="he-IL" sz="2200" b="1" dirty="0">
                <a:solidFill>
                  <a:schemeClr val="bg1"/>
                </a:solidFill>
                <a:latin typeface="Choco" panose="00000400000000000000" pitchFamily="2" charset="-79"/>
                <a:cs typeface="Choco" panose="00000400000000000000" pitchFamily="2" charset="-79"/>
              </a:rPr>
              <a:t>קְרָבַי, בָּרֲכוּ תָמִיד לְצוּרְכֶם / אֲשֶׁר לִשְׁמוֹ תְהַלֵּל כֹּל</a:t>
            </a:r>
            <a:r>
              <a:rPr lang="he-IL" sz="2200" b="1" dirty="0">
                <a:latin typeface="Choco" panose="00000400000000000000" pitchFamily="2" charset="-79"/>
              </a:rPr>
              <a:t> </a:t>
            </a:r>
            <a:r>
              <a:rPr lang="he-IL" sz="2200" b="1" dirty="0">
                <a:solidFill>
                  <a:srgbClr val="FF0000"/>
                </a:solidFill>
                <a:latin typeface="Choco" panose="00000400000000000000" pitchFamily="2" charset="-79"/>
              </a:rPr>
              <a:t>נְשָׁמָה!</a:t>
            </a:r>
            <a:r>
              <a:rPr lang="en-US" sz="2200" b="1" dirty="0">
                <a:solidFill>
                  <a:srgbClr val="FF0000"/>
                </a:solidFill>
                <a:latin typeface="Choco" panose="00000400000000000000" pitchFamily="2" charset="-79"/>
              </a:rPr>
              <a:t/>
            </a:r>
            <a:br>
              <a:rPr lang="en-US" sz="2200" b="1" dirty="0">
                <a:solidFill>
                  <a:srgbClr val="FF0000"/>
                </a:solidFill>
                <a:latin typeface="Choco" panose="00000400000000000000" pitchFamily="2" charset="-79"/>
              </a:rPr>
            </a:br>
            <a:r>
              <a:rPr lang="he-IL" sz="2200" b="1" dirty="0">
                <a:solidFill>
                  <a:srgbClr val="FF0000"/>
                </a:solidFill>
                <a:latin typeface="Choco" panose="00000400000000000000" pitchFamily="2" charset="-79"/>
              </a:rPr>
              <a:t>                                                                                      </a:t>
            </a:r>
            <a:r>
              <a:rPr lang="he-IL" sz="2200" b="1" dirty="0">
                <a:solidFill>
                  <a:srgbClr val="FF00FF"/>
                </a:solidFill>
                <a:latin typeface="Choco" panose="00000400000000000000" pitchFamily="2" charset="-79"/>
              </a:rPr>
              <a:t>שרשור= מילה מן השיר שמתחברת לתפילה.</a:t>
            </a:r>
            <a:r>
              <a:rPr lang="he-IL" sz="2200" b="1" dirty="0">
                <a:solidFill>
                  <a:srgbClr val="FF0000"/>
                </a:solidFill>
                <a:latin typeface="Choco" panose="00000400000000000000" pitchFamily="2" charset="-79"/>
              </a:rPr>
              <a:t/>
            </a:r>
            <a:br>
              <a:rPr lang="he-IL" sz="2200" b="1" dirty="0">
                <a:solidFill>
                  <a:srgbClr val="FF0000"/>
                </a:solidFill>
                <a:latin typeface="Choco" panose="00000400000000000000" pitchFamily="2" charset="-79"/>
              </a:rPr>
            </a:br>
            <a:r>
              <a:rPr lang="en-US" sz="2200" b="1" dirty="0">
                <a:solidFill>
                  <a:srgbClr val="FF0000"/>
                </a:solidFill>
                <a:latin typeface="Choco" panose="00000400000000000000" pitchFamily="2" charset="-79"/>
              </a:rPr>
              <a:t>                                                      </a:t>
            </a:r>
            <a:r>
              <a:rPr lang="en-US" sz="2200" b="1" dirty="0">
                <a:solidFill>
                  <a:schemeClr val="bg1"/>
                </a:solidFill>
              </a:rPr>
              <a:t/>
            </a:r>
            <a:br>
              <a:rPr lang="en-US" sz="2200" b="1" dirty="0">
                <a:solidFill>
                  <a:schemeClr val="bg1"/>
                </a:solidFill>
              </a:rPr>
            </a:br>
            <a:r>
              <a:rPr lang="he-IL" b="1" dirty="0">
                <a:solidFill>
                  <a:schemeClr val="bg1"/>
                </a:solidFill>
                <a:latin typeface="Choco" panose="00000400000000000000" pitchFamily="2" charset="-79"/>
              </a:rPr>
              <a:t> </a:t>
            </a:r>
            <a:r>
              <a:rPr lang="en-US" b="1" dirty="0">
                <a:solidFill>
                  <a:schemeClr val="bg1"/>
                </a:solidFill>
              </a:rPr>
              <a:t/>
            </a:r>
            <a:br>
              <a:rPr lang="en-US" b="1" dirty="0">
                <a:solidFill>
                  <a:schemeClr val="bg1"/>
                </a:solidFill>
              </a:rPr>
            </a:br>
            <a:endParaRPr lang="he-IL" dirty="0"/>
          </a:p>
        </p:txBody>
      </p:sp>
      <p:sp>
        <p:nvSpPr>
          <p:cNvPr id="3" name="מציין מיקום טקסט 2">
            <a:extLst>
              <a:ext uri="{FF2B5EF4-FFF2-40B4-BE49-F238E27FC236}">
                <a16:creationId xmlns:a16="http://schemas.microsoft.com/office/drawing/2014/main" xmlns="" id="{FD3AC145-149F-4BF1-922E-E7EAD1DE98C5}"/>
              </a:ext>
            </a:extLst>
          </p:cNvPr>
          <p:cNvSpPr>
            <a:spLocks noGrp="1"/>
          </p:cNvSpPr>
          <p:nvPr>
            <p:ph type="body" sz="half" idx="2"/>
          </p:nvPr>
        </p:nvSpPr>
        <p:spPr>
          <a:xfrm>
            <a:off x="1141410" y="3022600"/>
            <a:ext cx="3265489" cy="3530600"/>
          </a:xfrm>
        </p:spPr>
        <p:txBody>
          <a:bodyPr>
            <a:normAutofit/>
          </a:bodyPr>
          <a:lstStyle/>
          <a:p>
            <a:r>
              <a:rPr lang="he-IL" dirty="0">
                <a:solidFill>
                  <a:srgbClr val="FF0000"/>
                </a:solidFill>
              </a:rPr>
              <a:t>נִשְׁמַת</a:t>
            </a:r>
            <a:r>
              <a:rPr lang="he-IL" dirty="0"/>
              <a:t> כָּל חַי תְּבָרֵךְ אֶת שִׁמְךָ יְהֹוָה </a:t>
            </a:r>
            <a:r>
              <a:rPr lang="he-IL" dirty="0" err="1"/>
              <a:t>אֱלֹהֵינו</a:t>
            </a:r>
            <a:r>
              <a:rPr lang="he-IL" dirty="0"/>
              <a:t>ּ וְרוּחַ כָּל בָּשָׂר תְּפָאֵר וּתְרוֹמֵם זִכְרְךָ מַלְכֵּנוּ תָּמִיד, מִן הָעוֹלָם וְעַד הָעוֹלָם אַתָּה אֵל, </a:t>
            </a:r>
            <a:r>
              <a:rPr lang="he-IL" dirty="0" err="1"/>
              <a:t>וּמִבַּלְעֲדֶיך</a:t>
            </a:r>
            <a:r>
              <a:rPr lang="he-IL" dirty="0"/>
              <a:t>ָ אֵין לָנוּ (מֶלֶךְ) גּוֹאֵל וּמוֹשִׁיעַ, פּוֹדֶה וּמַצִּיל, וְעוֹנֶה וּמְרַחֵם, בְּכָל עֵת צָרָה וְצוּקָה, אֵין לָנוּ מֶלֶךְ עוֹזֵר וְסוֹמֵךְ אֶלָּא אָתָּה.</a:t>
            </a:r>
            <a:br>
              <a:rPr lang="he-IL" dirty="0"/>
            </a:br>
            <a:r>
              <a:rPr lang="he-IL" b="1" dirty="0">
                <a:solidFill>
                  <a:schemeClr val="bg1"/>
                </a:solidFill>
              </a:rPr>
              <a:t>(שחרית ביום הכיפורים).</a:t>
            </a:r>
          </a:p>
        </p:txBody>
      </p:sp>
      <p:cxnSp>
        <p:nvCxnSpPr>
          <p:cNvPr id="8" name="מחבר חץ ישר 7">
            <a:extLst>
              <a:ext uri="{FF2B5EF4-FFF2-40B4-BE49-F238E27FC236}">
                <a16:creationId xmlns:a16="http://schemas.microsoft.com/office/drawing/2014/main" xmlns="" id="{EF33FBDA-8A84-43F9-AC20-DD5DF6D641AD}"/>
              </a:ext>
            </a:extLst>
          </p:cNvPr>
          <p:cNvCxnSpPr>
            <a:cxnSpLocks/>
          </p:cNvCxnSpPr>
          <p:nvPr/>
        </p:nvCxnSpPr>
        <p:spPr>
          <a:xfrm flipH="1">
            <a:off x="4406900" y="2768600"/>
            <a:ext cx="1689100" cy="762000"/>
          </a:xfrm>
          <a:prstGeom prst="straightConnector1">
            <a:avLst/>
          </a:prstGeom>
          <a:ln>
            <a:solidFill>
              <a:srgbClr val="FF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xmlns="" id="{9166CF30-B445-4AC5-9243-1B0BF1AA1F98}"/>
              </a:ext>
            </a:extLst>
          </p:cNvPr>
          <p:cNvSpPr txBox="1"/>
          <p:nvPr/>
        </p:nvSpPr>
        <p:spPr>
          <a:xfrm>
            <a:off x="5727700" y="3149600"/>
            <a:ext cx="5322844" cy="2585323"/>
          </a:xfrm>
          <a:prstGeom prst="rect">
            <a:avLst/>
          </a:prstGeom>
          <a:noFill/>
        </p:spPr>
        <p:txBody>
          <a:bodyPr wrap="square" rtlCol="1">
            <a:spAutoFit/>
          </a:bodyPr>
          <a:lstStyle/>
          <a:p>
            <a:pPr algn="r"/>
            <a:endParaRPr lang="he-IL" dirty="0">
              <a:solidFill>
                <a:srgbClr val="FFFF00"/>
              </a:solidFill>
            </a:endParaRPr>
          </a:p>
          <a:p>
            <a:pPr algn="r"/>
            <a:endParaRPr lang="he-IL" dirty="0">
              <a:solidFill>
                <a:srgbClr val="FFFF00"/>
              </a:solidFill>
            </a:endParaRPr>
          </a:p>
          <a:p>
            <a:pPr algn="r"/>
            <a:r>
              <a:rPr lang="he-IL" dirty="0">
                <a:solidFill>
                  <a:srgbClr val="FFFF00"/>
                </a:solidFill>
              </a:rPr>
              <a:t>המילה</a:t>
            </a:r>
            <a:r>
              <a:rPr lang="he-IL" dirty="0"/>
              <a:t> </a:t>
            </a:r>
            <a:r>
              <a:rPr lang="he-IL" dirty="0">
                <a:solidFill>
                  <a:srgbClr val="FF0000"/>
                </a:solidFill>
              </a:rPr>
              <a:t>"נשמה" </a:t>
            </a:r>
            <a:r>
              <a:rPr lang="he-IL" dirty="0">
                <a:solidFill>
                  <a:srgbClr val="FFFF00"/>
                </a:solidFill>
              </a:rPr>
              <a:t>מן השיר </a:t>
            </a:r>
            <a:r>
              <a:rPr lang="he-IL" dirty="0" err="1">
                <a:solidFill>
                  <a:srgbClr val="FFFF00"/>
                </a:solidFill>
              </a:rPr>
              <a:t>משתרשרת</a:t>
            </a:r>
            <a:r>
              <a:rPr lang="he-IL" dirty="0">
                <a:solidFill>
                  <a:srgbClr val="FFFF00"/>
                </a:solidFill>
              </a:rPr>
              <a:t>= מתחברת לתפילת</a:t>
            </a:r>
            <a:r>
              <a:rPr lang="he-IL" dirty="0"/>
              <a:t> </a:t>
            </a:r>
            <a:r>
              <a:rPr lang="he-IL" dirty="0">
                <a:solidFill>
                  <a:srgbClr val="FF0000"/>
                </a:solidFill>
              </a:rPr>
              <a:t>"נשמת כל חי" </a:t>
            </a:r>
            <a:r>
              <a:rPr lang="he-IL" dirty="0">
                <a:solidFill>
                  <a:srgbClr val="FFFF00"/>
                </a:solidFill>
              </a:rPr>
              <a:t>של שחרית של יום כיפור.</a:t>
            </a:r>
            <a:r>
              <a:rPr lang="en-US" dirty="0">
                <a:solidFill>
                  <a:srgbClr val="FFFF00"/>
                </a:solidFill>
              </a:rPr>
              <a:t/>
            </a:r>
            <a:br>
              <a:rPr lang="en-US" dirty="0">
                <a:solidFill>
                  <a:srgbClr val="FFFF00"/>
                </a:solidFill>
              </a:rPr>
            </a:br>
            <a:r>
              <a:rPr lang="he-IL" dirty="0">
                <a:solidFill>
                  <a:srgbClr val="FFFF00"/>
                </a:solidFill>
              </a:rPr>
              <a:t>שיר רשות= בשיר זה פותח החזן ומבקש מן המתפללים רשות להיות החזן= שליח הציבור שלהם ומיד לאחר השיר, ממשיך החזן לתפילת "נשמת כל חי".</a:t>
            </a:r>
            <a:r>
              <a:rPr lang="en-US" dirty="0">
                <a:solidFill>
                  <a:srgbClr val="FFFF00"/>
                </a:solidFill>
              </a:rPr>
              <a:t/>
            </a:r>
            <a:br>
              <a:rPr lang="en-US" dirty="0">
                <a:solidFill>
                  <a:srgbClr val="FFFF00"/>
                </a:solidFill>
              </a:rPr>
            </a:br>
            <a:r>
              <a:rPr lang="he-IL" dirty="0">
                <a:solidFill>
                  <a:srgbClr val="FFFF00"/>
                </a:solidFill>
              </a:rPr>
              <a:t>השיר הוא "רשות לנשמת" כלומר הקדמה לתפילת "נשמת כל חי" הנאמרת ע"י החזן  בשחרית של יום כיפור.</a:t>
            </a:r>
          </a:p>
        </p:txBody>
      </p:sp>
    </p:spTree>
    <p:extLst>
      <p:ext uri="{BB962C8B-B14F-4D97-AF65-F5344CB8AC3E}">
        <p14:creationId xmlns:p14="http://schemas.microsoft.com/office/powerpoint/2010/main" val="2165878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C2328A95-DDAC-4F27-9047-EE664F02D3EB}"/>
              </a:ext>
            </a:extLst>
          </p:cNvPr>
          <p:cNvSpPr>
            <a:spLocks noGrp="1"/>
          </p:cNvSpPr>
          <p:nvPr>
            <p:ph type="title"/>
          </p:nvPr>
        </p:nvSpPr>
        <p:spPr/>
        <p:txBody>
          <a:bodyPr/>
          <a:lstStyle/>
          <a:p>
            <a:pPr algn="r"/>
            <a:r>
              <a:rPr lang="he-IL" dirty="0"/>
              <a:t>איך יודעים שלפנינו שיר קודש?</a:t>
            </a:r>
            <a:br>
              <a:rPr lang="he-IL" dirty="0"/>
            </a:br>
            <a:r>
              <a:rPr lang="he-IL" dirty="0"/>
              <a:t>א. אקרוסטיכון</a:t>
            </a:r>
            <a:r>
              <a:rPr lang="en-US" dirty="0"/>
              <a:t/>
            </a:r>
            <a:br>
              <a:rPr lang="en-US" dirty="0"/>
            </a:br>
            <a:r>
              <a:rPr lang="he-IL" dirty="0"/>
              <a:t>ב. שרשור בין מילה בטור האחרון בשיר לבין מילה בתפילה.</a:t>
            </a:r>
            <a:br>
              <a:rPr lang="he-IL" dirty="0"/>
            </a:br>
            <a:r>
              <a:rPr lang="he-IL" dirty="0"/>
              <a:t/>
            </a:r>
            <a:br>
              <a:rPr lang="he-IL" dirty="0"/>
            </a:br>
            <a:r>
              <a:rPr lang="he-IL" dirty="0"/>
              <a:t>היכן נמצא שיר קודש?</a:t>
            </a:r>
            <a:br>
              <a:rPr lang="he-IL" dirty="0"/>
            </a:br>
            <a:r>
              <a:rPr lang="he-IL" dirty="0"/>
              <a:t>שיר קודש מקומו בתפילה. </a:t>
            </a:r>
          </a:p>
        </p:txBody>
      </p:sp>
    </p:spTree>
    <p:extLst>
      <p:ext uri="{BB962C8B-B14F-4D97-AF65-F5344CB8AC3E}">
        <p14:creationId xmlns:p14="http://schemas.microsoft.com/office/powerpoint/2010/main" val="3019561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77515A5D-F39F-435D-AD7A-D951D67935FA}"/>
              </a:ext>
            </a:extLst>
          </p:cNvPr>
          <p:cNvSpPr>
            <a:spLocks noGrp="1"/>
          </p:cNvSpPr>
          <p:nvPr>
            <p:ph type="title"/>
          </p:nvPr>
        </p:nvSpPr>
        <p:spPr/>
        <p:txBody>
          <a:bodyPr>
            <a:normAutofit fontScale="90000"/>
          </a:bodyPr>
          <a:lstStyle/>
          <a:p>
            <a:pPr algn="r"/>
            <a:r>
              <a:rPr lang="he-IL" dirty="0"/>
              <a:t/>
            </a:r>
            <a:br>
              <a:rPr lang="he-IL" dirty="0"/>
            </a:br>
            <a:r>
              <a:rPr lang="he-IL" dirty="0"/>
              <a:t/>
            </a:r>
            <a:br>
              <a:rPr lang="he-IL" dirty="0"/>
            </a:br>
            <a:r>
              <a:rPr lang="he-IL" dirty="0"/>
              <a:t/>
            </a:r>
            <a:br>
              <a:rPr lang="he-IL" dirty="0"/>
            </a:br>
            <a:r>
              <a:rPr lang="he-IL" dirty="0"/>
              <a:t/>
            </a:r>
            <a:br>
              <a:rPr lang="he-IL" dirty="0"/>
            </a:br>
            <a:r>
              <a:rPr lang="he-IL" dirty="0"/>
              <a:t/>
            </a:r>
            <a:br>
              <a:rPr lang="he-IL" dirty="0"/>
            </a:br>
            <a:r>
              <a:rPr lang="he-IL" dirty="0"/>
              <a:t>אמצעים ספרותיים</a:t>
            </a:r>
            <a:br>
              <a:rPr lang="he-IL" dirty="0"/>
            </a:br>
            <a:r>
              <a:rPr lang="he-IL" dirty="0"/>
              <a:t/>
            </a:r>
            <a:br>
              <a:rPr lang="he-IL" dirty="0"/>
            </a:br>
            <a:r>
              <a:rPr lang="he-IL" dirty="0"/>
              <a:t>לחן של השיר</a:t>
            </a:r>
            <a:r>
              <a:rPr lang="en-US" dirty="0"/>
              <a:t> </a:t>
            </a:r>
            <a:r>
              <a:rPr lang="he-IL" dirty="0"/>
              <a:t> ע"י מורין נהדר:</a:t>
            </a:r>
            <a:r>
              <a:rPr lang="en-US" dirty="0"/>
              <a:t/>
            </a:r>
            <a:br>
              <a:rPr lang="en-US" dirty="0"/>
            </a:br>
            <a:r>
              <a:rPr lang="en-US" dirty="0">
                <a:hlinkClick r:id="rId2"/>
              </a:rPr>
              <a:t>https://www.youtube.com/watch?v=xmY8AZ3RCvU</a:t>
            </a:r>
            <a:r>
              <a:rPr lang="en-US" dirty="0"/>
              <a:t/>
            </a:r>
            <a:br>
              <a:rPr lang="en-US" dirty="0"/>
            </a:br>
            <a:r>
              <a:rPr lang="en-US" dirty="0"/>
              <a:t/>
            </a:r>
            <a:br>
              <a:rPr lang="en-US" dirty="0"/>
            </a:br>
            <a:endParaRPr lang="he-IL" sz="2000" dirty="0"/>
          </a:p>
        </p:txBody>
      </p:sp>
    </p:spTree>
    <p:extLst>
      <p:ext uri="{BB962C8B-B14F-4D97-AF65-F5344CB8AC3E}">
        <p14:creationId xmlns:p14="http://schemas.microsoft.com/office/powerpoint/2010/main" val="208075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6F40B871-54B7-4D28-AAEC-D3C005732D04}"/>
              </a:ext>
            </a:extLst>
          </p:cNvPr>
          <p:cNvSpPr>
            <a:spLocks noGrp="1"/>
          </p:cNvSpPr>
          <p:nvPr>
            <p:ph type="title"/>
          </p:nvPr>
        </p:nvSpPr>
        <p:spPr/>
        <p:txBody>
          <a:bodyPr>
            <a:normAutofit fontScale="90000"/>
          </a:bodyPr>
          <a:lstStyle/>
          <a:p>
            <a:pPr algn="r"/>
            <a:r>
              <a:rPr lang="he-IL" b="1" dirty="0"/>
              <a:t/>
            </a:r>
            <a:br>
              <a:rPr lang="he-IL" b="1" dirty="0"/>
            </a:br>
            <a:r>
              <a:rPr lang="he-IL" b="1" dirty="0"/>
              <a:t/>
            </a:r>
            <a:br>
              <a:rPr lang="he-IL" b="1" dirty="0"/>
            </a:br>
            <a:r>
              <a:rPr lang="he-IL" b="1" dirty="0"/>
              <a:t/>
            </a:r>
            <a:br>
              <a:rPr lang="he-IL" b="1" dirty="0"/>
            </a:br>
            <a:r>
              <a:rPr lang="he-IL" b="1" dirty="0"/>
              <a:t/>
            </a:r>
            <a:br>
              <a:rPr lang="he-IL" b="1" dirty="0"/>
            </a:br>
            <a:r>
              <a:rPr lang="he-IL" b="1" dirty="0"/>
              <a:t>ש</a:t>
            </a:r>
            <a:br>
              <a:rPr lang="he-IL" b="1" dirty="0"/>
            </a:br>
            <a:r>
              <a:rPr lang="he-IL" b="1" dirty="0"/>
              <a:t/>
            </a:r>
            <a:br>
              <a:rPr lang="he-IL" b="1" dirty="0"/>
            </a:br>
            <a:r>
              <a:rPr lang="he-IL" b="1" dirty="0"/>
              <a:t/>
            </a:r>
            <a:br>
              <a:rPr lang="he-IL" b="1" dirty="0"/>
            </a:br>
            <a:r>
              <a:rPr lang="he-IL" b="1" dirty="0"/>
              <a:t/>
            </a:r>
            <a:br>
              <a:rPr lang="he-IL" b="1" dirty="0"/>
            </a:br>
            <a:r>
              <a:rPr lang="he-IL" b="1" dirty="0"/>
              <a:t/>
            </a:r>
            <a:br>
              <a:rPr lang="he-IL" b="1" dirty="0"/>
            </a:br>
            <a:r>
              <a:rPr lang="he-IL" sz="4000" b="1" dirty="0"/>
              <a:t>שְׁחִי לָאֵל / שלמה אבן-גבירול</a:t>
            </a:r>
            <a:r>
              <a:rPr lang="he-IL" b="1" dirty="0"/>
              <a:t/>
            </a:r>
            <a:br>
              <a:rPr lang="he-IL" b="1" dirty="0"/>
            </a:br>
            <a:r>
              <a:rPr lang="he-IL" b="1" dirty="0"/>
              <a:t/>
            </a:r>
            <a:br>
              <a:rPr lang="he-IL" b="1" dirty="0"/>
            </a:br>
            <a:r>
              <a:rPr lang="en-US" dirty="0"/>
              <a:t/>
            </a:r>
            <a:br>
              <a:rPr lang="en-US" dirty="0"/>
            </a:br>
            <a:r>
              <a:rPr lang="he-IL" b="1" dirty="0">
                <a:solidFill>
                  <a:schemeClr val="bg1"/>
                </a:solidFill>
                <a:latin typeface="Choco" panose="00000400000000000000" pitchFamily="2" charset="-79"/>
              </a:rPr>
              <a:t>שְׁחִי לָאֵל, יְחִידָה הַחֲכָמָה, / וְרוּצִי לַעֲבֹד אוֹתוֹ בְּאֵימָה,</a:t>
            </a:r>
            <a:r>
              <a:rPr lang="en-US" b="1" dirty="0">
                <a:solidFill>
                  <a:schemeClr val="bg1"/>
                </a:solidFill>
              </a:rPr>
              <a:t/>
            </a:r>
            <a:br>
              <a:rPr lang="en-US" b="1" dirty="0">
                <a:solidFill>
                  <a:schemeClr val="bg1"/>
                </a:solidFill>
              </a:rPr>
            </a:br>
            <a:r>
              <a:rPr lang="he-IL" b="1" dirty="0">
                <a:solidFill>
                  <a:schemeClr val="bg1"/>
                </a:solidFill>
                <a:latin typeface="Choco" panose="00000400000000000000" pitchFamily="2" charset="-79"/>
              </a:rPr>
              <a:t>לְעוֹלָמֵךְ פְנֵי לֵילֵךְ וְיוֹמֵךְ, / וְלָמָּה תִרְדְפִי הֶבֶל וְלָמָּה?</a:t>
            </a:r>
            <a:r>
              <a:rPr lang="en-US" b="1" dirty="0">
                <a:solidFill>
                  <a:schemeClr val="bg1"/>
                </a:solidFill>
              </a:rPr>
              <a:t/>
            </a:r>
            <a:br>
              <a:rPr lang="en-US" b="1" dirty="0">
                <a:solidFill>
                  <a:schemeClr val="bg1"/>
                </a:solidFill>
              </a:rPr>
            </a:br>
            <a:r>
              <a:rPr lang="he-IL" b="1" dirty="0">
                <a:solidFill>
                  <a:schemeClr val="bg1"/>
                </a:solidFill>
                <a:latin typeface="Choco" panose="00000400000000000000" pitchFamily="2" charset="-79"/>
              </a:rPr>
              <a:t>מְשׁוּלָה אַתְּ בְּחַיּוּתֵךְ לְאֵל חַי, / אֲשֶׁר נֶעְלָם כְּמוֹ אַתְּ נֶעֱלָמָה.</a:t>
            </a:r>
            <a:r>
              <a:rPr lang="en-US" b="1" dirty="0">
                <a:solidFill>
                  <a:schemeClr val="bg1"/>
                </a:solidFill>
              </a:rPr>
              <a:t/>
            </a:r>
            <a:br>
              <a:rPr lang="en-US" b="1" dirty="0">
                <a:solidFill>
                  <a:schemeClr val="bg1"/>
                </a:solidFill>
              </a:rPr>
            </a:br>
            <a:r>
              <a:rPr lang="he-IL" b="1" dirty="0">
                <a:solidFill>
                  <a:schemeClr val="bg1"/>
                </a:solidFill>
                <a:latin typeface="Choco" panose="00000400000000000000" pitchFamily="2" charset="-79"/>
              </a:rPr>
              <a:t>הֲלֹא אִם יוֹצְרֵךְ טָהוֹר וְנָקִי – / דְּעִי כִּי כֵן טְהוֹרָה אַתְּ וְתַמָּה.</a:t>
            </a:r>
            <a:r>
              <a:rPr lang="en-US" b="1" dirty="0">
                <a:solidFill>
                  <a:schemeClr val="bg1"/>
                </a:solidFill>
              </a:rPr>
              <a:t/>
            </a:r>
            <a:br>
              <a:rPr lang="en-US" b="1" dirty="0">
                <a:solidFill>
                  <a:schemeClr val="bg1"/>
                </a:solidFill>
              </a:rPr>
            </a:br>
            <a:r>
              <a:rPr lang="he-IL" b="1" dirty="0">
                <a:solidFill>
                  <a:schemeClr val="bg1"/>
                </a:solidFill>
                <a:latin typeface="Choco" panose="00000400000000000000" pitchFamily="2" charset="-79"/>
              </a:rPr>
              <a:t>חֲסִין </a:t>
            </a:r>
            <a:r>
              <a:rPr lang="he-IL" b="1" dirty="0" err="1">
                <a:solidFill>
                  <a:schemeClr val="bg1"/>
                </a:solidFill>
                <a:latin typeface="Choco" panose="00000400000000000000" pitchFamily="2" charset="-79"/>
              </a:rPr>
              <a:t>יִשָּׂא</a:t>
            </a:r>
            <a:r>
              <a:rPr lang="he-IL" b="1" dirty="0">
                <a:solidFill>
                  <a:schemeClr val="bg1"/>
                </a:solidFill>
                <a:latin typeface="Choco" panose="00000400000000000000" pitchFamily="2" charset="-79"/>
              </a:rPr>
              <a:t> שְׁחָקִים עַל זְרֹעוֹ – / כְּמוֹ </a:t>
            </a:r>
            <a:r>
              <a:rPr lang="he-IL" b="1" dirty="0" err="1">
                <a:solidFill>
                  <a:schemeClr val="bg1"/>
                </a:solidFill>
                <a:latin typeface="Choco" panose="00000400000000000000" pitchFamily="2" charset="-79"/>
              </a:rPr>
              <a:t>תִשְׂאִי</a:t>
            </a:r>
            <a:r>
              <a:rPr lang="he-IL" b="1" dirty="0">
                <a:solidFill>
                  <a:schemeClr val="bg1"/>
                </a:solidFill>
                <a:latin typeface="Choco" panose="00000400000000000000" pitchFamily="2" charset="-79"/>
              </a:rPr>
              <a:t> גְּוִיָּה נֶאֱלָמָה.</a:t>
            </a:r>
            <a:r>
              <a:rPr lang="en-US" b="1" dirty="0">
                <a:solidFill>
                  <a:schemeClr val="bg1"/>
                </a:solidFill>
              </a:rPr>
              <a:t/>
            </a:r>
            <a:br>
              <a:rPr lang="en-US" b="1" dirty="0">
                <a:solidFill>
                  <a:schemeClr val="bg1"/>
                </a:solidFill>
              </a:rPr>
            </a:br>
            <a:r>
              <a:rPr lang="he-IL" b="1" dirty="0">
                <a:solidFill>
                  <a:schemeClr val="bg1"/>
                </a:solidFill>
                <a:latin typeface="Choco" panose="00000400000000000000" pitchFamily="2" charset="-79"/>
              </a:rPr>
              <a:t>זְמִירוֹת קַדְּמִי, נַפְשִׁי, לְצוּרֵךְ / אֲשֶׁר לֹא שָׂם דְּמוּתֵךְ בָּאֲדָמָה.</a:t>
            </a:r>
            <a:r>
              <a:rPr lang="en-US" b="1" dirty="0">
                <a:solidFill>
                  <a:schemeClr val="bg1"/>
                </a:solidFill>
              </a:rPr>
              <a:t/>
            </a:r>
            <a:br>
              <a:rPr lang="en-US" b="1" dirty="0">
                <a:solidFill>
                  <a:schemeClr val="bg1"/>
                </a:solidFill>
              </a:rPr>
            </a:br>
            <a:r>
              <a:rPr lang="he-IL" b="1" dirty="0">
                <a:solidFill>
                  <a:schemeClr val="bg1"/>
                </a:solidFill>
                <a:latin typeface="Choco" panose="00000400000000000000" pitchFamily="2" charset="-79"/>
              </a:rPr>
              <a:t>קְרָבַי, בָּרֲכוּ תָמִיד לְצוּרְכֶם / אֲשֶׁר לִשְׁמוֹ תְהַלֵּל כֹּל נְשָׁמָה!</a:t>
            </a:r>
            <a:r>
              <a:rPr lang="en-US" b="1" dirty="0">
                <a:solidFill>
                  <a:schemeClr val="bg1"/>
                </a:solidFill>
              </a:rPr>
              <a:t/>
            </a:r>
            <a:br>
              <a:rPr lang="en-US" b="1" dirty="0">
                <a:solidFill>
                  <a:schemeClr val="bg1"/>
                </a:solidFill>
              </a:rPr>
            </a:br>
            <a:r>
              <a:rPr lang="he-IL" b="1" dirty="0">
                <a:solidFill>
                  <a:schemeClr val="bg1"/>
                </a:solidFill>
                <a:latin typeface="Choco" panose="00000400000000000000" pitchFamily="2" charset="-79"/>
              </a:rPr>
              <a:t> </a:t>
            </a:r>
            <a:r>
              <a:rPr lang="en-US" b="1" dirty="0">
                <a:solidFill>
                  <a:schemeClr val="bg1"/>
                </a:solidFill>
              </a:rPr>
              <a:t/>
            </a:r>
            <a:br>
              <a:rPr lang="en-US" b="1" dirty="0">
                <a:solidFill>
                  <a:schemeClr val="bg1"/>
                </a:solidFill>
              </a:rPr>
            </a:br>
            <a:endParaRPr lang="he-IL" b="1" dirty="0">
              <a:solidFill>
                <a:schemeClr val="bg1"/>
              </a:solidFill>
              <a:latin typeface="Choco" panose="00000400000000000000" pitchFamily="2" charset="-79"/>
            </a:endParaRPr>
          </a:p>
        </p:txBody>
      </p:sp>
    </p:spTree>
    <p:extLst>
      <p:ext uri="{BB962C8B-B14F-4D97-AF65-F5344CB8AC3E}">
        <p14:creationId xmlns:p14="http://schemas.microsoft.com/office/powerpoint/2010/main" val="1004233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C2E7E531-A159-4E01-8CD6-02A9DB5A1F7A}"/>
              </a:ext>
            </a:extLst>
          </p:cNvPr>
          <p:cNvSpPr>
            <a:spLocks noGrp="1"/>
          </p:cNvSpPr>
          <p:nvPr>
            <p:ph type="title"/>
          </p:nvPr>
        </p:nvSpPr>
        <p:spPr/>
        <p:txBody>
          <a:bodyPr/>
          <a:lstStyle/>
          <a:p>
            <a:pPr algn="r"/>
            <a:r>
              <a:rPr lang="he-IL" b="1" u="sng"/>
              <a:t>נושא השיר</a:t>
            </a:r>
            <a:endParaRPr lang="he-IL" b="1" u="sng" dirty="0"/>
          </a:p>
        </p:txBody>
      </p:sp>
      <p:sp>
        <p:nvSpPr>
          <p:cNvPr id="3" name="מציין מיקום תוכן 2">
            <a:extLst>
              <a:ext uri="{FF2B5EF4-FFF2-40B4-BE49-F238E27FC236}">
                <a16:creationId xmlns:a16="http://schemas.microsoft.com/office/drawing/2014/main" xmlns="" id="{588BA5FC-CE2B-4CD8-9A28-F529BF589074}"/>
              </a:ext>
            </a:extLst>
          </p:cNvPr>
          <p:cNvSpPr>
            <a:spLocks noGrp="1"/>
          </p:cNvSpPr>
          <p:nvPr>
            <p:ph idx="1"/>
          </p:nvPr>
        </p:nvSpPr>
        <p:spPr/>
        <p:txBody>
          <a:bodyPr/>
          <a:lstStyle/>
          <a:p>
            <a:pPr marL="0" indent="0">
              <a:buNone/>
            </a:pPr>
            <a:r>
              <a:rPr lang="he-IL" b="1" dirty="0"/>
              <a:t>בשיר זה פונה הדובר-השר אל נשמתו ומבקש ממנה להקדיש את חייה לעבודת הקב"ה, לברך ולהלל אותו על שהעניק לה חיי נצח.</a:t>
            </a:r>
            <a:r>
              <a:rPr lang="en-US" b="1" dirty="0"/>
              <a:t/>
            </a:r>
            <a:br>
              <a:rPr lang="en-US" b="1" dirty="0"/>
            </a:br>
            <a:r>
              <a:rPr lang="he-IL" b="1" dirty="0"/>
              <a:t>בפנייתו מייעץ הדובר –השר לנשמתו, להפסיק לרדוף אחר תענוגות ההבל בעולם הזה ומזרז אותה לעבוד ביראה את הקב"ה ולבצע את כל הפעולות, שיקרבו אותה אל עולם הנשמות אשר ממנו נשלחה אל הגוף. </a:t>
            </a:r>
            <a:endParaRPr lang="en-US" b="1" dirty="0"/>
          </a:p>
          <a:p>
            <a:pPr marL="0" indent="0">
              <a:buNone/>
            </a:pPr>
            <a:endParaRPr lang="he-IL" sz="2800" cap="all" dirty="0">
              <a:solidFill>
                <a:schemeClr val="bg1"/>
              </a:solidFill>
              <a:latin typeface="+mj-lt"/>
              <a:ea typeface="+mj-ea"/>
              <a:cs typeface="+mj-cs"/>
            </a:endParaRPr>
          </a:p>
        </p:txBody>
      </p:sp>
    </p:spTree>
    <p:extLst>
      <p:ext uri="{BB962C8B-B14F-4D97-AF65-F5344CB8AC3E}">
        <p14:creationId xmlns:p14="http://schemas.microsoft.com/office/powerpoint/2010/main" val="340733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xmlns="" id="{28CBEB2A-18F9-4433-8F23-30A6B8FC72EF}"/>
              </a:ext>
            </a:extLst>
          </p:cNvPr>
          <p:cNvSpPr>
            <a:spLocks noGrp="1"/>
          </p:cNvSpPr>
          <p:nvPr>
            <p:ph idx="1"/>
          </p:nvPr>
        </p:nvSpPr>
        <p:spPr>
          <a:xfrm>
            <a:off x="1141412" y="618518"/>
            <a:ext cx="9905999" cy="5172683"/>
          </a:xfrm>
        </p:spPr>
        <p:txBody>
          <a:bodyPr>
            <a:normAutofit/>
          </a:bodyPr>
          <a:lstStyle/>
          <a:p>
            <a:pPr marL="0" indent="0">
              <a:buNone/>
            </a:pPr>
            <a:r>
              <a:rPr lang="he-IL" sz="2800" b="1" dirty="0">
                <a:solidFill>
                  <a:schemeClr val="bg1"/>
                </a:solidFill>
                <a:latin typeface="Choco" panose="00000400000000000000" pitchFamily="2" charset="-79"/>
                <a:cs typeface="Choco" panose="00000400000000000000" pitchFamily="2" charset="-79"/>
              </a:rPr>
              <a:t>שְׁחִי לָאֵל, יְחִידָה הַחֲכָמָה, / וְרוּצִי לַעֲבֹד אוֹתוֹ בְּאֵימָה,</a:t>
            </a:r>
            <a:r>
              <a:rPr lang="en-US" sz="2800" b="1" dirty="0">
                <a:solidFill>
                  <a:schemeClr val="bg1"/>
                </a:solidFill>
                <a:latin typeface="Choco" panose="00000400000000000000" pitchFamily="2" charset="-79"/>
                <a:cs typeface="Choco" panose="00000400000000000000" pitchFamily="2" charset="-79"/>
              </a:rPr>
              <a:t/>
            </a:r>
            <a:br>
              <a:rPr lang="en-US" sz="2800" b="1" dirty="0">
                <a:solidFill>
                  <a:schemeClr val="bg1"/>
                </a:solidFill>
                <a:latin typeface="Choco" panose="00000400000000000000" pitchFamily="2" charset="-79"/>
                <a:cs typeface="Choco" panose="00000400000000000000" pitchFamily="2" charset="-79"/>
              </a:rPr>
            </a:br>
            <a:r>
              <a:rPr lang="he-IL" b="1" dirty="0"/>
              <a:t>השתחווי לאל נשמתי החכמה/ והזדרזי לעבוד את הקב"ה בפחד וביראת כבוד</a:t>
            </a:r>
          </a:p>
          <a:p>
            <a:pPr marL="0" indent="0">
              <a:buNone/>
            </a:pPr>
            <a:r>
              <a:rPr lang="en-US" b="1" dirty="0">
                <a:solidFill>
                  <a:schemeClr val="bg1"/>
                </a:solidFill>
              </a:rPr>
              <a:t/>
            </a:r>
            <a:br>
              <a:rPr lang="en-US" b="1" dirty="0">
                <a:solidFill>
                  <a:schemeClr val="bg1"/>
                </a:solidFill>
              </a:rPr>
            </a:br>
            <a:r>
              <a:rPr lang="he-IL" sz="2800" b="1" dirty="0">
                <a:solidFill>
                  <a:schemeClr val="bg1"/>
                </a:solidFill>
                <a:latin typeface="Choco" panose="00000400000000000000" pitchFamily="2" charset="-79"/>
                <a:cs typeface="Choco" panose="00000400000000000000" pitchFamily="2" charset="-79"/>
              </a:rPr>
              <a:t>לְעוֹלָמֵךְ פְנֵי לֵילֵךְ וְיוֹמֵךְ, / וְלָמָּה תִרְדְפִי הֶבֶל וְלָמָּה?</a:t>
            </a:r>
            <a:r>
              <a:rPr lang="en-US" sz="2800" b="1" dirty="0">
                <a:solidFill>
                  <a:schemeClr val="bg1"/>
                </a:solidFill>
                <a:latin typeface="Choco" panose="00000400000000000000" pitchFamily="2" charset="-79"/>
                <a:cs typeface="Choco" panose="00000400000000000000" pitchFamily="2" charset="-79"/>
              </a:rPr>
              <a:t/>
            </a:r>
            <a:br>
              <a:rPr lang="en-US" sz="2800" b="1" dirty="0">
                <a:solidFill>
                  <a:schemeClr val="bg1"/>
                </a:solidFill>
                <a:latin typeface="Choco" panose="00000400000000000000" pitchFamily="2" charset="-79"/>
                <a:cs typeface="Choco" panose="00000400000000000000" pitchFamily="2" charset="-79"/>
              </a:rPr>
            </a:br>
            <a:r>
              <a:rPr lang="he-IL" b="1" dirty="0">
                <a:latin typeface="Choco" panose="00000400000000000000" pitchFamily="2" charset="-79"/>
              </a:rPr>
              <a:t>הקדישי את כל זמנך להתקרב לעולם הנשמות, לעולם הרוחני שהוא המקור ממנו הגעת/ למה תמשיכי לרדוף אחר הבלי</a:t>
            </a:r>
            <a:r>
              <a:rPr lang="en-US" b="1" dirty="0">
                <a:latin typeface="Choco" panose="00000400000000000000" pitchFamily="2" charset="-79"/>
              </a:rPr>
              <a:t> </a:t>
            </a:r>
            <a:r>
              <a:rPr lang="he-IL" b="1" dirty="0">
                <a:latin typeface="Choco" panose="00000400000000000000" pitchFamily="2" charset="-79"/>
              </a:rPr>
              <a:t>העולם-הזה, העולם החומרי שהם, הבל וריק (= לא כלום)?</a:t>
            </a:r>
          </a:p>
          <a:p>
            <a:pPr marL="0" indent="0">
              <a:buNone/>
            </a:pPr>
            <a:r>
              <a:rPr lang="en-US" b="1" dirty="0">
                <a:latin typeface="Choco" panose="00000400000000000000" pitchFamily="2" charset="-79"/>
              </a:rPr>
              <a:t/>
            </a:r>
            <a:br>
              <a:rPr lang="en-US" b="1" dirty="0">
                <a:latin typeface="Choco" panose="00000400000000000000" pitchFamily="2" charset="-79"/>
              </a:rPr>
            </a:br>
            <a:r>
              <a:rPr lang="he-IL" b="1" dirty="0">
                <a:solidFill>
                  <a:srgbClr val="FF0000"/>
                </a:solidFill>
              </a:rPr>
              <a:t>חלק א'(טורים1+2): פניה לנשמה ודרישות המופנית אליה. הדובר-השר דורש מהנשמה להקדיש עצמה לעבודת הקב"ה ולהימנע מהבלי העולם-הזה.</a:t>
            </a:r>
          </a:p>
        </p:txBody>
      </p:sp>
    </p:spTree>
    <p:extLst>
      <p:ext uri="{BB962C8B-B14F-4D97-AF65-F5344CB8AC3E}">
        <p14:creationId xmlns:p14="http://schemas.microsoft.com/office/powerpoint/2010/main" val="3496410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xmlns="" id="{15CF3452-A252-4BBF-AF6C-01C68FB0F65E}"/>
              </a:ext>
            </a:extLst>
          </p:cNvPr>
          <p:cNvSpPr>
            <a:spLocks noGrp="1"/>
          </p:cNvSpPr>
          <p:nvPr>
            <p:ph idx="1"/>
          </p:nvPr>
        </p:nvSpPr>
        <p:spPr>
          <a:xfrm>
            <a:off x="939800" y="618518"/>
            <a:ext cx="10107611" cy="5172683"/>
          </a:xfrm>
        </p:spPr>
        <p:txBody>
          <a:bodyPr>
            <a:normAutofit fontScale="25000" lnSpcReduction="20000"/>
          </a:bodyPr>
          <a:lstStyle/>
          <a:p>
            <a:pPr marL="0" indent="0">
              <a:buNone/>
            </a:pPr>
            <a:r>
              <a:rPr lang="he-IL" sz="11200" b="1" dirty="0">
                <a:solidFill>
                  <a:schemeClr val="bg1"/>
                </a:solidFill>
                <a:latin typeface="Choco" panose="00000400000000000000" pitchFamily="2" charset="-79"/>
                <a:cs typeface="Choco" panose="00000400000000000000" pitchFamily="2" charset="-79"/>
              </a:rPr>
              <a:t>מְשׁוּלָה אַתְּ בְּחַיּוּתֵךְ לְאֵל חַי, / אֲשֶׁר נֶעְלָם כְּמוֹ אַתְּ נֶעֱלָמָה.</a:t>
            </a:r>
            <a:r>
              <a:rPr lang="en-US" sz="8600" b="1" dirty="0">
                <a:solidFill>
                  <a:schemeClr val="bg1"/>
                </a:solidFill>
                <a:latin typeface="Choco" panose="00000400000000000000" pitchFamily="2" charset="-79"/>
                <a:cs typeface="Choco" panose="00000400000000000000" pitchFamily="2" charset="-79"/>
              </a:rPr>
              <a:t/>
            </a:r>
            <a:br>
              <a:rPr lang="en-US" sz="8600" b="1" dirty="0">
                <a:solidFill>
                  <a:schemeClr val="bg1"/>
                </a:solidFill>
                <a:latin typeface="Choco" panose="00000400000000000000" pitchFamily="2" charset="-79"/>
                <a:cs typeface="Choco" panose="00000400000000000000" pitchFamily="2" charset="-79"/>
              </a:rPr>
            </a:br>
            <a:r>
              <a:rPr lang="he-IL" sz="9600" b="1" dirty="0">
                <a:latin typeface="Choco" panose="00000400000000000000" pitchFamily="2" charset="-79"/>
              </a:rPr>
              <a:t>דומה את בקיומך הנצחי לאל חי/ וכשם שהוא לא נראה, כך את סמויה (=לא נראית, נעלמה) מעיני הבריות.</a:t>
            </a:r>
          </a:p>
          <a:p>
            <a:pPr marL="0" indent="0">
              <a:buNone/>
            </a:pPr>
            <a:r>
              <a:rPr lang="en-US" sz="8600" b="1" dirty="0">
                <a:cs typeface="Choco" panose="00000400000000000000" pitchFamily="2" charset="-79"/>
              </a:rPr>
              <a:t/>
            </a:r>
            <a:br>
              <a:rPr lang="en-US" sz="8600" b="1" dirty="0">
                <a:cs typeface="Choco" panose="00000400000000000000" pitchFamily="2" charset="-79"/>
              </a:rPr>
            </a:br>
            <a:r>
              <a:rPr lang="he-IL" sz="11200" b="1" dirty="0">
                <a:solidFill>
                  <a:schemeClr val="bg1"/>
                </a:solidFill>
                <a:latin typeface="Choco" panose="00000400000000000000" pitchFamily="2" charset="-79"/>
                <a:cs typeface="Choco" panose="00000400000000000000" pitchFamily="2" charset="-79"/>
              </a:rPr>
              <a:t>הֲלֹא אִם יוֹצְרֵךְ טָהוֹר וְנָקִי – / דְּעִי כִּי כֵן טְהוֹרָה אַתְּ וְתַמָּה.</a:t>
            </a:r>
            <a:r>
              <a:rPr lang="en-US" sz="7000" b="1" dirty="0">
                <a:solidFill>
                  <a:schemeClr val="bg1"/>
                </a:solidFill>
                <a:latin typeface="Choco" panose="00000400000000000000" pitchFamily="2" charset="-79"/>
                <a:cs typeface="Choco" panose="00000400000000000000" pitchFamily="2" charset="-79"/>
              </a:rPr>
              <a:t/>
            </a:r>
            <a:br>
              <a:rPr lang="en-US" sz="7000" b="1" dirty="0">
                <a:solidFill>
                  <a:schemeClr val="bg1"/>
                </a:solidFill>
                <a:latin typeface="Choco" panose="00000400000000000000" pitchFamily="2" charset="-79"/>
                <a:cs typeface="Choco" panose="00000400000000000000" pitchFamily="2" charset="-79"/>
              </a:rPr>
            </a:br>
            <a:r>
              <a:rPr lang="he-IL" sz="9600" b="1" dirty="0">
                <a:latin typeface="Choco" panose="00000400000000000000" pitchFamily="2" charset="-79"/>
              </a:rPr>
              <a:t>וכשם שהוא (הקב"ה)</a:t>
            </a:r>
            <a:r>
              <a:rPr lang="en-US" sz="9600" b="1" dirty="0"/>
              <a:t>  </a:t>
            </a:r>
            <a:r>
              <a:rPr lang="he-IL" sz="9600" b="1" dirty="0">
                <a:latin typeface="Choco" panose="00000400000000000000" pitchFamily="2" charset="-79"/>
              </a:rPr>
              <a:t>טהור ונקי/ כך גם את (=הנשמה)  טהורה וללא פגם (=תמה)</a:t>
            </a:r>
            <a:r>
              <a:rPr lang="en-US" sz="5200" b="1" dirty="0"/>
              <a:t/>
            </a:r>
            <a:br>
              <a:rPr lang="en-US" sz="5200" b="1" dirty="0"/>
            </a:br>
            <a:endParaRPr lang="he-IL" sz="5200" b="1" dirty="0">
              <a:latin typeface="Choco" panose="00000400000000000000" pitchFamily="2" charset="-79"/>
            </a:endParaRPr>
          </a:p>
          <a:p>
            <a:pPr marL="0" indent="0">
              <a:buNone/>
            </a:pPr>
            <a:r>
              <a:rPr lang="he-IL" sz="11200" b="1" dirty="0">
                <a:solidFill>
                  <a:schemeClr val="bg1"/>
                </a:solidFill>
                <a:latin typeface="Choco" panose="00000400000000000000" pitchFamily="2" charset="-79"/>
                <a:cs typeface="Choco" panose="00000400000000000000" pitchFamily="2" charset="-79"/>
              </a:rPr>
              <a:t>חֲסִין </a:t>
            </a:r>
            <a:r>
              <a:rPr lang="he-IL" sz="11200" b="1" dirty="0" err="1">
                <a:solidFill>
                  <a:schemeClr val="bg1"/>
                </a:solidFill>
                <a:latin typeface="Choco" panose="00000400000000000000" pitchFamily="2" charset="-79"/>
                <a:cs typeface="Choco" panose="00000400000000000000" pitchFamily="2" charset="-79"/>
              </a:rPr>
              <a:t>יִשָּׂא</a:t>
            </a:r>
            <a:r>
              <a:rPr lang="he-IL" sz="11200" b="1" dirty="0">
                <a:solidFill>
                  <a:schemeClr val="bg1"/>
                </a:solidFill>
                <a:latin typeface="Choco" panose="00000400000000000000" pitchFamily="2" charset="-79"/>
                <a:cs typeface="Choco" panose="00000400000000000000" pitchFamily="2" charset="-79"/>
              </a:rPr>
              <a:t> שְׁחָקִים עַל זְרֹעוֹ – / כְּמוֹ </a:t>
            </a:r>
            <a:r>
              <a:rPr lang="he-IL" sz="11200" b="1" dirty="0" err="1">
                <a:solidFill>
                  <a:schemeClr val="bg1"/>
                </a:solidFill>
                <a:latin typeface="Choco" panose="00000400000000000000" pitchFamily="2" charset="-79"/>
                <a:cs typeface="Choco" panose="00000400000000000000" pitchFamily="2" charset="-79"/>
              </a:rPr>
              <a:t>תִשְׂאִי</a:t>
            </a:r>
            <a:r>
              <a:rPr lang="he-IL" sz="11200" b="1" dirty="0">
                <a:solidFill>
                  <a:schemeClr val="bg1"/>
                </a:solidFill>
                <a:latin typeface="Choco" panose="00000400000000000000" pitchFamily="2" charset="-79"/>
                <a:cs typeface="Choco" panose="00000400000000000000" pitchFamily="2" charset="-79"/>
              </a:rPr>
              <a:t> גְּוִיָּה נֶאֱלָמָה.</a:t>
            </a:r>
            <a:r>
              <a:rPr lang="en-US" sz="4500" b="1" dirty="0">
                <a:solidFill>
                  <a:schemeClr val="bg1"/>
                </a:solidFill>
                <a:cs typeface="Choco" panose="00000400000000000000" pitchFamily="2" charset="-79"/>
              </a:rPr>
              <a:t/>
            </a:r>
            <a:br>
              <a:rPr lang="en-US" sz="4500" b="1" dirty="0">
                <a:solidFill>
                  <a:schemeClr val="bg1"/>
                </a:solidFill>
                <a:cs typeface="Choco" panose="00000400000000000000" pitchFamily="2" charset="-79"/>
              </a:rPr>
            </a:br>
            <a:r>
              <a:rPr lang="he-IL" sz="9600" b="1" dirty="0">
                <a:latin typeface="Choco" panose="00000400000000000000" pitchFamily="2" charset="-79"/>
              </a:rPr>
              <a:t>וכשם שהקב"ה (חסין= כינוי לקב"ה) נושא את העולם על זרועו(הדגשה על כוחו של הקב"ה)/ כך הנשמה נושאת את הגוף</a:t>
            </a:r>
          </a:p>
          <a:p>
            <a:pPr marL="0" indent="0">
              <a:buNone/>
            </a:pPr>
            <a:endParaRPr lang="he-IL" sz="9600" b="1" dirty="0">
              <a:latin typeface="Choco" panose="00000400000000000000" pitchFamily="2" charset="-79"/>
            </a:endParaRPr>
          </a:p>
          <a:p>
            <a:pPr marL="0" indent="0">
              <a:buNone/>
            </a:pPr>
            <a:r>
              <a:rPr lang="he-IL" sz="9600" b="1" dirty="0">
                <a:solidFill>
                  <a:srgbClr val="FF0000"/>
                </a:solidFill>
              </a:rPr>
              <a:t>חלק ב'(טורים 3-5): תיאור הנשמה והשוואתה לקב"ה.</a:t>
            </a:r>
            <a:r>
              <a:rPr lang="en-US" sz="9600" b="1" dirty="0">
                <a:solidFill>
                  <a:srgbClr val="FF0000"/>
                </a:solidFill>
              </a:rPr>
              <a:t/>
            </a:r>
            <a:br>
              <a:rPr lang="en-US" sz="9600" b="1" dirty="0">
                <a:solidFill>
                  <a:srgbClr val="FF0000"/>
                </a:solidFill>
              </a:rPr>
            </a:br>
            <a:r>
              <a:rPr lang="he-IL" sz="9600" b="1" dirty="0">
                <a:solidFill>
                  <a:srgbClr val="FF0000"/>
                </a:solidFill>
              </a:rPr>
              <a:t>הדובר-השר עורך השוואה בין נשמת האדם לבין הקב"ה להם תכונה משותפת: נצחיות סמויה מן העין, טוהר ואחריות (לעולם- הקב"ה, לאדם- הנשמה)</a:t>
            </a:r>
            <a:endParaRPr lang="he-IL" sz="9600" b="1" dirty="0">
              <a:latin typeface="Choco" panose="00000400000000000000" pitchFamily="2" charset="-79"/>
            </a:endParaRPr>
          </a:p>
        </p:txBody>
      </p:sp>
    </p:spTree>
    <p:extLst>
      <p:ext uri="{BB962C8B-B14F-4D97-AF65-F5344CB8AC3E}">
        <p14:creationId xmlns:p14="http://schemas.microsoft.com/office/powerpoint/2010/main" val="3035925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xmlns="" id="{9C0783EE-75D1-40F5-9D4E-7C6F769822CF}"/>
              </a:ext>
            </a:extLst>
          </p:cNvPr>
          <p:cNvSpPr>
            <a:spLocks noGrp="1"/>
          </p:cNvSpPr>
          <p:nvPr>
            <p:ph idx="1"/>
          </p:nvPr>
        </p:nvSpPr>
        <p:spPr>
          <a:xfrm>
            <a:off x="787400" y="580418"/>
            <a:ext cx="10922000" cy="5172683"/>
          </a:xfrm>
        </p:spPr>
        <p:txBody>
          <a:bodyPr>
            <a:normAutofit fontScale="70000" lnSpcReduction="20000"/>
          </a:bodyPr>
          <a:lstStyle/>
          <a:p>
            <a:pPr marL="0" indent="0">
              <a:buNone/>
            </a:pPr>
            <a:r>
              <a:rPr lang="he-IL" sz="4000" b="1" dirty="0">
                <a:solidFill>
                  <a:schemeClr val="bg1"/>
                </a:solidFill>
                <a:latin typeface="Choco" panose="00000400000000000000" pitchFamily="2" charset="-79"/>
                <a:cs typeface="Choco" panose="00000400000000000000" pitchFamily="2" charset="-79"/>
              </a:rPr>
              <a:t>זְמִירוֹת קַדְּמִי, נַפְשִׁי, לְצוּרֵךְ / אֲשֶׁר לֹא שָׂם דְּמוּתֵךְ בָּאֲדָמָה</a:t>
            </a:r>
            <a:r>
              <a:rPr lang="he-IL" sz="3300" b="1" dirty="0">
                <a:solidFill>
                  <a:schemeClr val="bg1"/>
                </a:solidFill>
                <a:latin typeface="Choco" panose="00000400000000000000" pitchFamily="2" charset="-79"/>
                <a:cs typeface="Choco" panose="00000400000000000000" pitchFamily="2" charset="-79"/>
              </a:rPr>
              <a:t>.</a:t>
            </a:r>
            <a:r>
              <a:rPr lang="en-US" sz="3000" b="1" dirty="0">
                <a:solidFill>
                  <a:schemeClr val="bg1"/>
                </a:solidFill>
                <a:latin typeface="Choco" panose="00000400000000000000" pitchFamily="2" charset="-79"/>
                <a:cs typeface="Choco" panose="00000400000000000000" pitchFamily="2" charset="-79"/>
              </a:rPr>
              <a:t/>
            </a:r>
            <a:br>
              <a:rPr lang="en-US" sz="3000" b="1" dirty="0">
                <a:solidFill>
                  <a:schemeClr val="bg1"/>
                </a:solidFill>
                <a:latin typeface="Choco" panose="00000400000000000000" pitchFamily="2" charset="-79"/>
                <a:cs typeface="Choco" panose="00000400000000000000" pitchFamily="2" charset="-79"/>
              </a:rPr>
            </a:br>
            <a:r>
              <a:rPr lang="he-IL" sz="3400" b="1" dirty="0">
                <a:latin typeface="Choco" panose="00000400000000000000" pitchFamily="2" charset="-79"/>
              </a:rPr>
              <a:t>נפשי (=נשמתי) תקדמי בזמירות את הקב"ה (=צור כינוי לקב"ה) על התכונות שהעניק לך/ ותודי לו שלא נתן למוות שליטה עלייך (הקב"ה העניק לנשמה חיי נצח, הנשמה היא נצחית).</a:t>
            </a:r>
            <a:r>
              <a:rPr lang="en-US" sz="3400" b="1" dirty="0">
                <a:latin typeface="Choco" panose="00000400000000000000" pitchFamily="2" charset="-79"/>
              </a:rPr>
              <a:t/>
            </a:r>
            <a:br>
              <a:rPr lang="en-US" sz="3400" b="1" dirty="0">
                <a:latin typeface="Choco" panose="00000400000000000000" pitchFamily="2" charset="-79"/>
              </a:rPr>
            </a:br>
            <a:r>
              <a:rPr lang="en-US" sz="3400" b="1" dirty="0"/>
              <a:t/>
            </a:r>
            <a:br>
              <a:rPr lang="en-US" sz="3400" b="1" dirty="0"/>
            </a:br>
            <a:r>
              <a:rPr lang="he-IL" sz="4000" b="1" dirty="0">
                <a:solidFill>
                  <a:schemeClr val="bg1"/>
                </a:solidFill>
                <a:latin typeface="Choco" panose="00000400000000000000" pitchFamily="2" charset="-79"/>
                <a:cs typeface="Choco" panose="00000400000000000000" pitchFamily="2" charset="-79"/>
              </a:rPr>
              <a:t>קְרָבַי, בָּרֲכוּ תָמִיד לְצוּרְכֶם / אֲשֶׁר לִשְׁמוֹ תְהַלֵּל כֹּל נְשָׁמָה!</a:t>
            </a:r>
            <a:r>
              <a:rPr lang="en-US" sz="4000" b="1" dirty="0">
                <a:solidFill>
                  <a:schemeClr val="bg1"/>
                </a:solidFill>
                <a:cs typeface="Choco" panose="00000400000000000000" pitchFamily="2" charset="-79"/>
              </a:rPr>
              <a:t/>
            </a:r>
            <a:br>
              <a:rPr lang="en-US" sz="4000" b="1" dirty="0">
                <a:solidFill>
                  <a:schemeClr val="bg1"/>
                </a:solidFill>
                <a:cs typeface="Choco" panose="00000400000000000000" pitchFamily="2" charset="-79"/>
              </a:rPr>
            </a:br>
            <a:r>
              <a:rPr lang="he-IL" sz="3400" b="1" dirty="0">
                <a:latin typeface="Choco" panose="00000400000000000000" pitchFamily="2" charset="-79"/>
              </a:rPr>
              <a:t>ועל זאת נשמתי (=קְרָבַי, הפנימיות שלי) תברכי תמיד את הקב"ה (=צור כינוי לקב"ה)/ </a:t>
            </a:r>
            <a:r>
              <a:rPr lang="en-US" sz="3400" b="1" dirty="0">
                <a:latin typeface="Choco" panose="00000400000000000000" pitchFamily="2" charset="-79"/>
              </a:rPr>
              <a:t/>
            </a:r>
            <a:br>
              <a:rPr lang="en-US" sz="3400" b="1" dirty="0">
                <a:latin typeface="Choco" panose="00000400000000000000" pitchFamily="2" charset="-79"/>
              </a:rPr>
            </a:br>
            <a:r>
              <a:rPr lang="he-IL" sz="3400" b="1" dirty="0">
                <a:latin typeface="Choco" panose="00000400000000000000" pitchFamily="2" charset="-79"/>
              </a:rPr>
              <a:t>ששמו</a:t>
            </a:r>
            <a:r>
              <a:rPr lang="en-US" sz="3400" b="1" dirty="0"/>
              <a:t>  </a:t>
            </a:r>
            <a:r>
              <a:rPr lang="he-IL" sz="3400" b="1" dirty="0">
                <a:latin typeface="Choco" panose="00000400000000000000" pitchFamily="2" charset="-79"/>
              </a:rPr>
              <a:t>מהולל ע"י כל נשמה.</a:t>
            </a:r>
          </a:p>
          <a:p>
            <a:pPr marL="0" indent="0">
              <a:buNone/>
            </a:pPr>
            <a:endParaRPr lang="he-IL" sz="3100" b="1" dirty="0">
              <a:latin typeface="Choco" panose="00000400000000000000" pitchFamily="2" charset="-79"/>
            </a:endParaRPr>
          </a:p>
          <a:p>
            <a:pPr marL="0" indent="0">
              <a:buNone/>
            </a:pPr>
            <a:r>
              <a:rPr lang="he-IL" sz="3400" b="1" dirty="0">
                <a:solidFill>
                  <a:srgbClr val="FF0000"/>
                </a:solidFill>
              </a:rPr>
              <a:t>חלק ג'(טורים 7+8): פניה לנשמה ודרישות המופנות אליה.</a:t>
            </a:r>
            <a:r>
              <a:rPr lang="en-US" sz="3400" b="1" dirty="0">
                <a:solidFill>
                  <a:srgbClr val="FF0000"/>
                </a:solidFill>
              </a:rPr>
              <a:t/>
            </a:r>
            <a:br>
              <a:rPr lang="en-US" sz="3400" b="1" dirty="0">
                <a:solidFill>
                  <a:srgbClr val="FF0000"/>
                </a:solidFill>
              </a:rPr>
            </a:br>
            <a:r>
              <a:rPr lang="he-IL" sz="3400" b="1" dirty="0">
                <a:solidFill>
                  <a:srgbClr val="FF0000"/>
                </a:solidFill>
              </a:rPr>
              <a:t>הדובר-השר פונה לנשמתו ודורש ממנה להודות בתפילות ובזמירות לקב"ה על התכונות שהוקנו לה.</a:t>
            </a:r>
            <a:endParaRPr lang="he-IL" sz="3400" b="1" dirty="0">
              <a:latin typeface="Choco" panose="00000400000000000000" pitchFamily="2" charset="-79"/>
            </a:endParaRPr>
          </a:p>
          <a:p>
            <a:endParaRPr lang="he-IL" sz="2600" b="1" dirty="0">
              <a:latin typeface="Choco" panose="00000400000000000000" pitchFamily="2" charset="-79"/>
            </a:endParaRPr>
          </a:p>
        </p:txBody>
      </p:sp>
    </p:spTree>
    <p:extLst>
      <p:ext uri="{BB962C8B-B14F-4D97-AF65-F5344CB8AC3E}">
        <p14:creationId xmlns:p14="http://schemas.microsoft.com/office/powerpoint/2010/main" val="152163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75EF34CF-6931-45F9-91F6-252EE150ED12}"/>
              </a:ext>
            </a:extLst>
          </p:cNvPr>
          <p:cNvSpPr>
            <a:spLocks noGrp="1"/>
          </p:cNvSpPr>
          <p:nvPr>
            <p:ph type="title"/>
          </p:nvPr>
        </p:nvSpPr>
        <p:spPr>
          <a:xfrm>
            <a:off x="584200" y="711200"/>
            <a:ext cx="10464777" cy="6019800"/>
          </a:xfrm>
        </p:spPr>
        <p:txBody>
          <a:bodyPr>
            <a:normAutofit fontScale="90000"/>
          </a:bodyPr>
          <a:lstStyle/>
          <a:p>
            <a:pPr algn="r"/>
            <a:r>
              <a:rPr lang="he-IL" sz="2800" b="1" dirty="0">
                <a:solidFill>
                  <a:srgbClr val="FF00FF"/>
                </a:solidFill>
              </a:rPr>
              <a:t>שאלה:</a:t>
            </a:r>
            <a:r>
              <a:rPr lang="en-US" sz="2800" b="1" dirty="0"/>
              <a:t/>
            </a:r>
            <a:br>
              <a:rPr lang="en-US" sz="2800" b="1" dirty="0"/>
            </a:br>
            <a:r>
              <a:rPr lang="he-IL" sz="2800" b="1" dirty="0">
                <a:solidFill>
                  <a:schemeClr val="bg1"/>
                </a:solidFill>
              </a:rPr>
              <a:t>מדוע בפתיחת השיר הפניה לנשמה באימה, בפחד ובסיום השיר הפניה לנשמה בזמירות?</a:t>
            </a:r>
            <a:r>
              <a:rPr lang="he-IL" sz="2800" dirty="0"/>
              <a:t/>
            </a:r>
            <a:br>
              <a:rPr lang="he-IL" sz="2800" dirty="0"/>
            </a:br>
            <a:r>
              <a:rPr lang="he-IL" sz="2800" b="1" dirty="0">
                <a:solidFill>
                  <a:srgbClr val="FF00FF"/>
                </a:solidFill>
              </a:rPr>
              <a:t>תשובה:</a:t>
            </a:r>
            <a:r>
              <a:rPr lang="en-US" sz="2800" dirty="0"/>
              <a:t/>
            </a:r>
            <a:br>
              <a:rPr lang="en-US" sz="2800" dirty="0"/>
            </a:br>
            <a:r>
              <a:rPr lang="he-IL" sz="2800" b="1" dirty="0"/>
              <a:t>הדובר-השר מתאר את הנשמה באופן מטאפורי ע"י השוואה (=אנלוגיה) בין תכונות הנשמה לתכונות הקב"ה.</a:t>
            </a:r>
            <a:r>
              <a:rPr lang="en-US" sz="2800" b="1" dirty="0"/>
              <a:t/>
            </a:r>
            <a:br>
              <a:rPr lang="en-US" sz="2800" b="1" dirty="0"/>
            </a:br>
            <a:r>
              <a:rPr lang="he-IL" sz="2800" b="1" dirty="0"/>
              <a:t>האנלוגיה מדגישה את </a:t>
            </a:r>
            <a:r>
              <a:rPr lang="he-IL" sz="2800" b="1" dirty="0">
                <a:solidFill>
                  <a:srgbClr val="FF0000"/>
                </a:solidFill>
              </a:rPr>
              <a:t>המשותף</a:t>
            </a:r>
            <a:r>
              <a:rPr lang="he-IL" sz="2800" b="1" dirty="0"/>
              <a:t> ואת </a:t>
            </a:r>
            <a:r>
              <a:rPr lang="he-IL" sz="2800" b="1" dirty="0">
                <a:solidFill>
                  <a:srgbClr val="FF0000"/>
                </a:solidFill>
              </a:rPr>
              <a:t>ההבדל.</a:t>
            </a:r>
            <a:r>
              <a:rPr lang="en-US" sz="2800" b="1" dirty="0"/>
              <a:t/>
            </a:r>
            <a:br>
              <a:rPr lang="en-US" sz="2800" b="1" dirty="0"/>
            </a:br>
            <a:r>
              <a:rPr lang="he-IL" sz="2800" b="1" u="sng" dirty="0">
                <a:solidFill>
                  <a:srgbClr val="FF0000"/>
                </a:solidFill>
              </a:rPr>
              <a:t>המשותף</a:t>
            </a:r>
            <a:r>
              <a:rPr lang="he-IL" sz="2800" b="1" u="sng" dirty="0"/>
              <a:t> בין הנשמה לקב"ה:</a:t>
            </a:r>
            <a:r>
              <a:rPr lang="en-US" sz="2800" b="1" u="sng" dirty="0"/>
              <a:t/>
            </a:r>
            <a:br>
              <a:rPr lang="en-US" sz="2800" b="1" u="sng" dirty="0"/>
            </a:br>
            <a:r>
              <a:rPr lang="he-IL" sz="2800" b="1" dirty="0"/>
              <a:t>1. הנשמה יחידה בגוף והקב"ה יחיד בעולמו (טור 1)</a:t>
            </a:r>
            <a:br>
              <a:rPr lang="he-IL" sz="2800" b="1" dirty="0"/>
            </a:br>
            <a:r>
              <a:rPr lang="he-IL" sz="2800" b="1" dirty="0"/>
              <a:t>2. הנשמה ערטילאית, חסרת ממשות פיזית וכך הקב"ה (טור 3)</a:t>
            </a:r>
            <a:br>
              <a:rPr lang="he-IL" sz="2800" b="1" dirty="0"/>
            </a:br>
            <a:r>
              <a:rPr lang="he-IL" sz="2800" b="1" dirty="0"/>
              <a:t>3. הנשמה טהורה והקב"ה טהור (טור 4)</a:t>
            </a:r>
            <a:r>
              <a:rPr lang="en-US" sz="2800" b="1" dirty="0"/>
              <a:t/>
            </a:r>
            <a:br>
              <a:rPr lang="en-US" sz="2800" b="1" dirty="0"/>
            </a:br>
            <a:r>
              <a:rPr lang="he-IL" sz="2800" b="1" dirty="0"/>
              <a:t>4. הנשמה מקיימת את הגוף כשם שהקב"ה מקיים את העולם (טור 5)</a:t>
            </a:r>
            <a:r>
              <a:rPr lang="en-US" sz="2800" b="1" dirty="0"/>
              <a:t/>
            </a:r>
            <a:br>
              <a:rPr lang="en-US" sz="2800" b="1" dirty="0"/>
            </a:br>
            <a:r>
              <a:rPr lang="he-IL" sz="2800" b="1" u="sng" dirty="0">
                <a:solidFill>
                  <a:srgbClr val="FF0000"/>
                </a:solidFill>
              </a:rPr>
              <a:t>ההבדל </a:t>
            </a:r>
            <a:r>
              <a:rPr lang="he-IL" sz="2800" b="1" u="sng" dirty="0"/>
              <a:t>בין הנשמה לקב"ה:</a:t>
            </a:r>
            <a:r>
              <a:rPr lang="en-US" sz="2800" b="1" u="sng" dirty="0"/>
              <a:t/>
            </a:r>
            <a:br>
              <a:rPr lang="en-US" sz="2800" b="1" u="sng" dirty="0"/>
            </a:br>
            <a:r>
              <a:rPr lang="he-IL" sz="2800" b="1" dirty="0"/>
              <a:t>1. הנשמה מקיימת רק את הגוף, הקב"ה מקיים עולם ומלואו (למשל: את העולם, את האדם)</a:t>
            </a:r>
            <a:br>
              <a:rPr lang="he-IL" sz="2800" b="1" dirty="0"/>
            </a:br>
            <a:r>
              <a:rPr lang="he-IL" sz="2800" b="1" dirty="0"/>
              <a:t>2. נשמת האדם חלק מאלוקים שהגיע מלמעלה, הגוף ימות בהעדר הנשמה- הגוף ארצי וזמני. הנשמה נצחית. האדם בר חולף, הקב"ה נצחי.</a:t>
            </a:r>
            <a:r>
              <a:rPr lang="en-US" sz="2800" b="1" dirty="0"/>
              <a:t/>
            </a:r>
            <a:br>
              <a:rPr lang="en-US" sz="2800" b="1" dirty="0"/>
            </a:br>
            <a:endParaRPr lang="he-IL" sz="2800" b="1" dirty="0"/>
          </a:p>
        </p:txBody>
      </p:sp>
    </p:spTree>
    <p:extLst>
      <p:ext uri="{BB962C8B-B14F-4D97-AF65-F5344CB8AC3E}">
        <p14:creationId xmlns:p14="http://schemas.microsoft.com/office/powerpoint/2010/main" val="3638850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F8684966-7ABD-43DC-B599-20E2D830F733}"/>
              </a:ext>
            </a:extLst>
          </p:cNvPr>
          <p:cNvSpPr>
            <a:spLocks noGrp="1"/>
          </p:cNvSpPr>
          <p:nvPr>
            <p:ph type="title"/>
          </p:nvPr>
        </p:nvSpPr>
        <p:spPr/>
        <p:txBody>
          <a:bodyPr>
            <a:normAutofit/>
          </a:bodyPr>
          <a:lstStyle/>
          <a:p>
            <a:pPr algn="r"/>
            <a:r>
              <a:rPr lang="he-IL" sz="2500" b="1" dirty="0"/>
              <a:t>התהליך שעברה הנשמה במהלך השיר גורם לזקיפות קומתה: היא הכירה בתכונות היסוד ה</a:t>
            </a:r>
            <a:r>
              <a:rPr lang="he-IL" sz="2500" b="1" u="sng" dirty="0">
                <a:solidFill>
                  <a:srgbClr val="FF0000"/>
                </a:solidFill>
              </a:rPr>
              <a:t>משותפות</a:t>
            </a:r>
            <a:r>
              <a:rPr lang="he-IL" sz="2500" b="1" dirty="0"/>
              <a:t> לה ולבוראה- הקב"ה, לכן מתייחסת בתחושה של הכרת ערך עצמה ומקדמת את הקב"ה בזמירות ובברכות ש"לא שם דמותה באדמה" כלומר בניגוד לגוף המתכלה שסופו לעפר, הנשמה חוזרת לאחר המוות למקור השמיימי והנצחי, לקרבת האל.</a:t>
            </a:r>
            <a:r>
              <a:rPr lang="en-US" sz="2500" b="1"/>
              <a:t/>
            </a:r>
            <a:br>
              <a:rPr lang="en-US" sz="2500" b="1"/>
            </a:br>
            <a:r>
              <a:rPr lang="en-US" sz="2500" b="1" dirty="0"/>
              <a:t/>
            </a:r>
            <a:br>
              <a:rPr lang="en-US" sz="2500" b="1" dirty="0"/>
            </a:br>
            <a:r>
              <a:rPr lang="he-IL" sz="2500" b="1" dirty="0"/>
              <a:t>זוהי הסיבה להבדל בין פתיחת השיר (בה הפניה לנשמה באימה, בפחד) לסיום השיר (בה הפניה לנשמה בזמירות).</a:t>
            </a:r>
          </a:p>
        </p:txBody>
      </p:sp>
    </p:spTree>
    <p:extLst>
      <p:ext uri="{BB962C8B-B14F-4D97-AF65-F5344CB8AC3E}">
        <p14:creationId xmlns:p14="http://schemas.microsoft.com/office/powerpoint/2010/main" val="2850135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98C2F64-2611-47E7-8CAF-0087F4EAD435}"/>
              </a:ext>
            </a:extLst>
          </p:cNvPr>
          <p:cNvSpPr>
            <a:spLocks noGrp="1"/>
          </p:cNvSpPr>
          <p:nvPr>
            <p:ph type="title"/>
          </p:nvPr>
        </p:nvSpPr>
        <p:spPr/>
        <p:txBody>
          <a:bodyPr/>
          <a:lstStyle/>
          <a:p>
            <a:pPr algn="r"/>
            <a:r>
              <a:rPr lang="he-IL" dirty="0"/>
              <a:t>השיר "שחי לאל" הוא </a:t>
            </a:r>
            <a:r>
              <a:rPr lang="he-IL" u="sng" dirty="0">
                <a:solidFill>
                  <a:schemeClr val="accent6">
                    <a:lumMod val="50000"/>
                  </a:schemeClr>
                </a:solidFill>
              </a:rPr>
              <a:t>שיר קודש </a:t>
            </a:r>
            <a:r>
              <a:rPr lang="he-IL" dirty="0"/>
              <a:t>והוא </a:t>
            </a:r>
            <a:r>
              <a:rPr lang="he-IL" u="sng" dirty="0">
                <a:solidFill>
                  <a:srgbClr val="FF00FF"/>
                </a:solidFill>
              </a:rPr>
              <a:t>רשות לנשמת</a:t>
            </a:r>
            <a:r>
              <a:rPr lang="he-IL" dirty="0"/>
              <a:t>.</a:t>
            </a:r>
          </a:p>
        </p:txBody>
      </p:sp>
      <p:sp>
        <p:nvSpPr>
          <p:cNvPr id="3" name="מציין מיקום טקסט 2">
            <a:extLst>
              <a:ext uri="{FF2B5EF4-FFF2-40B4-BE49-F238E27FC236}">
                <a16:creationId xmlns:a16="http://schemas.microsoft.com/office/drawing/2014/main" xmlns="" id="{A1DBBE14-8421-4A43-B93F-77353C8A93D6}"/>
              </a:ext>
            </a:extLst>
          </p:cNvPr>
          <p:cNvSpPr>
            <a:spLocks noGrp="1"/>
          </p:cNvSpPr>
          <p:nvPr>
            <p:ph type="body" sz="half" idx="2"/>
          </p:nvPr>
        </p:nvSpPr>
        <p:spPr>
          <a:xfrm>
            <a:off x="1141410" y="711201"/>
            <a:ext cx="9904459" cy="5079998"/>
          </a:xfrm>
        </p:spPr>
        <p:txBody>
          <a:bodyPr/>
          <a:lstStyle/>
          <a:p>
            <a:endParaRPr lang="he-IL" dirty="0"/>
          </a:p>
          <a:p>
            <a:endParaRPr lang="he-IL" dirty="0"/>
          </a:p>
          <a:p>
            <a:endParaRPr lang="he-IL" dirty="0"/>
          </a:p>
          <a:p>
            <a:r>
              <a:rPr lang="he-IL" sz="2000" dirty="0"/>
              <a:t>                           </a:t>
            </a:r>
            <a:r>
              <a:rPr lang="he-IL" sz="2000" dirty="0">
                <a:solidFill>
                  <a:schemeClr val="accent6">
                    <a:lumMod val="50000"/>
                  </a:schemeClr>
                </a:solidFill>
              </a:rPr>
              <a:t>מטרתו להשתבץ בתפילה.                                            </a:t>
            </a:r>
            <a:r>
              <a:rPr lang="he-IL" sz="2000" dirty="0">
                <a:solidFill>
                  <a:srgbClr val="FF00FF"/>
                </a:solidFill>
              </a:rPr>
              <a:t>מה זה?</a:t>
            </a:r>
          </a:p>
        </p:txBody>
      </p:sp>
      <p:cxnSp>
        <p:nvCxnSpPr>
          <p:cNvPr id="7" name="מחבר חץ ישר 6">
            <a:extLst>
              <a:ext uri="{FF2B5EF4-FFF2-40B4-BE49-F238E27FC236}">
                <a16:creationId xmlns:a16="http://schemas.microsoft.com/office/drawing/2014/main" xmlns="" id="{2C230012-4B7A-4D4B-A4EF-B450D2BF002E}"/>
              </a:ext>
            </a:extLst>
          </p:cNvPr>
          <p:cNvCxnSpPr>
            <a:cxnSpLocks/>
          </p:cNvCxnSpPr>
          <p:nvPr/>
        </p:nvCxnSpPr>
        <p:spPr>
          <a:xfrm>
            <a:off x="6718300" y="2654300"/>
            <a:ext cx="1155700" cy="10795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מחבר חץ ישר 8">
            <a:extLst>
              <a:ext uri="{FF2B5EF4-FFF2-40B4-BE49-F238E27FC236}">
                <a16:creationId xmlns:a16="http://schemas.microsoft.com/office/drawing/2014/main" xmlns="" id="{F8A3C8E6-4C8C-49B4-BC9A-147B76A239A4}"/>
              </a:ext>
            </a:extLst>
          </p:cNvPr>
          <p:cNvCxnSpPr>
            <a:cxnSpLocks/>
          </p:cNvCxnSpPr>
          <p:nvPr/>
        </p:nvCxnSpPr>
        <p:spPr>
          <a:xfrm flipH="1">
            <a:off x="3035300" y="2654300"/>
            <a:ext cx="1041400" cy="10795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8229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מעגל">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מעגל</Template>
  <TotalTime>5327</TotalTime>
  <Words>253</Words>
  <Application>Microsoft Office PowerPoint</Application>
  <PresentationFormat>מותאם אישית</PresentationFormat>
  <Paragraphs>33</Paragraphs>
  <Slides>13</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13</vt:i4>
      </vt:variant>
    </vt:vector>
  </HeadingPairs>
  <TitlesOfParts>
    <vt:vector size="14" baseType="lpstr">
      <vt:lpstr>מעגל</vt:lpstr>
      <vt:lpstr>שחי לאל/ ר' שלמה אבן גבירול</vt:lpstr>
      <vt:lpstr>    ש     שְׁחִי לָאֵל / שלמה אבן-גבירול   שְׁחִי לָאֵל, יְחִידָה הַחֲכָמָה, / וְרוּצִי לַעֲבֹד אוֹתוֹ בְּאֵימָה, לְעוֹלָמֵךְ פְנֵי לֵילֵךְ וְיוֹמֵךְ, / וְלָמָּה תִרְדְפִי הֶבֶל וְלָמָּה? מְשׁוּלָה אַתְּ בְּחַיּוּתֵךְ לְאֵל חַי, / אֲשֶׁר נֶעְלָם כְּמוֹ אַתְּ נֶעֱלָמָה. הֲלֹא אִם יוֹצְרֵךְ טָהוֹר וְנָקִי – / דְּעִי כִּי כֵן טְהוֹרָה אַתְּ וְתַמָּה. חֲסִין יִשָּׂא שְׁחָקִים עַל זְרֹעוֹ – / כְּמוֹ תִשְׂאִי גְּוִיָּה נֶאֱלָמָה. זְמִירוֹת קַדְּמִי, נַפְשִׁי, לְצוּרֵךְ / אֲשֶׁר לֹא שָׂם דְּמוּתֵךְ בָּאֲדָמָה. קְרָבַי, בָּרֲכוּ תָמִיד לְצוּרְכֶם / אֲשֶׁר לִשְׁמוֹ תְהַלֵּל כֹּל נְשָׁמָה!   </vt:lpstr>
      <vt:lpstr>נושא השיר</vt:lpstr>
      <vt:lpstr>מצגת של PowerPoint</vt:lpstr>
      <vt:lpstr>מצגת של PowerPoint</vt:lpstr>
      <vt:lpstr>מצגת של PowerPoint</vt:lpstr>
      <vt:lpstr>שאלה: מדוע בפתיחת השיר הפניה לנשמה באימה, בפחד ובסיום השיר הפניה לנשמה בזמירות? תשובה: הדובר-השר מתאר את הנשמה באופן מטאפורי ע"י השוואה (=אנלוגיה) בין תכונות הנשמה לתכונות הקב"ה. האנלוגיה מדגישה את המשותף ואת ההבדל. המשותף בין הנשמה לקב"ה: 1. הנשמה יחידה בגוף והקב"ה יחיד בעולמו (טור 1) 2. הנשמה ערטילאית, חסרת ממשות פיזית וכך הקב"ה (טור 3) 3. הנשמה טהורה והקב"ה טהור (טור 4) 4. הנשמה מקיימת את הגוף כשם שהקב"ה מקיים את העולם (טור 5) ההבדל בין הנשמה לקב"ה: 1. הנשמה מקיימת רק את הגוף, הקב"ה מקיים עולם ומלואו (למשל: את העולם, את האדם) 2. נשמת האדם חלק מאלוקים שהגיע מלמעלה, הגוף ימות בהעדר הנשמה- הגוף ארצי וזמני. הנשמה נצחית. האדם בר חולף, הקב"ה נצחי. </vt:lpstr>
      <vt:lpstr>התהליך שעברה הנשמה במהלך השיר גורם לזקיפות קומתה: היא הכירה בתכונות היסוד המשותפות לה ולבוראה- הקב"ה, לכן מתייחסת בתחושה של הכרת ערך עצמה ומקדמת את הקב"ה בזמירות ובברכות ש"לא שם דמותה באדמה" כלומר בניגוד לגוף המתכלה שסופו לעפר, הנשמה חוזרת לאחר המוות למקור השמיימי והנצחי, לקרבת האל.  זוהי הסיבה להבדל בין פתיחת השיר (בה הפניה לנשמה באימה, בפחד) לסיום השיר (בה הפניה לנשמה בזמירות).</vt:lpstr>
      <vt:lpstr>השיר "שחי לאל" הוא שיר קודש והוא רשות לנשמת.</vt:lpstr>
      <vt:lpstr>מאפייני שיר הרשות</vt:lpstr>
      <vt:lpstr>  שְׁחִי לָאֵל / שלמה אבן-גבירול  שְׁחִי לָאֵל, יְחִידָה הַחֲכָמָה, / וְרוּצִי לַעֲבֹד אוֹתוֹ בְּאֵימָה, לְעוֹלָמֵךְ פְנֵי לֵילֵךְ וְיוֹמֵךְ, / וְלָמָּה תִרְדְפִי הֶבֶל וְלָמָּה? מְשׁוּלָה אַתְּ בְּחַיּוּתֵךְ לְאֵל חַי, / אֲשֶׁר נֶעְלָם כְּמוֹ אַתְּ נֶעֱלָמָה. הֲלֹא אִם יוֹצְרֵךְ טָהוֹר וְנָקִי – / דְּעִי כִּי כֵן טְהוֹרָה אַתְּ וְתַמָּה. חֲסִין יִשָּׂא שְׁחָקִים עַל זְרֹעוֹ – / כְּמוֹ תִשְׂאִי גְּוִיָּה נֶאֱלָמָה. זְמִירוֹת קַדְּמִי, נַפְשִׁי, לְצוּרֵךְ / אֲשֶׁר לֹא שָׂם דְּמוּתֵךְ בָּאֲדָמָה. קְרָבַי, בָּרֲכוּ תָמִיד לְצוּרְכֶם / אֲשֶׁר לִשְׁמוֹ תְהַלֵּל כֹּל נְשָׁמָה!                                                                                       שרשור= מילה מן השיר שמתחברת לתפילה.                                                          </vt:lpstr>
      <vt:lpstr>איך יודעים שלפנינו שיר קודש? א. אקרוסטיכון ב. שרשור בין מילה בטור האחרון בשיר לבין מילה בתפילה.  היכן נמצא שיר קודש? שיר קודש מקומו בתפילה. </vt:lpstr>
      <vt:lpstr>     אמצעים ספרותיים  לחן של השיר  ע"י מורין נהדר: https://www.youtube.com/watch?v=xmY8AZ3RCvU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מירה צ'שלר</dc:creator>
  <cp:lastModifiedBy>גבאי 1</cp:lastModifiedBy>
  <cp:revision>2</cp:revision>
  <dcterms:created xsi:type="dcterms:W3CDTF">2020-04-28T06:10:24Z</dcterms:created>
  <dcterms:modified xsi:type="dcterms:W3CDTF">2020-09-22T07:28:30Z</dcterms:modified>
</cp:coreProperties>
</file>