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bookmarkIdSeed="2">
  <p:sldMasterIdLst>
    <p:sldMasterId id="2147483648" r:id="rId1"/>
  </p:sldMasterIdLst>
  <p:notesMasterIdLst>
    <p:notesMasterId r:id="rId29"/>
  </p:notesMasterIdLst>
  <p:sldIdLst>
    <p:sldId id="258" r:id="rId2"/>
    <p:sldId id="276" r:id="rId3"/>
    <p:sldId id="281" r:id="rId4"/>
    <p:sldId id="289" r:id="rId5"/>
    <p:sldId id="290" r:id="rId6"/>
    <p:sldId id="291" r:id="rId7"/>
    <p:sldId id="292" r:id="rId8"/>
    <p:sldId id="293" r:id="rId9"/>
    <p:sldId id="294" r:id="rId10"/>
    <p:sldId id="295" r:id="rId11"/>
    <p:sldId id="296" r:id="rId12"/>
    <p:sldId id="297" r:id="rId13"/>
    <p:sldId id="278" r:id="rId14"/>
    <p:sldId id="279" r:id="rId15"/>
    <p:sldId id="280" r:id="rId16"/>
    <p:sldId id="282" r:id="rId17"/>
    <p:sldId id="283" r:id="rId18"/>
    <p:sldId id="267" r:id="rId19"/>
    <p:sldId id="268" r:id="rId20"/>
    <p:sldId id="271" r:id="rId21"/>
    <p:sldId id="272" r:id="rId22"/>
    <p:sldId id="273" r:id="rId23"/>
    <p:sldId id="274" r:id="rId24"/>
    <p:sldId id="275" r:id="rId25"/>
    <p:sldId id="300" r:id="rId26"/>
    <p:sldId id="298" r:id="rId27"/>
    <p:sldId id="299" r:id="rId28"/>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8349" autoAdjust="0"/>
    <p:restoredTop sz="94660"/>
  </p:normalViewPr>
  <p:slideViewPr>
    <p:cSldViewPr snapToGrid="0">
      <p:cViewPr>
        <p:scale>
          <a:sx n="66" d="100"/>
          <a:sy n="66" d="100"/>
        </p:scale>
        <p:origin x="1406" y="42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5FBF8909-E01B-4CC3-989B-2656766800C5}" type="datetimeFigureOut">
              <a:rPr lang="he-IL" smtClean="0"/>
              <a:t>י'/תשרי/תשפ"ב</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D2F2DD99-5CC5-47CA-B59F-F5FCB78B1602}" type="slidenum">
              <a:rPr lang="he-IL" smtClean="0"/>
              <a:t>‹#›</a:t>
            </a:fld>
            <a:endParaRPr lang="he-IL"/>
          </a:p>
        </p:txBody>
      </p:sp>
    </p:spTree>
    <p:extLst>
      <p:ext uri="{BB962C8B-B14F-4D97-AF65-F5344CB8AC3E}">
        <p14:creationId xmlns:p14="http://schemas.microsoft.com/office/powerpoint/2010/main" val="1704633979"/>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20fd2dd8d8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20fd2dd8d8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20fcf6fcd5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20fcf6fcd5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20fd2dd8d8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20fd2dd8d8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0fd2dd8d8_0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20fd2dd8d8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20fd2dd8d8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20fd2dd8d8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0fcf6fcd5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20fcf6fcd5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0fd2dd8d8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20fd2dd8d8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p:cNvSpPr>
            <a:spLocks noGrp="1"/>
          </p:cNvSpPr>
          <p:nvPr>
            <p:ph type="dt" sz="half" idx="10"/>
          </p:nvPr>
        </p:nvSpPr>
        <p:spPr/>
        <p:txBody>
          <a:bodyPr/>
          <a:lstStyle/>
          <a:p>
            <a:fld id="{C1DC884B-FD58-4A5B-A8CA-D3EF42F661BD}" type="datetimeFigureOut">
              <a:rPr lang="he-IL" smtClean="0"/>
              <a:t>י'/תשרי/תשפ"ב</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B428C419-D00A-4090-9191-081620005A2C}" type="slidenum">
              <a:rPr lang="he-IL" smtClean="0"/>
              <a:t>‹#›</a:t>
            </a:fld>
            <a:endParaRPr lang="he-IL"/>
          </a:p>
        </p:txBody>
      </p:sp>
    </p:spTree>
    <p:extLst>
      <p:ext uri="{BB962C8B-B14F-4D97-AF65-F5344CB8AC3E}">
        <p14:creationId xmlns:p14="http://schemas.microsoft.com/office/powerpoint/2010/main" val="9220814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C1DC884B-FD58-4A5B-A8CA-D3EF42F661BD}" type="datetimeFigureOut">
              <a:rPr lang="he-IL" smtClean="0"/>
              <a:t>י'/תשרי/תשפ"ב</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B428C419-D00A-4090-9191-081620005A2C}" type="slidenum">
              <a:rPr lang="he-IL" smtClean="0"/>
              <a:t>‹#›</a:t>
            </a:fld>
            <a:endParaRPr lang="he-IL"/>
          </a:p>
        </p:txBody>
      </p:sp>
    </p:spTree>
    <p:extLst>
      <p:ext uri="{BB962C8B-B14F-4D97-AF65-F5344CB8AC3E}">
        <p14:creationId xmlns:p14="http://schemas.microsoft.com/office/powerpoint/2010/main" val="1527424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C1DC884B-FD58-4A5B-A8CA-D3EF42F661BD}" type="datetimeFigureOut">
              <a:rPr lang="he-IL" smtClean="0"/>
              <a:t>י'/תשרי/תשפ"ב</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B428C419-D00A-4090-9191-081620005A2C}" type="slidenum">
              <a:rPr lang="he-IL" smtClean="0"/>
              <a:t>‹#›</a:t>
            </a:fld>
            <a:endParaRPr lang="he-IL"/>
          </a:p>
        </p:txBody>
      </p:sp>
    </p:spTree>
    <p:extLst>
      <p:ext uri="{BB962C8B-B14F-4D97-AF65-F5344CB8AC3E}">
        <p14:creationId xmlns:p14="http://schemas.microsoft.com/office/powerpoint/2010/main" val="762247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C1DC884B-FD58-4A5B-A8CA-D3EF42F661BD}" type="datetimeFigureOut">
              <a:rPr lang="he-IL" smtClean="0"/>
              <a:t>י'/תשרי/תשפ"ב</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B428C419-D00A-4090-9191-081620005A2C}" type="slidenum">
              <a:rPr lang="he-IL" smtClean="0"/>
              <a:t>‹#›</a:t>
            </a:fld>
            <a:endParaRPr lang="he-IL"/>
          </a:p>
        </p:txBody>
      </p:sp>
    </p:spTree>
    <p:extLst>
      <p:ext uri="{BB962C8B-B14F-4D97-AF65-F5344CB8AC3E}">
        <p14:creationId xmlns:p14="http://schemas.microsoft.com/office/powerpoint/2010/main" val="3786531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p:cNvSpPr>
            <a:spLocks noGrp="1"/>
          </p:cNvSpPr>
          <p:nvPr>
            <p:ph type="dt" sz="half" idx="10"/>
          </p:nvPr>
        </p:nvSpPr>
        <p:spPr/>
        <p:txBody>
          <a:bodyPr/>
          <a:lstStyle/>
          <a:p>
            <a:fld id="{C1DC884B-FD58-4A5B-A8CA-D3EF42F661BD}" type="datetimeFigureOut">
              <a:rPr lang="he-IL" smtClean="0"/>
              <a:t>י'/תשרי/תשפ"ב</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B428C419-D00A-4090-9191-081620005A2C}" type="slidenum">
              <a:rPr lang="he-IL" smtClean="0"/>
              <a:t>‹#›</a:t>
            </a:fld>
            <a:endParaRPr lang="he-IL"/>
          </a:p>
        </p:txBody>
      </p:sp>
    </p:spTree>
    <p:extLst>
      <p:ext uri="{BB962C8B-B14F-4D97-AF65-F5344CB8AC3E}">
        <p14:creationId xmlns:p14="http://schemas.microsoft.com/office/powerpoint/2010/main" val="3515698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p:cNvSpPr>
            <a:spLocks noGrp="1"/>
          </p:cNvSpPr>
          <p:nvPr>
            <p:ph type="dt" sz="half" idx="10"/>
          </p:nvPr>
        </p:nvSpPr>
        <p:spPr/>
        <p:txBody>
          <a:bodyPr/>
          <a:lstStyle/>
          <a:p>
            <a:fld id="{C1DC884B-FD58-4A5B-A8CA-D3EF42F661BD}" type="datetimeFigureOut">
              <a:rPr lang="he-IL" smtClean="0"/>
              <a:t>י'/תשרי/תשפ"ב</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B428C419-D00A-4090-9191-081620005A2C}" type="slidenum">
              <a:rPr lang="he-IL" smtClean="0"/>
              <a:t>‹#›</a:t>
            </a:fld>
            <a:endParaRPr lang="he-IL"/>
          </a:p>
        </p:txBody>
      </p:sp>
    </p:spTree>
    <p:extLst>
      <p:ext uri="{BB962C8B-B14F-4D97-AF65-F5344CB8AC3E}">
        <p14:creationId xmlns:p14="http://schemas.microsoft.com/office/powerpoint/2010/main" val="21235254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p:cNvSpPr>
            <a:spLocks noGrp="1"/>
          </p:cNvSpPr>
          <p:nvPr>
            <p:ph type="dt" sz="half" idx="10"/>
          </p:nvPr>
        </p:nvSpPr>
        <p:spPr/>
        <p:txBody>
          <a:bodyPr/>
          <a:lstStyle/>
          <a:p>
            <a:fld id="{C1DC884B-FD58-4A5B-A8CA-D3EF42F661BD}" type="datetimeFigureOut">
              <a:rPr lang="he-IL" smtClean="0"/>
              <a:t>י'/תשרי/תשפ"ב</a:t>
            </a:fld>
            <a:endParaRPr lang="he-IL"/>
          </a:p>
        </p:txBody>
      </p:sp>
      <p:sp>
        <p:nvSpPr>
          <p:cNvPr id="8" name="מציין מיקום של כותרת תחתונה 7"/>
          <p:cNvSpPr>
            <a:spLocks noGrp="1"/>
          </p:cNvSpPr>
          <p:nvPr>
            <p:ph type="ftr" sz="quarter" idx="11"/>
          </p:nvPr>
        </p:nvSpPr>
        <p:spPr/>
        <p:txBody>
          <a:bodyPr/>
          <a:lstStyle/>
          <a:p>
            <a:endParaRPr lang="he-IL"/>
          </a:p>
        </p:txBody>
      </p:sp>
      <p:sp>
        <p:nvSpPr>
          <p:cNvPr id="9" name="מציין מיקום של מספר שקופית 8"/>
          <p:cNvSpPr>
            <a:spLocks noGrp="1"/>
          </p:cNvSpPr>
          <p:nvPr>
            <p:ph type="sldNum" sz="quarter" idx="12"/>
          </p:nvPr>
        </p:nvSpPr>
        <p:spPr/>
        <p:txBody>
          <a:bodyPr/>
          <a:lstStyle/>
          <a:p>
            <a:fld id="{B428C419-D00A-4090-9191-081620005A2C}" type="slidenum">
              <a:rPr lang="he-IL" smtClean="0"/>
              <a:t>‹#›</a:t>
            </a:fld>
            <a:endParaRPr lang="he-IL"/>
          </a:p>
        </p:txBody>
      </p:sp>
    </p:spTree>
    <p:extLst>
      <p:ext uri="{BB962C8B-B14F-4D97-AF65-F5344CB8AC3E}">
        <p14:creationId xmlns:p14="http://schemas.microsoft.com/office/powerpoint/2010/main" val="3069832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p:cNvSpPr>
            <a:spLocks noGrp="1"/>
          </p:cNvSpPr>
          <p:nvPr>
            <p:ph type="dt" sz="half" idx="10"/>
          </p:nvPr>
        </p:nvSpPr>
        <p:spPr/>
        <p:txBody>
          <a:bodyPr/>
          <a:lstStyle/>
          <a:p>
            <a:fld id="{C1DC884B-FD58-4A5B-A8CA-D3EF42F661BD}" type="datetimeFigureOut">
              <a:rPr lang="he-IL" smtClean="0"/>
              <a:t>י'/תשרי/תשפ"ב</a:t>
            </a:fld>
            <a:endParaRPr lang="he-IL"/>
          </a:p>
        </p:txBody>
      </p:sp>
      <p:sp>
        <p:nvSpPr>
          <p:cNvPr id="4" name="מציין מיקום של כותרת תחתונה 3"/>
          <p:cNvSpPr>
            <a:spLocks noGrp="1"/>
          </p:cNvSpPr>
          <p:nvPr>
            <p:ph type="ftr" sz="quarter" idx="11"/>
          </p:nvPr>
        </p:nvSpPr>
        <p:spPr/>
        <p:txBody>
          <a:bodyPr/>
          <a:lstStyle/>
          <a:p>
            <a:endParaRPr lang="he-IL"/>
          </a:p>
        </p:txBody>
      </p:sp>
      <p:sp>
        <p:nvSpPr>
          <p:cNvPr id="5" name="מציין מיקום של מספר שקופית 4"/>
          <p:cNvSpPr>
            <a:spLocks noGrp="1"/>
          </p:cNvSpPr>
          <p:nvPr>
            <p:ph type="sldNum" sz="quarter" idx="12"/>
          </p:nvPr>
        </p:nvSpPr>
        <p:spPr/>
        <p:txBody>
          <a:bodyPr/>
          <a:lstStyle/>
          <a:p>
            <a:fld id="{B428C419-D00A-4090-9191-081620005A2C}" type="slidenum">
              <a:rPr lang="he-IL" smtClean="0"/>
              <a:t>‹#›</a:t>
            </a:fld>
            <a:endParaRPr lang="he-IL"/>
          </a:p>
        </p:txBody>
      </p:sp>
    </p:spTree>
    <p:extLst>
      <p:ext uri="{BB962C8B-B14F-4D97-AF65-F5344CB8AC3E}">
        <p14:creationId xmlns:p14="http://schemas.microsoft.com/office/powerpoint/2010/main" val="2263687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C1DC884B-FD58-4A5B-A8CA-D3EF42F661BD}" type="datetimeFigureOut">
              <a:rPr lang="he-IL" smtClean="0"/>
              <a:t>י'/תשרי/תשפ"ב</a:t>
            </a:fld>
            <a:endParaRPr lang="he-IL"/>
          </a:p>
        </p:txBody>
      </p:sp>
      <p:sp>
        <p:nvSpPr>
          <p:cNvPr id="3" name="מציין מיקום של כותרת תחתונה 2"/>
          <p:cNvSpPr>
            <a:spLocks noGrp="1"/>
          </p:cNvSpPr>
          <p:nvPr>
            <p:ph type="ftr" sz="quarter" idx="11"/>
          </p:nvPr>
        </p:nvSpPr>
        <p:spPr/>
        <p:txBody>
          <a:bodyPr/>
          <a:lstStyle/>
          <a:p>
            <a:endParaRPr lang="he-IL"/>
          </a:p>
        </p:txBody>
      </p:sp>
      <p:sp>
        <p:nvSpPr>
          <p:cNvPr id="4" name="מציין מיקום של מספר שקופית 3"/>
          <p:cNvSpPr>
            <a:spLocks noGrp="1"/>
          </p:cNvSpPr>
          <p:nvPr>
            <p:ph type="sldNum" sz="quarter" idx="12"/>
          </p:nvPr>
        </p:nvSpPr>
        <p:spPr/>
        <p:txBody>
          <a:bodyPr/>
          <a:lstStyle/>
          <a:p>
            <a:fld id="{B428C419-D00A-4090-9191-081620005A2C}" type="slidenum">
              <a:rPr lang="he-IL" smtClean="0"/>
              <a:t>‹#›</a:t>
            </a:fld>
            <a:endParaRPr lang="he-IL"/>
          </a:p>
        </p:txBody>
      </p:sp>
    </p:spTree>
    <p:extLst>
      <p:ext uri="{BB962C8B-B14F-4D97-AF65-F5344CB8AC3E}">
        <p14:creationId xmlns:p14="http://schemas.microsoft.com/office/powerpoint/2010/main" val="32096107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C1DC884B-FD58-4A5B-A8CA-D3EF42F661BD}" type="datetimeFigureOut">
              <a:rPr lang="he-IL" smtClean="0"/>
              <a:t>י'/תשרי/תשפ"ב</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B428C419-D00A-4090-9191-081620005A2C}" type="slidenum">
              <a:rPr lang="he-IL" smtClean="0"/>
              <a:t>‹#›</a:t>
            </a:fld>
            <a:endParaRPr lang="he-IL"/>
          </a:p>
        </p:txBody>
      </p:sp>
    </p:spTree>
    <p:extLst>
      <p:ext uri="{BB962C8B-B14F-4D97-AF65-F5344CB8AC3E}">
        <p14:creationId xmlns:p14="http://schemas.microsoft.com/office/powerpoint/2010/main" val="1970803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C1DC884B-FD58-4A5B-A8CA-D3EF42F661BD}" type="datetimeFigureOut">
              <a:rPr lang="he-IL" smtClean="0"/>
              <a:t>י'/תשרי/תשפ"ב</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B428C419-D00A-4090-9191-081620005A2C}" type="slidenum">
              <a:rPr lang="he-IL" smtClean="0"/>
              <a:t>‹#›</a:t>
            </a:fld>
            <a:endParaRPr lang="he-IL"/>
          </a:p>
        </p:txBody>
      </p:sp>
    </p:spTree>
    <p:extLst>
      <p:ext uri="{BB962C8B-B14F-4D97-AF65-F5344CB8AC3E}">
        <p14:creationId xmlns:p14="http://schemas.microsoft.com/office/powerpoint/2010/main" val="1193904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C1DC884B-FD58-4A5B-A8CA-D3EF42F661BD}" type="datetimeFigureOut">
              <a:rPr lang="he-IL" smtClean="0"/>
              <a:t>י'/תשרי/תשפ"ב</a:t>
            </a:fld>
            <a:endParaRPr lang="he-IL"/>
          </a:p>
        </p:txBody>
      </p:sp>
      <p:sp>
        <p:nvSpPr>
          <p:cNvPr id="5" name="מציין מיקום של כותרת תחתונה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B428C419-D00A-4090-9191-081620005A2C}" type="slidenum">
              <a:rPr lang="he-IL" smtClean="0"/>
              <a:t>‹#›</a:t>
            </a:fld>
            <a:endParaRPr lang="he-IL"/>
          </a:p>
        </p:txBody>
      </p:sp>
    </p:spTree>
    <p:extLst>
      <p:ext uri="{BB962C8B-B14F-4D97-AF65-F5344CB8AC3E}">
        <p14:creationId xmlns:p14="http://schemas.microsoft.com/office/powerpoint/2010/main" val="41966898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_ftnref1"/><Relationship Id="rId2" Type="http://schemas.openxmlformats.org/officeDocument/2006/relationships/hyperlink" Target="#_ftn1"/><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p:cNvSpPr/>
          <p:nvPr/>
        </p:nvSpPr>
        <p:spPr>
          <a:xfrm>
            <a:off x="225286" y="834887"/>
            <a:ext cx="12085983" cy="707886"/>
          </a:xfrm>
          <a:prstGeom prst="rect">
            <a:avLst/>
          </a:prstGeom>
        </p:spPr>
        <p:txBody>
          <a:bodyPr wrap="square">
            <a:spAutoFit/>
          </a:bodyPr>
          <a:lstStyle/>
          <a:p>
            <a:r>
              <a:rPr lang="he-IL" sz="4000" dirty="0"/>
              <a:t>האם יש סתירה בין המימוש העצמי לבין הדאגה לכלל?</a:t>
            </a:r>
          </a:p>
        </p:txBody>
      </p:sp>
      <p:pic>
        <p:nvPicPr>
          <p:cNvPr id="3" name="תמונה 2"/>
          <p:cNvPicPr>
            <a:picLocks noChangeAspect="1"/>
          </p:cNvPicPr>
          <p:nvPr/>
        </p:nvPicPr>
        <p:blipFill>
          <a:blip r:embed="rId2"/>
          <a:stretch>
            <a:fillRect/>
          </a:stretch>
        </p:blipFill>
        <p:spPr>
          <a:xfrm>
            <a:off x="6628407" y="1749287"/>
            <a:ext cx="5205376" cy="4717773"/>
          </a:xfrm>
          <a:prstGeom prst="rect">
            <a:avLst/>
          </a:prstGeom>
        </p:spPr>
      </p:pic>
      <p:pic>
        <p:nvPicPr>
          <p:cNvPr id="4" name="תמונה 3"/>
          <p:cNvPicPr>
            <a:picLocks noChangeAspect="1"/>
          </p:cNvPicPr>
          <p:nvPr/>
        </p:nvPicPr>
        <p:blipFill>
          <a:blip r:embed="rId3"/>
          <a:stretch>
            <a:fillRect/>
          </a:stretch>
        </p:blipFill>
        <p:spPr>
          <a:xfrm>
            <a:off x="569843" y="2067340"/>
            <a:ext cx="5851635" cy="4651512"/>
          </a:xfrm>
          <a:prstGeom prst="rect">
            <a:avLst/>
          </a:prstGeom>
        </p:spPr>
      </p:pic>
    </p:spTree>
    <p:extLst>
      <p:ext uri="{BB962C8B-B14F-4D97-AF65-F5344CB8AC3E}">
        <p14:creationId xmlns:p14="http://schemas.microsoft.com/office/powerpoint/2010/main" val="1593260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stretch>
            <a:fillRect/>
          </a:stretch>
        </p:blipFill>
        <p:spPr>
          <a:xfrm>
            <a:off x="198784" y="1"/>
            <a:ext cx="11646496" cy="6858000"/>
          </a:xfrm>
          <a:prstGeom prst="rect">
            <a:avLst/>
          </a:prstGeom>
        </p:spPr>
      </p:pic>
      <p:pic>
        <p:nvPicPr>
          <p:cNvPr id="3" name="תמונה 2"/>
          <p:cNvPicPr>
            <a:picLocks noChangeAspect="1"/>
          </p:cNvPicPr>
          <p:nvPr/>
        </p:nvPicPr>
        <p:blipFill>
          <a:blip r:embed="rId3"/>
          <a:stretch>
            <a:fillRect/>
          </a:stretch>
        </p:blipFill>
        <p:spPr>
          <a:xfrm>
            <a:off x="9959330" y="1"/>
            <a:ext cx="1885950" cy="2419350"/>
          </a:xfrm>
          <a:prstGeom prst="rect">
            <a:avLst/>
          </a:prstGeom>
        </p:spPr>
      </p:pic>
      <p:pic>
        <p:nvPicPr>
          <p:cNvPr id="4" name="תמונה 3"/>
          <p:cNvPicPr>
            <a:picLocks noChangeAspect="1"/>
          </p:cNvPicPr>
          <p:nvPr/>
        </p:nvPicPr>
        <p:blipFill>
          <a:blip r:embed="rId4"/>
          <a:stretch>
            <a:fillRect/>
          </a:stretch>
        </p:blipFill>
        <p:spPr>
          <a:xfrm>
            <a:off x="198783" y="76201"/>
            <a:ext cx="3295291" cy="1845363"/>
          </a:xfrm>
          <a:prstGeom prst="rect">
            <a:avLst/>
          </a:prstGeom>
        </p:spPr>
      </p:pic>
      <p:sp>
        <p:nvSpPr>
          <p:cNvPr id="8" name="TextBox 7"/>
          <p:cNvSpPr txBox="1"/>
          <p:nvPr/>
        </p:nvSpPr>
        <p:spPr>
          <a:xfrm>
            <a:off x="3710609" y="278296"/>
            <a:ext cx="2491408" cy="1200329"/>
          </a:xfrm>
          <a:prstGeom prst="rect">
            <a:avLst/>
          </a:prstGeom>
          <a:solidFill>
            <a:schemeClr val="bg1"/>
          </a:solidFill>
        </p:spPr>
        <p:txBody>
          <a:bodyPr wrap="square" rtlCol="1">
            <a:spAutoFit/>
          </a:bodyPr>
          <a:lstStyle/>
          <a:p>
            <a:r>
              <a:rPr lang="he-IL" sz="3600" dirty="0"/>
              <a:t>עם ישראל זה אני</a:t>
            </a:r>
          </a:p>
        </p:txBody>
      </p:sp>
    </p:spTree>
    <p:extLst>
      <p:ext uri="{BB962C8B-B14F-4D97-AF65-F5344CB8AC3E}">
        <p14:creationId xmlns:p14="http://schemas.microsoft.com/office/powerpoint/2010/main" val="17462299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stretch>
            <a:fillRect/>
          </a:stretch>
        </p:blipFill>
        <p:spPr>
          <a:xfrm>
            <a:off x="2319130" y="-197748"/>
            <a:ext cx="9872870" cy="8109296"/>
          </a:xfrm>
          <a:prstGeom prst="rect">
            <a:avLst/>
          </a:prstGeom>
        </p:spPr>
      </p:pic>
      <p:sp>
        <p:nvSpPr>
          <p:cNvPr id="3" name="TextBox 2"/>
          <p:cNvSpPr txBox="1"/>
          <p:nvPr/>
        </p:nvSpPr>
        <p:spPr>
          <a:xfrm>
            <a:off x="6149008" y="251791"/>
            <a:ext cx="5857461" cy="1107996"/>
          </a:xfrm>
          <a:prstGeom prst="rect">
            <a:avLst/>
          </a:prstGeom>
          <a:noFill/>
        </p:spPr>
        <p:txBody>
          <a:bodyPr wrap="square" rtlCol="1">
            <a:spAutoFit/>
          </a:bodyPr>
          <a:lstStyle/>
          <a:p>
            <a:r>
              <a:rPr lang="he-IL" sz="6600" dirty="0"/>
              <a:t>כל העולם זה אני</a:t>
            </a:r>
          </a:p>
        </p:txBody>
      </p:sp>
      <p:pic>
        <p:nvPicPr>
          <p:cNvPr id="6" name="תמונה 5"/>
          <p:cNvPicPr>
            <a:picLocks noChangeAspect="1"/>
          </p:cNvPicPr>
          <p:nvPr/>
        </p:nvPicPr>
        <p:blipFill>
          <a:blip r:embed="rId3"/>
          <a:stretch>
            <a:fillRect/>
          </a:stretch>
        </p:blipFill>
        <p:spPr>
          <a:xfrm>
            <a:off x="0" y="251791"/>
            <a:ext cx="5148198" cy="4023360"/>
          </a:xfrm>
          <a:prstGeom prst="rect">
            <a:avLst/>
          </a:prstGeom>
        </p:spPr>
      </p:pic>
    </p:spTree>
    <p:extLst>
      <p:ext uri="{BB962C8B-B14F-4D97-AF65-F5344CB8AC3E}">
        <p14:creationId xmlns:p14="http://schemas.microsoft.com/office/powerpoint/2010/main" val="39359910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p:cNvPicPr>
            <a:picLocks noChangeAspect="1"/>
          </p:cNvPicPr>
          <p:nvPr/>
        </p:nvPicPr>
        <p:blipFill>
          <a:blip r:embed="rId2"/>
          <a:stretch>
            <a:fillRect/>
          </a:stretch>
        </p:blipFill>
        <p:spPr>
          <a:xfrm>
            <a:off x="5434689" y="182505"/>
            <a:ext cx="6532023" cy="7171038"/>
          </a:xfrm>
          <a:prstGeom prst="rect">
            <a:avLst/>
          </a:prstGeom>
        </p:spPr>
      </p:pic>
      <p:sp>
        <p:nvSpPr>
          <p:cNvPr id="2" name="מלבן 1"/>
          <p:cNvSpPr/>
          <p:nvPr/>
        </p:nvSpPr>
        <p:spPr>
          <a:xfrm>
            <a:off x="1152939" y="159026"/>
            <a:ext cx="10813774" cy="2308324"/>
          </a:xfrm>
          <a:prstGeom prst="rect">
            <a:avLst/>
          </a:prstGeom>
        </p:spPr>
        <p:txBody>
          <a:bodyPr wrap="square">
            <a:spAutoFit/>
          </a:bodyPr>
          <a:lstStyle/>
          <a:p>
            <a:pPr algn="r"/>
            <a:r>
              <a:rPr lang="he-IL" sz="3600" dirty="0"/>
              <a:t>הרב קוק: אהבת הבריות צריכה להיות חיה בלב ובנשמה, אהבת כל האדם ביחוד, ואהבת כל העמים כולם, חפץ עילוים ותקומתם הרוחנית והחמרית, והשנאה צריכה להיות רק על הרשעה </a:t>
            </a:r>
            <a:r>
              <a:rPr lang="he-IL" sz="3600" dirty="0" err="1"/>
              <a:t>והזוהמא</a:t>
            </a:r>
            <a:r>
              <a:rPr lang="he-IL" sz="3600" dirty="0"/>
              <a:t> שבעולם. </a:t>
            </a:r>
          </a:p>
        </p:txBody>
      </p:sp>
      <p:pic>
        <p:nvPicPr>
          <p:cNvPr id="4" name="תמונה 3"/>
          <p:cNvPicPr>
            <a:picLocks noChangeAspect="1"/>
          </p:cNvPicPr>
          <p:nvPr/>
        </p:nvPicPr>
        <p:blipFill>
          <a:blip r:embed="rId3"/>
          <a:stretch>
            <a:fillRect/>
          </a:stretch>
        </p:blipFill>
        <p:spPr>
          <a:xfrm>
            <a:off x="445244" y="1895061"/>
            <a:ext cx="4802617" cy="4962939"/>
          </a:xfrm>
          <a:prstGeom prst="rect">
            <a:avLst/>
          </a:prstGeom>
        </p:spPr>
      </p:pic>
    </p:spTree>
    <p:extLst>
      <p:ext uri="{BB962C8B-B14F-4D97-AF65-F5344CB8AC3E}">
        <p14:creationId xmlns:p14="http://schemas.microsoft.com/office/powerpoint/2010/main" val="9587082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6"/>
          <p:cNvPicPr preferRelativeResize="0"/>
          <p:nvPr/>
        </p:nvPicPr>
        <p:blipFill>
          <a:blip r:embed="rId3">
            <a:alphaModFix/>
          </a:blip>
          <a:stretch>
            <a:fillRect/>
          </a:stretch>
        </p:blipFill>
        <p:spPr>
          <a:xfrm>
            <a:off x="239084" y="125133"/>
            <a:ext cx="11886552" cy="6607733"/>
          </a:xfrm>
          <a:prstGeom prst="rect">
            <a:avLst/>
          </a:prstGeom>
          <a:noFill/>
          <a:ln>
            <a:noFill/>
          </a:ln>
        </p:spPr>
      </p:pic>
      <p:sp>
        <p:nvSpPr>
          <p:cNvPr id="90" name="Google Shape;90;p16"/>
          <p:cNvSpPr txBox="1">
            <a:spLocks noGrp="1"/>
          </p:cNvSpPr>
          <p:nvPr>
            <p:ph type="title" idx="4294967295"/>
          </p:nvPr>
        </p:nvSpPr>
        <p:spPr>
          <a:xfrm>
            <a:off x="415593" y="546044"/>
            <a:ext cx="11360800" cy="763600"/>
          </a:xfrm>
          <a:prstGeom prst="rect">
            <a:avLst/>
          </a:prstGeom>
        </p:spPr>
        <p:txBody>
          <a:bodyPr spcFirstLastPara="1" vert="horz" wrap="square" lIns="121900" tIns="121900" rIns="121900" bIns="121900" rtlCol="1" anchor="b" anchorCtr="0">
            <a:noAutofit/>
          </a:bodyPr>
          <a:lstStyle/>
          <a:p>
            <a:pPr algn="ctr">
              <a:lnSpc>
                <a:spcPct val="115000"/>
              </a:lnSpc>
              <a:spcBef>
                <a:spcPts val="0"/>
              </a:spcBef>
              <a:buClr>
                <a:schemeClr val="dk1"/>
              </a:buClr>
              <a:buSzPts val="1100"/>
            </a:pPr>
            <a:r>
              <a:rPr lang="iw" sz="1867" b="1" u="sng" dirty="0"/>
              <a:t>5 מדרגות / מעגלי ה "אני" , ע"פ הרב שמעון שקופ בהקדמה לספר 'שערי יושר'  (עמ' 65 בספר):</a:t>
            </a:r>
            <a:endParaRPr sz="1867" b="1" u="sng" dirty="0"/>
          </a:p>
          <a:p>
            <a:pPr algn="l" rtl="0">
              <a:spcBef>
                <a:spcPts val="0"/>
              </a:spcBef>
            </a:pPr>
            <a:endParaRPr dirty="0"/>
          </a:p>
        </p:txBody>
      </p:sp>
      <p:sp>
        <p:nvSpPr>
          <p:cNvPr id="91" name="Google Shape;91;p16"/>
          <p:cNvSpPr txBox="1"/>
          <p:nvPr/>
        </p:nvSpPr>
        <p:spPr>
          <a:xfrm>
            <a:off x="203200" y="203200"/>
            <a:ext cx="4000000" cy="4000000"/>
          </a:xfrm>
          <a:prstGeom prst="rect">
            <a:avLst/>
          </a:prstGeom>
          <a:noFill/>
          <a:ln>
            <a:noFill/>
          </a:ln>
        </p:spPr>
        <p:txBody>
          <a:bodyPr spcFirstLastPara="1" wrap="square" lIns="121900" tIns="121900" rIns="121900" bIns="121900" anchor="ctr" anchorCtr="0">
            <a:noAutofit/>
          </a:bodyPr>
          <a:lstStyle/>
          <a:p>
            <a:pPr>
              <a:lnSpc>
                <a:spcPct val="115000"/>
              </a:lnSpc>
            </a:pPr>
            <a:r>
              <a:rPr lang="iw" sz="1467" dirty="0"/>
              <a:t>בס"ד</a:t>
            </a:r>
            <a:endParaRPr sz="1467" dirty="0"/>
          </a:p>
          <a:p>
            <a:pPr algn="ctr">
              <a:lnSpc>
                <a:spcPct val="115000"/>
              </a:lnSpc>
            </a:pPr>
            <a:r>
              <a:rPr lang="iw" sz="2400" b="1" u="sng" dirty="0"/>
              <a:t>):</a:t>
            </a:r>
            <a:endParaRPr sz="2400" b="1" u="sng" dirty="0"/>
          </a:p>
          <a:p>
            <a:pPr algn="ctr">
              <a:lnSpc>
                <a:spcPct val="115000"/>
              </a:lnSpc>
            </a:pPr>
            <a:r>
              <a:rPr lang="iw" sz="2400" b="1" u="sng" dirty="0"/>
              <a:t> </a:t>
            </a:r>
            <a:endParaRPr sz="2400" b="1" u="sng" dirty="0"/>
          </a:p>
          <a:p>
            <a:pPr>
              <a:lnSpc>
                <a:spcPct val="115000"/>
              </a:lnSpc>
            </a:pPr>
            <a:r>
              <a:rPr lang="iw" sz="1467" dirty="0"/>
              <a:t> </a:t>
            </a:r>
            <a:endParaRPr sz="1467" dirty="0"/>
          </a:p>
          <a:p>
            <a:pPr>
              <a:lnSpc>
                <a:spcPct val="115000"/>
              </a:lnSpc>
            </a:pPr>
            <a:r>
              <a:rPr lang="iw" sz="1467" dirty="0"/>
              <a:t> </a:t>
            </a:r>
            <a:endParaRPr sz="1467" dirty="0"/>
          </a:p>
          <a:p>
            <a:pPr algn="ctr">
              <a:lnSpc>
                <a:spcPct val="115000"/>
              </a:lnSpc>
            </a:pPr>
            <a:r>
              <a:rPr lang="iw" sz="1467" dirty="0"/>
              <a:t> </a:t>
            </a:r>
            <a:endParaRPr sz="1467" dirty="0"/>
          </a:p>
          <a:p>
            <a:pPr algn="ctr">
              <a:lnSpc>
                <a:spcPct val="115000"/>
              </a:lnSpc>
            </a:pPr>
            <a:r>
              <a:rPr lang="iw" sz="1467" dirty="0"/>
              <a:t> </a:t>
            </a:r>
            <a:endParaRPr sz="1467" dirty="0"/>
          </a:p>
          <a:p>
            <a:pPr algn="ctr">
              <a:lnSpc>
                <a:spcPct val="115000"/>
              </a:lnSpc>
            </a:pPr>
            <a:r>
              <a:rPr lang="iw" sz="1467" dirty="0"/>
              <a:t> </a:t>
            </a:r>
            <a:endParaRPr sz="1467" dirty="0"/>
          </a:p>
          <a:p>
            <a:pPr algn="ctr">
              <a:lnSpc>
                <a:spcPct val="115000"/>
              </a:lnSpc>
            </a:pPr>
            <a:r>
              <a:rPr lang="iw" sz="1467" dirty="0"/>
              <a:t> </a:t>
            </a:r>
            <a:endParaRPr sz="1467" dirty="0"/>
          </a:p>
          <a:p>
            <a:pPr algn="ctr">
              <a:lnSpc>
                <a:spcPct val="115000"/>
              </a:lnSpc>
            </a:pPr>
            <a:r>
              <a:rPr lang="iw" sz="1467" dirty="0"/>
              <a:t> </a:t>
            </a:r>
            <a:endParaRPr sz="1467" dirty="0"/>
          </a:p>
          <a:p>
            <a:pPr algn="ctr">
              <a:lnSpc>
                <a:spcPct val="115000"/>
              </a:lnSpc>
            </a:pPr>
            <a:r>
              <a:rPr lang="iw" sz="1467" dirty="0"/>
              <a:t> </a:t>
            </a:r>
            <a:endParaRPr sz="1467" dirty="0"/>
          </a:p>
          <a:p>
            <a:pPr algn="ctr">
              <a:lnSpc>
                <a:spcPct val="115000"/>
              </a:lnSpc>
            </a:pPr>
            <a:r>
              <a:rPr lang="iw" sz="1467" dirty="0"/>
              <a:t> </a:t>
            </a:r>
            <a:endParaRPr sz="1467" dirty="0"/>
          </a:p>
          <a:p>
            <a:pPr algn="ctr">
              <a:lnSpc>
                <a:spcPct val="115000"/>
              </a:lnSpc>
            </a:pPr>
            <a:r>
              <a:rPr lang="iw" sz="1467" dirty="0"/>
              <a:t> </a:t>
            </a:r>
            <a:endParaRPr sz="1467" dirty="0"/>
          </a:p>
          <a:p>
            <a:pPr algn="ctr">
              <a:lnSpc>
                <a:spcPct val="115000"/>
              </a:lnSpc>
            </a:pPr>
            <a:r>
              <a:rPr lang="iw" sz="1467" dirty="0"/>
              <a:t> </a:t>
            </a:r>
            <a:endParaRPr sz="1467" dirty="0"/>
          </a:p>
          <a:p>
            <a:pPr algn="ctr">
              <a:lnSpc>
                <a:spcPct val="115000"/>
              </a:lnSpc>
            </a:pPr>
            <a:r>
              <a:rPr lang="iw" sz="1467" dirty="0"/>
              <a:t> </a:t>
            </a:r>
            <a:endParaRPr sz="1467" dirty="0"/>
          </a:p>
          <a:p>
            <a:pPr algn="ctr">
              <a:lnSpc>
                <a:spcPct val="115000"/>
              </a:lnSpc>
            </a:pPr>
            <a:r>
              <a:rPr lang="iw" sz="1467" dirty="0"/>
              <a:t> </a:t>
            </a:r>
            <a:endParaRPr sz="1467" dirty="0"/>
          </a:p>
          <a:p>
            <a:pPr algn="ctr">
              <a:lnSpc>
                <a:spcPct val="115000"/>
              </a:lnSpc>
            </a:pPr>
            <a:r>
              <a:rPr lang="iw" sz="1467" dirty="0"/>
              <a:t> </a:t>
            </a:r>
            <a:endParaRPr sz="1467" dirty="0"/>
          </a:p>
          <a:p>
            <a:pPr algn="ctr">
              <a:lnSpc>
                <a:spcPct val="115000"/>
              </a:lnSpc>
            </a:pPr>
            <a:r>
              <a:rPr lang="iw" sz="1467" dirty="0"/>
              <a:t> </a:t>
            </a:r>
            <a:endParaRPr sz="1467" dirty="0"/>
          </a:p>
          <a:p>
            <a:pPr algn="ctr">
              <a:lnSpc>
                <a:spcPct val="115000"/>
              </a:lnSpc>
            </a:pPr>
            <a:r>
              <a:rPr lang="iw" sz="1467" dirty="0"/>
              <a:t> </a:t>
            </a:r>
            <a:endParaRPr sz="1467" dirty="0"/>
          </a:p>
          <a:p>
            <a:pPr algn="ctr">
              <a:lnSpc>
                <a:spcPct val="115000"/>
              </a:lnSpc>
            </a:pPr>
            <a:r>
              <a:rPr lang="iw" sz="1467" dirty="0"/>
              <a:t> </a:t>
            </a:r>
            <a:endParaRPr sz="1467" dirty="0"/>
          </a:p>
          <a:p>
            <a:pPr algn="ctr">
              <a:lnSpc>
                <a:spcPct val="115000"/>
              </a:lnSpc>
            </a:pPr>
            <a:r>
              <a:rPr lang="iw" sz="1467" dirty="0"/>
              <a:t> </a:t>
            </a:r>
            <a:endParaRPr sz="1467" dirty="0"/>
          </a:p>
          <a:p>
            <a:pPr>
              <a:lnSpc>
                <a:spcPct val="115000"/>
              </a:lnSpc>
            </a:pPr>
            <a:r>
              <a:rPr lang="iw" sz="1467" dirty="0"/>
              <a:t> </a:t>
            </a:r>
            <a:endParaRPr sz="1467" dirty="0"/>
          </a:p>
          <a:p>
            <a:pPr>
              <a:lnSpc>
                <a:spcPct val="115000"/>
              </a:lnSpc>
            </a:pPr>
            <a:r>
              <a:rPr lang="iw" sz="1467" dirty="0"/>
              <a:t> </a:t>
            </a:r>
            <a:endParaRPr sz="1467" dirty="0"/>
          </a:p>
          <a:p>
            <a:pPr>
              <a:lnSpc>
                <a:spcPct val="115000"/>
              </a:lnSpc>
            </a:pPr>
            <a:r>
              <a:rPr lang="iw" sz="1467" dirty="0"/>
              <a:t> </a:t>
            </a:r>
            <a:endParaRPr sz="1467" dirty="0"/>
          </a:p>
          <a:p>
            <a:pPr>
              <a:lnSpc>
                <a:spcPct val="115000"/>
              </a:lnSpc>
            </a:pPr>
            <a:r>
              <a:rPr lang="iw" sz="1467" dirty="0"/>
              <a:t> </a:t>
            </a:r>
            <a:endParaRPr sz="1467" dirty="0"/>
          </a:p>
          <a:p>
            <a:pPr>
              <a:lnSpc>
                <a:spcPct val="115000"/>
              </a:lnSpc>
            </a:pPr>
            <a:r>
              <a:rPr lang="iw" sz="1467" dirty="0"/>
              <a:t> </a:t>
            </a:r>
            <a:endParaRPr sz="1467" dirty="0"/>
          </a:p>
        </p:txBody>
      </p:sp>
      <p:sp>
        <p:nvSpPr>
          <p:cNvPr id="92" name="Google Shape;92;p16"/>
          <p:cNvSpPr txBox="1"/>
          <p:nvPr/>
        </p:nvSpPr>
        <p:spPr>
          <a:xfrm>
            <a:off x="111817" y="1678867"/>
            <a:ext cx="4000000" cy="4000000"/>
          </a:xfrm>
          <a:prstGeom prst="rect">
            <a:avLst/>
          </a:prstGeom>
          <a:noFill/>
          <a:ln>
            <a:noFill/>
          </a:ln>
        </p:spPr>
        <p:txBody>
          <a:bodyPr spcFirstLastPara="1" wrap="square" lIns="121900" tIns="121900" rIns="121900" bIns="121900" anchor="ctr" anchorCtr="0">
            <a:noAutofit/>
          </a:bodyPr>
          <a:lstStyle/>
          <a:p>
            <a:pPr>
              <a:lnSpc>
                <a:spcPct val="115000"/>
              </a:lnSpc>
            </a:pPr>
            <a:r>
              <a:rPr lang="iw" sz="2400" dirty="0"/>
              <a:t> </a:t>
            </a:r>
            <a:endParaRPr sz="2400" dirty="0"/>
          </a:p>
          <a:p>
            <a:pPr>
              <a:lnSpc>
                <a:spcPct val="115000"/>
              </a:lnSpc>
            </a:pPr>
            <a:r>
              <a:rPr lang="iw" sz="2400" dirty="0"/>
              <a:t> </a:t>
            </a:r>
            <a:endParaRPr sz="2400" dirty="0"/>
          </a:p>
          <a:p>
            <a:pPr algn="ctr">
              <a:lnSpc>
                <a:spcPct val="115000"/>
              </a:lnSpc>
            </a:pPr>
            <a:r>
              <a:rPr lang="iw" sz="2400" dirty="0"/>
              <a:t> </a:t>
            </a:r>
            <a:endParaRPr sz="2400" dirty="0"/>
          </a:p>
          <a:p>
            <a:pPr algn="ctr">
              <a:lnSpc>
                <a:spcPct val="115000"/>
              </a:lnSpc>
            </a:pPr>
            <a:r>
              <a:rPr lang="iw" sz="2400" dirty="0"/>
              <a:t> </a:t>
            </a:r>
            <a:endParaRPr sz="2400" dirty="0"/>
          </a:p>
          <a:p>
            <a:pPr algn="ctr">
              <a:lnSpc>
                <a:spcPct val="115000"/>
              </a:lnSpc>
            </a:pPr>
            <a:r>
              <a:rPr lang="iw" sz="2400" b="1" u="sng" dirty="0"/>
              <a:t>5 מדרגות / מעגלי ה "אני" , ע"פ הרב שמעון שקופ בהקדמה לספר 'שערי יושר'  (עמ' 65 בספר</a:t>
            </a:r>
            <a:r>
              <a:rPr lang="iw" sz="2400" dirty="0"/>
              <a:t> </a:t>
            </a:r>
            <a:r>
              <a:rPr lang="en-US" sz="2400" dirty="0"/>
              <a:t>(</a:t>
            </a:r>
            <a:endParaRPr sz="2400" dirty="0"/>
          </a:p>
          <a:p>
            <a:pPr algn="ctr">
              <a:lnSpc>
                <a:spcPct val="115000"/>
              </a:lnSpc>
            </a:pPr>
            <a:r>
              <a:rPr lang="iw" sz="2400" dirty="0"/>
              <a:t> </a:t>
            </a:r>
            <a:endParaRPr sz="2400" dirty="0"/>
          </a:p>
          <a:p>
            <a:pPr algn="ctr">
              <a:lnSpc>
                <a:spcPct val="115000"/>
              </a:lnSpc>
            </a:pPr>
            <a:r>
              <a:rPr lang="iw" sz="2400" dirty="0"/>
              <a:t> </a:t>
            </a:r>
            <a:endParaRPr sz="2400" dirty="0"/>
          </a:p>
          <a:p>
            <a:pPr algn="ctr">
              <a:lnSpc>
                <a:spcPct val="115000"/>
              </a:lnSpc>
            </a:pPr>
            <a:r>
              <a:rPr lang="iw" sz="2400" dirty="0"/>
              <a:t> </a:t>
            </a:r>
            <a:endParaRPr sz="2400" dirty="0"/>
          </a:p>
          <a:p>
            <a:pPr algn="ctr">
              <a:lnSpc>
                <a:spcPct val="115000"/>
              </a:lnSpc>
            </a:pPr>
            <a:r>
              <a:rPr lang="iw" sz="2400" dirty="0"/>
              <a:t> </a:t>
            </a:r>
            <a:endParaRPr sz="2400" dirty="0"/>
          </a:p>
          <a:p>
            <a:pPr algn="ctr">
              <a:lnSpc>
                <a:spcPct val="115000"/>
              </a:lnSpc>
            </a:pPr>
            <a:r>
              <a:rPr lang="iw" sz="2400" dirty="0"/>
              <a:t> </a:t>
            </a:r>
            <a:endParaRPr sz="2400" dirty="0"/>
          </a:p>
          <a:p>
            <a:pPr algn="ctr">
              <a:lnSpc>
                <a:spcPct val="115000"/>
              </a:lnSpc>
            </a:pPr>
            <a:r>
              <a:rPr lang="iw" sz="2400" dirty="0"/>
              <a:t> </a:t>
            </a:r>
            <a:endParaRPr sz="2400" dirty="0"/>
          </a:p>
          <a:p>
            <a:pPr algn="ctr">
              <a:lnSpc>
                <a:spcPct val="115000"/>
              </a:lnSpc>
            </a:pPr>
            <a:r>
              <a:rPr lang="iw" sz="2400" dirty="0"/>
              <a:t> </a:t>
            </a:r>
            <a:endParaRPr sz="2400" dirty="0"/>
          </a:p>
          <a:p>
            <a:pPr algn="ctr">
              <a:lnSpc>
                <a:spcPct val="115000"/>
              </a:lnSpc>
            </a:pPr>
            <a:r>
              <a:rPr lang="iw" sz="2400" dirty="0"/>
              <a:t> </a:t>
            </a:r>
            <a:endParaRPr sz="2400" dirty="0"/>
          </a:p>
          <a:p>
            <a:pPr algn="ctr">
              <a:lnSpc>
                <a:spcPct val="115000"/>
              </a:lnSpc>
            </a:pPr>
            <a:r>
              <a:rPr lang="iw" sz="2400" dirty="0"/>
              <a:t> </a:t>
            </a:r>
            <a:endParaRPr sz="2400" dirty="0"/>
          </a:p>
          <a:p>
            <a:pPr algn="ctr">
              <a:lnSpc>
                <a:spcPct val="115000"/>
              </a:lnSpc>
            </a:pPr>
            <a:r>
              <a:rPr lang="iw" sz="2400" dirty="0"/>
              <a:t> </a:t>
            </a:r>
            <a:endParaRPr sz="2400" dirty="0"/>
          </a:p>
          <a:p>
            <a:pPr algn="ctr">
              <a:lnSpc>
                <a:spcPct val="115000"/>
              </a:lnSpc>
            </a:pPr>
            <a:r>
              <a:rPr lang="iw" sz="2400" dirty="0"/>
              <a:t> </a:t>
            </a:r>
            <a:endParaRPr sz="2400" dirty="0"/>
          </a:p>
          <a:p>
            <a:pPr algn="ctr">
              <a:lnSpc>
                <a:spcPct val="115000"/>
              </a:lnSpc>
            </a:pPr>
            <a:r>
              <a:rPr lang="iw" sz="2400" dirty="0"/>
              <a:t> </a:t>
            </a:r>
            <a:endParaRPr sz="2400" dirty="0"/>
          </a:p>
          <a:p>
            <a:pPr algn="ctr">
              <a:lnSpc>
                <a:spcPct val="115000"/>
              </a:lnSpc>
            </a:pPr>
            <a:r>
              <a:rPr lang="iw" sz="2400" dirty="0"/>
              <a:t> </a:t>
            </a:r>
            <a:endParaRPr sz="2400" dirty="0"/>
          </a:p>
          <a:p>
            <a:pPr>
              <a:lnSpc>
                <a:spcPct val="115000"/>
              </a:lnSpc>
            </a:pPr>
            <a:r>
              <a:rPr lang="iw" sz="2400" dirty="0"/>
              <a:t> </a:t>
            </a:r>
            <a:endParaRPr sz="2400" dirty="0"/>
          </a:p>
        </p:txBody>
      </p:sp>
      <p:sp>
        <p:nvSpPr>
          <p:cNvPr id="93" name="Google Shape;93;p16"/>
          <p:cNvSpPr/>
          <p:nvPr/>
        </p:nvSpPr>
        <p:spPr>
          <a:xfrm>
            <a:off x="3351200" y="647867"/>
            <a:ext cx="7980800" cy="60620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94" name="Google Shape;94;p16"/>
          <p:cNvSpPr/>
          <p:nvPr/>
        </p:nvSpPr>
        <p:spPr>
          <a:xfrm>
            <a:off x="4432967" y="1219367"/>
            <a:ext cx="5857600" cy="48724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95" name="Google Shape;95;p16"/>
          <p:cNvSpPr/>
          <p:nvPr/>
        </p:nvSpPr>
        <p:spPr>
          <a:xfrm>
            <a:off x="5106500" y="1750033"/>
            <a:ext cx="4551600" cy="37556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96" name="Google Shape;96;p16"/>
          <p:cNvSpPr/>
          <p:nvPr/>
        </p:nvSpPr>
        <p:spPr>
          <a:xfrm>
            <a:off x="5748800" y="2260300"/>
            <a:ext cx="3215200" cy="25924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97" name="Google Shape;97;p16"/>
          <p:cNvSpPr/>
          <p:nvPr/>
        </p:nvSpPr>
        <p:spPr>
          <a:xfrm>
            <a:off x="6474033" y="3015500"/>
            <a:ext cx="1714400" cy="11876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l" rtl="0"/>
            <a:endParaRPr sz="24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Google Shape;102;p17"/>
          <p:cNvPicPr preferRelativeResize="0"/>
          <p:nvPr/>
        </p:nvPicPr>
        <p:blipFill>
          <a:blip r:embed="rId3">
            <a:alphaModFix/>
          </a:blip>
          <a:stretch>
            <a:fillRect/>
          </a:stretch>
        </p:blipFill>
        <p:spPr>
          <a:xfrm>
            <a:off x="152717" y="125134"/>
            <a:ext cx="11886552" cy="6607733"/>
          </a:xfrm>
          <a:prstGeom prst="rect">
            <a:avLst/>
          </a:prstGeom>
          <a:noFill/>
          <a:ln>
            <a:noFill/>
          </a:ln>
        </p:spPr>
      </p:pic>
      <p:sp>
        <p:nvSpPr>
          <p:cNvPr id="103" name="Google Shape;103;p17"/>
          <p:cNvSpPr txBox="1">
            <a:spLocks noGrp="1"/>
          </p:cNvSpPr>
          <p:nvPr>
            <p:ph type="title" idx="4294967295"/>
          </p:nvPr>
        </p:nvSpPr>
        <p:spPr>
          <a:xfrm>
            <a:off x="415600" y="101133"/>
            <a:ext cx="11360800" cy="763600"/>
          </a:xfrm>
          <a:prstGeom prst="rect">
            <a:avLst/>
          </a:prstGeom>
        </p:spPr>
        <p:txBody>
          <a:bodyPr spcFirstLastPara="1" vert="horz" wrap="square" lIns="121900" tIns="121900" rIns="121900" bIns="121900" rtlCol="1" anchor="b" anchorCtr="0">
            <a:noAutofit/>
          </a:bodyPr>
          <a:lstStyle/>
          <a:p>
            <a:pPr algn="ctr">
              <a:lnSpc>
                <a:spcPct val="115000"/>
              </a:lnSpc>
              <a:spcBef>
                <a:spcPts val="0"/>
              </a:spcBef>
            </a:pPr>
            <a:r>
              <a:rPr lang="iw" sz="1867" b="1" u="sng"/>
              <a:t>5 מדרגות / מעגלי ה "אני" , ע"פ הרב שמעון שקופ בהקדמה לספר 'שערי יושר'  (עמ' 65 בספר):</a:t>
            </a:r>
            <a:endParaRPr sz="1867" b="1" u="sng"/>
          </a:p>
          <a:p>
            <a:pPr algn="l" rtl="0">
              <a:spcBef>
                <a:spcPts val="0"/>
              </a:spcBef>
            </a:pPr>
            <a:endParaRPr/>
          </a:p>
        </p:txBody>
      </p:sp>
      <p:sp>
        <p:nvSpPr>
          <p:cNvPr id="104" name="Google Shape;104;p17"/>
          <p:cNvSpPr txBox="1">
            <a:spLocks noGrp="1"/>
          </p:cNvSpPr>
          <p:nvPr>
            <p:ph type="body" idx="4294967295"/>
          </p:nvPr>
        </p:nvSpPr>
        <p:spPr>
          <a:xfrm>
            <a:off x="415600" y="933600"/>
            <a:ext cx="2670400" cy="5158400"/>
          </a:xfrm>
          <a:prstGeom prst="rect">
            <a:avLst/>
          </a:prstGeom>
        </p:spPr>
        <p:txBody>
          <a:bodyPr spcFirstLastPara="1" vert="horz" wrap="square" lIns="121900" tIns="121900" rIns="121900" bIns="121900" rtlCol="1" anchor="t" anchorCtr="0">
            <a:noAutofit/>
          </a:bodyPr>
          <a:lstStyle/>
          <a:p>
            <a:pPr marL="0" indent="0">
              <a:spcBef>
                <a:spcPts val="0"/>
              </a:spcBef>
              <a:buNone/>
            </a:pPr>
            <a:r>
              <a:rPr lang="iw"/>
              <a:t>מבפנים החוצה:</a:t>
            </a:r>
            <a:endParaRPr/>
          </a:p>
          <a:p>
            <a:pPr marL="0" indent="0">
              <a:spcBef>
                <a:spcPts val="2133"/>
              </a:spcBef>
              <a:buNone/>
            </a:pPr>
            <a:r>
              <a:rPr lang="iw"/>
              <a:t>א.גופי</a:t>
            </a:r>
            <a:endParaRPr/>
          </a:p>
          <a:p>
            <a:pPr marL="0" indent="0">
              <a:spcBef>
                <a:spcPts val="2133"/>
              </a:spcBef>
              <a:buNone/>
            </a:pPr>
            <a:r>
              <a:rPr lang="iw"/>
              <a:t>ב. גופי ונפשי</a:t>
            </a:r>
            <a:endParaRPr/>
          </a:p>
          <a:p>
            <a:pPr marL="0" indent="0">
              <a:spcBef>
                <a:spcPts val="2133"/>
              </a:spcBef>
              <a:buNone/>
            </a:pPr>
            <a:r>
              <a:rPr lang="iw"/>
              <a:t>ג. אני ומשפחתי</a:t>
            </a:r>
            <a:endParaRPr/>
          </a:p>
          <a:p>
            <a:pPr marL="0" indent="0">
              <a:spcBef>
                <a:spcPts val="2133"/>
              </a:spcBef>
              <a:buNone/>
            </a:pPr>
            <a:r>
              <a:rPr lang="iw"/>
              <a:t>ד. אני משפחתי  ועמי</a:t>
            </a:r>
            <a:endParaRPr/>
          </a:p>
          <a:p>
            <a:pPr marL="0" indent="0">
              <a:spcBef>
                <a:spcPts val="2133"/>
              </a:spcBef>
              <a:buNone/>
            </a:pPr>
            <a:r>
              <a:rPr lang="iw"/>
              <a:t>ה. אני,עמי וכל העולם</a:t>
            </a:r>
            <a:endParaRPr/>
          </a:p>
          <a:p>
            <a:pPr marL="0" indent="0">
              <a:spcBef>
                <a:spcPts val="2133"/>
              </a:spcBef>
              <a:buNone/>
            </a:pPr>
            <a:r>
              <a:rPr lang="iw"/>
              <a:t>אני חלק מן הבריאה כולה</a:t>
            </a:r>
            <a:endParaRPr/>
          </a:p>
          <a:p>
            <a:pPr marL="0" indent="0">
              <a:spcBef>
                <a:spcPts val="2133"/>
              </a:spcBef>
              <a:spcAft>
                <a:spcPts val="2133"/>
              </a:spcAft>
              <a:buNone/>
            </a:pPr>
            <a:endParaRPr/>
          </a:p>
        </p:txBody>
      </p:sp>
      <p:sp>
        <p:nvSpPr>
          <p:cNvPr id="105" name="Google Shape;105;p17"/>
          <p:cNvSpPr/>
          <p:nvPr/>
        </p:nvSpPr>
        <p:spPr>
          <a:xfrm>
            <a:off x="3351200" y="647867"/>
            <a:ext cx="7980800" cy="60620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106" name="Google Shape;106;p17"/>
          <p:cNvSpPr/>
          <p:nvPr/>
        </p:nvSpPr>
        <p:spPr>
          <a:xfrm>
            <a:off x="4432967" y="1219367"/>
            <a:ext cx="5857600" cy="48724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107" name="Google Shape;107;p17"/>
          <p:cNvSpPr/>
          <p:nvPr/>
        </p:nvSpPr>
        <p:spPr>
          <a:xfrm>
            <a:off x="5106500" y="1750033"/>
            <a:ext cx="4551600" cy="37556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108" name="Google Shape;108;p17"/>
          <p:cNvSpPr/>
          <p:nvPr/>
        </p:nvSpPr>
        <p:spPr>
          <a:xfrm>
            <a:off x="5748800" y="2260300"/>
            <a:ext cx="3215200" cy="25924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l" rtl="0"/>
            <a:endParaRPr sz="2400"/>
          </a:p>
        </p:txBody>
      </p:sp>
      <p:sp>
        <p:nvSpPr>
          <p:cNvPr id="109" name="Google Shape;109;p17"/>
          <p:cNvSpPr/>
          <p:nvPr/>
        </p:nvSpPr>
        <p:spPr>
          <a:xfrm>
            <a:off x="6474033" y="3015500"/>
            <a:ext cx="1714400" cy="1187600"/>
          </a:xfrm>
          <a:prstGeom prst="ellipse">
            <a:avLst/>
          </a:prstGeom>
          <a:solidFill>
            <a:srgbClr val="FFFFFF"/>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l" rtl="0"/>
            <a:endParaRPr sz="2400"/>
          </a:p>
        </p:txBody>
      </p:sp>
      <p:cxnSp>
        <p:nvCxnSpPr>
          <p:cNvPr id="110" name="Google Shape;110;p17"/>
          <p:cNvCxnSpPr/>
          <p:nvPr/>
        </p:nvCxnSpPr>
        <p:spPr>
          <a:xfrm>
            <a:off x="2902133" y="933600"/>
            <a:ext cx="1796000" cy="408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8"/>
          <p:cNvSpPr txBox="1">
            <a:spLocks noGrp="1"/>
          </p:cNvSpPr>
          <p:nvPr>
            <p:ph type="body" idx="4294967295"/>
          </p:nvPr>
        </p:nvSpPr>
        <p:spPr>
          <a:xfrm>
            <a:off x="6259000" y="2558767"/>
            <a:ext cx="5333200" cy="3613600"/>
          </a:xfrm>
          <a:prstGeom prst="rect">
            <a:avLst/>
          </a:prstGeom>
        </p:spPr>
        <p:txBody>
          <a:bodyPr spcFirstLastPara="1" vert="horz" wrap="square" lIns="121900" tIns="121900" rIns="121900" bIns="121900" rtlCol="1" anchor="t" anchorCtr="0">
            <a:noAutofit/>
          </a:bodyPr>
          <a:lstStyle/>
          <a:p>
            <a:pPr marL="0" indent="0">
              <a:spcBef>
                <a:spcPts val="0"/>
              </a:spcBef>
              <a:buNone/>
            </a:pPr>
            <a:endParaRPr/>
          </a:p>
          <a:p>
            <a:pPr marL="0" indent="0">
              <a:spcBef>
                <a:spcPts val="2133"/>
              </a:spcBef>
              <a:spcAft>
                <a:spcPts val="2133"/>
              </a:spcAft>
              <a:buNone/>
            </a:pPr>
            <a:endParaRPr/>
          </a:p>
        </p:txBody>
      </p:sp>
      <p:pic>
        <p:nvPicPr>
          <p:cNvPr id="116" name="Google Shape;116;p18"/>
          <p:cNvPicPr preferRelativeResize="0"/>
          <p:nvPr/>
        </p:nvPicPr>
        <p:blipFill>
          <a:blip r:embed="rId3">
            <a:alphaModFix/>
          </a:blip>
          <a:stretch>
            <a:fillRect/>
          </a:stretch>
        </p:blipFill>
        <p:spPr>
          <a:xfrm>
            <a:off x="273801" y="121034"/>
            <a:ext cx="11253700" cy="6585700"/>
          </a:xfrm>
          <a:prstGeom prst="rect">
            <a:avLst/>
          </a:prstGeom>
          <a:noFill/>
          <a:ln>
            <a:noFill/>
          </a:ln>
        </p:spPr>
      </p:pic>
      <p:sp>
        <p:nvSpPr>
          <p:cNvPr id="5" name="תיבת טקסט 4">
            <a:extLst>
              <a:ext uri="{FF2B5EF4-FFF2-40B4-BE49-F238E27FC236}">
                <a16:creationId xmlns:a16="http://schemas.microsoft.com/office/drawing/2014/main" id="{35A17590-82BB-4E72-A03C-70D474560A10}"/>
              </a:ext>
            </a:extLst>
          </p:cNvPr>
          <p:cNvSpPr txBox="1"/>
          <p:nvPr/>
        </p:nvSpPr>
        <p:spPr>
          <a:xfrm>
            <a:off x="3048000" y="3246643"/>
            <a:ext cx="6096000" cy="369332"/>
          </a:xfrm>
          <a:prstGeom prst="rect">
            <a:avLst/>
          </a:prstGeom>
          <a:noFill/>
        </p:spPr>
        <p:txBody>
          <a:bodyPr wrap="square">
            <a:spAutoFit/>
          </a:bodyPr>
          <a:lstStyle/>
          <a:p>
            <a:r>
              <a:rPr lang="he-IL" b="0" dirty="0">
                <a:effectLst/>
              </a:rPr>
              <a:t> </a:t>
            </a:r>
            <a:endParaRPr lang="he-IL" dirty="0"/>
          </a:p>
        </p:txBody>
      </p:sp>
      <p:sp>
        <p:nvSpPr>
          <p:cNvPr id="7" name="תיבת טקסט 6">
            <a:extLst>
              <a:ext uri="{FF2B5EF4-FFF2-40B4-BE49-F238E27FC236}">
                <a16:creationId xmlns:a16="http://schemas.microsoft.com/office/drawing/2014/main" id="{6538157B-EEEE-4A35-9C2E-EACB01A06399}"/>
              </a:ext>
            </a:extLst>
          </p:cNvPr>
          <p:cNvSpPr txBox="1"/>
          <p:nvPr/>
        </p:nvSpPr>
        <p:spPr>
          <a:xfrm>
            <a:off x="3048000" y="3246643"/>
            <a:ext cx="6096000" cy="369332"/>
          </a:xfrm>
          <a:prstGeom prst="rect">
            <a:avLst/>
          </a:prstGeom>
          <a:noFill/>
        </p:spPr>
        <p:txBody>
          <a:bodyPr wrap="square">
            <a:spAutoFit/>
          </a:bodyPr>
          <a:lstStyle/>
          <a:p>
            <a:r>
              <a:rPr lang="he-IL" b="0" dirty="0">
                <a:effectLst/>
              </a:rPr>
              <a:t> </a:t>
            </a:r>
            <a:endParaRPr lang="he-IL"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Google Shape;130;p20"/>
          <p:cNvPicPr preferRelativeResize="0"/>
          <p:nvPr/>
        </p:nvPicPr>
        <p:blipFill>
          <a:blip r:embed="rId3">
            <a:alphaModFix/>
          </a:blip>
          <a:stretch>
            <a:fillRect/>
          </a:stretch>
        </p:blipFill>
        <p:spPr>
          <a:xfrm>
            <a:off x="151267" y="110934"/>
            <a:ext cx="12000067" cy="6597933"/>
          </a:xfrm>
          <a:prstGeom prst="rect">
            <a:avLst/>
          </a:prstGeom>
          <a:noFill/>
          <a:ln>
            <a:noFill/>
          </a:ln>
        </p:spPr>
      </p:pic>
      <p:sp>
        <p:nvSpPr>
          <p:cNvPr id="131" name="Google Shape;131;p20"/>
          <p:cNvSpPr txBox="1">
            <a:spLocks noGrp="1"/>
          </p:cNvSpPr>
          <p:nvPr>
            <p:ph type="body" idx="4294967295"/>
          </p:nvPr>
        </p:nvSpPr>
        <p:spPr>
          <a:xfrm>
            <a:off x="629200" y="2558767"/>
            <a:ext cx="5333200" cy="3613600"/>
          </a:xfrm>
          <a:prstGeom prst="rect">
            <a:avLst/>
          </a:prstGeom>
        </p:spPr>
        <p:txBody>
          <a:bodyPr spcFirstLastPara="1" vert="horz" wrap="square" lIns="121900" tIns="121900" rIns="121900" bIns="121900" rtlCol="1" anchor="t" anchorCtr="0">
            <a:noAutofit/>
          </a:bodyPr>
          <a:lstStyle/>
          <a:p>
            <a:pPr marL="0" indent="0">
              <a:spcBef>
                <a:spcPts val="0"/>
              </a:spcBef>
              <a:spcAft>
                <a:spcPts val="2133"/>
              </a:spcAft>
              <a:buNone/>
            </a:pPr>
            <a:r>
              <a:rPr lang="iw"/>
              <a:t>כיצד אהבת עצמו יכולה לעזור לאדם השלם לאהוב את כל העולם?</a:t>
            </a:r>
            <a:endParaRPr/>
          </a:p>
        </p:txBody>
      </p:sp>
      <p:sp>
        <p:nvSpPr>
          <p:cNvPr id="132" name="Google Shape;132;p20"/>
          <p:cNvSpPr txBox="1">
            <a:spLocks noGrp="1"/>
          </p:cNvSpPr>
          <p:nvPr>
            <p:ph type="body" idx="4294967295"/>
          </p:nvPr>
        </p:nvSpPr>
        <p:spPr>
          <a:xfrm>
            <a:off x="6259000" y="2558767"/>
            <a:ext cx="5333200" cy="3613600"/>
          </a:xfrm>
          <a:prstGeom prst="rect">
            <a:avLst/>
          </a:prstGeom>
        </p:spPr>
        <p:txBody>
          <a:bodyPr spcFirstLastPara="1" vert="horz" wrap="square" lIns="121900" tIns="121900" rIns="121900" bIns="121900" rtlCol="1" anchor="t" anchorCtr="0">
            <a:noAutofit/>
          </a:bodyPr>
          <a:lstStyle/>
          <a:p>
            <a:pPr marL="0" indent="0">
              <a:spcBef>
                <a:spcPts val="0"/>
              </a:spcBef>
              <a:buNone/>
            </a:pPr>
            <a:r>
              <a:rPr lang="iw"/>
              <a:t>ואז גם רגש אהבת עצמו עוזר לו לאהוב את כל עם ישראל, ואת כל הבריאה כולה.</a:t>
            </a:r>
            <a:endParaRPr/>
          </a:p>
          <a:p>
            <a:pPr marL="0" indent="0">
              <a:spcBef>
                <a:spcPts val="2133"/>
              </a:spcBef>
              <a:buNone/>
            </a:pPr>
            <a:r>
              <a:rPr lang="iw"/>
              <a:t>הלל:"אם אין אני לי מי לי, וכשאני לעצמי מה אני"</a:t>
            </a:r>
            <a:endParaRPr/>
          </a:p>
          <a:p>
            <a:pPr marL="0" indent="0">
              <a:spcBef>
                <a:spcPts val="2133"/>
              </a:spcBef>
              <a:spcAft>
                <a:spcPts val="2133"/>
              </a:spcAft>
              <a:buNone/>
            </a:pPr>
            <a:r>
              <a:rPr lang="iw"/>
              <a:t>שכללות הבריאה הוא האדם הגדול והוא גם כן כאבר קטן בגוף הגדול הזה.</a:t>
            </a:r>
            <a:endParaRPr/>
          </a:p>
        </p:txBody>
      </p:sp>
      <p:pic>
        <p:nvPicPr>
          <p:cNvPr id="133" name="Google Shape;133;p20"/>
          <p:cNvPicPr preferRelativeResize="0"/>
          <p:nvPr/>
        </p:nvPicPr>
        <p:blipFill>
          <a:blip r:embed="rId4">
            <a:alphaModFix/>
          </a:blip>
          <a:stretch>
            <a:fillRect/>
          </a:stretch>
        </p:blipFill>
        <p:spPr>
          <a:xfrm>
            <a:off x="1040485" y="4119351"/>
            <a:ext cx="3416300" cy="2374900"/>
          </a:xfrm>
          <a:prstGeom prst="rect">
            <a:avLst/>
          </a:prstGeom>
          <a:noFill/>
          <a:ln>
            <a:noFill/>
          </a:ln>
        </p:spPr>
      </p:pic>
      <p:sp>
        <p:nvSpPr>
          <p:cNvPr id="134" name="Google Shape;134;p20"/>
          <p:cNvSpPr txBox="1"/>
          <p:nvPr/>
        </p:nvSpPr>
        <p:spPr>
          <a:xfrm>
            <a:off x="1364100" y="471000"/>
            <a:ext cx="10228000" cy="1096000"/>
          </a:xfrm>
          <a:prstGeom prst="rect">
            <a:avLst/>
          </a:prstGeom>
          <a:noFill/>
          <a:ln>
            <a:noFill/>
          </a:ln>
        </p:spPr>
        <p:txBody>
          <a:bodyPr spcFirstLastPara="1" wrap="square" lIns="121900" tIns="121900" rIns="121900" bIns="121900" anchor="t" anchorCtr="0">
            <a:noAutofit/>
          </a:bodyPr>
          <a:lstStyle/>
          <a:p>
            <a:r>
              <a:rPr lang="iw" sz="4000"/>
              <a:t>כיצד אהבת עצמו תעזור לו לאהוב את זולתו?</a:t>
            </a:r>
            <a:endParaRPr sz="40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39" name="Google Shape;139;p21"/>
          <p:cNvPicPr preferRelativeResize="0"/>
          <p:nvPr/>
        </p:nvPicPr>
        <p:blipFill>
          <a:blip r:embed="rId3">
            <a:alphaModFix/>
          </a:blip>
          <a:stretch>
            <a:fillRect/>
          </a:stretch>
        </p:blipFill>
        <p:spPr>
          <a:xfrm>
            <a:off x="70601" y="50434"/>
            <a:ext cx="12031767" cy="6658433"/>
          </a:xfrm>
          <a:prstGeom prst="rect">
            <a:avLst/>
          </a:prstGeom>
          <a:noFill/>
          <a:ln>
            <a:noFill/>
          </a:ln>
        </p:spPr>
      </p:pic>
      <p:sp>
        <p:nvSpPr>
          <p:cNvPr id="140" name="Google Shape;140;p21"/>
          <p:cNvSpPr txBox="1">
            <a:spLocks noGrp="1"/>
          </p:cNvSpPr>
          <p:nvPr>
            <p:ph type="body" idx="4294967295"/>
          </p:nvPr>
        </p:nvSpPr>
        <p:spPr>
          <a:xfrm>
            <a:off x="629200" y="2558767"/>
            <a:ext cx="5333200" cy="3613600"/>
          </a:xfrm>
          <a:prstGeom prst="rect">
            <a:avLst/>
          </a:prstGeom>
        </p:spPr>
        <p:txBody>
          <a:bodyPr spcFirstLastPara="1" vert="horz" wrap="square" lIns="121900" tIns="121900" rIns="121900" bIns="121900" rtlCol="1" anchor="t" anchorCtr="0">
            <a:noAutofit/>
          </a:bodyPr>
          <a:lstStyle/>
          <a:p>
            <a:pPr marL="0" indent="0">
              <a:spcBef>
                <a:spcPts val="0"/>
              </a:spcBef>
              <a:buNone/>
            </a:pPr>
            <a:r>
              <a:rPr lang="iw"/>
              <a:t>כיצד אהבת עצמו יכולה לעזור לאדם השלם לאהוב את כל העולם?</a:t>
            </a:r>
            <a:br>
              <a:rPr lang="iw"/>
            </a:br>
            <a:r>
              <a:rPr lang="iw"/>
              <a:t>האדם מבין שכשהוא לעצמו רק הוא,אז הוא שום דבר, אבל כשהוא זה אבר קטן או מסמר קטן מתוך מכונה ענקית,אז הוא הופך לגדול באמת</a:t>
            </a:r>
            <a:endParaRPr/>
          </a:p>
          <a:p>
            <a:pPr marL="0" indent="0">
              <a:spcBef>
                <a:spcPts val="2133"/>
              </a:spcBef>
              <a:spcAft>
                <a:spcPts val="2133"/>
              </a:spcAft>
              <a:buNone/>
            </a:pPr>
            <a:r>
              <a:rPr lang="iw"/>
              <a:t>-דווקא מתוך האהבה את העולם וגודלו האדם אוהב את עצמו יותר ויותר</a:t>
            </a:r>
            <a:endParaRPr/>
          </a:p>
        </p:txBody>
      </p:sp>
      <p:sp>
        <p:nvSpPr>
          <p:cNvPr id="141" name="Google Shape;141;p21"/>
          <p:cNvSpPr txBox="1">
            <a:spLocks noGrp="1"/>
          </p:cNvSpPr>
          <p:nvPr>
            <p:ph type="body" idx="4294967295"/>
          </p:nvPr>
        </p:nvSpPr>
        <p:spPr>
          <a:xfrm>
            <a:off x="6259000" y="2558767"/>
            <a:ext cx="5333200" cy="3613600"/>
          </a:xfrm>
          <a:prstGeom prst="rect">
            <a:avLst/>
          </a:prstGeom>
        </p:spPr>
        <p:txBody>
          <a:bodyPr spcFirstLastPara="1" vert="horz" wrap="square" lIns="121900" tIns="121900" rIns="121900" bIns="121900" rtlCol="1" anchor="t" anchorCtr="0">
            <a:noAutofit/>
          </a:bodyPr>
          <a:lstStyle/>
          <a:p>
            <a:pPr marL="0" indent="0">
              <a:spcBef>
                <a:spcPts val="0"/>
              </a:spcBef>
              <a:buNone/>
            </a:pPr>
            <a:r>
              <a:rPr lang="iw"/>
              <a:t>ואז גם רגש אהבת עצמו עוזר לו לאהוב את כל עם ישראל, ואת כל הבריאה כולה.</a:t>
            </a:r>
            <a:endParaRPr/>
          </a:p>
          <a:p>
            <a:pPr marL="0" indent="0">
              <a:spcBef>
                <a:spcPts val="2133"/>
              </a:spcBef>
              <a:buNone/>
            </a:pPr>
            <a:r>
              <a:rPr lang="iw"/>
              <a:t>הלל:"אם אין אני לי מי לי, וכשאני לעצמי מה אני"</a:t>
            </a:r>
            <a:endParaRPr/>
          </a:p>
          <a:p>
            <a:pPr marL="0" indent="0">
              <a:spcBef>
                <a:spcPts val="2133"/>
              </a:spcBef>
              <a:spcAft>
                <a:spcPts val="2133"/>
              </a:spcAft>
              <a:buNone/>
            </a:pPr>
            <a:r>
              <a:rPr lang="iw"/>
              <a:t>שכללות הבריאה הוא האדם הגדול והוא גם כן כאבר קטן בגוף הגדול הזה.</a:t>
            </a:r>
            <a:endParaRPr/>
          </a:p>
        </p:txBody>
      </p:sp>
      <p:pic>
        <p:nvPicPr>
          <p:cNvPr id="142" name="Google Shape;142;p21"/>
          <p:cNvPicPr preferRelativeResize="0"/>
          <p:nvPr/>
        </p:nvPicPr>
        <p:blipFill>
          <a:blip r:embed="rId4">
            <a:alphaModFix/>
          </a:blip>
          <a:stretch>
            <a:fillRect/>
          </a:stretch>
        </p:blipFill>
        <p:spPr>
          <a:xfrm>
            <a:off x="453602" y="121035"/>
            <a:ext cx="3429233" cy="2383900"/>
          </a:xfrm>
          <a:prstGeom prst="rect">
            <a:avLst/>
          </a:prstGeom>
          <a:noFill/>
          <a:ln>
            <a:noFill/>
          </a:ln>
        </p:spPr>
      </p:pic>
      <p:sp>
        <p:nvSpPr>
          <p:cNvPr id="143" name="Google Shape;143;p21"/>
          <p:cNvSpPr/>
          <p:nvPr/>
        </p:nvSpPr>
        <p:spPr>
          <a:xfrm rot="-2327712">
            <a:off x="4039855" y="1247190"/>
            <a:ext cx="2062124" cy="847087"/>
          </a:xfrm>
          <a:prstGeom prst="horizontalScroll">
            <a:avLst>
              <a:gd name="adj" fmla="val 25000"/>
            </a:avLst>
          </a:prstGeom>
          <a:solidFill>
            <a:srgbClr val="EEEEEE"/>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r>
              <a:rPr lang="iw" sz="2400">
                <a:solidFill>
                  <a:srgbClr val="000000"/>
                </a:solidFill>
                <a:latin typeface="Comic Sans MS"/>
                <a:ea typeface="Comic Sans MS"/>
                <a:cs typeface="Comic Sans MS"/>
                <a:sym typeface="Comic Sans MS"/>
              </a:rPr>
              <a:t>תשובות</a:t>
            </a:r>
            <a:endParaRPr sz="2400"/>
          </a:p>
        </p:txBody>
      </p:sp>
      <p:sp>
        <p:nvSpPr>
          <p:cNvPr id="144" name="Google Shape;144;p21"/>
          <p:cNvSpPr txBox="1"/>
          <p:nvPr/>
        </p:nvSpPr>
        <p:spPr>
          <a:xfrm>
            <a:off x="5936300" y="121000"/>
            <a:ext cx="5963200" cy="2384000"/>
          </a:xfrm>
          <a:prstGeom prst="rect">
            <a:avLst/>
          </a:prstGeom>
          <a:noFill/>
          <a:ln>
            <a:noFill/>
          </a:ln>
        </p:spPr>
        <p:txBody>
          <a:bodyPr spcFirstLastPara="1" wrap="square" lIns="121900" tIns="121900" rIns="121900" bIns="121900" anchor="ctr" anchorCtr="0">
            <a:noAutofit/>
          </a:bodyPr>
          <a:lstStyle/>
          <a:p>
            <a:r>
              <a:rPr lang="iw" sz="4000"/>
              <a:t>כיצד אהבת עצמו תעזור לו לאהוב את זולתו?</a:t>
            </a:r>
            <a:endParaRPr sz="24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p:cNvSpPr/>
          <p:nvPr/>
        </p:nvSpPr>
        <p:spPr>
          <a:xfrm>
            <a:off x="1" y="-1"/>
            <a:ext cx="12192000" cy="4330416"/>
          </a:xfrm>
          <a:prstGeom prst="rect">
            <a:avLst/>
          </a:prstGeom>
        </p:spPr>
        <p:txBody>
          <a:bodyPr wrap="square">
            <a:spAutoFit/>
          </a:bodyPr>
          <a:lstStyle/>
          <a:p>
            <a:pPr indent="-90170" algn="r">
              <a:lnSpc>
                <a:spcPct val="115000"/>
              </a:lnSpc>
              <a:spcAft>
                <a:spcPts val="1000"/>
              </a:spcAft>
            </a:pPr>
            <a:r>
              <a:rPr lang="en-US" sz="3200" dirty="0">
                <a:latin typeface="Calibri" panose="020F0502020204030204" pitchFamily="34" charset="0"/>
                <a:ea typeface="Calibri" panose="020F0502020204030204" pitchFamily="34" charset="0"/>
              </a:rPr>
              <a:t>   </a:t>
            </a:r>
            <a:r>
              <a:rPr lang="he-IL" sz="3200" dirty="0">
                <a:latin typeface="Calibri" panose="020F0502020204030204" pitchFamily="34" charset="0"/>
                <a:ea typeface="Calibri" panose="020F0502020204030204" pitchFamily="34" charset="0"/>
              </a:rPr>
              <a:t>"אם אין אני לי מי לי </a:t>
            </a:r>
            <a:r>
              <a:rPr lang="he-IL" dirty="0">
                <a:latin typeface="Calibri" panose="020F0502020204030204" pitchFamily="34" charset="0"/>
                <a:ea typeface="Calibri" panose="020F0502020204030204" pitchFamily="34" charset="0"/>
              </a:rPr>
              <a:t>(אני צריך לדאוג לעצמי) </a:t>
            </a:r>
          </a:p>
          <a:p>
            <a:pPr indent="-90170">
              <a:lnSpc>
                <a:spcPct val="115000"/>
              </a:lnSpc>
              <a:spcAft>
                <a:spcPts val="1000"/>
              </a:spcAft>
            </a:pPr>
            <a:endParaRPr lang="he-IL" dirty="0">
              <a:latin typeface="Calibri" panose="020F0502020204030204" pitchFamily="34" charset="0"/>
              <a:ea typeface="Calibri" panose="020F0502020204030204" pitchFamily="34" charset="0"/>
            </a:endParaRPr>
          </a:p>
          <a:p>
            <a:pPr indent="-90170">
              <a:lnSpc>
                <a:spcPct val="115000"/>
              </a:lnSpc>
              <a:spcAft>
                <a:spcPts val="1000"/>
              </a:spcAft>
            </a:pPr>
            <a:endParaRPr lang="he-IL" dirty="0">
              <a:latin typeface="Calibri" panose="020F0502020204030204" pitchFamily="34" charset="0"/>
              <a:ea typeface="Calibri" panose="020F0502020204030204" pitchFamily="34" charset="0"/>
            </a:endParaRPr>
          </a:p>
          <a:p>
            <a:pPr indent="-90170">
              <a:lnSpc>
                <a:spcPct val="115000"/>
              </a:lnSpc>
              <a:spcAft>
                <a:spcPts val="1000"/>
              </a:spcAft>
            </a:pPr>
            <a:endParaRPr lang="he-IL" sz="3200" dirty="0">
              <a:latin typeface="Calibri" panose="020F0502020204030204" pitchFamily="34" charset="0"/>
              <a:ea typeface="Calibri" panose="020F0502020204030204" pitchFamily="34" charset="0"/>
            </a:endParaRPr>
          </a:p>
          <a:p>
            <a:pPr indent="-90170">
              <a:lnSpc>
                <a:spcPct val="115000"/>
              </a:lnSpc>
              <a:spcAft>
                <a:spcPts val="1000"/>
              </a:spcAft>
            </a:pPr>
            <a:endParaRPr lang="he-IL" sz="3200" dirty="0">
              <a:latin typeface="Calibri" panose="020F0502020204030204" pitchFamily="34" charset="0"/>
              <a:ea typeface="Calibri" panose="020F0502020204030204" pitchFamily="34" charset="0"/>
            </a:endParaRPr>
          </a:p>
          <a:p>
            <a:pPr indent="-90170">
              <a:lnSpc>
                <a:spcPct val="115000"/>
              </a:lnSpc>
              <a:spcAft>
                <a:spcPts val="1000"/>
              </a:spcAft>
            </a:pPr>
            <a:endParaRPr lang="he-IL" sz="3200" dirty="0">
              <a:latin typeface="Calibri" panose="020F0502020204030204" pitchFamily="34" charset="0"/>
              <a:ea typeface="Calibri" panose="020F0502020204030204" pitchFamily="34" charset="0"/>
            </a:endParaRPr>
          </a:p>
          <a:p>
            <a:pPr indent="-90170">
              <a:lnSpc>
                <a:spcPct val="115000"/>
              </a:lnSpc>
              <a:spcAft>
                <a:spcPts val="1000"/>
              </a:spcAft>
            </a:pPr>
            <a:r>
              <a:rPr lang="he-IL" sz="3200" dirty="0">
                <a:latin typeface="Calibri" panose="020F0502020204030204" pitchFamily="34" charset="0"/>
                <a:ea typeface="Calibri" panose="020F0502020204030204" pitchFamily="34" charset="0"/>
              </a:rPr>
              <a:t>                                          </a:t>
            </a:r>
            <a:endParaRPr lang="en-US" dirty="0">
              <a:latin typeface="Calibri" panose="020F0502020204030204" pitchFamily="34" charset="0"/>
              <a:ea typeface="Calibri" panose="020F0502020204030204" pitchFamily="34" charset="0"/>
              <a:cs typeface="Arial" panose="020B0604020202020204" pitchFamily="34" charset="0"/>
            </a:endParaRPr>
          </a:p>
        </p:txBody>
      </p:sp>
      <p:pic>
        <p:nvPicPr>
          <p:cNvPr id="4" name="תמונה 3"/>
          <p:cNvPicPr>
            <a:picLocks noChangeAspect="1"/>
          </p:cNvPicPr>
          <p:nvPr/>
        </p:nvPicPr>
        <p:blipFill>
          <a:blip r:embed="rId2"/>
          <a:stretch>
            <a:fillRect/>
          </a:stretch>
        </p:blipFill>
        <p:spPr>
          <a:xfrm>
            <a:off x="7103924" y="841077"/>
            <a:ext cx="4690512" cy="3346609"/>
          </a:xfrm>
          <a:prstGeom prst="rect">
            <a:avLst/>
          </a:prstGeom>
        </p:spPr>
      </p:pic>
      <p:pic>
        <p:nvPicPr>
          <p:cNvPr id="7" name="תמונה 6"/>
          <p:cNvPicPr>
            <a:picLocks noChangeAspect="1"/>
          </p:cNvPicPr>
          <p:nvPr/>
        </p:nvPicPr>
        <p:blipFill>
          <a:blip r:embed="rId3"/>
          <a:stretch>
            <a:fillRect/>
          </a:stretch>
        </p:blipFill>
        <p:spPr>
          <a:xfrm>
            <a:off x="1855304" y="841078"/>
            <a:ext cx="4683641" cy="2958533"/>
          </a:xfrm>
          <a:prstGeom prst="rect">
            <a:avLst/>
          </a:prstGeom>
        </p:spPr>
      </p:pic>
      <p:pic>
        <p:nvPicPr>
          <p:cNvPr id="8" name="תמונה 7"/>
          <p:cNvPicPr>
            <a:picLocks noChangeAspect="1"/>
          </p:cNvPicPr>
          <p:nvPr/>
        </p:nvPicPr>
        <p:blipFill>
          <a:blip r:embed="rId4"/>
          <a:stretch>
            <a:fillRect/>
          </a:stretch>
        </p:blipFill>
        <p:spPr>
          <a:xfrm>
            <a:off x="7659549" y="4426227"/>
            <a:ext cx="4095570" cy="2374042"/>
          </a:xfrm>
          <a:prstGeom prst="rect">
            <a:avLst/>
          </a:prstGeom>
        </p:spPr>
      </p:pic>
      <p:pic>
        <p:nvPicPr>
          <p:cNvPr id="9" name="תמונה 8"/>
          <p:cNvPicPr>
            <a:picLocks noChangeAspect="1"/>
          </p:cNvPicPr>
          <p:nvPr/>
        </p:nvPicPr>
        <p:blipFill>
          <a:blip r:embed="rId5"/>
          <a:stretch>
            <a:fillRect/>
          </a:stretch>
        </p:blipFill>
        <p:spPr>
          <a:xfrm>
            <a:off x="2201102" y="4083190"/>
            <a:ext cx="4173193" cy="2717079"/>
          </a:xfrm>
          <a:prstGeom prst="rect">
            <a:avLst/>
          </a:prstGeom>
        </p:spPr>
      </p:pic>
    </p:spTree>
    <p:extLst>
      <p:ext uri="{BB962C8B-B14F-4D97-AF65-F5344CB8AC3E}">
        <p14:creationId xmlns:p14="http://schemas.microsoft.com/office/powerpoint/2010/main" val="9419000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p:cNvSpPr/>
          <p:nvPr/>
        </p:nvSpPr>
        <p:spPr>
          <a:xfrm>
            <a:off x="463827" y="0"/>
            <a:ext cx="11728174" cy="587853"/>
          </a:xfrm>
          <a:prstGeom prst="rect">
            <a:avLst/>
          </a:prstGeom>
        </p:spPr>
        <p:txBody>
          <a:bodyPr wrap="square">
            <a:spAutoFit/>
          </a:bodyPr>
          <a:lstStyle/>
          <a:p>
            <a:pPr indent="-90170">
              <a:lnSpc>
                <a:spcPct val="115000"/>
              </a:lnSpc>
              <a:spcAft>
                <a:spcPts val="1000"/>
              </a:spcAft>
            </a:pPr>
            <a:r>
              <a:rPr lang="he-IL" sz="2800" dirty="0">
                <a:latin typeface="Calibri" panose="020F0502020204030204" pitchFamily="34" charset="0"/>
                <a:ea typeface="Calibri" panose="020F0502020204030204" pitchFamily="34" charset="0"/>
              </a:rPr>
              <a:t>וכשאני לעצמי מה אני"  -  </a:t>
            </a:r>
            <a:r>
              <a:rPr lang="he-IL" dirty="0">
                <a:latin typeface="Calibri" panose="020F0502020204030204" pitchFamily="34" charset="0"/>
                <a:ea typeface="Calibri" panose="020F0502020204030204" pitchFamily="34" charset="0"/>
              </a:rPr>
              <a:t>(אם אשאר רק בחלק הפרטי המצומצם אני אפס - אלא אני בורג במכונה גדולה)</a:t>
            </a:r>
          </a:p>
        </p:txBody>
      </p:sp>
      <p:pic>
        <p:nvPicPr>
          <p:cNvPr id="3" name="תמונה 2"/>
          <p:cNvPicPr>
            <a:picLocks noChangeAspect="1"/>
          </p:cNvPicPr>
          <p:nvPr/>
        </p:nvPicPr>
        <p:blipFill>
          <a:blip r:embed="rId2"/>
          <a:stretch>
            <a:fillRect/>
          </a:stretch>
        </p:blipFill>
        <p:spPr>
          <a:xfrm>
            <a:off x="6991348" y="587853"/>
            <a:ext cx="4837043" cy="3627783"/>
          </a:xfrm>
          <a:prstGeom prst="rect">
            <a:avLst/>
          </a:prstGeom>
        </p:spPr>
      </p:pic>
      <p:pic>
        <p:nvPicPr>
          <p:cNvPr id="4" name="תמונה 3"/>
          <p:cNvPicPr>
            <a:picLocks noChangeAspect="1"/>
          </p:cNvPicPr>
          <p:nvPr/>
        </p:nvPicPr>
        <p:blipFill>
          <a:blip r:embed="rId3"/>
          <a:stretch>
            <a:fillRect/>
          </a:stretch>
        </p:blipFill>
        <p:spPr>
          <a:xfrm>
            <a:off x="1113182" y="587853"/>
            <a:ext cx="5168348" cy="3345176"/>
          </a:xfrm>
          <a:prstGeom prst="rect">
            <a:avLst/>
          </a:prstGeom>
        </p:spPr>
      </p:pic>
      <p:pic>
        <p:nvPicPr>
          <p:cNvPr id="5" name="תמונה 4"/>
          <p:cNvPicPr>
            <a:picLocks noChangeAspect="1"/>
          </p:cNvPicPr>
          <p:nvPr/>
        </p:nvPicPr>
        <p:blipFill>
          <a:blip r:embed="rId4"/>
          <a:stretch>
            <a:fillRect/>
          </a:stretch>
        </p:blipFill>
        <p:spPr>
          <a:xfrm>
            <a:off x="6991348" y="4359966"/>
            <a:ext cx="4837043" cy="2498034"/>
          </a:xfrm>
          <a:prstGeom prst="rect">
            <a:avLst/>
          </a:prstGeom>
        </p:spPr>
      </p:pic>
      <p:pic>
        <p:nvPicPr>
          <p:cNvPr id="6" name="תמונה 5"/>
          <p:cNvPicPr>
            <a:picLocks noChangeAspect="1"/>
          </p:cNvPicPr>
          <p:nvPr/>
        </p:nvPicPr>
        <p:blipFill>
          <a:blip r:embed="rId5"/>
          <a:stretch>
            <a:fillRect/>
          </a:stretch>
        </p:blipFill>
        <p:spPr>
          <a:xfrm>
            <a:off x="1219200" y="4215636"/>
            <a:ext cx="5062330" cy="2748179"/>
          </a:xfrm>
          <a:prstGeom prst="rect">
            <a:avLst/>
          </a:prstGeom>
        </p:spPr>
      </p:pic>
    </p:spTree>
    <p:extLst>
      <p:ext uri="{BB962C8B-B14F-4D97-AF65-F5344CB8AC3E}">
        <p14:creationId xmlns:p14="http://schemas.microsoft.com/office/powerpoint/2010/main" val="11405479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pic>
        <p:nvPicPr>
          <p:cNvPr id="74" name="Google Shape;74;p14"/>
          <p:cNvPicPr preferRelativeResize="0"/>
          <p:nvPr/>
        </p:nvPicPr>
        <p:blipFill>
          <a:blip r:embed="rId3">
            <a:alphaModFix/>
          </a:blip>
          <a:stretch>
            <a:fillRect/>
          </a:stretch>
        </p:blipFill>
        <p:spPr>
          <a:xfrm>
            <a:off x="152717" y="125134"/>
            <a:ext cx="11886552" cy="6607733"/>
          </a:xfrm>
          <a:prstGeom prst="rect">
            <a:avLst/>
          </a:prstGeom>
          <a:noFill/>
          <a:ln>
            <a:noFill/>
          </a:ln>
        </p:spPr>
      </p:pic>
      <p:pic>
        <p:nvPicPr>
          <p:cNvPr id="75" name="Google Shape;75;p14"/>
          <p:cNvPicPr preferRelativeResize="0"/>
          <p:nvPr/>
        </p:nvPicPr>
        <p:blipFill>
          <a:blip r:embed="rId4">
            <a:alphaModFix/>
          </a:blip>
          <a:stretch>
            <a:fillRect/>
          </a:stretch>
        </p:blipFill>
        <p:spPr>
          <a:xfrm>
            <a:off x="1089200" y="3784501"/>
            <a:ext cx="3241400" cy="2633633"/>
          </a:xfrm>
          <a:prstGeom prst="rect">
            <a:avLst/>
          </a:prstGeom>
          <a:noFill/>
          <a:ln>
            <a:noFill/>
          </a:ln>
        </p:spPr>
      </p:pic>
      <p:sp>
        <p:nvSpPr>
          <p:cNvPr id="76" name="Google Shape;76;p14"/>
          <p:cNvSpPr txBox="1">
            <a:spLocks noGrp="1"/>
          </p:cNvSpPr>
          <p:nvPr>
            <p:ph type="body" idx="4294967295"/>
          </p:nvPr>
        </p:nvSpPr>
        <p:spPr>
          <a:xfrm>
            <a:off x="543200" y="1622200"/>
            <a:ext cx="5333200" cy="3613600"/>
          </a:xfrm>
          <a:prstGeom prst="rect">
            <a:avLst/>
          </a:prstGeom>
        </p:spPr>
        <p:txBody>
          <a:bodyPr spcFirstLastPara="1" vert="horz" wrap="square" lIns="121900" tIns="121900" rIns="121900" bIns="121900" rtlCol="1" anchor="t" anchorCtr="0">
            <a:noAutofit/>
          </a:bodyPr>
          <a:lstStyle/>
          <a:p>
            <a:pPr marL="609585" indent="-457189">
              <a:spcBef>
                <a:spcPts val="0"/>
              </a:spcBef>
              <a:buSzPts val="1800"/>
              <a:buAutoNum type="arabicPeriod"/>
            </a:pPr>
            <a:r>
              <a:rPr lang="iw">
                <a:latin typeface="Verdana"/>
                <a:ea typeface="Verdana"/>
                <a:cs typeface="Verdana"/>
                <a:sym typeface="Verdana"/>
              </a:rPr>
              <a:t>מ</a:t>
            </a:r>
            <a:r>
              <a:rPr lang="iw">
                <a:latin typeface="Arial"/>
                <a:ea typeface="Arial"/>
                <a:cs typeface="Arial"/>
                <a:sym typeface="Arial"/>
              </a:rPr>
              <a:t>דוע אדם מרגיש שיש חוסר התאמה בין אהבת עצמו לבין אהבת זולתו?</a:t>
            </a:r>
            <a:br>
              <a:rPr lang="iw">
                <a:latin typeface="Arial"/>
                <a:ea typeface="Arial"/>
                <a:cs typeface="Arial"/>
                <a:sym typeface="Arial"/>
              </a:rPr>
            </a:br>
            <a:endParaRPr>
              <a:latin typeface="Arial"/>
              <a:ea typeface="Arial"/>
              <a:cs typeface="Arial"/>
              <a:sym typeface="Arial"/>
            </a:endParaRPr>
          </a:p>
          <a:p>
            <a:pPr marL="609585" indent="-457189">
              <a:spcBef>
                <a:spcPts val="0"/>
              </a:spcBef>
              <a:buSzPts val="1800"/>
              <a:buFont typeface="Arial"/>
              <a:buAutoNum type="arabicPeriod"/>
            </a:pPr>
            <a:r>
              <a:rPr lang="iw">
                <a:latin typeface="Arial"/>
                <a:ea typeface="Arial"/>
                <a:cs typeface="Arial"/>
                <a:sym typeface="Arial"/>
              </a:rPr>
              <a:t>איך האדם יוכל להתגבר על הרגשה זו ואולי לשנותה?</a:t>
            </a:r>
            <a:endParaRPr>
              <a:latin typeface="Arial"/>
              <a:ea typeface="Arial"/>
              <a:cs typeface="Arial"/>
              <a:sym typeface="Arial"/>
            </a:endParaRPr>
          </a:p>
        </p:txBody>
      </p:sp>
      <p:sp>
        <p:nvSpPr>
          <p:cNvPr id="77" name="Google Shape;77;p14"/>
          <p:cNvSpPr txBox="1">
            <a:spLocks noGrp="1"/>
          </p:cNvSpPr>
          <p:nvPr>
            <p:ph type="body" idx="4294967295"/>
          </p:nvPr>
        </p:nvSpPr>
        <p:spPr>
          <a:xfrm>
            <a:off x="5876400" y="1622200"/>
            <a:ext cx="5909200" cy="3613600"/>
          </a:xfrm>
          <a:prstGeom prst="rect">
            <a:avLst/>
          </a:prstGeom>
        </p:spPr>
        <p:txBody>
          <a:bodyPr spcFirstLastPara="1" vert="horz" wrap="square" lIns="121900" tIns="121900" rIns="121900" bIns="121900" rtlCol="1" anchor="t" anchorCtr="0">
            <a:noAutofit/>
          </a:bodyPr>
          <a:lstStyle/>
          <a:p>
            <a:pPr marL="0" indent="0">
              <a:spcBef>
                <a:spcPts val="0"/>
              </a:spcBef>
              <a:buNone/>
            </a:pPr>
            <a:r>
              <a:rPr lang="iw" sz="3200" b="1"/>
              <a:t>בהשקפה ראשונה רגשי אהבת עצמו ורגשי אהבת זולתו,הם כצרות זו לזו</a:t>
            </a:r>
            <a:endParaRPr sz="3200" b="1"/>
          </a:p>
          <a:p>
            <a:pPr marL="0" indent="0">
              <a:spcBef>
                <a:spcPts val="2133"/>
              </a:spcBef>
              <a:buNone/>
            </a:pPr>
            <a:r>
              <a:rPr lang="iw" sz="3200" b="1"/>
              <a:t>אבל עלינו להשתדל להעמיק למצוא את הסגולה המאחדת אותם אחרי כי שניהם דורש ה'...</a:t>
            </a:r>
            <a:endParaRPr sz="3200" b="1"/>
          </a:p>
          <a:p>
            <a:pPr marL="0" indent="0">
              <a:spcBef>
                <a:spcPts val="2133"/>
              </a:spcBef>
              <a:spcAft>
                <a:spcPts val="2133"/>
              </a:spcAft>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p:cNvPicPr>
            <a:picLocks noChangeAspect="1"/>
          </p:cNvPicPr>
          <p:nvPr/>
        </p:nvPicPr>
        <p:blipFill>
          <a:blip r:embed="rId2"/>
          <a:stretch>
            <a:fillRect/>
          </a:stretch>
        </p:blipFill>
        <p:spPr>
          <a:xfrm>
            <a:off x="371061" y="360085"/>
            <a:ext cx="11516139" cy="6340659"/>
          </a:xfrm>
          <a:prstGeom prst="rect">
            <a:avLst/>
          </a:prstGeom>
        </p:spPr>
      </p:pic>
      <p:sp>
        <p:nvSpPr>
          <p:cNvPr id="4" name="מלבן 3"/>
          <p:cNvSpPr/>
          <p:nvPr/>
        </p:nvSpPr>
        <p:spPr>
          <a:xfrm>
            <a:off x="371061" y="516835"/>
            <a:ext cx="11357113" cy="3970318"/>
          </a:xfrm>
          <a:prstGeom prst="rect">
            <a:avLst/>
          </a:prstGeom>
        </p:spPr>
        <p:txBody>
          <a:bodyPr wrap="square">
            <a:spAutoFit/>
          </a:bodyPr>
          <a:lstStyle/>
          <a:p>
            <a:r>
              <a:rPr lang="he-IL" sz="2800" dirty="0">
                <a:solidFill>
                  <a:schemeClr val="bg1"/>
                </a:solidFill>
                <a:ea typeface="Times New Roman" panose="02020603050405020304" pitchFamily="18" charset="0"/>
              </a:rPr>
              <a:t>סיפר יהודי אמריקני בערוב ימיו: "נער צעיר הייתי כאשר הוריי שלחו אותי ללמוד במכינה לישיבת </a:t>
            </a:r>
            <a:r>
              <a:rPr lang="he-IL" sz="2800" dirty="0" err="1">
                <a:solidFill>
                  <a:schemeClr val="bg1"/>
                </a:solidFill>
                <a:ea typeface="Times New Roman" panose="02020603050405020304" pitchFamily="18" charset="0"/>
              </a:rPr>
              <a:t>גרודנה</a:t>
            </a:r>
            <a:r>
              <a:rPr lang="he-IL" sz="2800" dirty="0">
                <a:solidFill>
                  <a:schemeClr val="bg1"/>
                </a:solidFill>
                <a:ea typeface="Times New Roman" panose="02020603050405020304" pitchFamily="18" charset="0"/>
              </a:rPr>
              <a:t>. היות שהוריי היו עניים מרודים, לא יכלו להרשות לעצמם לשלוח אותי ברכבת. לכן הוחלט שעליי ללכת ברגל. הישיבה </a:t>
            </a:r>
            <a:r>
              <a:rPr lang="he-IL" sz="2800" dirty="0" err="1">
                <a:solidFill>
                  <a:schemeClr val="bg1"/>
                </a:solidFill>
                <a:ea typeface="Times New Roman" panose="02020603050405020304" pitchFamily="18" charset="0"/>
              </a:rPr>
              <a:t>היתה</a:t>
            </a:r>
            <a:r>
              <a:rPr lang="he-IL" sz="2800" dirty="0">
                <a:solidFill>
                  <a:schemeClr val="bg1"/>
                </a:solidFill>
                <a:ea typeface="Times New Roman" panose="02020603050405020304" pitchFamily="18" charset="0"/>
              </a:rPr>
              <a:t> רחוקה מהלך שבוע-שבועיים. ציידוני במעט אוכל שהיה ברשותם ובברכות חמות, </a:t>
            </a:r>
            <a:r>
              <a:rPr lang="he-IL" sz="2800" dirty="0" err="1">
                <a:solidFill>
                  <a:schemeClr val="bg1"/>
                </a:solidFill>
                <a:ea typeface="Times New Roman" panose="02020603050405020304" pitchFamily="18" charset="0"/>
              </a:rPr>
              <a:t>והדריכוני</a:t>
            </a:r>
            <a:r>
              <a:rPr lang="he-IL" sz="2800" dirty="0">
                <a:solidFill>
                  <a:schemeClr val="bg1"/>
                </a:solidFill>
                <a:ea typeface="Times New Roman" panose="02020603050405020304" pitchFamily="18" charset="0"/>
              </a:rPr>
              <a:t> שכאשר ייגמר האוכל אבקש עזרה מיהודים בדרך. יצאתי לדרך וכן עשיתי. אוכל השגתי פה ושם, ובלילות לנתי על ספסלי בתי כנסיות, ופעם אף ישנתי על האדמה באיזו פינה.</a:t>
            </a:r>
            <a:br>
              <a:rPr lang="he-IL" sz="2800" dirty="0">
                <a:solidFill>
                  <a:schemeClr val="bg1"/>
                </a:solidFill>
                <a:ea typeface="Times New Roman" panose="02020603050405020304" pitchFamily="18" charset="0"/>
              </a:rPr>
            </a:br>
            <a:br>
              <a:rPr lang="he-IL" sz="2800" dirty="0">
                <a:solidFill>
                  <a:schemeClr val="bg1"/>
                </a:solidFill>
                <a:ea typeface="Times New Roman" panose="02020603050405020304" pitchFamily="18" charset="0"/>
              </a:rPr>
            </a:br>
            <a:endParaRPr lang="he-IL" sz="2800" dirty="0">
              <a:solidFill>
                <a:schemeClr val="bg1"/>
              </a:solidFill>
            </a:endParaRPr>
          </a:p>
        </p:txBody>
      </p:sp>
    </p:spTree>
    <p:extLst>
      <p:ext uri="{BB962C8B-B14F-4D97-AF65-F5344CB8AC3E}">
        <p14:creationId xmlns:p14="http://schemas.microsoft.com/office/powerpoint/2010/main" val="4698888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stretch>
            <a:fillRect/>
          </a:stretch>
        </p:blipFill>
        <p:spPr>
          <a:xfrm>
            <a:off x="106018" y="96920"/>
            <a:ext cx="12085982" cy="6908733"/>
          </a:xfrm>
          <a:prstGeom prst="rect">
            <a:avLst/>
          </a:prstGeom>
        </p:spPr>
      </p:pic>
      <p:sp>
        <p:nvSpPr>
          <p:cNvPr id="3" name="מלבן 2"/>
          <p:cNvSpPr/>
          <p:nvPr/>
        </p:nvSpPr>
        <p:spPr>
          <a:xfrm>
            <a:off x="3047999" y="318052"/>
            <a:ext cx="8030817" cy="3539430"/>
          </a:xfrm>
          <a:prstGeom prst="rect">
            <a:avLst/>
          </a:prstGeom>
        </p:spPr>
        <p:txBody>
          <a:bodyPr wrap="square">
            <a:spAutoFit/>
          </a:bodyPr>
          <a:lstStyle/>
          <a:p>
            <a:r>
              <a:rPr lang="he-IL" sz="2800" dirty="0">
                <a:solidFill>
                  <a:schemeClr val="bg1"/>
                </a:solidFill>
              </a:rPr>
              <a:t>בדרך עברתי חוויות מפחידות רבות. הדרך </a:t>
            </a:r>
            <a:r>
              <a:rPr lang="he-IL" sz="2800" dirty="0" err="1">
                <a:solidFill>
                  <a:schemeClr val="bg1"/>
                </a:solidFill>
              </a:rPr>
              <a:t>היתה</a:t>
            </a:r>
            <a:r>
              <a:rPr lang="he-IL" sz="2800" dirty="0">
                <a:solidFill>
                  <a:schemeClr val="bg1"/>
                </a:solidFill>
              </a:rPr>
              <a:t> לעיתים מפחידה ומסוכנת וכל הזמן פחדתי: האם אצליח למצוא את דרכי? האם יהיה לי מה לאכול? האם אעבור את מבחן הקבלה לישיבה? שאם לא אצליח, אבייש את שם משפחתי ואאלץ לחזור את כל הדרך חזרה. הדרך היחידה להרגיע את הפחדים והחששות </a:t>
            </a:r>
            <a:r>
              <a:rPr lang="he-IL" sz="2800" dirty="0" err="1">
                <a:solidFill>
                  <a:schemeClr val="bg1"/>
                </a:solidFill>
              </a:rPr>
              <a:t>היתה</a:t>
            </a:r>
            <a:r>
              <a:rPr lang="he-IL" sz="2800" dirty="0">
                <a:solidFill>
                  <a:schemeClr val="bg1"/>
                </a:solidFill>
              </a:rPr>
              <a:t> על ידי שינון דף הגמרא שהכנתי לבחינה. חזרתי על דף זה שוב ושוב עד שידעתיו מילה במילה.</a:t>
            </a:r>
          </a:p>
        </p:txBody>
      </p:sp>
    </p:spTree>
    <p:extLst>
      <p:ext uri="{BB962C8B-B14F-4D97-AF65-F5344CB8AC3E}">
        <p14:creationId xmlns:p14="http://schemas.microsoft.com/office/powerpoint/2010/main" val="26134442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p:cNvPicPr>
            <a:picLocks noChangeAspect="1"/>
          </p:cNvPicPr>
          <p:nvPr/>
        </p:nvPicPr>
        <p:blipFill>
          <a:blip r:embed="rId2"/>
          <a:stretch>
            <a:fillRect/>
          </a:stretch>
        </p:blipFill>
        <p:spPr>
          <a:xfrm>
            <a:off x="238539" y="106019"/>
            <a:ext cx="11953461" cy="6751982"/>
          </a:xfrm>
          <a:prstGeom prst="rect">
            <a:avLst/>
          </a:prstGeom>
        </p:spPr>
      </p:pic>
      <p:sp>
        <p:nvSpPr>
          <p:cNvPr id="2" name="מלבן 1"/>
          <p:cNvSpPr/>
          <p:nvPr/>
        </p:nvSpPr>
        <p:spPr>
          <a:xfrm>
            <a:off x="3048000" y="106018"/>
            <a:ext cx="8852452" cy="3539430"/>
          </a:xfrm>
          <a:prstGeom prst="rect">
            <a:avLst/>
          </a:prstGeom>
        </p:spPr>
        <p:txBody>
          <a:bodyPr wrap="square">
            <a:spAutoFit/>
          </a:bodyPr>
          <a:lstStyle/>
          <a:p>
            <a:r>
              <a:rPr lang="he-IL" sz="2800" dirty="0">
                <a:solidFill>
                  <a:srgbClr val="FFFF00"/>
                </a:solidFill>
              </a:rPr>
              <a:t>סוף סוף הגעתי לישיבה, אמנם עייף ומורעב, אבל מוכן למבחן כאשר דף הגמרא מסודר במוחי להפליא. בחורים מהישיבה שראוני ושמעו את מטרת בואי הציעו לי ללכת להיבחן ב"משרדו" של ראש הישיבה, הגאון רבי שמעון </a:t>
            </a:r>
            <a:r>
              <a:rPr lang="he-IL" sz="2800" dirty="0" err="1">
                <a:solidFill>
                  <a:srgbClr val="FFFF00"/>
                </a:solidFill>
              </a:rPr>
              <a:t>שקופ</a:t>
            </a:r>
            <a:r>
              <a:rPr lang="he-IL" sz="2800" dirty="0">
                <a:solidFill>
                  <a:srgbClr val="FFFF00"/>
                </a:solidFill>
              </a:rPr>
              <a:t> זצ"ל. "משרדו" של רבי שמעון היה מטבח ביתו. רבי שמעון, שהיה אז כבן שבעים, קבלני בחביבות ושאל לשמי ולעיירת מוצאי, ואז פנה ואמר לי: ברצוני לשאול אותך שתי שאלות בלבד. הבנתי: הנה המבחן! הכנתי את עצמי בקפידה ובדריכות</a:t>
            </a:r>
            <a:r>
              <a:rPr lang="he-IL" sz="2800" dirty="0"/>
              <a:t>.</a:t>
            </a:r>
          </a:p>
        </p:txBody>
      </p:sp>
    </p:spTree>
    <p:extLst>
      <p:ext uri="{BB962C8B-B14F-4D97-AF65-F5344CB8AC3E}">
        <p14:creationId xmlns:p14="http://schemas.microsoft.com/office/powerpoint/2010/main" val="18806109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p:cNvPicPr>
            <a:picLocks noChangeAspect="1"/>
          </p:cNvPicPr>
          <p:nvPr/>
        </p:nvPicPr>
        <p:blipFill>
          <a:blip r:embed="rId2"/>
          <a:stretch>
            <a:fillRect/>
          </a:stretch>
        </p:blipFill>
        <p:spPr>
          <a:xfrm>
            <a:off x="0" y="84053"/>
            <a:ext cx="12192000" cy="6639739"/>
          </a:xfrm>
          <a:prstGeom prst="rect">
            <a:avLst/>
          </a:prstGeom>
        </p:spPr>
      </p:pic>
      <p:sp>
        <p:nvSpPr>
          <p:cNvPr id="2" name="מלבן 1"/>
          <p:cNvSpPr/>
          <p:nvPr/>
        </p:nvSpPr>
        <p:spPr>
          <a:xfrm>
            <a:off x="1073426" y="225287"/>
            <a:ext cx="10986052" cy="3293209"/>
          </a:xfrm>
          <a:prstGeom prst="rect">
            <a:avLst/>
          </a:prstGeom>
        </p:spPr>
        <p:txBody>
          <a:bodyPr wrap="square">
            <a:spAutoFit/>
          </a:bodyPr>
          <a:lstStyle/>
          <a:p>
            <a:r>
              <a:rPr lang="he-IL" sz="2400" dirty="0"/>
              <a:t>שאלה ראשונה: מתי אכלת לאחרונה ארוחה חמה? </a:t>
            </a:r>
          </a:p>
          <a:p>
            <a:r>
              <a:rPr lang="he-IL" sz="2400" dirty="0">
                <a:solidFill>
                  <a:schemeClr val="bg1"/>
                </a:solidFill>
              </a:rPr>
              <a:t>נדהמתי מהשאלה והרהרתי ארוכות, ולבסוף עניתי: לפני כשבועיים. קם הרב ואמר: ראה, אין כוחי בבישול ככוחה של רעייתי, אלא שהיא לא נמצאת עתה בעיר. תצטרך להסתפק במה שאני יודע. ניגש והחל לבשל לי ארוחה. נדהמתי מגודל המעמד. אפילו את אבי לא ראיתי מבשל, וכאן ראש הישיבה הגדול עומד לבשל בשבילי?! כשסיים לבשל, שם לי צלחת מלאה מהתבשיל. אחר שגמרתי דאג למלאה שוב, עד שהייתי שבע כהוגן ולא יכולתי לאכול עוד.</a:t>
            </a:r>
          </a:p>
          <a:p>
            <a:r>
              <a:rPr lang="he-IL" sz="2400" dirty="0">
                <a:solidFill>
                  <a:schemeClr val="bg1"/>
                </a:solidFill>
              </a:rPr>
              <a:t>כשסיימתי וברכתי ברכת המזון, אמר: עתה השאלה השנייה. כאן כבר הייתי סמוך ובטוח שעתה לאחר ששבעתי אפשר כבר לבחון אותי</a:t>
            </a:r>
            <a:r>
              <a:rPr lang="he-IL" sz="4000" dirty="0">
                <a:solidFill>
                  <a:schemeClr val="bg1"/>
                </a:solidFill>
              </a:rPr>
              <a:t>. </a:t>
            </a:r>
          </a:p>
        </p:txBody>
      </p:sp>
    </p:spTree>
    <p:extLst>
      <p:ext uri="{BB962C8B-B14F-4D97-AF65-F5344CB8AC3E}">
        <p14:creationId xmlns:p14="http://schemas.microsoft.com/office/powerpoint/2010/main" val="29169672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p:cNvPicPr>
            <a:picLocks noChangeAspect="1"/>
          </p:cNvPicPr>
          <p:nvPr/>
        </p:nvPicPr>
        <p:blipFill>
          <a:blip r:embed="rId2"/>
          <a:stretch>
            <a:fillRect/>
          </a:stretch>
        </p:blipFill>
        <p:spPr>
          <a:xfrm>
            <a:off x="0" y="-178335"/>
            <a:ext cx="12324521" cy="7036335"/>
          </a:xfrm>
          <a:prstGeom prst="rect">
            <a:avLst/>
          </a:prstGeom>
        </p:spPr>
      </p:pic>
      <p:sp>
        <p:nvSpPr>
          <p:cNvPr id="2" name="מלבן 1"/>
          <p:cNvSpPr/>
          <p:nvPr/>
        </p:nvSpPr>
        <p:spPr>
          <a:xfrm>
            <a:off x="344557" y="106017"/>
            <a:ext cx="11847443" cy="6370975"/>
          </a:xfrm>
          <a:prstGeom prst="rect">
            <a:avLst/>
          </a:prstGeom>
        </p:spPr>
        <p:txBody>
          <a:bodyPr wrap="square">
            <a:spAutoFit/>
          </a:bodyPr>
          <a:lstStyle/>
          <a:p>
            <a:r>
              <a:rPr lang="he-IL" sz="2400" dirty="0">
                <a:solidFill>
                  <a:schemeClr val="bg1"/>
                </a:solidFill>
              </a:rPr>
              <a:t>השאלה השנייה שברצוני לשאול אותך: מתי ישנת לאחרונה במיטה? </a:t>
            </a:r>
          </a:p>
          <a:p>
            <a:r>
              <a:rPr lang="he-IL" sz="2400" dirty="0">
                <a:solidFill>
                  <a:schemeClr val="bg1"/>
                </a:solidFill>
              </a:rPr>
              <a:t>שוב נדהמתי והשבתי: לא זוכר בדיוק. הלך רבנו לחדר השינה שלו וסידר לי את המיטה. כעבור כמה דקות חזר וביקשני ללכת לישון, כיסה אותי היטב, ואני בעייפותי הרבה נרדמתי עד הבוקר. אחר כך התברר לי שזו הייתה המיטה שלו.   זה היה מבחן הכניסה שלי לישיבת </a:t>
            </a:r>
            <a:r>
              <a:rPr lang="he-IL" sz="2400" dirty="0" err="1">
                <a:solidFill>
                  <a:schemeClr val="bg1"/>
                </a:solidFill>
              </a:rPr>
              <a:t>גרודנה</a:t>
            </a:r>
            <a:r>
              <a:rPr lang="he-IL" sz="2400" dirty="0">
                <a:solidFill>
                  <a:schemeClr val="bg1"/>
                </a:solidFill>
              </a:rPr>
              <a:t>.</a:t>
            </a:r>
          </a:p>
          <a:p>
            <a:endParaRPr lang="he-IL" sz="2400" dirty="0">
              <a:solidFill>
                <a:schemeClr val="bg1"/>
              </a:solidFill>
            </a:endParaRPr>
          </a:p>
          <a:p>
            <a:endParaRPr lang="he-IL" sz="2400" dirty="0">
              <a:solidFill>
                <a:schemeClr val="bg1"/>
              </a:solidFill>
            </a:endParaRPr>
          </a:p>
          <a:p>
            <a:endParaRPr lang="he-IL" sz="2400" dirty="0">
              <a:solidFill>
                <a:schemeClr val="bg1"/>
              </a:solidFill>
            </a:endParaRPr>
          </a:p>
          <a:p>
            <a:endParaRPr lang="he-IL" sz="2400" dirty="0">
              <a:solidFill>
                <a:schemeClr val="bg1"/>
              </a:solidFill>
            </a:endParaRPr>
          </a:p>
          <a:p>
            <a:endParaRPr lang="he-IL" sz="2400" dirty="0">
              <a:solidFill>
                <a:schemeClr val="bg1"/>
              </a:solidFill>
            </a:endParaRPr>
          </a:p>
          <a:p>
            <a:endParaRPr lang="he-IL" sz="2400" dirty="0">
              <a:solidFill>
                <a:schemeClr val="bg1"/>
              </a:solidFill>
            </a:endParaRPr>
          </a:p>
          <a:p>
            <a:endParaRPr lang="he-IL" sz="2400" dirty="0">
              <a:solidFill>
                <a:schemeClr val="bg1"/>
              </a:solidFill>
            </a:endParaRPr>
          </a:p>
          <a:p>
            <a:endParaRPr lang="he-IL" sz="2400" dirty="0">
              <a:solidFill>
                <a:schemeClr val="bg1"/>
              </a:solidFill>
            </a:endParaRPr>
          </a:p>
          <a:p>
            <a:endParaRPr lang="he-IL" sz="2400" dirty="0">
              <a:solidFill>
                <a:schemeClr val="bg1"/>
              </a:solidFill>
            </a:endParaRPr>
          </a:p>
          <a:p>
            <a:endParaRPr lang="he-IL" sz="2400" dirty="0">
              <a:solidFill>
                <a:schemeClr val="bg1"/>
              </a:solidFill>
            </a:endParaRPr>
          </a:p>
          <a:p>
            <a:r>
              <a:rPr lang="he-IL" sz="2400" dirty="0">
                <a:solidFill>
                  <a:schemeClr val="bg1"/>
                </a:solidFill>
              </a:rPr>
              <a:t>סיים בעל המעשה: שנים רבות עברו מאז, צרות רבות ורעות עברו עליי, כל משפחתי נכחדה בשואה האיומה, ומה ששמר על יהדותי בכל השנים, עם כל הטרגדיות, אלו אותן שתי שאלות. אותו מבחן קבלה לישיבת </a:t>
            </a:r>
            <a:r>
              <a:rPr lang="he-IL" sz="2400" dirty="0" err="1">
                <a:solidFill>
                  <a:schemeClr val="bg1"/>
                </a:solidFill>
              </a:rPr>
              <a:t>גרודנה</a:t>
            </a:r>
            <a:r>
              <a:rPr lang="he-IL" sz="2400" dirty="0">
                <a:solidFill>
                  <a:schemeClr val="bg1"/>
                </a:solidFill>
              </a:rPr>
              <a:t>" (מתוך הספר 'תורה יבקש מפיהו' עמ' 224).</a:t>
            </a:r>
          </a:p>
        </p:txBody>
      </p:sp>
    </p:spTree>
    <p:extLst>
      <p:ext uri="{BB962C8B-B14F-4D97-AF65-F5344CB8AC3E}">
        <p14:creationId xmlns:p14="http://schemas.microsoft.com/office/powerpoint/2010/main" val="30681978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0CF64785-47D6-4585-8236-5213986FB73A}"/>
              </a:ext>
            </a:extLst>
          </p:cNvPr>
          <p:cNvSpPr txBox="1"/>
          <p:nvPr/>
        </p:nvSpPr>
        <p:spPr>
          <a:xfrm>
            <a:off x="3047035" y="2222339"/>
            <a:ext cx="7740569" cy="692497"/>
          </a:xfrm>
          <a:prstGeom prst="rect">
            <a:avLst/>
          </a:prstGeom>
          <a:noFill/>
        </p:spPr>
        <p:txBody>
          <a:bodyPr wrap="square">
            <a:spAutoFit/>
          </a:bodyPr>
          <a:lstStyle/>
          <a:p>
            <a:pPr indent="114300" algn="ctr" rtl="1">
              <a:lnSpc>
                <a:spcPct val="150000"/>
              </a:lnSpc>
            </a:pPr>
            <a:r>
              <a:rPr lang="he-IL" sz="1800" b="1" dirty="0">
                <a:effectLst/>
                <a:latin typeface="Times New Roman" panose="02020603050405020304" pitchFamily="18" charset="0"/>
                <a:ea typeface="Times New Roman" panose="02020603050405020304" pitchFamily="18" charset="0"/>
                <a:cs typeface="David" panose="020E0502060401010101" pitchFamily="34" charset="-79"/>
              </a:rPr>
              <a:t>רבי יהודה הלוי (</a:t>
            </a:r>
            <a:r>
              <a:rPr lang="he-IL" sz="1800" b="1" dirty="0" err="1">
                <a:effectLst/>
                <a:latin typeface="Times New Roman" panose="02020603050405020304" pitchFamily="18" charset="0"/>
                <a:ea typeface="Times New Roman" panose="02020603050405020304" pitchFamily="18" charset="0"/>
                <a:cs typeface="David" panose="020E0502060401010101" pitchFamily="34" charset="-79"/>
              </a:rPr>
              <a:t>ריה"ל</a:t>
            </a:r>
            <a:r>
              <a:rPr lang="he-IL" sz="1800" b="1" dirty="0">
                <a:effectLst/>
                <a:latin typeface="Times New Roman" panose="02020603050405020304" pitchFamily="18" charset="0"/>
                <a:ea typeface="Times New Roman" panose="02020603050405020304" pitchFamily="18" charset="0"/>
                <a:cs typeface="David" panose="020E0502060401010101" pitchFamily="34" charset="-79"/>
              </a:rPr>
              <a:t>)</a:t>
            </a:r>
            <a:r>
              <a:rPr lang="he-IL" sz="1800" b="1" baseline="30000" dirty="0">
                <a:effectLst/>
                <a:latin typeface="Times New Roman" panose="02020603050405020304" pitchFamily="18" charset="0"/>
                <a:ea typeface="Times New Roman" panose="02020603050405020304" pitchFamily="18" charset="0"/>
                <a:cs typeface="Times New Roman" panose="02020603050405020304" pitchFamily="18" charset="0"/>
                <a:hlinkClick r:id="rId2" action="ppaction://hlinkfile"/>
              </a:rPr>
              <a:t>*</a:t>
            </a:r>
            <a:r>
              <a:rPr lang="he-IL" sz="1800" b="1" dirty="0">
                <a:effectLst/>
                <a:latin typeface="Times New Roman" panose="02020603050405020304" pitchFamily="18" charset="0"/>
                <a:ea typeface="Times New Roman" panose="02020603050405020304" pitchFamily="18" charset="0"/>
                <a:cs typeface="David" panose="020E0502060401010101" pitchFamily="34" charset="-79"/>
              </a:rPr>
              <a:t>, ספר "הכוזרי", מאמר שלישי, סעיפים י"ח-י"ט</a:t>
            </a:r>
            <a:endParaRPr lang="en-US" sz="1200" dirty="0">
              <a:effectLst/>
              <a:latin typeface="Garamond" panose="02020404030301010803" pitchFamily="18" charset="0"/>
              <a:ea typeface="Times New Roman" panose="02020603050405020304" pitchFamily="18" charset="0"/>
              <a:cs typeface="Miriam" panose="020B0502050101010101" pitchFamily="34" charset="-79"/>
            </a:endParaRPr>
          </a:p>
          <a:p>
            <a:pPr algn="r" rtl="1"/>
            <a:r>
              <a:rPr lang="he-IL" sz="1200" baseline="30000" dirty="0">
                <a:effectLst/>
                <a:latin typeface="Garamond" panose="02020404030301010803" pitchFamily="18" charset="0"/>
                <a:ea typeface="Times New Roman" panose="02020603050405020304" pitchFamily="18" charset="0"/>
                <a:cs typeface="David" panose="020E0502060401010101" pitchFamily="34" charset="-79"/>
                <a:hlinkClick r:id="rId3" action="ppaction://hlinkfile"/>
              </a:rPr>
              <a:t>*</a:t>
            </a:r>
            <a:r>
              <a:rPr lang="he-IL" sz="1200" dirty="0">
                <a:effectLst/>
                <a:latin typeface="Garamond" panose="02020404030301010803" pitchFamily="18" charset="0"/>
                <a:ea typeface="Times New Roman" panose="02020603050405020304" pitchFamily="18" charset="0"/>
                <a:cs typeface="David" panose="020E0502060401010101" pitchFamily="34" charset="-79"/>
              </a:rPr>
              <a:t> לדמותו – ראה עמ' 31.</a:t>
            </a:r>
            <a:endParaRPr lang="en-US" sz="1200" dirty="0">
              <a:effectLst/>
              <a:latin typeface="Garamond" panose="02020404030301010803" pitchFamily="18" charset="0"/>
              <a:ea typeface="Times New Roman" panose="02020603050405020304" pitchFamily="18" charset="0"/>
              <a:cs typeface="Miriam" panose="020B0502050101010101" pitchFamily="34" charset="-79"/>
            </a:endParaRPr>
          </a:p>
        </p:txBody>
      </p:sp>
    </p:spTree>
    <p:extLst>
      <p:ext uri="{BB962C8B-B14F-4D97-AF65-F5344CB8AC3E}">
        <p14:creationId xmlns:p14="http://schemas.microsoft.com/office/powerpoint/2010/main" val="26102064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9DB19BBB-F9BE-435F-8513-F05F1B990EF7}"/>
              </a:ext>
            </a:extLst>
          </p:cNvPr>
          <p:cNvSpPr>
            <a:spLocks noChangeArrowheads="1"/>
          </p:cNvSpPr>
          <p:nvPr/>
        </p:nvSpPr>
        <p:spPr bwMode="auto">
          <a:xfrm>
            <a:off x="3198813" y="350996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he-IL"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he-IL" sz="1800" b="0" i="0" u="none" strike="noStrike" cap="none" normalizeH="0" baseline="0">
                <a:ln>
                  <a:noFill/>
                </a:ln>
                <a:solidFill>
                  <a:schemeClr val="tx1"/>
                </a:solidFill>
                <a:effectLst/>
                <a:latin typeface="Arial" panose="020B0604020202020204" pitchFamily="34" charset="0"/>
              </a:rPr>
            </a:br>
            <a:endParaRPr kumimoji="0" lang="en-US" altLang="he-IL"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he-IL" sz="1800" b="0" i="0" u="none" strike="noStrike" cap="none" normalizeH="0" baseline="0">
                <a:ln>
                  <a:noFill/>
                </a:ln>
                <a:solidFill>
                  <a:schemeClr val="tx1"/>
                </a:solidFill>
                <a:effectLst/>
                <a:latin typeface="Arial" panose="020B0604020202020204" pitchFamily="34" charset="0"/>
              </a:rPr>
            </a:br>
            <a:endParaRPr kumimoji="0" lang="en-US" altLang="he-IL" sz="1800" b="0" i="0" u="none" strike="noStrike" cap="none" normalizeH="0" baseline="0">
              <a:ln>
                <a:noFill/>
              </a:ln>
              <a:solidFill>
                <a:schemeClr val="tx1"/>
              </a:solidFill>
              <a:effectLst/>
              <a:latin typeface="Arial" panose="020B0604020202020204" pitchFamily="34" charset="0"/>
            </a:endParaRPr>
          </a:p>
        </p:txBody>
      </p:sp>
      <p:sp>
        <p:nvSpPr>
          <p:cNvPr id="10" name="תיבת טקסט 9">
            <a:extLst>
              <a:ext uri="{FF2B5EF4-FFF2-40B4-BE49-F238E27FC236}">
                <a16:creationId xmlns:a16="http://schemas.microsoft.com/office/drawing/2014/main" id="{4AB2A53A-679A-401A-913D-7F5DACBEE930}"/>
              </a:ext>
            </a:extLst>
          </p:cNvPr>
          <p:cNvSpPr txBox="1"/>
          <p:nvPr/>
        </p:nvSpPr>
        <p:spPr>
          <a:xfrm>
            <a:off x="1203767" y="208344"/>
            <a:ext cx="10012101" cy="6428170"/>
          </a:xfrm>
          <a:prstGeom prst="rect">
            <a:avLst/>
          </a:prstGeom>
          <a:noFill/>
        </p:spPr>
        <p:txBody>
          <a:bodyPr wrap="square">
            <a:spAutoFit/>
          </a:bodyPr>
          <a:lstStyle/>
          <a:p>
            <a:pPr algn="just" rtl="1">
              <a:lnSpc>
                <a:spcPct val="150000"/>
              </a:lnSpc>
            </a:pPr>
            <a:r>
              <a:rPr lang="he-IL" sz="1200" dirty="0">
                <a:effectLst/>
                <a:latin typeface="Times New Roman" panose="02020603050405020304" pitchFamily="18" charset="0"/>
                <a:ea typeface="Times New Roman" panose="02020603050405020304" pitchFamily="18" charset="0"/>
                <a:cs typeface="David" panose="020E0502060401010101" pitchFamily="34" charset="-79"/>
              </a:rPr>
              <a:t>(</a:t>
            </a:r>
            <a:r>
              <a:rPr lang="he-IL" sz="1200" dirty="0" err="1">
                <a:effectLst/>
                <a:latin typeface="Times New Roman" panose="02020603050405020304" pitchFamily="18" charset="0"/>
                <a:ea typeface="Times New Roman" panose="02020603050405020304" pitchFamily="18" charset="0"/>
                <a:cs typeface="David" panose="020E0502060401010101" pitchFamily="34" charset="-79"/>
              </a:rPr>
              <a:t>יח</a:t>
            </a:r>
            <a:r>
              <a:rPr lang="he-IL" sz="1200" dirty="0">
                <a:effectLst/>
                <a:latin typeface="Times New Roman" panose="02020603050405020304" pitchFamily="18" charset="0"/>
                <a:ea typeface="Times New Roman" panose="02020603050405020304" pitchFamily="18" charset="0"/>
                <a:cs typeface="David" panose="020E0502060401010101" pitchFamily="34" charset="-79"/>
              </a:rPr>
              <a:t>) אמר</a:t>
            </a:r>
            <a:r>
              <a:rPr lang="he-IL" sz="1200" b="1" dirty="0">
                <a:effectLst/>
                <a:latin typeface="Times New Roman" panose="02020603050405020304" pitchFamily="18" charset="0"/>
                <a:ea typeface="Times New Roman" panose="02020603050405020304" pitchFamily="18" charset="0"/>
                <a:cs typeface="David" panose="020E0502060401010101" pitchFamily="34" charset="-79"/>
              </a:rPr>
              <a:t> הכוזרי</a:t>
            </a:r>
            <a:r>
              <a:rPr lang="he-IL" sz="1200" dirty="0">
                <a:effectLst/>
                <a:latin typeface="Times New Roman" panose="02020603050405020304" pitchFamily="18" charset="0"/>
                <a:ea typeface="Times New Roman" panose="02020603050405020304" pitchFamily="18" charset="0"/>
                <a:cs typeface="David" panose="020E0502060401010101" pitchFamily="34" charset="-79"/>
              </a:rPr>
              <a:t>:</a:t>
            </a:r>
            <a:endParaRPr lang="en-US" sz="1200" dirty="0">
              <a:effectLst/>
              <a:latin typeface="Garamond" panose="02020404030301010803" pitchFamily="18" charset="0"/>
              <a:ea typeface="Times New Roman" panose="02020603050405020304" pitchFamily="18" charset="0"/>
              <a:cs typeface="Miriam" panose="020B0502050101010101" pitchFamily="34" charset="-79"/>
            </a:endParaRPr>
          </a:p>
          <a:p>
            <a:pPr algn="just" rtl="1">
              <a:lnSpc>
                <a:spcPct val="150000"/>
              </a:lnSpc>
            </a:pPr>
            <a:r>
              <a:rPr lang="he-IL" sz="1800" dirty="0">
                <a:effectLst/>
                <a:latin typeface="Garamond" panose="02020404030301010803" pitchFamily="18" charset="0"/>
                <a:ea typeface="Times New Roman" panose="02020603050405020304" pitchFamily="18" charset="0"/>
                <a:cs typeface="David" panose="020E0502060401010101" pitchFamily="34" charset="-79"/>
              </a:rPr>
              <a:t>וְלָמָּה לָנוּ כָּל זֶה? הַאֵין טוֹב לוֹ לָאָדָם כִּי יִתְבּוֹדֵד בִּתְפִלָּתוֹ </a:t>
            </a:r>
            <a:r>
              <a:rPr lang="he-IL" sz="1800" b="1" dirty="0">
                <a:effectLst/>
                <a:latin typeface="Garamond" panose="02020404030301010803" pitchFamily="18" charset="0"/>
                <a:ea typeface="Times New Roman" panose="02020603050405020304" pitchFamily="18" charset="0"/>
                <a:cs typeface="David" panose="020E0502060401010101" pitchFamily="34" charset="-79"/>
              </a:rPr>
              <a:t>לְמַעַן תִּהְיֶה נַפְשׁוֹ זַכָּה יוֹתֵר וּמַחְשַׁבְתּוֹ פְּנוּיָה יוֹתֵר?</a:t>
            </a:r>
            <a:endParaRPr lang="en-US" sz="1200" dirty="0">
              <a:effectLst/>
              <a:latin typeface="Garamond" panose="02020404030301010803" pitchFamily="18" charset="0"/>
              <a:ea typeface="Times New Roman" panose="02020603050405020304" pitchFamily="18" charset="0"/>
              <a:cs typeface="Miriam" panose="020B0502050101010101" pitchFamily="34" charset="-79"/>
            </a:endParaRPr>
          </a:p>
          <a:p>
            <a:pPr algn="just" rtl="1">
              <a:lnSpc>
                <a:spcPct val="150000"/>
              </a:lnSpc>
            </a:pPr>
            <a:r>
              <a:rPr lang="he-IL" sz="1200" dirty="0">
                <a:effectLst/>
                <a:latin typeface="Garamond" panose="02020404030301010803" pitchFamily="18" charset="0"/>
                <a:ea typeface="Times New Roman" panose="02020603050405020304" pitchFamily="18" charset="0"/>
                <a:cs typeface="David" panose="020E0502060401010101" pitchFamily="34" charset="-79"/>
              </a:rPr>
              <a:t>(</a:t>
            </a:r>
            <a:r>
              <a:rPr lang="he-IL" sz="1200" dirty="0" err="1">
                <a:effectLst/>
                <a:latin typeface="Garamond" panose="02020404030301010803" pitchFamily="18" charset="0"/>
                <a:ea typeface="Times New Roman" panose="02020603050405020304" pitchFamily="18" charset="0"/>
                <a:cs typeface="David" panose="020E0502060401010101" pitchFamily="34" charset="-79"/>
              </a:rPr>
              <a:t>יט</a:t>
            </a:r>
            <a:r>
              <a:rPr lang="he-IL" sz="1200" dirty="0">
                <a:effectLst/>
                <a:latin typeface="Garamond" panose="02020404030301010803" pitchFamily="18" charset="0"/>
                <a:ea typeface="Times New Roman" panose="02020603050405020304" pitchFamily="18" charset="0"/>
                <a:cs typeface="David" panose="020E0502060401010101" pitchFamily="34" charset="-79"/>
              </a:rPr>
              <a:t>) אמר </a:t>
            </a:r>
            <a:r>
              <a:rPr lang="he-IL" sz="1200" b="1" dirty="0">
                <a:effectLst/>
                <a:latin typeface="Garamond" panose="02020404030301010803" pitchFamily="18" charset="0"/>
                <a:ea typeface="Times New Roman" panose="02020603050405020304" pitchFamily="18" charset="0"/>
                <a:cs typeface="David" panose="020E0502060401010101" pitchFamily="34" charset="-79"/>
              </a:rPr>
              <a:t>החבר</a:t>
            </a:r>
            <a:r>
              <a:rPr lang="he-IL" sz="1200" dirty="0">
                <a:effectLst/>
                <a:latin typeface="Garamond" panose="02020404030301010803" pitchFamily="18" charset="0"/>
                <a:ea typeface="Times New Roman" panose="02020603050405020304" pitchFamily="18" charset="0"/>
                <a:cs typeface="David" panose="020E0502060401010101" pitchFamily="34" charset="-79"/>
              </a:rPr>
              <a:t>:</a:t>
            </a:r>
            <a:endParaRPr lang="en-US" sz="1200" dirty="0">
              <a:effectLst/>
              <a:latin typeface="Garamond" panose="02020404030301010803" pitchFamily="18" charset="0"/>
              <a:ea typeface="Times New Roman" panose="02020603050405020304" pitchFamily="18" charset="0"/>
              <a:cs typeface="Miriam" panose="020B0502050101010101" pitchFamily="34" charset="-79"/>
            </a:endParaRPr>
          </a:p>
          <a:p>
            <a:pPr algn="just" rtl="1">
              <a:lnSpc>
                <a:spcPct val="150000"/>
              </a:lnSpc>
            </a:pPr>
            <a:r>
              <a:rPr lang="he-IL" sz="1800" dirty="0">
                <a:effectLst/>
                <a:latin typeface="Garamond" panose="02020404030301010803" pitchFamily="18" charset="0"/>
                <a:ea typeface="Times New Roman" panose="02020603050405020304" pitchFamily="18" charset="0"/>
                <a:cs typeface="David" panose="020E0502060401010101" pitchFamily="34" charset="-79"/>
              </a:rPr>
              <a:t>לֹא כֵּן! תְּפִלַּת הַצִּבּוּר יִתְרוֹן בָּהּ מִכַּמָּה בְּחִינוֹת. רֵאשִׁית, הַצִּבּוּר אֵינוֹ מִתְפַּלֵּל עַל מַה שֶׁיֵּשׁ בּוֹ מִשּׁוּם רָעָה לִיחִידִים, וְהַיָּחִיד יִתָּכֵן כִּי יִתְפַּלֵּל עַל מַה שֶׁיֵּשׁ בּוֹ מִשּׁוּם רָעָה לִיחִידִים אֲחֵרִים, כְּמוֹ שֶׁיִּתָּכֵן כִּי אֲחָדִים מִן הַיְּחִידִים הָהֵם יִתְפַּלְּלוּ עַל מַה שֶׁיֵּשׁ בּוֹ מִשּׁוּם רָעָה לְיָחִיד זֶה, אוּלָם אַחַד הַתְּנָאִים בָּהֶם תֻּכְשַׁר הַתְּפִלָּה לְהִתְקַבֵּל הוּא שֶׁתִּהְיֶה זֹאת תְּפִלָּה עַל מַה שֶׁמֵּבִיא תּוֹעֶלֶת לָעוֹלָם וְלֹא עַל מַה שֶׁגּוֹרֵם לוֹ נֶזֶק בְּכָל דֶּרֶךְ שֶׁהוּא. שֵׁנִית, לְעִתִּים רְחוֹקוֹת מְאֹד תֻּשְׁלַם תְּפִלַּת הַיָּחִיד בְּלֹא פְּגָם, הַבָּא בְּשׁוֹגֵג אוֹ בְּמֵזִיד, וְלָכֵן נִקְבַּע אֶצְלֵנוּ כִּי יִתְפַּלֵּל הַיָּחִיד תְּפִלָּה בְּצִבּוּר, וְאַף יִתְפַּלֵּל, עַד כַּמָּה שֶׁהַדָּבָר בְּיָדוֹ, בְּצִבּוּר שֶׁאֵינוֹ פָּחוֹת מֵעֲשָׂרָה,</a:t>
            </a:r>
            <a:r>
              <a:rPr lang="he-IL" sz="1200" dirty="0">
                <a:effectLst/>
                <a:latin typeface="Garamond" panose="02020404030301010803" pitchFamily="18" charset="0"/>
                <a:ea typeface="Times New Roman" panose="02020603050405020304" pitchFamily="18" charset="0"/>
                <a:cs typeface="David" panose="020E0502060401010101" pitchFamily="34" charset="-79"/>
              </a:rPr>
              <a:t> </a:t>
            </a:r>
            <a:r>
              <a:rPr lang="he-IL" sz="1800" dirty="0">
                <a:effectLst/>
                <a:latin typeface="Garamond" panose="02020404030301010803" pitchFamily="18" charset="0"/>
                <a:ea typeface="Times New Roman" panose="02020603050405020304" pitchFamily="18" charset="0"/>
                <a:cs typeface="David" panose="020E0502060401010101" pitchFamily="34" charset="-79"/>
              </a:rPr>
              <a:t>לְמַעַן יֻשְׁלַם עַל יְדֵי אֲחָדִים מִצִּבּוּר זֶה מַה שֶׁהֻחְסַר עַל יְדֵי הָאֲחֵרִים, בְּשׁוֹגֵג אוֹ בְּמֵזִיד, וְכָךְ תֵּצֵא מִבֵּין כֻּלָּם תְּפִלָּה שְׁלֵמָה </a:t>
            </a:r>
            <a:r>
              <a:rPr lang="he-IL" sz="1800" dirty="0" err="1">
                <a:effectLst/>
                <a:latin typeface="Garamond" panose="02020404030301010803" pitchFamily="18" charset="0"/>
                <a:ea typeface="Times New Roman" panose="02020603050405020304" pitchFamily="18" charset="0"/>
                <a:cs typeface="David" panose="020E0502060401010101" pitchFamily="34" charset="-79"/>
              </a:rPr>
              <a:t>בְּכַוָּנָה</a:t>
            </a:r>
            <a:r>
              <a:rPr lang="he-IL" sz="1800" dirty="0">
                <a:effectLst/>
                <a:latin typeface="Garamond" panose="02020404030301010803" pitchFamily="18" charset="0"/>
                <a:ea typeface="Times New Roman" panose="02020603050405020304" pitchFamily="18" charset="0"/>
                <a:cs typeface="David" panose="020E0502060401010101" pitchFamily="34" charset="-79"/>
              </a:rPr>
              <a:t> זַכָּה, וְתָחוּל הַבְּרָכָה עַל </a:t>
            </a:r>
            <a:r>
              <a:rPr lang="he-IL" sz="1800" dirty="0" err="1">
                <a:effectLst/>
                <a:latin typeface="Garamond" panose="02020404030301010803" pitchFamily="18" charset="0"/>
                <a:ea typeface="Times New Roman" panose="02020603050405020304" pitchFamily="18" charset="0"/>
                <a:cs typeface="David" panose="020E0502060401010101" pitchFamily="34" charset="-79"/>
              </a:rPr>
              <a:t>הַכֹּל</a:t>
            </a:r>
            <a:r>
              <a:rPr lang="he-IL" sz="1800" dirty="0">
                <a:effectLst/>
                <a:latin typeface="Garamond" panose="02020404030301010803" pitchFamily="18" charset="0"/>
                <a:ea typeface="Times New Roman" panose="02020603050405020304" pitchFamily="18" charset="0"/>
                <a:cs typeface="David" panose="020E0502060401010101" pitchFamily="34" charset="-79"/>
              </a:rPr>
              <a:t>, וְיִהְיֶה לְכָל אֶחָד מִן הַיְּחִידִים חֵלֶק בָּהּ.</a:t>
            </a:r>
            <a:endParaRPr lang="en-US" sz="1200" dirty="0">
              <a:effectLst/>
              <a:latin typeface="Garamond" panose="02020404030301010803" pitchFamily="18" charset="0"/>
              <a:ea typeface="Times New Roman" panose="02020603050405020304" pitchFamily="18" charset="0"/>
              <a:cs typeface="Miriam" panose="020B0502050101010101" pitchFamily="34" charset="-79"/>
            </a:endParaRPr>
          </a:p>
          <a:p>
            <a:pPr algn="just" rtl="1">
              <a:lnSpc>
                <a:spcPct val="150000"/>
              </a:lnSpc>
            </a:pPr>
            <a:r>
              <a:rPr lang="he-IL" sz="1800" dirty="0">
                <a:effectLst/>
                <a:latin typeface="Garamond" panose="02020404030301010803" pitchFamily="18" charset="0"/>
                <a:ea typeface="Times New Roman" panose="02020603050405020304" pitchFamily="18" charset="0"/>
                <a:cs typeface="David" panose="020E0502060401010101" pitchFamily="34" charset="-79"/>
              </a:rPr>
              <a:t>כִּי פְּעֻלַּת </a:t>
            </a:r>
            <a:r>
              <a:rPr lang="he-IL" sz="1800" dirty="0" err="1">
                <a:effectLst/>
                <a:latin typeface="Garamond" panose="02020404030301010803" pitchFamily="18" charset="0"/>
                <a:ea typeface="Times New Roman" panose="02020603050405020304" pitchFamily="18" charset="0"/>
                <a:cs typeface="David" panose="020E0502060401010101" pitchFamily="34" charset="-79"/>
              </a:rPr>
              <a:t>הָעִנְיָן</a:t>
            </a:r>
            <a:r>
              <a:rPr lang="he-IL" sz="1800" dirty="0">
                <a:effectLst/>
                <a:latin typeface="Garamond" panose="02020404030301010803" pitchFamily="18" charset="0"/>
                <a:ea typeface="Times New Roman" panose="02020603050405020304" pitchFamily="18" charset="0"/>
                <a:cs typeface="David" panose="020E0502060401010101" pitchFamily="34" charset="-79"/>
              </a:rPr>
              <a:t> </a:t>
            </a:r>
            <a:r>
              <a:rPr lang="he-IL" sz="1800" dirty="0" err="1">
                <a:effectLst/>
                <a:latin typeface="Garamond" panose="02020404030301010803" pitchFamily="18" charset="0"/>
                <a:ea typeface="Times New Roman" panose="02020603050405020304" pitchFamily="18" charset="0"/>
                <a:cs typeface="David" panose="020E0502060401010101" pitchFamily="34" charset="-79"/>
              </a:rPr>
              <a:t>הָאֱלֹהִי</a:t>
            </a:r>
            <a:r>
              <a:rPr lang="he-IL" sz="1800" dirty="0">
                <a:effectLst/>
                <a:latin typeface="Garamond" panose="02020404030301010803" pitchFamily="18" charset="0"/>
                <a:ea typeface="Times New Roman" panose="02020603050405020304" pitchFamily="18" charset="0"/>
                <a:cs typeface="David" panose="020E0502060401010101" pitchFamily="34" charset="-79"/>
              </a:rPr>
              <a:t> דּוֹמָה </a:t>
            </a:r>
            <a:r>
              <a:rPr lang="he-IL" sz="1800" dirty="0" err="1">
                <a:effectLst/>
                <a:latin typeface="Garamond" panose="02020404030301010803" pitchFamily="18" charset="0"/>
                <a:ea typeface="Times New Roman" panose="02020603050405020304" pitchFamily="18" charset="0"/>
                <a:cs typeface="David" panose="020E0502060401010101" pitchFamily="34" charset="-79"/>
              </a:rPr>
              <a:t>לִפְעֻלַּת</a:t>
            </a:r>
            <a:r>
              <a:rPr lang="he-IL" sz="1800" dirty="0">
                <a:effectLst/>
                <a:latin typeface="Garamond" panose="02020404030301010803" pitchFamily="18" charset="0"/>
                <a:ea typeface="Times New Roman" panose="02020603050405020304" pitchFamily="18" charset="0"/>
                <a:cs typeface="David" panose="020E0502060401010101" pitchFamily="34" charset="-79"/>
              </a:rPr>
              <a:t> הַמָּטָר הַמַּרְוֶה אֶרֶץ מִן הָאֲרָצוֹת, שָׁעָה שֶׁיּוֹשְׁבֶיהָ זַכָּאִים לוֹ, וְיִתָּכֵן כִּי </a:t>
            </a:r>
            <a:r>
              <a:rPr lang="he-IL" sz="1800" dirty="0" err="1">
                <a:effectLst/>
                <a:latin typeface="Garamond" panose="02020404030301010803" pitchFamily="18" charset="0"/>
                <a:ea typeface="Times New Roman" panose="02020603050405020304" pitchFamily="18" charset="0"/>
                <a:cs typeface="David" panose="020E0502060401010101" pitchFamily="34" charset="-79"/>
              </a:rPr>
              <a:t>תִּכְלֹל</a:t>
            </a:r>
            <a:r>
              <a:rPr lang="he-IL" sz="1800" dirty="0">
                <a:effectLst/>
                <a:latin typeface="Garamond" panose="02020404030301010803" pitchFamily="18" charset="0"/>
                <a:ea typeface="Times New Roman" panose="02020603050405020304" pitchFamily="18" charset="0"/>
                <a:cs typeface="David" panose="020E0502060401010101" pitchFamily="34" charset="-79"/>
              </a:rPr>
              <a:t> אֶרֶץ זוֹ גַּם יְחִידִים אֲחֵרִים אֲשֶׁר אֵינָם זַכָּאִים לוֹ, וְתִהְיֶה גַּם לָהֶם הַצְלָחָה בִּזְכוּת הָרֹב; וּלְהֵפֶךְ, יֵשׁ אֲשֶׁר יִכְלָא הַגֶּשֶׁם מֵאַחַת הָאֲרָצוֹת, בִּהְיוֹת רֹב יוֹשְׁבֶיהָ בִּלְתִּי זַכָּאִים לוֹ, וְיִתָּכֵן כִּי יִמָּצְאוּ בָּהּ יְחִידִים הַזַּכָּאִים לוֹ, וְאֵינוֹ נִמְנָע מֵהֶם כִּי אִם מֵחֲמַת הָרֹב. אֵלֶּה הֵם מִשְׁפְּטֵי הָאֱלֹהַּ </a:t>
            </a:r>
            <a:r>
              <a:rPr lang="he-IL" sz="1800" dirty="0" err="1">
                <a:effectLst/>
                <a:latin typeface="Garamond" panose="02020404030301010803" pitchFamily="18" charset="0"/>
                <a:ea typeface="Times New Roman" panose="02020603050405020304" pitchFamily="18" charset="0"/>
                <a:cs typeface="David" panose="020E0502060401010101" pitchFamily="34" charset="-79"/>
              </a:rPr>
              <a:t>ית</a:t>
            </a:r>
            <a:r>
              <a:rPr lang="he-IL" sz="1800" dirty="0">
                <a:effectLst/>
                <a:latin typeface="Garamond" panose="02020404030301010803" pitchFamily="18" charset="0"/>
                <a:ea typeface="Times New Roman" panose="02020603050405020304" pitchFamily="18" charset="0"/>
                <a:cs typeface="David" panose="020E0502060401010101" pitchFamily="34" charset="-79"/>
              </a:rPr>
              <a:t>' בָּעוֹלָם הַזֶּה. אוּלָם גַּם לַיְּחִידִים הָהֵם שָׁמוּר אתוֹ גְּמוּל – בָּעוֹלָם הַבָּא; וְיִתָּכֵן כִּי עוֹד בָּעוֹלָם הַזֶּה </a:t>
            </a:r>
            <a:r>
              <a:rPr lang="he-IL" sz="1800" dirty="0" err="1">
                <a:effectLst/>
                <a:latin typeface="Garamond" panose="02020404030301010803" pitchFamily="18" charset="0"/>
                <a:ea typeface="Times New Roman" panose="02020603050405020304" pitchFamily="18" charset="0"/>
                <a:cs typeface="David" panose="020E0502060401010101" pitchFamily="34" charset="-79"/>
              </a:rPr>
              <a:t>יִתֵּן</a:t>
            </a:r>
            <a:r>
              <a:rPr lang="he-IL" sz="1800" dirty="0">
                <a:effectLst/>
                <a:latin typeface="Garamond" panose="02020404030301010803" pitchFamily="18" charset="0"/>
                <a:ea typeface="Times New Roman" panose="02020603050405020304" pitchFamily="18" charset="0"/>
                <a:cs typeface="David" panose="020E0502060401010101" pitchFamily="34" charset="-79"/>
              </a:rPr>
              <a:t> לָהֶם תְּמוּרָה טוֹבָה </a:t>
            </a:r>
            <a:r>
              <a:rPr lang="he-IL" sz="1800" dirty="0" err="1">
                <a:effectLst/>
                <a:latin typeface="Garamond" panose="02020404030301010803" pitchFamily="18" charset="0"/>
                <a:ea typeface="Times New Roman" panose="02020603050405020304" pitchFamily="18" charset="0"/>
                <a:cs typeface="David" panose="020E0502060401010101" pitchFamily="34" charset="-79"/>
              </a:rPr>
              <a:t>וְיִגְמֹל</a:t>
            </a:r>
            <a:r>
              <a:rPr lang="he-IL" sz="1800" dirty="0">
                <a:effectLst/>
                <a:latin typeface="Garamond" panose="02020404030301010803" pitchFamily="18" charset="0"/>
                <a:ea typeface="Times New Roman" panose="02020603050405020304" pitchFamily="18" charset="0"/>
                <a:cs typeface="David" panose="020E0502060401010101" pitchFamily="34" charset="-79"/>
              </a:rPr>
              <a:t> לָהֶם חֶסֶד מַה </a:t>
            </a:r>
            <a:r>
              <a:rPr lang="he-IL" sz="1800" dirty="0" err="1">
                <a:effectLst/>
                <a:latin typeface="Garamond" panose="02020404030301010803" pitchFamily="18" charset="0"/>
                <a:ea typeface="Times New Roman" panose="02020603050405020304" pitchFamily="18" charset="0"/>
                <a:cs typeface="David" panose="020E0502060401010101" pitchFamily="34" charset="-79"/>
              </a:rPr>
              <a:t>שֶׁיְּצַיְּנֵם</a:t>
            </a:r>
            <a:r>
              <a:rPr lang="he-IL" sz="1800" dirty="0">
                <a:effectLst/>
                <a:latin typeface="Garamond" panose="02020404030301010803" pitchFamily="18" charset="0"/>
                <a:ea typeface="Times New Roman" panose="02020603050405020304" pitchFamily="18" charset="0"/>
                <a:cs typeface="David" panose="020E0502060401010101" pitchFamily="34" charset="-79"/>
              </a:rPr>
              <a:t> לְטוֹבָה בֵּין שְׁכֵנֵיהֶם; אַךְ מְעַטִּים הֵם הָאֲנָשִׁים אֲשֶׁר יִנָּצְלוּ מִן הָעֹנֶשׁ הַבָּא עַל צִבּוּר שָׁלֵם.</a:t>
            </a:r>
            <a:endParaRPr lang="en-US" sz="1200" dirty="0">
              <a:effectLst/>
              <a:latin typeface="Garamond" panose="02020404030301010803" pitchFamily="18" charset="0"/>
              <a:ea typeface="Times New Roman" panose="02020603050405020304" pitchFamily="18" charset="0"/>
              <a:cs typeface="Miriam" panose="020B0502050101010101" pitchFamily="34" charset="-79"/>
            </a:endParaRPr>
          </a:p>
        </p:txBody>
      </p:sp>
    </p:spTree>
    <p:extLst>
      <p:ext uri="{BB962C8B-B14F-4D97-AF65-F5344CB8AC3E}">
        <p14:creationId xmlns:p14="http://schemas.microsoft.com/office/powerpoint/2010/main" val="21985116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935CE2A2-87B8-452C-9244-FB09BAFF412D}"/>
              </a:ext>
            </a:extLst>
          </p:cNvPr>
          <p:cNvSpPr txBox="1"/>
          <p:nvPr/>
        </p:nvSpPr>
        <p:spPr>
          <a:xfrm>
            <a:off x="1412111" y="634126"/>
            <a:ext cx="9757459" cy="2585323"/>
          </a:xfrm>
          <a:prstGeom prst="rect">
            <a:avLst/>
          </a:prstGeom>
          <a:noFill/>
        </p:spPr>
        <p:txBody>
          <a:bodyPr wrap="square">
            <a:spAutoFit/>
          </a:bodyPr>
          <a:lstStyle/>
          <a:p>
            <a:r>
              <a:rPr lang="he-IL" sz="1800" b="1" dirty="0">
                <a:effectLst/>
                <a:latin typeface="Garamond" panose="02020404030301010803" pitchFamily="18" charset="0"/>
                <a:ea typeface="Times New Roman" panose="02020603050405020304" pitchFamily="18" charset="0"/>
                <a:cs typeface="Miriam" panose="020B0502050101010101" pitchFamily="34" charset="-79"/>
              </a:rPr>
              <a:t>וְהַמִּתְפַּלֵּל אַךְ וְרַק בַּעֲדוֹ דּוֹמֶה לָאָדָם שֶׁבִּשְׁעַת סַכָּנָה לַמְּדִינָה יִסְתַּפֵּק בְּתִקּוּן בֵּיתוֹ הוּא וְאֵינוֹ רוֹצֶה לְהִשְׁתַּתֵּף עִם אַנְשֵׁי הַמְּדִינָה בְּתִקּוּן חוֹמוֹתֵיהֶם, אָדָם כָּזֶה הוֹצָאָתוֹ מְרֻבָּה וְסַכָּנָתוֹ מַתְמֶדֶת, וְאִלּוּ הָאִישׁ הַמִּשְׁתַּתֵּף עִם הַצִּבּוּר הוֹצָאָתוֹ </a:t>
            </a:r>
            <a:r>
              <a:rPr lang="he-IL" sz="1800" b="1" dirty="0" err="1">
                <a:effectLst/>
                <a:latin typeface="Garamond" panose="02020404030301010803" pitchFamily="18" charset="0"/>
                <a:ea typeface="Times New Roman" panose="02020603050405020304" pitchFamily="18" charset="0"/>
                <a:cs typeface="Miriam" panose="020B0502050101010101" pitchFamily="34" charset="-79"/>
              </a:rPr>
              <a:t>מוּעֶטֶת</a:t>
            </a:r>
            <a:r>
              <a:rPr lang="he-IL" sz="1800" b="1" dirty="0">
                <a:effectLst/>
                <a:latin typeface="Garamond" panose="02020404030301010803" pitchFamily="18" charset="0"/>
                <a:ea typeface="Times New Roman" panose="02020603050405020304" pitchFamily="18" charset="0"/>
                <a:cs typeface="Miriam" panose="020B0502050101010101" pitchFamily="34" charset="-79"/>
              </a:rPr>
              <a:t> וּבִטְחוֹנוֹ מְרֻבֶּה, כִּי אֶת אֲשֶׁר לֹא הִסְפִּיק הָאֶחָד לַעֲשׂוֹת בָּא הָאַחֵר וּמַשְׁלִימוֹ</a:t>
            </a:r>
            <a:r>
              <a:rPr lang="he-IL" sz="1800" dirty="0">
                <a:effectLst/>
                <a:latin typeface="Garamond" panose="02020404030301010803" pitchFamily="18" charset="0"/>
                <a:ea typeface="Times New Roman" panose="02020603050405020304" pitchFamily="18" charset="0"/>
                <a:cs typeface="Miriam" panose="020B0502050101010101" pitchFamily="34" charset="-79"/>
              </a:rPr>
              <a:t>; וְכָךְ תַּעֲמֹד הַמְּדִינָה עַל הַשְּׁלֵמוּת הַגְּדוֹלָה בְּיוֹתֵר הָאֶפְשָׁרִית לָהּ, וְכָל אֲנָשֶׁיהָ יִהְיוּ נֶהֱנִים מִבִּרְכוֹתֶיהָ עַל יְדֵי הוֹצָאָה </a:t>
            </a:r>
            <a:r>
              <a:rPr lang="he-IL" sz="1800" dirty="0" err="1">
                <a:effectLst/>
                <a:latin typeface="Garamond" panose="02020404030301010803" pitchFamily="18" charset="0"/>
                <a:ea typeface="Times New Roman" panose="02020603050405020304" pitchFamily="18" charset="0"/>
                <a:cs typeface="Miriam" panose="020B0502050101010101" pitchFamily="34" charset="-79"/>
              </a:rPr>
              <a:t>מוּעֶטֶת</a:t>
            </a:r>
            <a:r>
              <a:rPr lang="he-IL" sz="1800" dirty="0">
                <a:effectLst/>
                <a:latin typeface="Garamond" panose="02020404030301010803" pitchFamily="18" charset="0"/>
                <a:ea typeface="Times New Roman" panose="02020603050405020304" pitchFamily="18" charset="0"/>
                <a:cs typeface="Miriam" panose="020B0502050101010101" pitchFamily="34" charset="-79"/>
              </a:rPr>
              <a:t>, וְהַכֹּל לְפִי </a:t>
            </a:r>
            <a:r>
              <a:rPr lang="he-IL" sz="1800" dirty="0" err="1">
                <a:effectLst/>
                <a:latin typeface="Garamond" panose="02020404030301010803" pitchFamily="18" charset="0"/>
                <a:ea typeface="Times New Roman" panose="02020603050405020304" pitchFamily="18" charset="0"/>
                <a:cs typeface="Miriam" panose="020B0502050101010101" pitchFamily="34" charset="-79"/>
              </a:rPr>
              <a:t>הַחֹק</a:t>
            </a:r>
            <a:r>
              <a:rPr lang="he-IL" sz="1800" dirty="0">
                <a:effectLst/>
                <a:latin typeface="Garamond" panose="02020404030301010803" pitchFamily="18" charset="0"/>
                <a:ea typeface="Times New Roman" panose="02020603050405020304" pitchFamily="18" charset="0"/>
                <a:cs typeface="Miriam" panose="020B0502050101010101" pitchFamily="34" charset="-79"/>
              </a:rPr>
              <a:t> וּמִתּוֹךְ </a:t>
            </a:r>
            <a:r>
              <a:rPr lang="he-IL" sz="1800" dirty="0">
                <a:effectLst/>
                <a:latin typeface="Times New Roman" panose="02020603050405020304" pitchFamily="18" charset="0"/>
                <a:ea typeface="Times New Roman" panose="02020603050405020304" pitchFamily="18" charset="0"/>
                <a:cs typeface="Miriam" panose="020B0502050101010101" pitchFamily="34" charset="-79"/>
              </a:rPr>
              <a:t> </a:t>
            </a:r>
            <a:r>
              <a:rPr lang="he-IL" sz="1800" dirty="0">
                <a:effectLst/>
                <a:latin typeface="Garamond" panose="02020404030301010803" pitchFamily="18" charset="0"/>
                <a:ea typeface="Times New Roman" panose="02020603050405020304" pitchFamily="18" charset="0"/>
                <a:cs typeface="Miriam" panose="020B0502050101010101" pitchFamily="34" charset="-79"/>
              </a:rPr>
              <a:t>הַסְכָּמָה, כָּךְ קוֹרֵא אַפְּלָטוֹן אֶת הַהוֹצָאָה לְפִי </a:t>
            </a:r>
            <a:r>
              <a:rPr lang="he-IL" sz="1800" dirty="0" err="1">
                <a:effectLst/>
                <a:latin typeface="Garamond" panose="02020404030301010803" pitchFamily="18" charset="0"/>
                <a:ea typeface="Times New Roman" panose="02020603050405020304" pitchFamily="18" charset="0"/>
                <a:cs typeface="Miriam" panose="020B0502050101010101" pitchFamily="34" charset="-79"/>
              </a:rPr>
              <a:t>הַחֹק</a:t>
            </a:r>
            <a:r>
              <a:rPr lang="he-IL" sz="1800" dirty="0">
                <a:effectLst/>
                <a:latin typeface="Garamond" panose="02020404030301010803" pitchFamily="18" charset="0"/>
                <a:ea typeface="Times New Roman" panose="02020603050405020304" pitchFamily="18" charset="0"/>
                <a:cs typeface="Miriam" panose="020B0502050101010101" pitchFamily="34" charset="-79"/>
              </a:rPr>
              <a:t>: הִשְׁתַּתְּפוּת הַחֵלֶק בַּכֹּל. </a:t>
            </a:r>
            <a:r>
              <a:rPr lang="he-IL" sz="1800" dirty="0">
                <a:effectLst/>
                <a:latin typeface="Garamond" panose="02020404030301010803" pitchFamily="18" charset="0"/>
                <a:ea typeface="Times New Roman" panose="02020603050405020304" pitchFamily="18" charset="0"/>
                <a:cs typeface="David" panose="020E0502060401010101" pitchFamily="34" charset="-79"/>
              </a:rPr>
              <a:t>וּמִשָּׁעָה שֶׁהַיָּחִיד מִתְעַלֵּם </a:t>
            </a:r>
            <a:r>
              <a:rPr lang="he-IL" sz="1800" dirty="0" err="1">
                <a:effectLst/>
                <a:latin typeface="Garamond" panose="02020404030301010803" pitchFamily="18" charset="0"/>
                <a:ea typeface="Times New Roman" panose="02020603050405020304" pitchFamily="18" charset="0"/>
                <a:cs typeface="David" panose="020E0502060401010101" pitchFamily="34" charset="-79"/>
              </a:rPr>
              <a:t>מֵהֱיוֹתו</a:t>
            </a:r>
            <a:r>
              <a:rPr lang="he-IL" sz="1800" dirty="0">
                <a:effectLst/>
                <a:latin typeface="Garamond" panose="02020404030301010803" pitchFamily="18" charset="0"/>
                <a:ea typeface="Times New Roman" panose="02020603050405020304" pitchFamily="18" charset="0"/>
                <a:cs typeface="David" panose="020E0502060401010101" pitchFamily="34" charset="-79"/>
              </a:rPr>
              <a:t>ֹ חֵלֶק בַּכֹּל, זֹאת אוֹמֶרֶת, מֵחוֹבָתוֹ לַעֲבֹד לְמַעַן </a:t>
            </a:r>
            <a:r>
              <a:rPr lang="he-IL" sz="1800" dirty="0" err="1">
                <a:effectLst/>
                <a:latin typeface="Garamond" panose="02020404030301010803" pitchFamily="18" charset="0"/>
                <a:ea typeface="Times New Roman" panose="02020603050405020304" pitchFamily="18" charset="0"/>
                <a:cs typeface="David" panose="020E0502060401010101" pitchFamily="34" charset="-79"/>
              </a:rPr>
              <a:t>תִּקּוּן</a:t>
            </a:r>
            <a:r>
              <a:rPr lang="he-IL" sz="1800" dirty="0">
                <a:effectLst/>
                <a:latin typeface="Garamond" panose="02020404030301010803" pitchFamily="18" charset="0"/>
                <a:ea typeface="Times New Roman" panose="02020603050405020304" pitchFamily="18" charset="0"/>
                <a:cs typeface="David" panose="020E0502060401010101" pitchFamily="34" charset="-79"/>
              </a:rPr>
              <a:t> הַצִּבּוּר שֶׁהוּא חֵלֶק מִמֶּנּוּ, וּמַחְלִיט לַחְסֹךְ תּוֹעַלְתּוֹ לוֹ לְעַצְמוֹ, חוֹטֵא הוּא לַכְּלָל וּבְיוֹתֵר לְנַפְשׁוֹ. </a:t>
            </a:r>
            <a:r>
              <a:rPr lang="he-IL" sz="1800" b="1" dirty="0">
                <a:effectLst/>
                <a:latin typeface="Garamond" panose="02020404030301010803" pitchFamily="18" charset="0"/>
                <a:ea typeface="Times New Roman" panose="02020603050405020304" pitchFamily="18" charset="0"/>
                <a:cs typeface="David" panose="020E0502060401010101" pitchFamily="34" charset="-79"/>
              </a:rPr>
              <a:t>כִּי הַיָּחִיד בְּקֶרֶב הַצִּבּוּר הוּא כְּאֵבֶר יָחִיד בִּכְלָלוּת הַגּוּף: שֶׁכֵּן אִלּוּ </a:t>
            </a:r>
            <a:r>
              <a:rPr lang="he-IL" sz="1800" b="1" dirty="0" err="1">
                <a:effectLst/>
                <a:latin typeface="Garamond" panose="02020404030301010803" pitchFamily="18" charset="0"/>
                <a:ea typeface="Times New Roman" panose="02020603050405020304" pitchFamily="18" charset="0"/>
                <a:cs typeface="David" panose="020E0502060401010101" pitchFamily="34" charset="-79"/>
              </a:rPr>
              <a:t>הָיְתָה</a:t>
            </a:r>
            <a:r>
              <a:rPr lang="he-IL" sz="1800" b="1" dirty="0">
                <a:effectLst/>
                <a:latin typeface="Garamond" panose="02020404030301010803" pitchFamily="18" charset="0"/>
                <a:ea typeface="Times New Roman" panose="02020603050405020304" pitchFamily="18" charset="0"/>
                <a:cs typeface="David" panose="020E0502060401010101" pitchFamily="34" charset="-79"/>
              </a:rPr>
              <a:t> הַזְּרוֹעַ מוֹנַעַת אֶת דָּמָהּ בְּשָׁעָה שֶׁיֵּשׁ צֹרֶךְ בְּהַקָּזָתוֹ, הָיָה הַגּוּף כָּלֶה וְהַזְּרוֹעַ כָּלָה עִמּוֹ.</a:t>
            </a:r>
            <a:r>
              <a:rPr lang="he-IL" sz="1800" dirty="0">
                <a:effectLst/>
                <a:latin typeface="Garamond" panose="02020404030301010803" pitchFamily="18" charset="0"/>
                <a:ea typeface="Times New Roman" panose="02020603050405020304" pitchFamily="18" charset="0"/>
                <a:cs typeface="David" panose="020E0502060401010101" pitchFamily="34" charset="-79"/>
              </a:rPr>
              <a:t> אָכֵן רָאוּי לוֹ לְיָחִיד לִסְבֹּל אַף אֶת מַר </a:t>
            </a:r>
            <a:r>
              <a:rPr lang="he-IL" sz="1800" dirty="0" err="1">
                <a:effectLst/>
                <a:latin typeface="Garamond" panose="02020404030301010803" pitchFamily="18" charset="0"/>
                <a:ea typeface="Times New Roman" panose="02020603050405020304" pitchFamily="18" charset="0"/>
                <a:cs typeface="David" panose="020E0502060401010101" pitchFamily="34" charset="-79"/>
              </a:rPr>
              <a:t>הַמָּוֶת</a:t>
            </a:r>
            <a:r>
              <a:rPr lang="he-IL" sz="1800" dirty="0">
                <a:effectLst/>
                <a:latin typeface="Garamond" panose="02020404030301010803" pitchFamily="18" charset="0"/>
                <a:ea typeface="Times New Roman" panose="02020603050405020304" pitchFamily="18" charset="0"/>
                <a:cs typeface="David" panose="020E0502060401010101" pitchFamily="34" charset="-79"/>
              </a:rPr>
              <a:t> לְמַעַן הַצָּלַת הַכְּלָל, אַךְ לְפָחוֹת צָרִיךְ הַיָּחִיד לַחְשֹׁב עַל חֶלְקוֹ בַּכְּלָל, לְמַעַן </a:t>
            </a:r>
            <a:r>
              <a:rPr lang="he-IL" sz="1800" dirty="0" err="1">
                <a:effectLst/>
                <a:latin typeface="Garamond" panose="02020404030301010803" pitchFamily="18" charset="0"/>
                <a:ea typeface="Times New Roman" panose="02020603050405020304" pitchFamily="18" charset="0"/>
                <a:cs typeface="David" panose="020E0502060401010101" pitchFamily="34" charset="-79"/>
              </a:rPr>
              <a:t>יִתֵּן</a:t>
            </a:r>
            <a:r>
              <a:rPr lang="he-IL" sz="1800" dirty="0">
                <a:effectLst/>
                <a:latin typeface="Garamond" panose="02020404030301010803" pitchFamily="18" charset="0"/>
                <a:ea typeface="Times New Roman" panose="02020603050405020304" pitchFamily="18" charset="0"/>
                <a:cs typeface="David" panose="020E0502060401010101" pitchFamily="34" charset="-79"/>
              </a:rPr>
              <a:t> תָּמִיד חֶלְקוֹ וְלֹא יִתְעַלֵּם מִמֶּנּוּ.</a:t>
            </a:r>
            <a:endParaRPr lang="he-IL" dirty="0"/>
          </a:p>
        </p:txBody>
      </p:sp>
    </p:spTree>
    <p:extLst>
      <p:ext uri="{BB962C8B-B14F-4D97-AF65-F5344CB8AC3E}">
        <p14:creationId xmlns:p14="http://schemas.microsoft.com/office/powerpoint/2010/main" val="13478572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19"/>
          <p:cNvPicPr preferRelativeResize="0"/>
          <p:nvPr/>
        </p:nvPicPr>
        <p:blipFill>
          <a:blip r:embed="rId3">
            <a:alphaModFix/>
          </a:blip>
          <a:stretch>
            <a:fillRect/>
          </a:stretch>
        </p:blipFill>
        <p:spPr>
          <a:xfrm>
            <a:off x="152717" y="125134"/>
            <a:ext cx="11886552" cy="6607733"/>
          </a:xfrm>
          <a:prstGeom prst="rect">
            <a:avLst/>
          </a:prstGeom>
          <a:noFill/>
          <a:ln>
            <a:noFill/>
          </a:ln>
        </p:spPr>
      </p:pic>
      <p:pic>
        <p:nvPicPr>
          <p:cNvPr id="122" name="Google Shape;122;p19"/>
          <p:cNvPicPr preferRelativeResize="0"/>
          <p:nvPr/>
        </p:nvPicPr>
        <p:blipFill>
          <a:blip r:embed="rId4">
            <a:alphaModFix/>
          </a:blip>
          <a:stretch>
            <a:fillRect/>
          </a:stretch>
        </p:blipFill>
        <p:spPr>
          <a:xfrm>
            <a:off x="1" y="1"/>
            <a:ext cx="6773233" cy="6592900"/>
          </a:xfrm>
          <a:prstGeom prst="rect">
            <a:avLst/>
          </a:prstGeom>
          <a:noFill/>
          <a:ln>
            <a:noFill/>
          </a:ln>
        </p:spPr>
      </p:pic>
      <p:sp>
        <p:nvSpPr>
          <p:cNvPr id="123" name="Google Shape;123;p19"/>
          <p:cNvSpPr txBox="1">
            <a:spLocks noGrp="1"/>
          </p:cNvSpPr>
          <p:nvPr>
            <p:ph type="title" idx="4294967295"/>
          </p:nvPr>
        </p:nvSpPr>
        <p:spPr>
          <a:xfrm>
            <a:off x="881333" y="23533"/>
            <a:ext cx="10962800" cy="796800"/>
          </a:xfrm>
          <a:prstGeom prst="rect">
            <a:avLst/>
          </a:prstGeom>
        </p:spPr>
        <p:txBody>
          <a:bodyPr spcFirstLastPara="1" vert="horz" wrap="square" lIns="121900" tIns="121900" rIns="121900" bIns="121900" rtlCol="1" anchor="b" anchorCtr="0">
            <a:noAutofit/>
          </a:bodyPr>
          <a:lstStyle/>
          <a:p>
            <a:pPr>
              <a:spcBef>
                <a:spcPts val="0"/>
              </a:spcBef>
            </a:pPr>
            <a:r>
              <a:rPr lang="iw"/>
              <a:t>המעגלים של ה"אני"</a:t>
            </a:r>
            <a:endParaRPr/>
          </a:p>
        </p:txBody>
      </p:sp>
      <p:sp>
        <p:nvSpPr>
          <p:cNvPr id="124" name="Google Shape;124;p19"/>
          <p:cNvSpPr txBox="1">
            <a:spLocks noGrp="1"/>
          </p:cNvSpPr>
          <p:nvPr>
            <p:ph type="body" idx="4294967295"/>
          </p:nvPr>
        </p:nvSpPr>
        <p:spPr>
          <a:xfrm>
            <a:off x="629200" y="2558767"/>
            <a:ext cx="5333200" cy="3613600"/>
          </a:xfrm>
          <a:prstGeom prst="rect">
            <a:avLst/>
          </a:prstGeom>
        </p:spPr>
        <p:txBody>
          <a:bodyPr spcFirstLastPara="1" vert="horz" wrap="square" lIns="121900" tIns="121900" rIns="121900" bIns="121900" rtlCol="1" anchor="t" anchorCtr="0">
            <a:noAutofit/>
          </a:bodyPr>
          <a:lstStyle/>
          <a:p>
            <a:pPr marL="0" indent="0">
              <a:spcBef>
                <a:spcPts val="0"/>
              </a:spcBef>
              <a:spcAft>
                <a:spcPts val="2133"/>
              </a:spcAft>
              <a:buNone/>
            </a:pPr>
            <a:r>
              <a:rPr lang="iw" b="1"/>
              <a:t>מהם חמשת המעגלים?</a:t>
            </a:r>
            <a:endParaRPr b="1"/>
          </a:p>
        </p:txBody>
      </p:sp>
      <p:sp>
        <p:nvSpPr>
          <p:cNvPr id="125" name="Google Shape;125;p19"/>
          <p:cNvSpPr txBox="1">
            <a:spLocks noGrp="1"/>
          </p:cNvSpPr>
          <p:nvPr>
            <p:ph type="body" idx="4294967295"/>
          </p:nvPr>
        </p:nvSpPr>
        <p:spPr>
          <a:xfrm>
            <a:off x="6403933" y="628367"/>
            <a:ext cx="5788000" cy="5964400"/>
          </a:xfrm>
          <a:prstGeom prst="rect">
            <a:avLst/>
          </a:prstGeom>
        </p:spPr>
        <p:txBody>
          <a:bodyPr spcFirstLastPara="1" vert="horz" wrap="square" lIns="121900" tIns="121900" rIns="121900" bIns="121900" rtlCol="1" anchor="t" anchorCtr="0">
            <a:noAutofit/>
          </a:bodyPr>
          <a:lstStyle/>
          <a:p>
            <a:pPr marL="0" indent="0">
              <a:spcBef>
                <a:spcPts val="0"/>
              </a:spcBef>
              <a:buNone/>
            </a:pPr>
            <a:r>
              <a:rPr lang="iw"/>
              <a:t>האיש הגס והשפל כל האני שלו מצומצם רק בחומרו וגופו,</a:t>
            </a:r>
            <a:endParaRPr/>
          </a:p>
          <a:p>
            <a:pPr marL="0" indent="0">
              <a:spcBef>
                <a:spcPts val="2133"/>
              </a:spcBef>
              <a:buNone/>
            </a:pPr>
            <a:r>
              <a:rPr lang="iw"/>
              <a:t>למעלה ממנו מי שמרגיש שאני שלו הוא מורכב מגוף ונפש,</a:t>
            </a:r>
            <a:endParaRPr/>
          </a:p>
          <a:p>
            <a:pPr marL="0" indent="0">
              <a:spcBef>
                <a:spcPts val="2133"/>
              </a:spcBef>
              <a:buNone/>
            </a:pPr>
            <a:r>
              <a:rPr lang="iw"/>
              <a:t>ולמעלה מזה מי שמכניס להאני שלו בני בית ומשפחתו,</a:t>
            </a:r>
            <a:endParaRPr/>
          </a:p>
          <a:p>
            <a:pPr marL="0" indent="0">
              <a:spcBef>
                <a:spcPts val="2133"/>
              </a:spcBef>
              <a:buNone/>
            </a:pPr>
            <a:r>
              <a:rPr lang="iw"/>
              <a:t>והאיש ההולך עפ"י דרכי התורה, האני שלו כולל את כל עם ישראל, (שבאמת כל איש ישראל הוא רק כאבר מגוף האומה הישראלית)</a:t>
            </a:r>
            <a:endParaRPr/>
          </a:p>
          <a:p>
            <a:pPr marL="0" indent="0">
              <a:spcBef>
                <a:spcPts val="2133"/>
              </a:spcBef>
              <a:spcAft>
                <a:spcPts val="2133"/>
              </a:spcAft>
              <a:buNone/>
            </a:pPr>
            <a:r>
              <a:rPr lang="iw"/>
              <a:t>איש השלם ראוי להשריש בנפשו להרגיש שכל העולמות כולם הוא האני שלו, והוא בעצמו רק כאבר קטן בתוך הבריאה כולה.</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חץ למטה 2"/>
          <p:cNvSpPr/>
          <p:nvPr/>
        </p:nvSpPr>
        <p:spPr>
          <a:xfrm>
            <a:off x="5375920" y="404663"/>
            <a:ext cx="4536504" cy="598288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9600" b="1" dirty="0">
                <a:ln w="22225">
                  <a:solidFill>
                    <a:schemeClr val="accent2"/>
                  </a:solidFill>
                  <a:prstDash val="solid"/>
                </a:ln>
                <a:solidFill>
                  <a:srgbClr val="FF0000"/>
                </a:solidFill>
              </a:rPr>
              <a:t>מי אני?</a:t>
            </a:r>
          </a:p>
        </p:txBody>
      </p:sp>
    </p:spTree>
    <p:extLst>
      <p:ext uri="{BB962C8B-B14F-4D97-AF65-F5344CB8AC3E}">
        <p14:creationId xmlns:p14="http://schemas.microsoft.com/office/powerpoint/2010/main" val="33595634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stretch>
            <a:fillRect/>
          </a:stretch>
        </p:blipFill>
        <p:spPr>
          <a:xfrm>
            <a:off x="9251880" y="1214231"/>
            <a:ext cx="1533525" cy="2971800"/>
          </a:xfrm>
          <a:prstGeom prst="rect">
            <a:avLst/>
          </a:prstGeom>
        </p:spPr>
      </p:pic>
      <p:grpSp>
        <p:nvGrpSpPr>
          <p:cNvPr id="4" name="קבוצה 3"/>
          <p:cNvGrpSpPr/>
          <p:nvPr/>
        </p:nvGrpSpPr>
        <p:grpSpPr>
          <a:xfrm>
            <a:off x="0" y="0"/>
            <a:ext cx="12192000" cy="6858000"/>
            <a:chOff x="5743282" y="461056"/>
            <a:chExt cx="948870" cy="394190"/>
          </a:xfrm>
        </p:grpSpPr>
        <p:sp>
          <p:nvSpPr>
            <p:cNvPr id="5" name="מלבן 4"/>
            <p:cNvSpPr/>
            <p:nvPr/>
          </p:nvSpPr>
          <p:spPr>
            <a:xfrm>
              <a:off x="5743282" y="461056"/>
              <a:ext cx="948870" cy="394190"/>
            </a:xfrm>
            <a:prstGeom prst="rect">
              <a:avLst/>
            </a:prstGeom>
          </p:spPr>
          <p:style>
            <a:lnRef idx="2">
              <a:schemeClr val="accent2"/>
            </a:lnRef>
            <a:fillRef idx="1">
              <a:schemeClr val="lt1"/>
            </a:fillRef>
            <a:effectRef idx="0">
              <a:schemeClr val="accent2"/>
            </a:effectRef>
            <a:fontRef idx="minor">
              <a:schemeClr val="dk1"/>
            </a:fontRef>
          </p:style>
        </p:sp>
        <p:sp>
          <p:nvSpPr>
            <p:cNvPr id="6" name="מלבן 5"/>
            <p:cNvSpPr/>
            <p:nvPr/>
          </p:nvSpPr>
          <p:spPr>
            <a:xfrm>
              <a:off x="5743282" y="461056"/>
              <a:ext cx="948870" cy="394190"/>
            </a:xfrm>
            <a:prstGeom prst="rect">
              <a:avLst/>
            </a:prstGeom>
          </p:spPr>
          <p:style>
            <a:lnRef idx="2">
              <a:schemeClr val="accent2"/>
            </a:lnRef>
            <a:fillRef idx="1">
              <a:schemeClr val="lt1"/>
            </a:fillRef>
            <a:effectRef idx="0">
              <a:schemeClr val="accent2"/>
            </a:effectRef>
            <a:fontRef idx="minor">
              <a:schemeClr val="dk1"/>
            </a:fontRef>
          </p:style>
          <p:txBody>
            <a:bodyPr spcFirstLastPara="0" vert="horz" wrap="square" lIns="41910" tIns="41910" rIns="41910" bIns="41910" numCol="1" spcCol="1270" anchor="ctr" anchorCtr="0">
              <a:noAutofit/>
            </a:bodyPr>
            <a:lstStyle/>
            <a:p>
              <a:pPr algn="ctr" defTabSz="488950" rtl="1">
                <a:lnSpc>
                  <a:spcPct val="90000"/>
                </a:lnSpc>
                <a:spcBef>
                  <a:spcPct val="0"/>
                </a:spcBef>
                <a:spcAft>
                  <a:spcPct val="35000"/>
                </a:spcAft>
              </a:pPr>
              <a:endParaRPr lang="he-IL" sz="7200" kern="1200" dirty="0"/>
            </a:p>
          </p:txBody>
        </p:sp>
      </p:grpSp>
      <p:pic>
        <p:nvPicPr>
          <p:cNvPr id="7" name="תמונה 6"/>
          <p:cNvPicPr>
            <a:picLocks noChangeAspect="1"/>
          </p:cNvPicPr>
          <p:nvPr/>
        </p:nvPicPr>
        <p:blipFill>
          <a:blip r:embed="rId3"/>
          <a:stretch>
            <a:fillRect/>
          </a:stretch>
        </p:blipFill>
        <p:spPr>
          <a:xfrm>
            <a:off x="0" y="-54270"/>
            <a:ext cx="12192000" cy="6912270"/>
          </a:xfrm>
          <a:prstGeom prst="rect">
            <a:avLst/>
          </a:prstGeom>
        </p:spPr>
      </p:pic>
      <p:sp>
        <p:nvSpPr>
          <p:cNvPr id="9" name="TextBox 8"/>
          <p:cNvSpPr txBox="1"/>
          <p:nvPr/>
        </p:nvSpPr>
        <p:spPr>
          <a:xfrm>
            <a:off x="7765774" y="0"/>
            <a:ext cx="4426226" cy="830997"/>
          </a:xfrm>
          <a:prstGeom prst="rect">
            <a:avLst/>
          </a:prstGeom>
          <a:noFill/>
        </p:spPr>
        <p:txBody>
          <a:bodyPr wrap="square" rtlCol="1">
            <a:spAutoFit/>
          </a:bodyPr>
          <a:lstStyle/>
          <a:p>
            <a:r>
              <a:rPr lang="he-IL" sz="4800" dirty="0"/>
              <a:t>הגוף שלי זה אני</a:t>
            </a:r>
          </a:p>
        </p:txBody>
      </p:sp>
    </p:spTree>
    <p:extLst>
      <p:ext uri="{BB962C8B-B14F-4D97-AF65-F5344CB8AC3E}">
        <p14:creationId xmlns:p14="http://schemas.microsoft.com/office/powerpoint/2010/main" val="11031569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3"/>
          <p:cNvSpPr/>
          <p:nvPr/>
        </p:nvSpPr>
        <p:spPr>
          <a:xfrm>
            <a:off x="2186609" y="1325217"/>
            <a:ext cx="8309113" cy="48237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lvl="0" algn="ctr" defTabSz="488950" rtl="1">
              <a:lnSpc>
                <a:spcPct val="90000"/>
              </a:lnSpc>
              <a:spcBef>
                <a:spcPct val="0"/>
              </a:spcBef>
              <a:spcAft>
                <a:spcPct val="35000"/>
              </a:spcAft>
            </a:pPr>
            <a:r>
              <a:rPr lang="he-IL" sz="8000" kern="1200" dirty="0"/>
              <a:t>אני זה הגוף והנשמה</a:t>
            </a:r>
          </a:p>
        </p:txBody>
      </p:sp>
      <p:pic>
        <p:nvPicPr>
          <p:cNvPr id="5" name="תמונה 4"/>
          <p:cNvPicPr>
            <a:picLocks noChangeAspect="1"/>
          </p:cNvPicPr>
          <p:nvPr/>
        </p:nvPicPr>
        <p:blipFill>
          <a:blip r:embed="rId2"/>
          <a:stretch>
            <a:fillRect/>
          </a:stretch>
        </p:blipFill>
        <p:spPr>
          <a:xfrm>
            <a:off x="0" y="36339"/>
            <a:ext cx="12191999" cy="6778446"/>
          </a:xfrm>
          <a:prstGeom prst="rect">
            <a:avLst/>
          </a:prstGeom>
        </p:spPr>
      </p:pic>
      <p:sp>
        <p:nvSpPr>
          <p:cNvPr id="6" name="TextBox 5"/>
          <p:cNvSpPr txBox="1"/>
          <p:nvPr/>
        </p:nvSpPr>
        <p:spPr>
          <a:xfrm>
            <a:off x="3073714" y="508132"/>
            <a:ext cx="8411704" cy="1107996"/>
          </a:xfrm>
          <a:prstGeom prst="rect">
            <a:avLst/>
          </a:prstGeom>
          <a:noFill/>
        </p:spPr>
        <p:txBody>
          <a:bodyPr wrap="square" rtlCol="1">
            <a:spAutoFit/>
          </a:bodyPr>
          <a:lstStyle/>
          <a:p>
            <a:r>
              <a:rPr lang="he-IL" sz="6600" dirty="0">
                <a:solidFill>
                  <a:schemeClr val="accent1"/>
                </a:solidFill>
              </a:rPr>
              <a:t>הגוף והנשמה שלי זה אני</a:t>
            </a:r>
          </a:p>
        </p:txBody>
      </p:sp>
    </p:spTree>
    <p:extLst>
      <p:ext uri="{BB962C8B-B14F-4D97-AF65-F5344CB8AC3E}">
        <p14:creationId xmlns:p14="http://schemas.microsoft.com/office/powerpoint/2010/main" val="35526118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אימוץ תינוקות">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74675" y="323850"/>
            <a:ext cx="11041063" cy="6210300"/>
          </a:xfrm>
          <a:prstGeom prst="rect">
            <a:avLst/>
          </a:prstGeom>
        </p:spPr>
      </p:pic>
    </p:spTree>
    <p:extLst>
      <p:ext uri="{BB962C8B-B14F-4D97-AF65-F5344CB8AC3E}">
        <p14:creationId xmlns:p14="http://schemas.microsoft.com/office/powerpoint/2010/main" val="1301767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00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2"/>
          <a:stretch>
            <a:fillRect/>
          </a:stretch>
        </p:blipFill>
        <p:spPr>
          <a:xfrm>
            <a:off x="6983896" y="1444486"/>
            <a:ext cx="4797287" cy="3684105"/>
          </a:xfrm>
          <a:prstGeom prst="rect">
            <a:avLst/>
          </a:prstGeom>
        </p:spPr>
      </p:pic>
      <p:sp>
        <p:nvSpPr>
          <p:cNvPr id="3" name="TextBox 2"/>
          <p:cNvSpPr txBox="1"/>
          <p:nvPr/>
        </p:nvSpPr>
        <p:spPr>
          <a:xfrm>
            <a:off x="7235687" y="0"/>
            <a:ext cx="4850296" cy="1323439"/>
          </a:xfrm>
          <a:prstGeom prst="rect">
            <a:avLst/>
          </a:prstGeom>
          <a:noFill/>
        </p:spPr>
        <p:txBody>
          <a:bodyPr wrap="square" rtlCol="1">
            <a:spAutoFit/>
          </a:bodyPr>
          <a:lstStyle/>
          <a:p>
            <a:endParaRPr lang="he-IL" dirty="0"/>
          </a:p>
          <a:p>
            <a:endParaRPr lang="he-IL" dirty="0"/>
          </a:p>
          <a:p>
            <a:r>
              <a:rPr lang="he-IL" dirty="0"/>
              <a:t> </a:t>
            </a:r>
            <a:r>
              <a:rPr lang="he-IL" sz="4400" dirty="0"/>
              <a:t>המשפחה שלי זה אני</a:t>
            </a:r>
          </a:p>
        </p:txBody>
      </p:sp>
      <p:sp>
        <p:nvSpPr>
          <p:cNvPr id="4" name="מלבן 3"/>
          <p:cNvSpPr/>
          <p:nvPr/>
        </p:nvSpPr>
        <p:spPr>
          <a:xfrm rot="10800000" flipV="1">
            <a:off x="172278" y="4144836"/>
            <a:ext cx="4809270" cy="1815882"/>
          </a:xfrm>
          <a:prstGeom prst="rect">
            <a:avLst/>
          </a:prstGeom>
        </p:spPr>
        <p:txBody>
          <a:bodyPr wrap="square">
            <a:spAutoFit/>
          </a:bodyPr>
          <a:lstStyle/>
          <a:p>
            <a:r>
              <a:rPr lang="he-IL" sz="2800" dirty="0"/>
              <a:t>מעשה בצדיק רבי אריה לוין זצ"ל שבא עם רעייתו אל הרופא ואמר לו: "אדוני הרופא, הרגל של אשתי כואבת לנו". </a:t>
            </a:r>
          </a:p>
        </p:txBody>
      </p:sp>
      <p:pic>
        <p:nvPicPr>
          <p:cNvPr id="5" name="תמונה 4"/>
          <p:cNvPicPr>
            <a:picLocks noChangeAspect="1"/>
          </p:cNvPicPr>
          <p:nvPr/>
        </p:nvPicPr>
        <p:blipFill>
          <a:blip r:embed="rId3"/>
          <a:stretch>
            <a:fillRect/>
          </a:stretch>
        </p:blipFill>
        <p:spPr>
          <a:xfrm>
            <a:off x="371062" y="329886"/>
            <a:ext cx="4610486" cy="3814949"/>
          </a:xfrm>
          <a:prstGeom prst="rect">
            <a:avLst/>
          </a:prstGeom>
        </p:spPr>
      </p:pic>
    </p:spTree>
    <p:extLst>
      <p:ext uri="{BB962C8B-B14F-4D97-AF65-F5344CB8AC3E}">
        <p14:creationId xmlns:p14="http://schemas.microsoft.com/office/powerpoint/2010/main" val="4785626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מוטי פליישר - אבשלום">
            <a:hlinkClick r:id="" action="ppaction://media"/>
          </p:cNvPr>
          <p:cNvPicPr>
            <a:picLocks noChangeAspect="1"/>
          </p:cNvPicPr>
          <p:nvPr>
            <a:videoFile r:link="rId1"/>
            <p:extLst>
              <p:ext uri="{DAA4B4D4-6D71-4841-9C94-3DE7FCFB9230}">
                <p14:media xmlns:p14="http://schemas.microsoft.com/office/powerpoint/2010/main" r:embed="rId2">
                  <p14:trim st="124145"/>
                </p14:media>
              </p:ext>
            </p:extLst>
          </p:nvPr>
        </p:nvPicPr>
        <p:blipFill>
          <a:blip r:embed="rId4"/>
          <a:stretch>
            <a:fillRect/>
          </a:stretch>
        </p:blipFill>
        <p:spPr>
          <a:xfrm>
            <a:off x="4160520" y="125460"/>
            <a:ext cx="7848600" cy="6557216"/>
          </a:xfrm>
          <a:prstGeom prst="rect">
            <a:avLst/>
          </a:prstGeom>
        </p:spPr>
      </p:pic>
      <p:pic>
        <p:nvPicPr>
          <p:cNvPr id="4" name="תמונה 3"/>
          <p:cNvPicPr>
            <a:picLocks noChangeAspect="1"/>
          </p:cNvPicPr>
          <p:nvPr/>
        </p:nvPicPr>
        <p:blipFill>
          <a:blip r:embed="rId5"/>
          <a:stretch>
            <a:fillRect/>
          </a:stretch>
        </p:blipFill>
        <p:spPr>
          <a:xfrm>
            <a:off x="328612" y="125460"/>
            <a:ext cx="3618548" cy="3293601"/>
          </a:xfrm>
          <a:prstGeom prst="rect">
            <a:avLst/>
          </a:prstGeom>
        </p:spPr>
      </p:pic>
      <p:sp>
        <p:nvSpPr>
          <p:cNvPr id="5" name="מלבן 4"/>
          <p:cNvSpPr/>
          <p:nvPr/>
        </p:nvSpPr>
        <p:spPr>
          <a:xfrm rot="10800000" flipV="1">
            <a:off x="328612" y="4285680"/>
            <a:ext cx="3831908" cy="2554545"/>
          </a:xfrm>
          <a:prstGeom prst="rect">
            <a:avLst/>
          </a:prstGeom>
        </p:spPr>
        <p:txBody>
          <a:bodyPr wrap="square">
            <a:spAutoFit/>
          </a:bodyPr>
          <a:lstStyle/>
          <a:p>
            <a:r>
              <a:rPr lang="he-IL" sz="4000" dirty="0"/>
              <a:t>אלפים נפרדו מארי נשר, אביו: "הייתי משלם כל מחיר להיטמן במקומו</a:t>
            </a:r>
            <a:r>
              <a:rPr lang="he-IL" dirty="0"/>
              <a:t>"</a:t>
            </a:r>
          </a:p>
        </p:txBody>
      </p:sp>
    </p:spTree>
    <p:extLst>
      <p:ext uri="{BB962C8B-B14F-4D97-AF65-F5344CB8AC3E}">
        <p14:creationId xmlns:p14="http://schemas.microsoft.com/office/powerpoint/2010/main" val="3758977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8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TotalTime>
  <Words>1622</Words>
  <Application>Microsoft Office PowerPoint</Application>
  <PresentationFormat>מסך רחב</PresentationFormat>
  <Paragraphs>130</Paragraphs>
  <Slides>27</Slides>
  <Notes>7</Notes>
  <HiddenSlides>0</HiddenSlides>
  <MMClips>2</MMClips>
  <ScaleCrop>false</ScaleCrop>
  <HeadingPairs>
    <vt:vector size="6" baseType="variant">
      <vt:variant>
        <vt:lpstr>גופנים בשימוש</vt:lpstr>
      </vt:variant>
      <vt:variant>
        <vt:i4>7</vt:i4>
      </vt:variant>
      <vt:variant>
        <vt:lpstr>ערכת נושא</vt:lpstr>
      </vt:variant>
      <vt:variant>
        <vt:i4>1</vt:i4>
      </vt:variant>
      <vt:variant>
        <vt:lpstr>כותרות שקופיות</vt:lpstr>
      </vt:variant>
      <vt:variant>
        <vt:i4>27</vt:i4>
      </vt:variant>
    </vt:vector>
  </HeadingPairs>
  <TitlesOfParts>
    <vt:vector size="35" baseType="lpstr">
      <vt:lpstr>Arial</vt:lpstr>
      <vt:lpstr>Calibri</vt:lpstr>
      <vt:lpstr>Calibri Light</vt:lpstr>
      <vt:lpstr>Comic Sans MS</vt:lpstr>
      <vt:lpstr>Garamond</vt:lpstr>
      <vt:lpstr>Times New Roman</vt:lpstr>
      <vt:lpstr>Verdana</vt:lpstr>
      <vt:lpstr>ערכת נושא Office</vt:lpstr>
      <vt:lpstr>מצגת של PowerPoint‏</vt:lpstr>
      <vt:lpstr>מצגת של PowerPoint‏</vt:lpstr>
      <vt:lpstr>המעגלים של ה"אני"</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5 מדרגות / מעגלי ה "אני" , ע"פ הרב שמעון שקופ בהקדמה לספר 'שערי יושר'  (עמ' 65 בספר): </vt:lpstr>
      <vt:lpstr>5 מדרגות / מעגלי ה "אני" , ע"פ הרב שמעון שקופ בהקדמה לספר 'שערי יושר'  (עמ' 65 בספר): </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האני והכלל – הרב שמעון שקופ</dc:title>
  <dc:creator>‏‏משתמש Windows</dc:creator>
  <cp:lastModifiedBy>user</cp:lastModifiedBy>
  <cp:revision>9</cp:revision>
  <dcterms:created xsi:type="dcterms:W3CDTF">2018-10-23T07:21:16Z</dcterms:created>
  <dcterms:modified xsi:type="dcterms:W3CDTF">2021-09-16T21:21:58Z</dcterms:modified>
</cp:coreProperties>
</file>