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9" r:id="rId4"/>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varScale="1">
        <p:scale>
          <a:sx n="86" d="100"/>
          <a:sy n="86" d="100"/>
        </p:scale>
        <p:origin x="562"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B73DE32-516B-4110-A6F1-798255311C13}"/>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1346F28B-13B2-4681-B725-22DF8FA5DD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5A2C0B86-54E2-49F3-8291-C5F5ECB62335}"/>
              </a:ext>
            </a:extLst>
          </p:cNvPr>
          <p:cNvSpPr>
            <a:spLocks noGrp="1"/>
          </p:cNvSpPr>
          <p:nvPr>
            <p:ph type="dt" sz="half" idx="10"/>
          </p:nvPr>
        </p:nvSpPr>
        <p:spPr/>
        <p:txBody>
          <a:bodyPr/>
          <a:lstStyle/>
          <a:p>
            <a:fld id="{AC744E16-E3C6-4E6F-8C02-93B554565C9F}" type="datetimeFigureOut">
              <a:rPr lang="he-IL" smtClean="0"/>
              <a:t>א'/כסלו/תשפ"א</a:t>
            </a:fld>
            <a:endParaRPr lang="he-IL"/>
          </a:p>
        </p:txBody>
      </p:sp>
      <p:sp>
        <p:nvSpPr>
          <p:cNvPr id="5" name="מציין מיקום של כותרת תחתונה 4">
            <a:extLst>
              <a:ext uri="{FF2B5EF4-FFF2-40B4-BE49-F238E27FC236}">
                <a16:creationId xmlns:a16="http://schemas.microsoft.com/office/drawing/2014/main" id="{60E22E87-A828-4AF8-94F2-44A21EE433FD}"/>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AE8E87AB-6405-4BD5-BEF8-E58846EE18A5}"/>
              </a:ext>
            </a:extLst>
          </p:cNvPr>
          <p:cNvSpPr>
            <a:spLocks noGrp="1"/>
          </p:cNvSpPr>
          <p:nvPr>
            <p:ph type="sldNum" sz="quarter" idx="12"/>
          </p:nvPr>
        </p:nvSpPr>
        <p:spPr/>
        <p:txBody>
          <a:bodyPr/>
          <a:lstStyle/>
          <a:p>
            <a:fld id="{272EEBD7-1012-4DD4-8D92-9F269BCDCAFC}" type="slidenum">
              <a:rPr lang="he-IL" smtClean="0"/>
              <a:t>‹#›</a:t>
            </a:fld>
            <a:endParaRPr lang="he-IL"/>
          </a:p>
        </p:txBody>
      </p:sp>
    </p:spTree>
    <p:extLst>
      <p:ext uri="{BB962C8B-B14F-4D97-AF65-F5344CB8AC3E}">
        <p14:creationId xmlns:p14="http://schemas.microsoft.com/office/powerpoint/2010/main" val="2007541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25C78D2-F072-45EE-80F2-BA925730AC34}"/>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5D5F13E1-6229-49B5-BCC1-A318C42D46CF}"/>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1B888BF3-4B73-4374-AA3D-3DF959244E84}"/>
              </a:ext>
            </a:extLst>
          </p:cNvPr>
          <p:cNvSpPr>
            <a:spLocks noGrp="1"/>
          </p:cNvSpPr>
          <p:nvPr>
            <p:ph type="dt" sz="half" idx="10"/>
          </p:nvPr>
        </p:nvSpPr>
        <p:spPr/>
        <p:txBody>
          <a:bodyPr/>
          <a:lstStyle/>
          <a:p>
            <a:fld id="{AC744E16-E3C6-4E6F-8C02-93B554565C9F}" type="datetimeFigureOut">
              <a:rPr lang="he-IL" smtClean="0"/>
              <a:t>א'/כסלו/תשפ"א</a:t>
            </a:fld>
            <a:endParaRPr lang="he-IL"/>
          </a:p>
        </p:txBody>
      </p:sp>
      <p:sp>
        <p:nvSpPr>
          <p:cNvPr id="5" name="מציין מיקום של כותרת תחתונה 4">
            <a:extLst>
              <a:ext uri="{FF2B5EF4-FFF2-40B4-BE49-F238E27FC236}">
                <a16:creationId xmlns:a16="http://schemas.microsoft.com/office/drawing/2014/main" id="{9EDC9957-C0D6-4C54-950A-47C593B9C99F}"/>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F482FD1C-6FBE-4E47-B905-86F45E22546B}"/>
              </a:ext>
            </a:extLst>
          </p:cNvPr>
          <p:cNvSpPr>
            <a:spLocks noGrp="1"/>
          </p:cNvSpPr>
          <p:nvPr>
            <p:ph type="sldNum" sz="quarter" idx="12"/>
          </p:nvPr>
        </p:nvSpPr>
        <p:spPr/>
        <p:txBody>
          <a:bodyPr/>
          <a:lstStyle/>
          <a:p>
            <a:fld id="{272EEBD7-1012-4DD4-8D92-9F269BCDCAFC}" type="slidenum">
              <a:rPr lang="he-IL" smtClean="0"/>
              <a:t>‹#›</a:t>
            </a:fld>
            <a:endParaRPr lang="he-IL"/>
          </a:p>
        </p:txBody>
      </p:sp>
    </p:spTree>
    <p:extLst>
      <p:ext uri="{BB962C8B-B14F-4D97-AF65-F5344CB8AC3E}">
        <p14:creationId xmlns:p14="http://schemas.microsoft.com/office/powerpoint/2010/main" val="1260009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69F6E3E5-6AC8-45FC-8DDC-181626D6B6D6}"/>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FA310C00-C892-4D5C-A0C0-36AA5699B3DE}"/>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D7E046FB-34D1-4E04-AEFF-683F9C370D8A}"/>
              </a:ext>
            </a:extLst>
          </p:cNvPr>
          <p:cNvSpPr>
            <a:spLocks noGrp="1"/>
          </p:cNvSpPr>
          <p:nvPr>
            <p:ph type="dt" sz="half" idx="10"/>
          </p:nvPr>
        </p:nvSpPr>
        <p:spPr/>
        <p:txBody>
          <a:bodyPr/>
          <a:lstStyle/>
          <a:p>
            <a:fld id="{AC744E16-E3C6-4E6F-8C02-93B554565C9F}" type="datetimeFigureOut">
              <a:rPr lang="he-IL" smtClean="0"/>
              <a:t>א'/כסלו/תשפ"א</a:t>
            </a:fld>
            <a:endParaRPr lang="he-IL"/>
          </a:p>
        </p:txBody>
      </p:sp>
      <p:sp>
        <p:nvSpPr>
          <p:cNvPr id="5" name="מציין מיקום של כותרת תחתונה 4">
            <a:extLst>
              <a:ext uri="{FF2B5EF4-FFF2-40B4-BE49-F238E27FC236}">
                <a16:creationId xmlns:a16="http://schemas.microsoft.com/office/drawing/2014/main" id="{19C7A121-A59D-4A1F-AE6E-D520588C39C2}"/>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E6821B49-E909-4DD1-91A5-0FE2E1B445A8}"/>
              </a:ext>
            </a:extLst>
          </p:cNvPr>
          <p:cNvSpPr>
            <a:spLocks noGrp="1"/>
          </p:cNvSpPr>
          <p:nvPr>
            <p:ph type="sldNum" sz="quarter" idx="12"/>
          </p:nvPr>
        </p:nvSpPr>
        <p:spPr/>
        <p:txBody>
          <a:bodyPr/>
          <a:lstStyle/>
          <a:p>
            <a:fld id="{272EEBD7-1012-4DD4-8D92-9F269BCDCAFC}" type="slidenum">
              <a:rPr lang="he-IL" smtClean="0"/>
              <a:t>‹#›</a:t>
            </a:fld>
            <a:endParaRPr lang="he-IL"/>
          </a:p>
        </p:txBody>
      </p:sp>
    </p:spTree>
    <p:extLst>
      <p:ext uri="{BB962C8B-B14F-4D97-AF65-F5344CB8AC3E}">
        <p14:creationId xmlns:p14="http://schemas.microsoft.com/office/powerpoint/2010/main" val="3012013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C1B8A12-0796-4A2F-A979-2EC1FC22BBDA}"/>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A3253328-BC01-49B2-AD68-6AF6932706A3}"/>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E568BF09-AA4D-4CE0-909A-1E4A23DB7DED}"/>
              </a:ext>
            </a:extLst>
          </p:cNvPr>
          <p:cNvSpPr>
            <a:spLocks noGrp="1"/>
          </p:cNvSpPr>
          <p:nvPr>
            <p:ph type="dt" sz="half" idx="10"/>
          </p:nvPr>
        </p:nvSpPr>
        <p:spPr/>
        <p:txBody>
          <a:bodyPr/>
          <a:lstStyle/>
          <a:p>
            <a:fld id="{AC744E16-E3C6-4E6F-8C02-93B554565C9F}" type="datetimeFigureOut">
              <a:rPr lang="he-IL" smtClean="0"/>
              <a:t>א'/כסלו/תשפ"א</a:t>
            </a:fld>
            <a:endParaRPr lang="he-IL"/>
          </a:p>
        </p:txBody>
      </p:sp>
      <p:sp>
        <p:nvSpPr>
          <p:cNvPr id="5" name="מציין מיקום של כותרת תחתונה 4">
            <a:extLst>
              <a:ext uri="{FF2B5EF4-FFF2-40B4-BE49-F238E27FC236}">
                <a16:creationId xmlns:a16="http://schemas.microsoft.com/office/drawing/2014/main" id="{97638784-ADB3-4CD4-ADEE-308D24D8B17B}"/>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3A59993D-E69B-42F3-8B22-4E4B64AE55FC}"/>
              </a:ext>
            </a:extLst>
          </p:cNvPr>
          <p:cNvSpPr>
            <a:spLocks noGrp="1"/>
          </p:cNvSpPr>
          <p:nvPr>
            <p:ph type="sldNum" sz="quarter" idx="12"/>
          </p:nvPr>
        </p:nvSpPr>
        <p:spPr/>
        <p:txBody>
          <a:bodyPr/>
          <a:lstStyle/>
          <a:p>
            <a:fld id="{272EEBD7-1012-4DD4-8D92-9F269BCDCAFC}" type="slidenum">
              <a:rPr lang="he-IL" smtClean="0"/>
              <a:t>‹#›</a:t>
            </a:fld>
            <a:endParaRPr lang="he-IL"/>
          </a:p>
        </p:txBody>
      </p:sp>
    </p:spTree>
    <p:extLst>
      <p:ext uri="{BB962C8B-B14F-4D97-AF65-F5344CB8AC3E}">
        <p14:creationId xmlns:p14="http://schemas.microsoft.com/office/powerpoint/2010/main" val="2150213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782E08B-A865-4558-A4C7-FF3046B10E9C}"/>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FBF420FA-8F1D-4F78-9675-3EEF480FFC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C866397F-43E0-4D75-85CE-79E1D677683A}"/>
              </a:ext>
            </a:extLst>
          </p:cNvPr>
          <p:cNvSpPr>
            <a:spLocks noGrp="1"/>
          </p:cNvSpPr>
          <p:nvPr>
            <p:ph type="dt" sz="half" idx="10"/>
          </p:nvPr>
        </p:nvSpPr>
        <p:spPr/>
        <p:txBody>
          <a:bodyPr/>
          <a:lstStyle/>
          <a:p>
            <a:fld id="{AC744E16-E3C6-4E6F-8C02-93B554565C9F}" type="datetimeFigureOut">
              <a:rPr lang="he-IL" smtClean="0"/>
              <a:t>א'/כסלו/תשפ"א</a:t>
            </a:fld>
            <a:endParaRPr lang="he-IL"/>
          </a:p>
        </p:txBody>
      </p:sp>
      <p:sp>
        <p:nvSpPr>
          <p:cNvPr id="5" name="מציין מיקום של כותרת תחתונה 4">
            <a:extLst>
              <a:ext uri="{FF2B5EF4-FFF2-40B4-BE49-F238E27FC236}">
                <a16:creationId xmlns:a16="http://schemas.microsoft.com/office/drawing/2014/main" id="{F0E7097C-FA2F-4FCA-9248-0A4D05BB59A8}"/>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D9C3254B-D7CF-496F-A7D1-03BF0E537857}"/>
              </a:ext>
            </a:extLst>
          </p:cNvPr>
          <p:cNvSpPr>
            <a:spLocks noGrp="1"/>
          </p:cNvSpPr>
          <p:nvPr>
            <p:ph type="sldNum" sz="quarter" idx="12"/>
          </p:nvPr>
        </p:nvSpPr>
        <p:spPr/>
        <p:txBody>
          <a:bodyPr/>
          <a:lstStyle/>
          <a:p>
            <a:fld id="{272EEBD7-1012-4DD4-8D92-9F269BCDCAFC}" type="slidenum">
              <a:rPr lang="he-IL" smtClean="0"/>
              <a:t>‹#›</a:t>
            </a:fld>
            <a:endParaRPr lang="he-IL"/>
          </a:p>
        </p:txBody>
      </p:sp>
    </p:spTree>
    <p:extLst>
      <p:ext uri="{BB962C8B-B14F-4D97-AF65-F5344CB8AC3E}">
        <p14:creationId xmlns:p14="http://schemas.microsoft.com/office/powerpoint/2010/main" val="221698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04E7373-2D07-4750-8850-8355E5D5417B}"/>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7235C8A9-5C79-4E11-B548-D4F18615641C}"/>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FF686934-0297-475C-8A91-0FC0ECCB3406}"/>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9569E8F5-5503-4A1B-8B24-31D6B1600F63}"/>
              </a:ext>
            </a:extLst>
          </p:cNvPr>
          <p:cNvSpPr>
            <a:spLocks noGrp="1"/>
          </p:cNvSpPr>
          <p:nvPr>
            <p:ph type="dt" sz="half" idx="10"/>
          </p:nvPr>
        </p:nvSpPr>
        <p:spPr/>
        <p:txBody>
          <a:bodyPr/>
          <a:lstStyle/>
          <a:p>
            <a:fld id="{AC744E16-E3C6-4E6F-8C02-93B554565C9F}" type="datetimeFigureOut">
              <a:rPr lang="he-IL" smtClean="0"/>
              <a:t>א'/כסלו/תשפ"א</a:t>
            </a:fld>
            <a:endParaRPr lang="he-IL"/>
          </a:p>
        </p:txBody>
      </p:sp>
      <p:sp>
        <p:nvSpPr>
          <p:cNvPr id="6" name="מציין מיקום של כותרת תחתונה 5">
            <a:extLst>
              <a:ext uri="{FF2B5EF4-FFF2-40B4-BE49-F238E27FC236}">
                <a16:creationId xmlns:a16="http://schemas.microsoft.com/office/drawing/2014/main" id="{4C635D62-F5FD-476E-B84A-B9D14FAFFCDE}"/>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819F7381-5D6F-407C-BB77-12AD68A0E67C}"/>
              </a:ext>
            </a:extLst>
          </p:cNvPr>
          <p:cNvSpPr>
            <a:spLocks noGrp="1"/>
          </p:cNvSpPr>
          <p:nvPr>
            <p:ph type="sldNum" sz="quarter" idx="12"/>
          </p:nvPr>
        </p:nvSpPr>
        <p:spPr/>
        <p:txBody>
          <a:bodyPr/>
          <a:lstStyle/>
          <a:p>
            <a:fld id="{272EEBD7-1012-4DD4-8D92-9F269BCDCAFC}" type="slidenum">
              <a:rPr lang="he-IL" smtClean="0"/>
              <a:t>‹#›</a:t>
            </a:fld>
            <a:endParaRPr lang="he-IL"/>
          </a:p>
        </p:txBody>
      </p:sp>
    </p:spTree>
    <p:extLst>
      <p:ext uri="{BB962C8B-B14F-4D97-AF65-F5344CB8AC3E}">
        <p14:creationId xmlns:p14="http://schemas.microsoft.com/office/powerpoint/2010/main" val="3663009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357DFC6-E224-48C3-BC43-255145DE2AC6}"/>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F0D2426C-E7B3-4542-B042-3715212E65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ADA64BFD-983C-45C2-80A1-6BB75EF66F63}"/>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088B2EB4-ABC9-4F16-89C9-D4C9682D52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508A9CDF-E322-4D29-8E7F-43EE429599AD}"/>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98DC4BFC-6B03-4D06-9810-EBC6CA628543}"/>
              </a:ext>
            </a:extLst>
          </p:cNvPr>
          <p:cNvSpPr>
            <a:spLocks noGrp="1"/>
          </p:cNvSpPr>
          <p:nvPr>
            <p:ph type="dt" sz="half" idx="10"/>
          </p:nvPr>
        </p:nvSpPr>
        <p:spPr/>
        <p:txBody>
          <a:bodyPr/>
          <a:lstStyle/>
          <a:p>
            <a:fld id="{AC744E16-E3C6-4E6F-8C02-93B554565C9F}" type="datetimeFigureOut">
              <a:rPr lang="he-IL" smtClean="0"/>
              <a:t>א'/כסלו/תשפ"א</a:t>
            </a:fld>
            <a:endParaRPr lang="he-IL"/>
          </a:p>
        </p:txBody>
      </p:sp>
      <p:sp>
        <p:nvSpPr>
          <p:cNvPr id="8" name="מציין מיקום של כותרת תחתונה 7">
            <a:extLst>
              <a:ext uri="{FF2B5EF4-FFF2-40B4-BE49-F238E27FC236}">
                <a16:creationId xmlns:a16="http://schemas.microsoft.com/office/drawing/2014/main" id="{23914365-8532-4305-8246-D201931C02E2}"/>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93755CD3-E59F-49F6-B5E4-5CD65843B1A1}"/>
              </a:ext>
            </a:extLst>
          </p:cNvPr>
          <p:cNvSpPr>
            <a:spLocks noGrp="1"/>
          </p:cNvSpPr>
          <p:nvPr>
            <p:ph type="sldNum" sz="quarter" idx="12"/>
          </p:nvPr>
        </p:nvSpPr>
        <p:spPr/>
        <p:txBody>
          <a:bodyPr/>
          <a:lstStyle/>
          <a:p>
            <a:fld id="{272EEBD7-1012-4DD4-8D92-9F269BCDCAFC}" type="slidenum">
              <a:rPr lang="he-IL" smtClean="0"/>
              <a:t>‹#›</a:t>
            </a:fld>
            <a:endParaRPr lang="he-IL"/>
          </a:p>
        </p:txBody>
      </p:sp>
    </p:spTree>
    <p:extLst>
      <p:ext uri="{BB962C8B-B14F-4D97-AF65-F5344CB8AC3E}">
        <p14:creationId xmlns:p14="http://schemas.microsoft.com/office/powerpoint/2010/main" val="4232898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A6ED50B-DC0F-4F90-877D-7DD9BB43C9CE}"/>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3F099AE5-5A6B-47F0-AD99-06B0C1D31293}"/>
              </a:ext>
            </a:extLst>
          </p:cNvPr>
          <p:cNvSpPr>
            <a:spLocks noGrp="1"/>
          </p:cNvSpPr>
          <p:nvPr>
            <p:ph type="dt" sz="half" idx="10"/>
          </p:nvPr>
        </p:nvSpPr>
        <p:spPr/>
        <p:txBody>
          <a:bodyPr/>
          <a:lstStyle/>
          <a:p>
            <a:fld id="{AC744E16-E3C6-4E6F-8C02-93B554565C9F}" type="datetimeFigureOut">
              <a:rPr lang="he-IL" smtClean="0"/>
              <a:t>א'/כסלו/תשפ"א</a:t>
            </a:fld>
            <a:endParaRPr lang="he-IL"/>
          </a:p>
        </p:txBody>
      </p:sp>
      <p:sp>
        <p:nvSpPr>
          <p:cNvPr id="4" name="מציין מיקום של כותרת תחתונה 3">
            <a:extLst>
              <a:ext uri="{FF2B5EF4-FFF2-40B4-BE49-F238E27FC236}">
                <a16:creationId xmlns:a16="http://schemas.microsoft.com/office/drawing/2014/main" id="{47AD7B97-2606-41AA-8A4D-FC8DB7244F94}"/>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F7EC469E-7C45-4066-9451-640E410995AA}"/>
              </a:ext>
            </a:extLst>
          </p:cNvPr>
          <p:cNvSpPr>
            <a:spLocks noGrp="1"/>
          </p:cNvSpPr>
          <p:nvPr>
            <p:ph type="sldNum" sz="quarter" idx="12"/>
          </p:nvPr>
        </p:nvSpPr>
        <p:spPr/>
        <p:txBody>
          <a:bodyPr/>
          <a:lstStyle/>
          <a:p>
            <a:fld id="{272EEBD7-1012-4DD4-8D92-9F269BCDCAFC}" type="slidenum">
              <a:rPr lang="he-IL" smtClean="0"/>
              <a:t>‹#›</a:t>
            </a:fld>
            <a:endParaRPr lang="he-IL"/>
          </a:p>
        </p:txBody>
      </p:sp>
    </p:spTree>
    <p:extLst>
      <p:ext uri="{BB962C8B-B14F-4D97-AF65-F5344CB8AC3E}">
        <p14:creationId xmlns:p14="http://schemas.microsoft.com/office/powerpoint/2010/main" val="2864761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8DB143CB-C9A3-45EB-A430-8F80FA4EDD50}"/>
              </a:ext>
            </a:extLst>
          </p:cNvPr>
          <p:cNvSpPr>
            <a:spLocks noGrp="1"/>
          </p:cNvSpPr>
          <p:nvPr>
            <p:ph type="dt" sz="half" idx="10"/>
          </p:nvPr>
        </p:nvSpPr>
        <p:spPr/>
        <p:txBody>
          <a:bodyPr/>
          <a:lstStyle/>
          <a:p>
            <a:fld id="{AC744E16-E3C6-4E6F-8C02-93B554565C9F}" type="datetimeFigureOut">
              <a:rPr lang="he-IL" smtClean="0"/>
              <a:t>א'/כסלו/תשפ"א</a:t>
            </a:fld>
            <a:endParaRPr lang="he-IL"/>
          </a:p>
        </p:txBody>
      </p:sp>
      <p:sp>
        <p:nvSpPr>
          <p:cNvPr id="3" name="מציין מיקום של כותרת תחתונה 2">
            <a:extLst>
              <a:ext uri="{FF2B5EF4-FFF2-40B4-BE49-F238E27FC236}">
                <a16:creationId xmlns:a16="http://schemas.microsoft.com/office/drawing/2014/main" id="{73F857E5-D485-434D-A064-6754E6DA7EE7}"/>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01E77068-4B94-4250-9227-03D1638E66E2}"/>
              </a:ext>
            </a:extLst>
          </p:cNvPr>
          <p:cNvSpPr>
            <a:spLocks noGrp="1"/>
          </p:cNvSpPr>
          <p:nvPr>
            <p:ph type="sldNum" sz="quarter" idx="12"/>
          </p:nvPr>
        </p:nvSpPr>
        <p:spPr/>
        <p:txBody>
          <a:bodyPr/>
          <a:lstStyle/>
          <a:p>
            <a:fld id="{272EEBD7-1012-4DD4-8D92-9F269BCDCAFC}" type="slidenum">
              <a:rPr lang="he-IL" smtClean="0"/>
              <a:t>‹#›</a:t>
            </a:fld>
            <a:endParaRPr lang="he-IL"/>
          </a:p>
        </p:txBody>
      </p:sp>
    </p:spTree>
    <p:extLst>
      <p:ext uri="{BB962C8B-B14F-4D97-AF65-F5344CB8AC3E}">
        <p14:creationId xmlns:p14="http://schemas.microsoft.com/office/powerpoint/2010/main" val="3040060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1C646B8-5D49-46A1-84AE-80ED16BD69A1}"/>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697CBC18-5754-439B-848F-571F012EB2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8D368C45-B9B5-491F-817F-9EDED62982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BAFE20CC-D02D-416A-A6FB-248A54EDDA9E}"/>
              </a:ext>
            </a:extLst>
          </p:cNvPr>
          <p:cNvSpPr>
            <a:spLocks noGrp="1"/>
          </p:cNvSpPr>
          <p:nvPr>
            <p:ph type="dt" sz="half" idx="10"/>
          </p:nvPr>
        </p:nvSpPr>
        <p:spPr/>
        <p:txBody>
          <a:bodyPr/>
          <a:lstStyle/>
          <a:p>
            <a:fld id="{AC744E16-E3C6-4E6F-8C02-93B554565C9F}" type="datetimeFigureOut">
              <a:rPr lang="he-IL" smtClean="0"/>
              <a:t>א'/כסלו/תשפ"א</a:t>
            </a:fld>
            <a:endParaRPr lang="he-IL"/>
          </a:p>
        </p:txBody>
      </p:sp>
      <p:sp>
        <p:nvSpPr>
          <p:cNvPr id="6" name="מציין מיקום של כותרת תחתונה 5">
            <a:extLst>
              <a:ext uri="{FF2B5EF4-FFF2-40B4-BE49-F238E27FC236}">
                <a16:creationId xmlns:a16="http://schemas.microsoft.com/office/drawing/2014/main" id="{70C43209-411B-49D3-BB96-1913D04159B8}"/>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90DE566B-25F3-4FD1-A992-4F5BD5639578}"/>
              </a:ext>
            </a:extLst>
          </p:cNvPr>
          <p:cNvSpPr>
            <a:spLocks noGrp="1"/>
          </p:cNvSpPr>
          <p:nvPr>
            <p:ph type="sldNum" sz="quarter" idx="12"/>
          </p:nvPr>
        </p:nvSpPr>
        <p:spPr/>
        <p:txBody>
          <a:bodyPr/>
          <a:lstStyle/>
          <a:p>
            <a:fld id="{272EEBD7-1012-4DD4-8D92-9F269BCDCAFC}" type="slidenum">
              <a:rPr lang="he-IL" smtClean="0"/>
              <a:t>‹#›</a:t>
            </a:fld>
            <a:endParaRPr lang="he-IL"/>
          </a:p>
        </p:txBody>
      </p:sp>
    </p:spTree>
    <p:extLst>
      <p:ext uri="{BB962C8B-B14F-4D97-AF65-F5344CB8AC3E}">
        <p14:creationId xmlns:p14="http://schemas.microsoft.com/office/powerpoint/2010/main" val="4154009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464B655-1A0F-4836-94CF-7845F2D7D1DE}"/>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07EDFADB-E204-48A6-869F-EE03C2F94E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B9075D3D-C50A-4BE0-A49B-7B15FED780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0E229404-0630-4032-BB71-E708933A4CB1}"/>
              </a:ext>
            </a:extLst>
          </p:cNvPr>
          <p:cNvSpPr>
            <a:spLocks noGrp="1"/>
          </p:cNvSpPr>
          <p:nvPr>
            <p:ph type="dt" sz="half" idx="10"/>
          </p:nvPr>
        </p:nvSpPr>
        <p:spPr/>
        <p:txBody>
          <a:bodyPr/>
          <a:lstStyle/>
          <a:p>
            <a:fld id="{AC744E16-E3C6-4E6F-8C02-93B554565C9F}" type="datetimeFigureOut">
              <a:rPr lang="he-IL" smtClean="0"/>
              <a:t>א'/כסלו/תשפ"א</a:t>
            </a:fld>
            <a:endParaRPr lang="he-IL"/>
          </a:p>
        </p:txBody>
      </p:sp>
      <p:sp>
        <p:nvSpPr>
          <p:cNvPr id="6" name="מציין מיקום של כותרת תחתונה 5">
            <a:extLst>
              <a:ext uri="{FF2B5EF4-FFF2-40B4-BE49-F238E27FC236}">
                <a16:creationId xmlns:a16="http://schemas.microsoft.com/office/drawing/2014/main" id="{CEE4CA3B-1697-40C5-A749-5AB525A4A793}"/>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2CEF1654-D45F-489F-8284-2167B8F15D14}"/>
              </a:ext>
            </a:extLst>
          </p:cNvPr>
          <p:cNvSpPr>
            <a:spLocks noGrp="1"/>
          </p:cNvSpPr>
          <p:nvPr>
            <p:ph type="sldNum" sz="quarter" idx="12"/>
          </p:nvPr>
        </p:nvSpPr>
        <p:spPr/>
        <p:txBody>
          <a:bodyPr/>
          <a:lstStyle/>
          <a:p>
            <a:fld id="{272EEBD7-1012-4DD4-8D92-9F269BCDCAFC}" type="slidenum">
              <a:rPr lang="he-IL" smtClean="0"/>
              <a:t>‹#›</a:t>
            </a:fld>
            <a:endParaRPr lang="he-IL"/>
          </a:p>
        </p:txBody>
      </p:sp>
    </p:spTree>
    <p:extLst>
      <p:ext uri="{BB962C8B-B14F-4D97-AF65-F5344CB8AC3E}">
        <p14:creationId xmlns:p14="http://schemas.microsoft.com/office/powerpoint/2010/main" val="1410196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0F09EF64-CDF7-4FD6-B36A-BD5656536008}"/>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A528C0BA-24E9-4D1D-AD45-22A67117195A}"/>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8D201F9B-16FD-4A51-94FC-3159F4EAF867}"/>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C744E16-E3C6-4E6F-8C02-93B554565C9F}" type="datetimeFigureOut">
              <a:rPr lang="he-IL" smtClean="0"/>
              <a:t>א'/כסלו/תשפ"א</a:t>
            </a:fld>
            <a:endParaRPr lang="he-IL"/>
          </a:p>
        </p:txBody>
      </p:sp>
      <p:sp>
        <p:nvSpPr>
          <p:cNvPr id="5" name="מציין מיקום של כותרת תחתונה 4">
            <a:extLst>
              <a:ext uri="{FF2B5EF4-FFF2-40B4-BE49-F238E27FC236}">
                <a16:creationId xmlns:a16="http://schemas.microsoft.com/office/drawing/2014/main" id="{392497FD-C379-4906-88EB-2BCE519BA9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6CF8150A-08AD-43D5-826E-FDAEBDA16BDD}"/>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72EEBD7-1012-4DD4-8D92-9F269BCDCAFC}" type="slidenum">
              <a:rPr lang="he-IL" smtClean="0"/>
              <a:t>‹#›</a:t>
            </a:fld>
            <a:endParaRPr lang="he-IL"/>
          </a:p>
        </p:txBody>
      </p:sp>
    </p:spTree>
    <p:extLst>
      <p:ext uri="{BB962C8B-B14F-4D97-AF65-F5344CB8AC3E}">
        <p14:creationId xmlns:p14="http://schemas.microsoft.com/office/powerpoint/2010/main" val="1173798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youtube.com/watch?list=RDtTkCn9ItWhc&amp;v=tTkCn9ItWhc&amp;feature=emb_rel_end"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19A7C0D-0605-436D-ADEF-6B9964AFFF82}"/>
              </a:ext>
            </a:extLst>
          </p:cNvPr>
          <p:cNvSpPr>
            <a:spLocks noGrp="1"/>
          </p:cNvSpPr>
          <p:nvPr>
            <p:ph type="ctrTitle"/>
          </p:nvPr>
        </p:nvSpPr>
        <p:spPr/>
        <p:txBody>
          <a:bodyPr>
            <a:normAutofit fontScale="90000"/>
          </a:bodyPr>
          <a:lstStyle/>
          <a:p>
            <a:r>
              <a:rPr lang="he-IL" sz="6000" b="1" dirty="0">
                <a:effectLst/>
                <a:latin typeface="Times New Roman" panose="02020603050405020304" pitchFamily="18" charset="0"/>
                <a:ea typeface="Times New Roman" panose="02020603050405020304" pitchFamily="18" charset="0"/>
                <a:cs typeface="David" panose="020E0502060401010101" pitchFamily="34" charset="-79"/>
              </a:rPr>
              <a:t>הרב </a:t>
            </a:r>
            <a:r>
              <a:rPr lang="he-IL" sz="6000" b="1" dirty="0" err="1">
                <a:effectLst/>
                <a:latin typeface="Times New Roman" panose="02020603050405020304" pitchFamily="18" charset="0"/>
                <a:ea typeface="Times New Roman" panose="02020603050405020304" pitchFamily="18" charset="0"/>
                <a:cs typeface="David" panose="020E0502060401010101" pitchFamily="34" charset="-79"/>
              </a:rPr>
              <a:t>קלונימוס</a:t>
            </a:r>
            <a:r>
              <a:rPr lang="he-IL" sz="6000" b="1" dirty="0">
                <a:effectLst/>
                <a:latin typeface="Times New Roman" panose="02020603050405020304" pitchFamily="18" charset="0"/>
                <a:ea typeface="Times New Roman" panose="02020603050405020304" pitchFamily="18" charset="0"/>
                <a:cs typeface="David" panose="020E0502060401010101" pitchFamily="34" charset="-79"/>
              </a:rPr>
              <a:t> שפירא</a:t>
            </a:r>
            <a:r>
              <a:rPr lang="en-US" sz="6000" b="1" baseline="30000" dirty="0">
                <a:effectLst/>
                <a:latin typeface="Times New Roman" panose="02020603050405020304" pitchFamily="18" charset="0"/>
                <a:ea typeface="Times New Roman" panose="02020603050405020304" pitchFamily="18" charset="0"/>
                <a:cs typeface="Miriam" panose="020B0502050101010101" pitchFamily="34" charset="-79"/>
              </a:rPr>
              <a:t> </a:t>
            </a:r>
            <a:r>
              <a:rPr lang="he-IL" sz="6000" b="1" dirty="0">
                <a:effectLst/>
                <a:latin typeface="Times New Roman" panose="02020603050405020304" pitchFamily="18" charset="0"/>
                <a:ea typeface="Times New Roman" panose="02020603050405020304" pitchFamily="18" charset="0"/>
                <a:cs typeface="David" panose="020E0502060401010101" pitchFamily="34" charset="-79"/>
              </a:rPr>
              <a:t>(האדמו"ר </a:t>
            </a:r>
            <a:r>
              <a:rPr lang="he-IL" sz="6000" b="1" dirty="0" err="1">
                <a:effectLst/>
                <a:latin typeface="Times New Roman" panose="02020603050405020304" pitchFamily="18" charset="0"/>
                <a:ea typeface="Times New Roman" panose="02020603050405020304" pitchFamily="18" charset="0"/>
                <a:cs typeface="David" panose="020E0502060401010101" pitchFamily="34" charset="-79"/>
              </a:rPr>
              <a:t>מפיאסצנה</a:t>
            </a:r>
            <a:r>
              <a:rPr lang="he-IL" sz="6000" b="1" dirty="0">
                <a:effectLst/>
                <a:latin typeface="Times New Roman" panose="02020603050405020304" pitchFamily="18" charset="0"/>
                <a:ea typeface="Times New Roman" panose="02020603050405020304" pitchFamily="18" charset="0"/>
                <a:cs typeface="David" panose="020E0502060401010101" pitchFamily="34" charset="-79"/>
              </a:rPr>
              <a:t>), חובת התלמידים, עמ' י-י"א</a:t>
            </a:r>
            <a:br>
              <a:rPr lang="en-US" sz="6000" dirty="0">
                <a:effectLst/>
                <a:latin typeface="Garamond" panose="02020404030301010803" pitchFamily="18" charset="0"/>
                <a:ea typeface="Times New Roman" panose="02020603050405020304" pitchFamily="18" charset="0"/>
                <a:cs typeface="Miriam" panose="020B0502050101010101" pitchFamily="34" charset="-79"/>
              </a:rPr>
            </a:br>
            <a:r>
              <a:rPr lang="he-IL" sz="1600" dirty="0">
                <a:effectLst/>
                <a:latin typeface="David" panose="020E0502060401010101" pitchFamily="34" charset="-79"/>
                <a:ea typeface="Times New Roman" panose="02020603050405020304" pitchFamily="18" charset="0"/>
                <a:cs typeface="Miriam" panose="020B0502050101010101" pitchFamily="34" charset="-79"/>
              </a:rPr>
              <a:t>(</a:t>
            </a:r>
            <a:r>
              <a:rPr lang="he-IL" sz="1600" dirty="0">
                <a:effectLst/>
                <a:latin typeface="Arial" panose="020B0604020202020204" pitchFamily="34" charset="0"/>
                <a:ea typeface="Times New Roman" panose="02020603050405020304" pitchFamily="18" charset="0"/>
                <a:cs typeface="David" panose="020E0502060401010101" pitchFamily="34" charset="-79"/>
              </a:rPr>
              <a:t>ה'תרמ"ט - </a:t>
            </a:r>
            <a:r>
              <a:rPr lang="he-IL" sz="1800" dirty="0">
                <a:effectLst/>
                <a:latin typeface="Arial" panose="020B0604020202020204" pitchFamily="34" charset="0"/>
                <a:ea typeface="Times New Roman" panose="02020603050405020304" pitchFamily="18" charset="0"/>
                <a:cs typeface="David" panose="020E0502060401010101" pitchFamily="34" charset="-79"/>
              </a:rPr>
              <a:t>ה'תש"ג, </a:t>
            </a:r>
            <a:r>
              <a:rPr lang="he-IL" sz="1800" dirty="0">
                <a:effectLst/>
                <a:latin typeface="Garamond" panose="02020404030301010803" pitchFamily="18" charset="0"/>
                <a:ea typeface="Times New Roman" panose="02020603050405020304" pitchFamily="18" charset="0"/>
                <a:cs typeface="David" panose="020E0502060401010101" pitchFamily="34" charset="-79"/>
              </a:rPr>
              <a:t>1889 – 1943): שימש כרבה של העיירה </a:t>
            </a:r>
            <a:r>
              <a:rPr lang="he-IL" sz="1800" dirty="0" err="1">
                <a:effectLst/>
                <a:latin typeface="Garamond" panose="02020404030301010803" pitchFamily="18" charset="0"/>
                <a:ea typeface="Times New Roman" panose="02020603050405020304" pitchFamily="18" charset="0"/>
                <a:cs typeface="David" panose="020E0502060401010101" pitchFamily="34" charset="-79"/>
              </a:rPr>
              <a:t>פיאסצנה</a:t>
            </a:r>
            <a:r>
              <a:rPr lang="he-IL" sz="1800" dirty="0">
                <a:effectLst/>
                <a:latin typeface="Garamond" panose="02020404030301010803" pitchFamily="18" charset="0"/>
                <a:ea typeface="Times New Roman" panose="02020603050405020304" pitchFamily="18" charset="0"/>
                <a:cs typeface="David" panose="020E0502060401010101" pitchFamily="34" charset="-79"/>
              </a:rPr>
              <a:t> בפולין. חי עם חסידיו בגטו ורשה ופעל למען יהודי הגטו הן בשמירת החגים והן בנושא טהרת המשפחה. חיבר ספרים רבים והבולטים בהם: "אש קודש" (המכיל דרשות שנתן בגטו) ו"חובת התלמידים". נרצח על ידי הגרמנים בשנת 1943 במחנה ריכוז בפולין</a:t>
            </a:r>
            <a:r>
              <a:rPr lang="he-IL" sz="6000" dirty="0">
                <a:effectLst/>
                <a:latin typeface="Garamond" panose="02020404030301010803" pitchFamily="18" charset="0"/>
                <a:ea typeface="Times New Roman" panose="02020603050405020304" pitchFamily="18" charset="0"/>
                <a:cs typeface="David" panose="020E0502060401010101" pitchFamily="34" charset="-79"/>
              </a:rPr>
              <a:t>.</a:t>
            </a:r>
            <a:endParaRPr lang="he-IL" dirty="0"/>
          </a:p>
        </p:txBody>
      </p:sp>
      <p:sp>
        <p:nvSpPr>
          <p:cNvPr id="3" name="כותרת משנה 2">
            <a:extLst>
              <a:ext uri="{FF2B5EF4-FFF2-40B4-BE49-F238E27FC236}">
                <a16:creationId xmlns:a16="http://schemas.microsoft.com/office/drawing/2014/main" id="{BEA26FA1-97E8-4E7C-8E5A-332578BA8885}"/>
              </a:ext>
            </a:extLst>
          </p:cNvPr>
          <p:cNvSpPr>
            <a:spLocks noGrp="1"/>
          </p:cNvSpPr>
          <p:nvPr>
            <p:ph type="subTitle" idx="1"/>
          </p:nvPr>
        </p:nvSpPr>
        <p:spPr/>
        <p:txBody>
          <a:bodyPr/>
          <a:lstStyle/>
          <a:p>
            <a:r>
              <a:rPr lang="en-US" dirty="0">
                <a:hlinkClick r:id="rId2"/>
              </a:rPr>
              <a:t>https://www.youtube.com/watch?list=RDtTkCn9ItWhc&amp;v=tTkCn9ItWhc&amp;feature=emb_rel_end</a:t>
            </a:r>
            <a:endParaRPr lang="he-IL" dirty="0"/>
          </a:p>
        </p:txBody>
      </p:sp>
      <p:pic>
        <p:nvPicPr>
          <p:cNvPr id="2050" name="Picture 2">
            <a:extLst>
              <a:ext uri="{FF2B5EF4-FFF2-40B4-BE49-F238E27FC236}">
                <a16:creationId xmlns:a16="http://schemas.microsoft.com/office/drawing/2014/main" id="{5C2E4E59-FA7C-440C-BE64-4FCEB8C09F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9250" y="4804114"/>
            <a:ext cx="1333500" cy="133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7531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33DEBE5-22A3-4304-96EE-7D1B9CBA959B}"/>
              </a:ext>
            </a:extLst>
          </p:cNvPr>
          <p:cNvSpPr>
            <a:spLocks noGrp="1"/>
          </p:cNvSpPr>
          <p:nvPr>
            <p:ph type="title"/>
          </p:nvPr>
        </p:nvSpPr>
        <p:spPr>
          <a:xfrm>
            <a:off x="1086775" y="0"/>
            <a:ext cx="10152355" cy="811799"/>
          </a:xfrm>
        </p:spPr>
        <p:txBody>
          <a:bodyPr>
            <a:normAutofit fontScale="90000"/>
          </a:bodyPr>
          <a:lstStyle/>
          <a:p>
            <a:pPr indent="114300" rtl="1">
              <a:lnSpc>
                <a:spcPct val="150000"/>
              </a:lnSpc>
            </a:pPr>
            <a:br>
              <a:rPr lang="en-US" sz="1800" dirty="0">
                <a:effectLst/>
                <a:latin typeface="Garamond" panose="02020404030301010803" pitchFamily="18" charset="0"/>
                <a:ea typeface="Times New Roman" panose="02020603050405020304" pitchFamily="18" charset="0"/>
                <a:cs typeface="Miriam" panose="020B0502050101010101" pitchFamily="34" charset="-79"/>
              </a:rPr>
            </a:br>
            <a:r>
              <a:rPr lang="en-US" sz="1800" dirty="0">
                <a:effectLst/>
                <a:latin typeface="Garamond" panose="02020404030301010803" pitchFamily="18" charset="0"/>
                <a:ea typeface="Times New Roman" panose="02020603050405020304" pitchFamily="18" charset="0"/>
                <a:cs typeface="David" panose="020E0502060401010101" pitchFamily="34" charset="-79"/>
              </a:rPr>
              <a:t> </a:t>
            </a:r>
            <a:br>
              <a:rPr lang="en-US" sz="1800" dirty="0">
                <a:effectLst/>
                <a:latin typeface="Garamond" panose="02020404030301010803" pitchFamily="18" charset="0"/>
                <a:ea typeface="Times New Roman" panose="02020603050405020304" pitchFamily="18" charset="0"/>
                <a:cs typeface="Miriam" panose="020B0502050101010101" pitchFamily="34" charset="-79"/>
              </a:rPr>
            </a:br>
            <a:r>
              <a:rPr lang="he-IL" sz="2700" b="1" dirty="0">
                <a:effectLst/>
                <a:latin typeface="Times New Roman" panose="02020603050405020304" pitchFamily="18" charset="0"/>
                <a:ea typeface="Times New Roman" panose="02020603050405020304" pitchFamily="18" charset="0"/>
                <a:cs typeface="David" panose="020E0502060401010101" pitchFamily="34" charset="-79"/>
              </a:rPr>
              <a:t>הרב </a:t>
            </a:r>
            <a:r>
              <a:rPr lang="he-IL" sz="2700" b="1" dirty="0" err="1">
                <a:effectLst/>
                <a:latin typeface="Times New Roman" panose="02020603050405020304" pitchFamily="18" charset="0"/>
                <a:ea typeface="Times New Roman" panose="02020603050405020304" pitchFamily="18" charset="0"/>
                <a:cs typeface="David" panose="020E0502060401010101" pitchFamily="34" charset="-79"/>
              </a:rPr>
              <a:t>קלונימוס</a:t>
            </a:r>
            <a:r>
              <a:rPr lang="he-IL" sz="2700" b="1" dirty="0">
                <a:effectLst/>
                <a:latin typeface="Times New Roman" panose="02020603050405020304" pitchFamily="18" charset="0"/>
                <a:ea typeface="Times New Roman" panose="02020603050405020304" pitchFamily="18" charset="0"/>
                <a:cs typeface="David" panose="020E0502060401010101" pitchFamily="34" charset="-79"/>
              </a:rPr>
              <a:t> שפירא</a:t>
            </a:r>
            <a:r>
              <a:rPr lang="en-US" sz="2700" b="1" baseline="30000" dirty="0">
                <a:effectLst/>
                <a:latin typeface="Times New Roman" panose="02020603050405020304" pitchFamily="18" charset="0"/>
                <a:ea typeface="Times New Roman" panose="02020603050405020304" pitchFamily="18" charset="0"/>
                <a:cs typeface="Miriam" panose="020B0502050101010101" pitchFamily="34" charset="-79"/>
              </a:rPr>
              <a:t> </a:t>
            </a:r>
            <a:r>
              <a:rPr lang="he-IL" sz="2700" b="1" dirty="0">
                <a:effectLst/>
                <a:latin typeface="Times New Roman" panose="02020603050405020304" pitchFamily="18" charset="0"/>
                <a:ea typeface="Times New Roman" panose="02020603050405020304" pitchFamily="18" charset="0"/>
                <a:cs typeface="David" panose="020E0502060401010101" pitchFamily="34" charset="-79"/>
              </a:rPr>
              <a:t>(האדמו"ר </a:t>
            </a:r>
            <a:r>
              <a:rPr lang="he-IL" sz="2700" b="1" dirty="0" err="1">
                <a:effectLst/>
                <a:latin typeface="Times New Roman" panose="02020603050405020304" pitchFamily="18" charset="0"/>
                <a:ea typeface="Times New Roman" panose="02020603050405020304" pitchFamily="18" charset="0"/>
                <a:cs typeface="David" panose="020E0502060401010101" pitchFamily="34" charset="-79"/>
              </a:rPr>
              <a:t>מפיאסצנה</a:t>
            </a:r>
            <a:r>
              <a:rPr lang="he-IL" sz="2700" b="1" dirty="0">
                <a:effectLst/>
                <a:latin typeface="Times New Roman" panose="02020603050405020304" pitchFamily="18" charset="0"/>
                <a:ea typeface="Times New Roman" panose="02020603050405020304" pitchFamily="18" charset="0"/>
                <a:cs typeface="David" panose="020E0502060401010101" pitchFamily="34" charset="-79"/>
              </a:rPr>
              <a:t>), חובת התלמידים, עמ' י-י"א</a:t>
            </a:r>
            <a:endParaRPr lang="he-IL" dirty="0"/>
          </a:p>
        </p:txBody>
      </p:sp>
      <p:sp>
        <p:nvSpPr>
          <p:cNvPr id="3" name="מציין מיקום תוכן 2">
            <a:extLst>
              <a:ext uri="{FF2B5EF4-FFF2-40B4-BE49-F238E27FC236}">
                <a16:creationId xmlns:a16="http://schemas.microsoft.com/office/drawing/2014/main" id="{1F540211-FE67-453B-B1EA-C7A0E0391317}"/>
              </a:ext>
            </a:extLst>
          </p:cNvPr>
          <p:cNvSpPr>
            <a:spLocks noGrp="1"/>
          </p:cNvSpPr>
          <p:nvPr>
            <p:ph idx="1"/>
          </p:nvPr>
        </p:nvSpPr>
        <p:spPr>
          <a:xfrm>
            <a:off x="1086775" y="1253331"/>
            <a:ext cx="10515600" cy="4351338"/>
          </a:xfrm>
        </p:spPr>
        <p:txBody>
          <a:bodyPr>
            <a:normAutofit fontScale="92500" lnSpcReduction="10000"/>
          </a:bodyPr>
          <a:lstStyle/>
          <a:p>
            <a:r>
              <a:rPr lang="he-IL" sz="1800" b="1" dirty="0">
                <a:effectLst/>
                <a:latin typeface="Garamond" panose="02020404030301010803" pitchFamily="18" charset="0"/>
                <a:ea typeface="Times New Roman" panose="02020603050405020304" pitchFamily="18" charset="0"/>
                <a:cs typeface="David" panose="020E0502060401010101" pitchFamily="34" charset="-79"/>
              </a:rPr>
              <a:t>לְהוֹרוֹת, אֵיךְ לִשְׁלֹט בְּשֵׂכֶל הַתַּלְמִיד וְאֶמְצָעִים לְכָךְ, וְאֵיךְ לְהַרְחִיב אֶת בִּינָתוֹ בִּידִיעַת פְּשַׁט הַתּוֹרָה. כִּי לֹא אֶת הַשֵּׂכֶל שֶׁל הַתַּלְמִיד בִּלְבַד אָנוּ מְחַפְּשִׂים עַתָּה, רַק אֶת כָּל הַתַּלְמִיד, אֶת הַנֶּפֶשׁ, אֶת הָרוּחַ וְהַנְּשָׁמָה שֶׁל הַיֶּלֶד הַיִּשְׂרְאֵלִי אָנוּ מְחַפְּשִׂים, לְקָשְׁרָן </a:t>
            </a:r>
            <a:r>
              <a:rPr lang="he-IL" sz="1800" b="1" dirty="0" err="1">
                <a:effectLst/>
                <a:latin typeface="Garamond" panose="02020404030301010803" pitchFamily="18" charset="0"/>
                <a:ea typeface="Times New Roman" panose="02020603050405020304" pitchFamily="18" charset="0"/>
                <a:cs typeface="David" panose="020E0502060401010101" pitchFamily="34" charset="-79"/>
              </a:rPr>
              <a:t>בֶּאֱלֹהֵי</a:t>
            </a:r>
            <a:r>
              <a:rPr lang="he-IL" sz="1800" b="1" dirty="0">
                <a:effectLst/>
                <a:latin typeface="Garamond" panose="02020404030301010803" pitchFamily="18" charset="0"/>
                <a:ea typeface="Times New Roman" panose="02020603050405020304" pitchFamily="18" charset="0"/>
                <a:cs typeface="David" panose="020E0502060401010101" pitchFamily="34" charset="-79"/>
              </a:rPr>
              <a:t> יִשְׂרָאֵל, כְּדֵי שֶׁיִּהְיֶה יְהוּדִי חָרֵד לִדְבַר ה' וְכָל </a:t>
            </a:r>
            <a:r>
              <a:rPr lang="he-IL" sz="1800" b="1" dirty="0" err="1">
                <a:effectLst/>
                <a:latin typeface="Garamond" panose="02020404030301010803" pitchFamily="18" charset="0"/>
                <a:ea typeface="Times New Roman" panose="02020603050405020304" pitchFamily="18" charset="0"/>
                <a:cs typeface="David" panose="020E0502060401010101" pitchFamily="34" charset="-79"/>
              </a:rPr>
              <a:t>מַאֲוַיָּו</a:t>
            </a:r>
            <a:r>
              <a:rPr lang="he-IL" sz="1800" b="1" dirty="0">
                <a:effectLst/>
                <a:latin typeface="Garamond" panose="02020404030301010803" pitchFamily="18" charset="0"/>
                <a:ea typeface="Times New Roman" panose="02020603050405020304" pitchFamily="18" charset="0"/>
                <a:cs typeface="David" panose="020E0502060401010101" pitchFamily="34" charset="-79"/>
              </a:rPr>
              <a:t>, אֵלָיו יִתְבָּרַךְ יִהְיוּ.</a:t>
            </a:r>
            <a:endParaRPr lang="en-US" sz="1800" dirty="0">
              <a:effectLst/>
              <a:latin typeface="Garamond" panose="02020404030301010803" pitchFamily="18" charset="0"/>
              <a:ea typeface="Times New Roman" panose="02020603050405020304" pitchFamily="18" charset="0"/>
              <a:cs typeface="Miriam" panose="020B0502050101010101" pitchFamily="34" charset="-79"/>
            </a:endParaRPr>
          </a:p>
          <a:p>
            <a:r>
              <a:rPr lang="he-IL" sz="1800" dirty="0">
                <a:effectLst/>
                <a:latin typeface="Times New Roman" panose="02020603050405020304" pitchFamily="18" charset="0"/>
                <a:ea typeface="Times New Roman" panose="02020603050405020304" pitchFamily="18" charset="0"/>
                <a:cs typeface="Guttman Yad" panose="02010401010101010101" pitchFamily="2" charset="-79"/>
              </a:rPr>
              <a:t>מהו ההבדל החינוכי בין מחנך המחפש </a:t>
            </a:r>
            <a:r>
              <a:rPr lang="he-IL" sz="1800" b="1" dirty="0">
                <a:effectLst/>
                <a:latin typeface="Times New Roman" panose="02020603050405020304" pitchFamily="18" charset="0"/>
                <a:ea typeface="Times New Roman" panose="02020603050405020304" pitchFamily="18" charset="0"/>
                <a:cs typeface="Guttman Yad" panose="02010401010101010101" pitchFamily="2" charset="-79"/>
              </a:rPr>
              <a:t>שכל</a:t>
            </a:r>
            <a:r>
              <a:rPr lang="he-IL" sz="1800" dirty="0">
                <a:effectLst/>
                <a:latin typeface="Times New Roman" panose="02020603050405020304" pitchFamily="18" charset="0"/>
                <a:ea typeface="Times New Roman" panose="02020603050405020304" pitchFamily="18" charset="0"/>
                <a:cs typeface="Guttman Yad" panose="02010401010101010101" pitchFamily="2" charset="-79"/>
              </a:rPr>
              <a:t> אצל תלמיד לבין מחנך המחפש אצלו </a:t>
            </a:r>
            <a:r>
              <a:rPr lang="he-IL" sz="1800" b="1" dirty="0">
                <a:effectLst/>
                <a:latin typeface="Times New Roman" panose="02020603050405020304" pitchFamily="18" charset="0"/>
                <a:ea typeface="Times New Roman" panose="02020603050405020304" pitchFamily="18" charset="0"/>
                <a:cs typeface="Guttman Yad" panose="02010401010101010101" pitchFamily="2" charset="-79"/>
              </a:rPr>
              <a:t>רוח ונשמה?</a:t>
            </a:r>
            <a:endParaRPr lang="en-US" sz="1800" dirty="0">
              <a:effectLst/>
              <a:latin typeface="Garamond" panose="02020404030301010803" pitchFamily="18" charset="0"/>
              <a:ea typeface="Times New Roman" panose="02020603050405020304" pitchFamily="18" charset="0"/>
              <a:cs typeface="Miriam" panose="020B0502050101010101" pitchFamily="34" charset="-79"/>
            </a:endParaRPr>
          </a:p>
          <a:p>
            <a:pPr algn="just" rtl="1">
              <a:lnSpc>
                <a:spcPct val="150000"/>
              </a:lnSpc>
            </a:pPr>
            <a:r>
              <a:rPr lang="he-IL" sz="1800" dirty="0">
                <a:effectLst/>
                <a:latin typeface="Garamond" panose="02020404030301010803" pitchFamily="18" charset="0"/>
                <a:ea typeface="Times New Roman" panose="02020603050405020304" pitchFamily="18" charset="0"/>
                <a:cs typeface="David" panose="020E0502060401010101" pitchFamily="34" charset="-79"/>
              </a:rPr>
              <a:t>הִנֵּה, עַד כַּמָּה שֶׁיּוֹדֵעַ כָּל אָב וְכָל מְלַמֵּד, שֶׁבְּנֵיהֶם וְתַלְמִידֵיהֶם הַקְּטַנִּים אֲשֶׁר לִפְנֵיהֶם, לֹא </a:t>
            </a:r>
            <a:r>
              <a:rPr lang="he-IL" sz="1800" dirty="0" err="1">
                <a:effectLst/>
                <a:latin typeface="Garamond" panose="02020404030301010803" pitchFamily="18" charset="0"/>
                <a:ea typeface="Times New Roman" panose="02020603050405020304" pitchFamily="18" charset="0"/>
                <a:cs typeface="David" panose="020E0502060401010101" pitchFamily="34" charset="-79"/>
              </a:rPr>
              <a:t>יִשָּׁאֲרו</a:t>
            </a:r>
            <a:r>
              <a:rPr lang="he-IL" sz="1800" dirty="0">
                <a:effectLst/>
                <a:latin typeface="Garamond" panose="02020404030301010803" pitchFamily="18" charset="0"/>
                <a:ea typeface="Times New Roman" panose="02020603050405020304" pitchFamily="18" charset="0"/>
                <a:cs typeface="David" panose="020E0502060401010101" pitchFamily="34" charset="-79"/>
              </a:rPr>
              <a:t>ּ בְּקַטְנוּתָם, רַק יִתְגַּדְּלוּ וְיִהְיוּ לַאֲנָשִׁים גְּדוֹלִים בַּשָּׁנִים, וְאֶפְשָׁר גַּם גְּדוֹלִים בַּתּוֹרָה וַעֲבוֹדָה. </a:t>
            </a:r>
            <a:r>
              <a:rPr lang="he-IL" sz="1800" b="1" dirty="0">
                <a:effectLst/>
                <a:latin typeface="Garamond" panose="02020404030301010803" pitchFamily="18" charset="0"/>
                <a:ea typeface="Times New Roman" panose="02020603050405020304" pitchFamily="18" charset="0"/>
                <a:cs typeface="David" panose="020E0502060401010101" pitchFamily="34" charset="-79"/>
              </a:rPr>
              <a:t>מִכָּל מָקוֹם, יֶשְׁנָם אֲשֶׁר תַּכְלִיתָם הִיא רַק מַה שֶׁנֶּגֶד עֵינֵיהֶם עַתָּה, וְכֵיוָן שֶׁרַק נְעָרִים נֶגְדָּם, לָכֵן רַק לְחַנֵּךְ אוֹתָם לִנְעָרִים טוֹבִים מַטְּרָתָם, וְתוֹרָה וְיִרְאָה רַק כְּעֵרֶךְ יַלְדוּתָם רְצוֹנָם לְהַכְנִיס אֶל קִרְבָּם, וְדַי לָהֶם בְּזֶה</a:t>
            </a:r>
            <a:r>
              <a:rPr lang="he-IL" sz="1800" dirty="0">
                <a:effectLst/>
                <a:latin typeface="Garamond" panose="02020404030301010803" pitchFamily="18" charset="0"/>
                <a:ea typeface="Times New Roman" panose="02020603050405020304" pitchFamily="18" charset="0"/>
                <a:cs typeface="David" panose="020E0502060401010101" pitchFamily="34" charset="-79"/>
              </a:rPr>
              <a:t>. אֲבָל הָאֱמֶת כִּי מְלַמֵּד וְאָב כָּזֶה חוֹטֵא הוּא נֶגֶד ה' וְעַמּוֹ. </a:t>
            </a:r>
            <a:r>
              <a:rPr lang="he-IL" sz="1800" dirty="0" err="1">
                <a:effectLst/>
                <a:latin typeface="Garamond" panose="02020404030301010803" pitchFamily="18" charset="0"/>
                <a:ea typeface="Times New Roman" panose="02020603050405020304" pitchFamily="18" charset="0"/>
                <a:cs typeface="David" panose="020E0502060401010101" pitchFamily="34" charset="-79"/>
              </a:rPr>
              <a:t>מִכֵּיוָן</a:t>
            </a:r>
            <a:r>
              <a:rPr lang="he-IL" sz="1800" dirty="0">
                <a:effectLst/>
                <a:latin typeface="Garamond" panose="02020404030301010803" pitchFamily="18" charset="0"/>
                <a:ea typeface="Times New Roman" panose="02020603050405020304" pitchFamily="18" charset="0"/>
                <a:cs typeface="David" panose="020E0502060401010101" pitchFamily="34" charset="-79"/>
              </a:rPr>
              <a:t> שֶׁהַמְּלַמֵּד וְהָאָב צְרִיכִים לָדַעַת שֶׁאֶת בְּנֵי ה' וּגְדוֹלֵי יִשְׂרָאֵל עֲלֵיהֶם לְחַנֵּךְ וּלְגַלּוֹת, וְאֶת הַנְּעָרִים אֲשֶׁר לִפְנֵיהֶם יִרְאוּ לִנְשָׁמוֹת גְּדוֹלוֹת אֲשֶׁר עוֹדָן בְּאִבָּן, וַעֲלֵיהֶם לְהַצְמִיחָן וּלְהַפְרִיחָן.</a:t>
            </a:r>
            <a:endParaRPr lang="en-US" sz="1800" dirty="0">
              <a:effectLst/>
              <a:latin typeface="Garamond" panose="02020404030301010803" pitchFamily="18" charset="0"/>
              <a:ea typeface="Times New Roman" panose="02020603050405020304" pitchFamily="18" charset="0"/>
              <a:cs typeface="Miriam" panose="020B0502050101010101" pitchFamily="34" charset="-79"/>
            </a:endParaRPr>
          </a:p>
          <a:p>
            <a:r>
              <a:rPr lang="he-IL" sz="1800" b="1" dirty="0">
                <a:effectLst/>
                <a:latin typeface="Garamond" panose="02020404030301010803" pitchFamily="18" charset="0"/>
                <a:ea typeface="Times New Roman" panose="02020603050405020304" pitchFamily="18" charset="0"/>
                <a:cs typeface="David" panose="020E0502060401010101" pitchFamily="34" charset="-79"/>
              </a:rPr>
              <a:t>גַּנָּנִים הֵם בְּגַן ה' לְעָבְדָה וּלְשָׁמְרָה, וְאַף אִם יִרְאוּ בָּהֶם נְעָרִים אֲשֶׁר לְפִי הַכָּרָתָּם מָרֵי נֶפֶשׁ הֵם וּמִדּוֹת רָעוֹת לָהֶם, יֵדְעוּ שֶׁזֶּה טֶבַע שֶׁל גַּרְעִינֵי הַנְּשָׁמוֹת וּבֹסֶר הַמַּלְאָכִים, מָרִים הֵם בַּחֲנִיטָתָם וּמְלֵאִים עָסִיס בְּגַדְלוּתָם</a:t>
            </a:r>
            <a:r>
              <a:rPr lang="he-IL" sz="1800" dirty="0">
                <a:effectLst/>
                <a:latin typeface="Garamond" panose="02020404030301010803" pitchFamily="18" charset="0"/>
                <a:ea typeface="Times New Roman" panose="02020603050405020304" pitchFamily="18" charset="0"/>
                <a:cs typeface="David" panose="020E0502060401010101" pitchFamily="34" charset="-79"/>
              </a:rPr>
              <a:t>. אֵין מִדָּה וְטֶבַע רָעָה בְּהֶחְלֵט בְּיֶלֶד מִיִּשְׂרָאֵל, כְּבָר </a:t>
            </a:r>
            <a:r>
              <a:rPr lang="he-IL" sz="1800" dirty="0" err="1">
                <a:effectLst/>
                <a:latin typeface="Garamond" panose="02020404030301010803" pitchFamily="18" charset="0"/>
                <a:ea typeface="Times New Roman" panose="02020603050405020304" pitchFamily="18" charset="0"/>
                <a:cs typeface="David" panose="020E0502060401010101" pitchFamily="34" charset="-79"/>
              </a:rPr>
              <a:t>הוֹרוּנו</a:t>
            </a:r>
            <a:r>
              <a:rPr lang="he-IL" sz="1800" dirty="0">
                <a:effectLst/>
                <a:latin typeface="Garamond" panose="02020404030301010803" pitchFamily="18" charset="0"/>
                <a:ea typeface="Times New Roman" panose="02020603050405020304" pitchFamily="18" charset="0"/>
                <a:cs typeface="David" panose="020E0502060401010101" pitchFamily="34" charset="-79"/>
              </a:rPr>
              <a:t>ּ קְדוֹשֵׁי יִשְׂרָאֵל מָרַן הַבַּעַל-שֵׁם-טוֹב וְתַלְמִידָיו אַחֲרָיו זֵכֶר צַדִּיקִים לִבְרָכָה, רַק שֶׁצְּרִיכִים לָדַעַת אֵיךְ לְשַׁמֵּשׁ בָּהֶם וּלְגַדְּלָם. </a:t>
            </a:r>
          </a:p>
          <a:p>
            <a:r>
              <a:rPr lang="he-IL" sz="1800" dirty="0">
                <a:effectLst/>
                <a:latin typeface="Times New Roman" panose="02020603050405020304" pitchFamily="18" charset="0"/>
                <a:ea typeface="Times New Roman" panose="02020603050405020304" pitchFamily="18" charset="0"/>
                <a:cs typeface="Guttman Yad" panose="02010401010101010101" pitchFamily="2" charset="-79"/>
              </a:rPr>
              <a:t>הסבירו את דימוי המחנכים כ"גננים בגן ה'".</a:t>
            </a:r>
            <a:endParaRPr lang="en-US" sz="1800" dirty="0">
              <a:effectLst/>
              <a:latin typeface="Garamond" panose="02020404030301010803" pitchFamily="18" charset="0"/>
              <a:ea typeface="Times New Roman" panose="02020603050405020304" pitchFamily="18" charset="0"/>
              <a:cs typeface="Miriam" panose="020B0502050101010101" pitchFamily="34" charset="-79"/>
            </a:endParaRPr>
          </a:p>
          <a:p>
            <a:endParaRPr lang="he-IL" dirty="0"/>
          </a:p>
        </p:txBody>
      </p:sp>
    </p:spTree>
    <p:extLst>
      <p:ext uri="{BB962C8B-B14F-4D97-AF65-F5344CB8AC3E}">
        <p14:creationId xmlns:p14="http://schemas.microsoft.com/office/powerpoint/2010/main" val="1314211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6FB65B7A-4E67-4451-98BE-345E5834DE2C}"/>
              </a:ext>
            </a:extLst>
          </p:cNvPr>
          <p:cNvSpPr>
            <a:spLocks noGrp="1"/>
          </p:cNvSpPr>
          <p:nvPr>
            <p:ph idx="1"/>
          </p:nvPr>
        </p:nvSpPr>
        <p:spPr/>
        <p:txBody>
          <a:bodyPr>
            <a:normAutofit fontScale="92500" lnSpcReduction="10000"/>
          </a:bodyPr>
          <a:lstStyle/>
          <a:p>
            <a:pPr algn="just" rtl="1">
              <a:lnSpc>
                <a:spcPct val="150000"/>
              </a:lnSpc>
            </a:pPr>
            <a:r>
              <a:rPr lang="he-IL" sz="1800" b="1" dirty="0">
                <a:effectLst/>
                <a:latin typeface="Garamond" panose="02020404030301010803" pitchFamily="18" charset="0"/>
                <a:ea typeface="Times New Roman" panose="02020603050405020304" pitchFamily="18" charset="0"/>
                <a:cs typeface="David" panose="020E0502060401010101" pitchFamily="34" charset="-79"/>
              </a:rPr>
              <a:t>לְמָשָׁל: אִם יֵשׁ לְפָנָיו תַּלְמִיד </a:t>
            </a:r>
            <a:r>
              <a:rPr lang="he-IL" sz="1800" b="1" dirty="0" err="1">
                <a:effectLst/>
                <a:latin typeface="Garamond" panose="02020404030301010803" pitchFamily="18" charset="0"/>
                <a:ea typeface="Times New Roman" panose="02020603050405020304" pitchFamily="18" charset="0"/>
                <a:cs typeface="David" panose="020E0502060401010101" pitchFamily="34" charset="-79"/>
              </a:rPr>
              <a:t>בְּמִדַּת</a:t>
            </a:r>
            <a:r>
              <a:rPr lang="he-IL" sz="1800" b="1" dirty="0">
                <a:effectLst/>
                <a:latin typeface="Garamond" panose="02020404030301010803" pitchFamily="18" charset="0"/>
                <a:ea typeface="Times New Roman" panose="02020603050405020304" pitchFamily="18" charset="0"/>
                <a:cs typeface="David" panose="020E0502060401010101" pitchFamily="34" charset="-79"/>
              </a:rPr>
              <a:t> עַקְשָׁנוּת שֶׁהִיא רָעָה, וְסוֹבֵל הַמְּלַמֵּד מִמֶּנּוּ הַרְבֵּה, יִתְבּוֹנֵן וְהָיָה כַּאֲשֶׁר יִתְגַּדֵּל וִיקַבֵּל עוֹל תּוֹרָה וַעֲבוֹדַת ה', כַּמָּה תִּהְיֶה כָּל עֲבוֹדָתוֹ בְּעַקְשָׁנוּת וּבִמְסִירוּת נֶפֶשׁ.</a:t>
            </a:r>
            <a:r>
              <a:rPr lang="he-IL" sz="1800" dirty="0">
                <a:effectLst/>
                <a:latin typeface="Garamond" panose="02020404030301010803" pitchFamily="18" charset="0"/>
                <a:ea typeface="Times New Roman" panose="02020603050405020304" pitchFamily="18" charset="0"/>
                <a:cs typeface="David" panose="020E0502060401010101" pitchFamily="34" charset="-79"/>
              </a:rPr>
              <a:t> לֹא קַל וְלֹא הֲפַכְפַּךְ יִהְיֶה, </a:t>
            </a:r>
            <a:r>
              <a:rPr lang="he-IL" sz="1800" dirty="0" err="1">
                <a:effectLst/>
                <a:latin typeface="Garamond" panose="02020404030301010803" pitchFamily="18" charset="0"/>
                <a:ea typeface="Times New Roman" panose="02020603050405020304" pitchFamily="18" charset="0"/>
                <a:cs typeface="David" panose="020E0502060401010101" pitchFamily="34" charset="-79"/>
              </a:rPr>
              <a:t>מִכֵּיוָן</a:t>
            </a:r>
            <a:r>
              <a:rPr lang="he-IL" sz="1800" dirty="0">
                <a:effectLst/>
                <a:latin typeface="Garamond" panose="02020404030301010803" pitchFamily="18" charset="0"/>
                <a:ea typeface="Times New Roman" panose="02020603050405020304" pitchFamily="18" charset="0"/>
                <a:cs typeface="David" panose="020E0502060401010101" pitchFamily="34" charset="-79"/>
              </a:rPr>
              <a:t> שֶׁאִישׁ יִשְׂרָאֵל כְּפִי שֶׁקָּבְעוּ חֲכָמֵינוּ </a:t>
            </a:r>
            <a:r>
              <a:rPr lang="he-IL" sz="1800" dirty="0" err="1">
                <a:effectLst/>
                <a:latin typeface="Garamond" panose="02020404030301010803" pitchFamily="18" charset="0"/>
                <a:ea typeface="Times New Roman" panose="02020603050405020304" pitchFamily="18" charset="0"/>
                <a:cs typeface="David" panose="020E0502060401010101" pitchFamily="34" charset="-79"/>
              </a:rPr>
              <a:t>זִכְרוֹנָם</a:t>
            </a:r>
            <a:r>
              <a:rPr lang="he-IL" sz="1800" dirty="0">
                <a:effectLst/>
                <a:latin typeface="Garamond" panose="02020404030301010803" pitchFamily="18" charset="0"/>
                <a:ea typeface="Times New Roman" panose="02020603050405020304" pitchFamily="18" charset="0"/>
                <a:cs typeface="David" panose="020E0502060401010101" pitchFamily="34" charset="-79"/>
              </a:rPr>
              <a:t> לִבְרָכָה (מדרש רבה בראשית ל"ט), הוּא רַק אִם מַעֲמִיד דְּבָרִים כְּחוֹמָה (עיין שם). וּבְכָל עִנְיְנֵי הַיַּהֲדוּת יִהְיֶה חָזָק כְּחוֹמָה בְּצוּרָה.</a:t>
            </a:r>
            <a:endParaRPr lang="en-US" sz="1800" dirty="0">
              <a:effectLst/>
              <a:latin typeface="Garamond" panose="02020404030301010803" pitchFamily="18" charset="0"/>
              <a:ea typeface="Times New Roman" panose="02020603050405020304" pitchFamily="18" charset="0"/>
              <a:cs typeface="Miriam" panose="020B0502050101010101" pitchFamily="34" charset="-79"/>
            </a:endParaRPr>
          </a:p>
          <a:p>
            <a:pPr algn="just" rtl="1">
              <a:lnSpc>
                <a:spcPct val="150000"/>
              </a:lnSpc>
            </a:pPr>
            <a:r>
              <a:rPr lang="he-IL" sz="1800" dirty="0">
                <a:effectLst/>
                <a:latin typeface="Garamond" panose="02020404030301010803" pitchFamily="18" charset="0"/>
                <a:ea typeface="Times New Roman" panose="02020603050405020304" pitchFamily="18" charset="0"/>
                <a:cs typeface="David" panose="020E0502060401010101" pitchFamily="34" charset="-79"/>
              </a:rPr>
              <a:t>וְלָכֵן אִם יִרְאֶה הַמְּלַמֵּד אוֹ הָאָב תַּלְמִיד </a:t>
            </a:r>
            <a:r>
              <a:rPr lang="he-IL" sz="1800" dirty="0" err="1">
                <a:effectLst/>
                <a:latin typeface="Garamond" panose="02020404030301010803" pitchFamily="18" charset="0"/>
                <a:ea typeface="Times New Roman" panose="02020603050405020304" pitchFamily="18" charset="0"/>
                <a:cs typeface="David" panose="020E0502060401010101" pitchFamily="34" charset="-79"/>
              </a:rPr>
              <a:t>בְּמִדַּת</a:t>
            </a:r>
            <a:r>
              <a:rPr lang="he-IL" sz="1800" dirty="0">
                <a:effectLst/>
                <a:latin typeface="Garamond" panose="02020404030301010803" pitchFamily="18" charset="0"/>
                <a:ea typeface="Times New Roman" panose="02020603050405020304" pitchFamily="18" charset="0"/>
                <a:cs typeface="David" panose="020E0502060401010101" pitchFamily="34" charset="-79"/>
              </a:rPr>
              <a:t> הַכַּעַס, הֵן אֱמֶת שֶׁהַנַּעַר הַמִּשְׁתַּמֵּשׁ עַתָּה </a:t>
            </a:r>
            <a:r>
              <a:rPr lang="he-IL" sz="1800" dirty="0" err="1">
                <a:effectLst/>
                <a:latin typeface="Garamond" panose="02020404030301010803" pitchFamily="18" charset="0"/>
                <a:ea typeface="Times New Roman" panose="02020603050405020304" pitchFamily="18" charset="0"/>
                <a:cs typeface="David" panose="020E0502060401010101" pitchFamily="34" charset="-79"/>
              </a:rPr>
              <a:t>בְּמִדַּת</a:t>
            </a:r>
            <a:r>
              <a:rPr lang="he-IL" sz="1800" dirty="0">
                <a:effectLst/>
                <a:latin typeface="Garamond" panose="02020404030301010803" pitchFamily="18" charset="0"/>
                <a:ea typeface="Times New Roman" panose="02020603050405020304" pitchFamily="18" charset="0"/>
                <a:cs typeface="David" panose="020E0502060401010101" pitchFamily="34" charset="-79"/>
              </a:rPr>
              <a:t> כַּעֲסוֹ רַע עַד מְאוֹד, אֲבָל הַאִם בִּשְׁבִיל זֶה יְכוֹלִים לְהַחְלִיט עָלָיו לוֹמַר כִּי שֹׁרֶשׁ פּוֹרֶה רֹאשׁ וְלַעֲנָה בּוֹ, וְכִי גָּרוּעַ הוּא בְּטִבְעוֹ, הַאִם לֹא נִשְׂחַק אָנוּ עַל שׁוֹטֶה שֶׁשָּׁמַע אֶת </a:t>
            </a:r>
            <a:r>
              <a:rPr lang="he-IL" sz="1800" dirty="0" err="1">
                <a:effectLst/>
                <a:latin typeface="Garamond" panose="02020404030301010803" pitchFamily="18" charset="0"/>
                <a:ea typeface="Times New Roman" panose="02020603050405020304" pitchFamily="18" charset="0"/>
                <a:cs typeface="David" panose="020E0502060401010101" pitchFamily="34" charset="-79"/>
              </a:rPr>
              <a:t>תְּהִלַּת</a:t>
            </a:r>
            <a:r>
              <a:rPr lang="he-IL" sz="1800" dirty="0">
                <a:effectLst/>
                <a:latin typeface="Garamond" panose="02020404030301010803" pitchFamily="18" charset="0"/>
                <a:ea typeface="Times New Roman" panose="02020603050405020304" pitchFamily="18" charset="0"/>
                <a:cs typeface="David" panose="020E0502060401010101" pitchFamily="34" charset="-79"/>
              </a:rPr>
              <a:t> הָאֶתְרוֹג וְחָטַף לֶאֱכֹל זֶרַע גַּרְעִין אוֹ בֹּסֶר מִמֶּנּוּ, וְיִצְעַק וִיעוֹלֵל עָלָיו </a:t>
            </a:r>
            <a:r>
              <a:rPr lang="he-IL" sz="1800" dirty="0" err="1">
                <a:effectLst/>
                <a:latin typeface="Garamond" panose="02020404030301010803" pitchFamily="18" charset="0"/>
                <a:ea typeface="Times New Roman" panose="02020603050405020304" pitchFamily="18" charset="0"/>
                <a:cs typeface="David" panose="020E0502060401010101" pitchFamily="34" charset="-79"/>
              </a:rPr>
              <a:t>לֵאמֹר</a:t>
            </a:r>
            <a:r>
              <a:rPr lang="he-IL" sz="1800" dirty="0">
                <a:effectLst/>
                <a:latin typeface="Garamond" panose="02020404030301010803" pitchFamily="18" charset="0"/>
                <a:ea typeface="Times New Roman" panose="02020603050405020304" pitchFamily="18" charset="0"/>
                <a:cs typeface="David" panose="020E0502060401010101" pitchFamily="34" charset="-79"/>
              </a:rPr>
              <a:t>, פְּרִי מַר וְאַרְסִי הוּא הָאֶתְרוֹג, הַלֹא כֻּלָּנוּ נִשְׂחַק עָלָיו וְנאמַׁר לוֹ הַמְתֵּן כַּאֲשֶׁר יִתְבַּשֵּׁל הַפְּרִי בְּגָמְרוֹ, וְאָז תּוּכַח כַּמָּה מָתוֹק הוּא.</a:t>
            </a:r>
            <a:endParaRPr lang="en-US" sz="1800" dirty="0">
              <a:effectLst/>
              <a:latin typeface="Garamond" panose="02020404030301010803" pitchFamily="18" charset="0"/>
              <a:ea typeface="Times New Roman" panose="02020603050405020304" pitchFamily="18" charset="0"/>
              <a:cs typeface="Miriam" panose="020B0502050101010101" pitchFamily="34" charset="-79"/>
            </a:endParaRPr>
          </a:p>
          <a:p>
            <a:r>
              <a:rPr lang="he-IL" sz="1800" dirty="0">
                <a:effectLst/>
                <a:latin typeface="Garamond" panose="02020404030301010803" pitchFamily="18" charset="0"/>
                <a:ea typeface="Times New Roman" panose="02020603050405020304" pitchFamily="18" charset="0"/>
                <a:cs typeface="David" panose="020E0502060401010101" pitchFamily="34" charset="-79"/>
              </a:rPr>
              <a:t>הַאִם יְכוֹלִים לְשַׁעֵר מֵרֹאשׁ אֶת גֹּדֶל הַתּוֹעֶלֶת אֲשֶׁר יָכוֹל הַמְּנַהֵל וְהַמְּחַנֵּךְ לְהוֹצִיא מִתּוֹךְ רָעַת כַּעַס הַכַּעֲסָן הַקָּטָן, כַּאֲשֶׁר </a:t>
            </a:r>
            <a:r>
              <a:rPr lang="he-IL" sz="1800" dirty="0" err="1">
                <a:effectLst/>
                <a:latin typeface="Garamond" panose="02020404030301010803" pitchFamily="18" charset="0"/>
                <a:ea typeface="Times New Roman" panose="02020603050405020304" pitchFamily="18" charset="0"/>
                <a:cs typeface="David" panose="020E0502060401010101" pitchFamily="34" charset="-79"/>
              </a:rPr>
              <a:t>יַחְדֹּר</a:t>
            </a:r>
            <a:r>
              <a:rPr lang="he-IL" sz="1800" dirty="0">
                <a:effectLst/>
                <a:latin typeface="Garamond" panose="02020404030301010803" pitchFamily="18" charset="0"/>
                <a:ea typeface="Times New Roman" panose="02020603050405020304" pitchFamily="18" charset="0"/>
                <a:cs typeface="David" panose="020E0502060401010101" pitchFamily="34" charset="-79"/>
              </a:rPr>
              <a:t> אֶל קִרְבּוֹ וִיקָרְבֵהוּ וְיַלְהִיב אֶת לִבּוֹ וְנַפְשׁוֹ שֶׁיִּהְיוּ מְסוּרִים לה', הֲרֵי לְאֵשׁ שֶׁל מַעְלָה יִתְהַפֵּךְ כַּעֲסוֹ. כָּל מַעֲשֶׂה עֲבוֹדָה אֲשֶׁר יַעֲשֶׂה כְּגַחֲלֵי אֵשׁ יִתְלַהֲבוּ, וְכָל דִּבּוּרָיו אֲשֶׁר יְדַבֵּר לה' בַּתּוֹרָה וּתְפִלָּה בְּקוֹל חוֹצֵב לַהֲבוֹת אֵשׁ יִרְעַם</a:t>
            </a:r>
            <a:r>
              <a:rPr lang="he-IL" sz="1800" dirty="0">
                <a:effectLst/>
                <a:latin typeface="Times New Roman" panose="02020603050405020304" pitchFamily="18" charset="0"/>
                <a:ea typeface="Times New Roman" panose="02020603050405020304" pitchFamily="18" charset="0"/>
                <a:cs typeface="David" panose="020E0502060401010101" pitchFamily="34" charset="-79"/>
              </a:rPr>
              <a:t>.</a:t>
            </a:r>
          </a:p>
          <a:p>
            <a:pPr marL="140970" algn="r" rtl="1"/>
            <a:r>
              <a:rPr lang="he-IL" sz="1800" dirty="0">
                <a:effectLst/>
                <a:latin typeface="Times New Roman" panose="02020603050405020304" pitchFamily="18" charset="0"/>
                <a:ea typeface="Times New Roman" panose="02020603050405020304" pitchFamily="18" charset="0"/>
                <a:cs typeface="Guttman Yad" panose="02010401010101010101" pitchFamily="2" charset="-79"/>
              </a:rPr>
              <a:t>כיצד יש להתייחס אל תלמיד עקשן או אל תלמידה</a:t>
            </a:r>
            <a:r>
              <a:rPr lang="he-IL" sz="1800" dirty="0">
                <a:effectLst/>
                <a:latin typeface="Garamond" panose="02020404030301010803" pitchFamily="18" charset="0"/>
                <a:ea typeface="Times New Roman" panose="02020603050405020304" pitchFamily="18" charset="0"/>
                <a:cs typeface="Times New Roman" panose="02020603050405020304" pitchFamily="18" charset="0"/>
              </a:rPr>
              <a:t> </a:t>
            </a:r>
            <a:r>
              <a:rPr lang="he-IL" sz="1800" dirty="0">
                <a:effectLst/>
                <a:latin typeface="Times New Roman" panose="02020603050405020304" pitchFamily="18" charset="0"/>
                <a:ea typeface="Times New Roman" panose="02020603050405020304" pitchFamily="18" charset="0"/>
                <a:cs typeface="Guttman Yad" panose="02010401010101010101" pitchFamily="2" charset="-79"/>
              </a:rPr>
              <a:t>עקשנית ואל - כעסנים?</a:t>
            </a:r>
            <a:endParaRPr lang="en-US" sz="1800" dirty="0">
              <a:effectLst/>
              <a:latin typeface="Garamond" panose="02020404030301010803" pitchFamily="18" charset="0"/>
              <a:ea typeface="Times New Roman" panose="02020603050405020304" pitchFamily="18" charset="0"/>
              <a:cs typeface="Miriam" panose="020B0502050101010101" pitchFamily="34" charset="-79"/>
            </a:endParaRPr>
          </a:p>
          <a:p>
            <a:pPr marL="140970" algn="r" rtl="1"/>
            <a:r>
              <a:rPr lang="he-IL" sz="1800" dirty="0">
                <a:effectLst/>
                <a:latin typeface="Times New Roman" panose="02020603050405020304" pitchFamily="18" charset="0"/>
                <a:ea typeface="Times New Roman" panose="02020603050405020304" pitchFamily="18" charset="0"/>
                <a:cs typeface="Guttman Yad" panose="02010401010101010101" pitchFamily="2" charset="-79"/>
              </a:rPr>
              <a:t> </a:t>
            </a:r>
            <a:endParaRPr lang="en-US" sz="1800" dirty="0">
              <a:effectLst/>
              <a:latin typeface="Garamond" panose="02020404030301010803" pitchFamily="18" charset="0"/>
              <a:ea typeface="Times New Roman" panose="02020603050405020304" pitchFamily="18" charset="0"/>
              <a:cs typeface="Miriam" panose="020B0502050101010101" pitchFamily="34" charset="-79"/>
            </a:endParaRPr>
          </a:p>
          <a:p>
            <a:endParaRPr lang="he-IL" dirty="0"/>
          </a:p>
        </p:txBody>
      </p:sp>
    </p:spTree>
    <p:extLst>
      <p:ext uri="{BB962C8B-B14F-4D97-AF65-F5344CB8AC3E}">
        <p14:creationId xmlns:p14="http://schemas.microsoft.com/office/powerpoint/2010/main" val="325059109"/>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623</Words>
  <Application>Microsoft Office PowerPoint</Application>
  <PresentationFormat>מסך רחב</PresentationFormat>
  <Paragraphs>13</Paragraphs>
  <Slides>3</Slides>
  <Notes>0</Notes>
  <HiddenSlides>0</HiddenSlides>
  <MMClips>0</MMClips>
  <ScaleCrop>false</ScaleCrop>
  <HeadingPairs>
    <vt:vector size="6" baseType="variant">
      <vt:variant>
        <vt:lpstr>גופנים בשימוש</vt:lpstr>
      </vt:variant>
      <vt:variant>
        <vt:i4>6</vt:i4>
      </vt:variant>
      <vt:variant>
        <vt:lpstr>ערכת נושא</vt:lpstr>
      </vt:variant>
      <vt:variant>
        <vt:i4>1</vt:i4>
      </vt:variant>
      <vt:variant>
        <vt:lpstr>כותרות שקופיות</vt:lpstr>
      </vt:variant>
      <vt:variant>
        <vt:i4>3</vt:i4>
      </vt:variant>
    </vt:vector>
  </HeadingPairs>
  <TitlesOfParts>
    <vt:vector size="10" baseType="lpstr">
      <vt:lpstr>Arial</vt:lpstr>
      <vt:lpstr>Calibri</vt:lpstr>
      <vt:lpstr>Calibri Light</vt:lpstr>
      <vt:lpstr>David</vt:lpstr>
      <vt:lpstr>Garamond</vt:lpstr>
      <vt:lpstr>Times New Roman</vt:lpstr>
      <vt:lpstr>ערכת נושא Office</vt:lpstr>
      <vt:lpstr>הרב קלונימוס שפירא (האדמו"ר מפיאסצנה), חובת התלמידים, עמ' י-י"א (ה'תרמ"ט - ה'תש"ג, 1889 – 1943): שימש כרבה של העיירה פיאסצנה בפולין. חי עם חסידיו בגטו ורשה ופעל למען יהודי הגטו הן בשמירת החגים והן בנושא טהרת המשפחה. חיבר ספרים רבים והבולטים בהם: "אש קודש" (המכיל דרשות שנתן בגטו) ו"חובת התלמידים". נרצח על ידי הגרמנים בשנת 1943 במחנה ריכוז בפולין.</vt:lpstr>
      <vt:lpstr>   הרב קלונימוס שפירא (האדמו"ר מפיאסצנה), חובת התלמידים, עמ' י-י"א</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הרב קלונימוס שפירא (האדמו"ר מפיאסצנה), חובת התלמידים, עמ' י-י"א (ה'תרמ"ט - ה'תש"ג, 1889 – 1943): שימש כרבה של העיירה פיאסצנה בפולין. חי עם חסידיו בגטו ורשה ופעל למען יהודי הגטו הן בשמירת החגים והן בנושא טהרת המשפחה. חיבר ספרים רבים והבולטים בהם: "אש קודש" (המכיל דרשות שנתן בגטו) ו"חובת התלמידים". נרצח על ידי הגרמנים בשנת 1943 במחנה ריכוז בפולין.</dc:title>
  <dc:creator>user</dc:creator>
  <cp:lastModifiedBy>user</cp:lastModifiedBy>
  <cp:revision>2</cp:revision>
  <dcterms:created xsi:type="dcterms:W3CDTF">2020-11-17T19:01:48Z</dcterms:created>
  <dcterms:modified xsi:type="dcterms:W3CDTF">2020-11-17T19:10:29Z</dcterms:modified>
</cp:coreProperties>
</file>