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5" r:id="rId10"/>
    <p:sldId id="263" r:id="rId11"/>
    <p:sldId id="270" r:id="rId12"/>
    <p:sldId id="264" r:id="rId13"/>
    <p:sldId id="271" r:id="rId14"/>
    <p:sldId id="272" r:id="rId15"/>
    <p:sldId id="276" r:id="rId16"/>
    <p:sldId id="265" r:id="rId17"/>
    <p:sldId id="266" r:id="rId18"/>
    <p:sldId id="268" r:id="rId19"/>
    <p:sldId id="273" r:id="rId20"/>
    <p:sldId id="267" r:id="rId21"/>
    <p:sldId id="277" r:id="rId22"/>
    <p:sldId id="27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275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-36513" y="4005263"/>
            <a:ext cx="6227763" cy="11525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363" y="3789363"/>
            <a:ext cx="6227762" cy="1109662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363" y="4532313"/>
            <a:ext cx="6227762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1500" y="1916113"/>
            <a:ext cx="1909763" cy="46085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1916113"/>
            <a:ext cx="5581650" cy="46085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2636838"/>
            <a:ext cx="3744913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4763" y="2636838"/>
            <a:ext cx="37465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2488" y="1916113"/>
            <a:ext cx="65532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36838"/>
            <a:ext cx="76438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edia.istockphoto.com/videos/sunlit-treetops-and-falling-autumn-leaves-video-id1134903871?b=1&amp;k=6&amp;m=1134903871&amp;h=DACY1YmBl4qss_YLydWlPiQwsQaxVU-eVTLCPPwnAZE=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62" y="4149080"/>
            <a:ext cx="6911999" cy="760412"/>
          </a:xfrm>
        </p:spPr>
        <p:txBody>
          <a:bodyPr/>
          <a:lstStyle/>
          <a:p>
            <a:r>
              <a:rPr lang="he-IL" sz="3600" b="1" dirty="0">
                <a:solidFill>
                  <a:schemeClr val="bg1"/>
                </a:solidFill>
                <a:latin typeface="Tahoma" charset="0"/>
              </a:rPr>
              <a:t>מהי פיזיקה?</a:t>
            </a:r>
            <a:br>
              <a:rPr lang="he-IL" sz="3600" b="1" dirty="0">
                <a:solidFill>
                  <a:schemeClr val="bg1"/>
                </a:solidFill>
                <a:latin typeface="Tahoma" charset="0"/>
              </a:rPr>
            </a:br>
            <a:r>
              <a:rPr lang="he-IL" sz="3600" b="1" dirty="0">
                <a:solidFill>
                  <a:schemeClr val="bg1"/>
                </a:solidFill>
                <a:latin typeface="Tahoma" charset="0"/>
              </a:rPr>
              <a:t>גדלים פיזקליים, מושגים בסיסיים</a:t>
            </a:r>
            <a:endParaRPr lang="uk-UA" sz="3600" b="1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2" y="5229200"/>
            <a:ext cx="3629025" cy="503237"/>
          </a:xfrm>
        </p:spPr>
        <p:txBody>
          <a:bodyPr/>
          <a:lstStyle/>
          <a:p>
            <a:r>
              <a:rPr lang="he-IL" dirty="0"/>
              <a:t>חן דויטש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81F559-155A-4852-B61E-BB7FFC31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יחידת מידה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A371B-C556-46CB-900E-365C90D53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5976" y="5924090"/>
            <a:ext cx="4544244" cy="639762"/>
          </a:xfrm>
        </p:spPr>
        <p:txBody>
          <a:bodyPr/>
          <a:lstStyle/>
          <a:p>
            <a:pPr algn="r" rtl="1"/>
            <a:r>
              <a:rPr lang="he-IL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באלו יחידות מידה אתם מבחינים בתמונות? </a:t>
            </a:r>
            <a:endParaRPr lang="en-US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7032D24-09DD-45D6-AB8F-A2EEA4EAA0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7739" y="1751253"/>
            <a:ext cx="4040188" cy="108219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C822E0-0908-4B88-B616-E15F348F9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5976" y="1113226"/>
            <a:ext cx="4041775" cy="639762"/>
          </a:xfrm>
        </p:spPr>
        <p:txBody>
          <a:bodyPr/>
          <a:lstStyle/>
          <a:p>
            <a:pPr algn="r" rtl="1"/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גודל פיזיקלי ידוע המשמש קנה מידה למדידת גדלים פיזיקליים אחרים מאותו הסוג.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B729349-4C04-4A49-B882-AE515C0116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26770"/>
            <a:ext cx="4041775" cy="304749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623C3D-B420-4096-9008-037197F25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475" y="3338139"/>
            <a:ext cx="4040188" cy="35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7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F242-73D0-4482-8246-0A016EE9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2751-FAEC-497E-A4B1-F3846730A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BF3270-594D-4C45-91D3-D485417957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9592" y="2174875"/>
            <a:ext cx="3429000" cy="2286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4818E-DE7C-49BA-B65A-BEB3FE9E9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AF6D4-8F4B-44AA-96BB-3AADF5381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8593" y="2174875"/>
            <a:ext cx="4358208" cy="3951288"/>
          </a:xfrm>
        </p:spPr>
        <p:txBody>
          <a:bodyPr/>
          <a:lstStyle/>
          <a:p>
            <a:pPr algn="r" rtl="1"/>
            <a:r>
              <a:rPr lang="he-IL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גובה האדם וגם מטר הן יחידות מידה לגודל פיזיקלי גובה. מדוע פחות כדאי להשתמש בגובה האדם כיחידת מידה? </a:t>
            </a:r>
          </a:p>
          <a:p>
            <a:pPr algn="r" rtl="1"/>
            <a:endParaRPr lang="he-IL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גובה האדם עשוי להשתנות מאדם לאדם , אינו גודל קבוע. המטר יחידה קבועה. </a:t>
            </a:r>
            <a:endParaRPr lang="en-US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A62B9E-1669-42EE-886B-AFFA06A7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9820"/>
            <a:ext cx="34194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9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1F5A89-7CE8-429A-B55F-D6CF8145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28"/>
            <a:ext cx="7978350" cy="878545"/>
          </a:xfrm>
        </p:spPr>
        <p:txBody>
          <a:bodyPr/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מכשיר מדידה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6B1BE-9647-47C2-A468-4A0310136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352" y="1625895"/>
            <a:ext cx="8475292" cy="639762"/>
          </a:xfrm>
        </p:spPr>
        <p:txBody>
          <a:bodyPr/>
          <a:lstStyle/>
          <a:p>
            <a:pPr algn="r" rtl="1"/>
            <a:r>
              <a:rPr lang="he-IL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מהם מכשירי המדידה ומהם הגדלים הפיזיקליים שהם מודדים? </a:t>
            </a:r>
            <a:endParaRPr lang="en-US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6DB713D-C5AE-4728-B34F-23B0F6369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534" y="2428138"/>
            <a:ext cx="4040188" cy="225498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6B5FB5-0BAB-4682-8FCD-2698D6FCB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35696" y="710761"/>
            <a:ext cx="5481935" cy="639762"/>
          </a:xfrm>
        </p:spPr>
        <p:txBody>
          <a:bodyPr/>
          <a:lstStyle/>
          <a:p>
            <a:pPr algn="r"/>
            <a:r>
              <a:rPr lang="he-IL" dirty="0">
                <a:solidFill>
                  <a:schemeClr val="bg1"/>
                </a:solidFill>
              </a:rPr>
              <a:t>מכשיר שפותח למדוד גודל פיזיקלי מסויים.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A0AD170-8420-4225-9ABD-584378C7CC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0" y="5157192"/>
            <a:ext cx="9144000" cy="170080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68C9D6-C914-41B9-BD10-624EB3348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998" y="2551311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5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82FF-5A2F-4FA6-94AF-1B031027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140494"/>
            <a:ext cx="8856984" cy="1143000"/>
          </a:xfrm>
        </p:spPr>
        <p:txBody>
          <a:bodyPr/>
          <a:lstStyle/>
          <a:p>
            <a:r>
              <a:rPr lang="he-IL" dirty="0">
                <a:solidFill>
                  <a:schemeClr val="bg1"/>
                </a:solidFill>
              </a:rPr>
              <a:t>גדלים פיזיקליים, מכשירי מדידה ויחידות מידה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EEA69-9D25-48CB-A85A-A7198036C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80" y="1306908"/>
            <a:ext cx="4040188" cy="639762"/>
          </a:xfrm>
        </p:spPr>
        <p:txBody>
          <a:bodyPr/>
          <a:lstStyle/>
          <a:p>
            <a:r>
              <a:rPr lang="he-IL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השלימו!</a:t>
            </a:r>
            <a:endParaRPr lang="en-US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3659813-C460-425C-9A3D-C2CF352EB8D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2610248"/>
              </p:ext>
            </p:extLst>
          </p:nvPr>
        </p:nvGraphicFramePr>
        <p:xfrm>
          <a:off x="457200" y="2174874"/>
          <a:ext cx="7931224" cy="244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06">
                  <a:extLst>
                    <a:ext uri="{9D8B030D-6E8A-4147-A177-3AD203B41FA5}">
                      <a16:colId xmlns:a16="http://schemas.microsoft.com/office/drawing/2014/main" val="1517264789"/>
                    </a:ext>
                  </a:extLst>
                </a:gridCol>
                <a:gridCol w="1982806">
                  <a:extLst>
                    <a:ext uri="{9D8B030D-6E8A-4147-A177-3AD203B41FA5}">
                      <a16:colId xmlns:a16="http://schemas.microsoft.com/office/drawing/2014/main" val="3858415723"/>
                    </a:ext>
                  </a:extLst>
                </a:gridCol>
                <a:gridCol w="1982806">
                  <a:extLst>
                    <a:ext uri="{9D8B030D-6E8A-4147-A177-3AD203B41FA5}">
                      <a16:colId xmlns:a16="http://schemas.microsoft.com/office/drawing/2014/main" val="2136479117"/>
                    </a:ext>
                  </a:extLst>
                </a:gridCol>
                <a:gridCol w="1982806">
                  <a:extLst>
                    <a:ext uri="{9D8B030D-6E8A-4147-A177-3AD203B41FA5}">
                      <a16:colId xmlns:a16="http://schemas.microsoft.com/office/drawing/2014/main" val="2038525168"/>
                    </a:ext>
                  </a:extLst>
                </a:gridCol>
              </a:tblGrid>
              <a:tr h="802084"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טמפרטורה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מסה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אורך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גדלים פיזיקליים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252589"/>
                  </a:ext>
                </a:extLst>
              </a:tr>
              <a:tr h="802084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מכשיר המדידה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62007"/>
                  </a:ext>
                </a:extLst>
              </a:tr>
              <a:tr h="802084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יחידות המידה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78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41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82FF-5A2F-4FA6-94AF-1B031027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140494"/>
            <a:ext cx="8856984" cy="1143000"/>
          </a:xfrm>
        </p:spPr>
        <p:txBody>
          <a:bodyPr/>
          <a:lstStyle/>
          <a:p>
            <a:r>
              <a:rPr lang="he-IL" dirty="0">
                <a:solidFill>
                  <a:schemeClr val="bg1"/>
                </a:solidFill>
              </a:rPr>
              <a:t>גדלים פיזיקליים, מכשירי מדידה ויחידות מידה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EEA69-9D25-48CB-A85A-A7198036C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3659813-C460-425C-9A3D-C2CF352EB8D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5406056"/>
              </p:ext>
            </p:extLst>
          </p:nvPr>
        </p:nvGraphicFramePr>
        <p:xfrm>
          <a:off x="457200" y="2174874"/>
          <a:ext cx="7931224" cy="239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06">
                  <a:extLst>
                    <a:ext uri="{9D8B030D-6E8A-4147-A177-3AD203B41FA5}">
                      <a16:colId xmlns:a16="http://schemas.microsoft.com/office/drawing/2014/main" val="1517264789"/>
                    </a:ext>
                  </a:extLst>
                </a:gridCol>
                <a:gridCol w="1982806">
                  <a:extLst>
                    <a:ext uri="{9D8B030D-6E8A-4147-A177-3AD203B41FA5}">
                      <a16:colId xmlns:a16="http://schemas.microsoft.com/office/drawing/2014/main" val="3858415723"/>
                    </a:ext>
                  </a:extLst>
                </a:gridCol>
                <a:gridCol w="1982806">
                  <a:extLst>
                    <a:ext uri="{9D8B030D-6E8A-4147-A177-3AD203B41FA5}">
                      <a16:colId xmlns:a16="http://schemas.microsoft.com/office/drawing/2014/main" val="2136479117"/>
                    </a:ext>
                  </a:extLst>
                </a:gridCol>
                <a:gridCol w="1982806">
                  <a:extLst>
                    <a:ext uri="{9D8B030D-6E8A-4147-A177-3AD203B41FA5}">
                      <a16:colId xmlns:a16="http://schemas.microsoft.com/office/drawing/2014/main" val="2038525168"/>
                    </a:ext>
                  </a:extLst>
                </a:gridCol>
              </a:tblGrid>
              <a:tr h="754079"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טמפרטורה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מסה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אורך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גדלים פיזיקליים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252589"/>
                  </a:ext>
                </a:extLst>
              </a:tr>
              <a:tr h="754079"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מד טמפרטורה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מאזניים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סרגל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מכשיר המדידה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62007"/>
                  </a:ext>
                </a:extLst>
              </a:tr>
              <a:tr h="754079"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מעלת צלזיוס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גרם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מטר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יחידות המידה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78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56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92DF-7350-4023-B0A3-DD547794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קראו עמ' 21 - 22 בנושא יחידת מידה ומכשירי מדידה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D60D1-3482-4411-8141-9C2768AA4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F542B5-BE60-4AB8-B69E-324D153AD4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718" y="2281197"/>
            <a:ext cx="9066564" cy="25420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5B974-253D-46E3-A52A-59AE4741A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44656-4741-414A-BE07-912F762972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5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790EDD-2464-4F4A-A379-C7B12759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תיאוריה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5C850-A621-41D0-8644-D844C6FAA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1117" y="4231225"/>
            <a:ext cx="4040188" cy="639762"/>
          </a:xfrm>
        </p:spPr>
        <p:txBody>
          <a:bodyPr/>
          <a:lstStyle/>
          <a:p>
            <a:pPr algn="ctr"/>
            <a:r>
              <a:rPr lang="he-IL" dirty="0"/>
              <a:t>תיאוריית הצבעים 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F562D24-3AC7-43BA-BD4C-F428707BA4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0032" y="1535113"/>
            <a:ext cx="3967844" cy="277633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CA51A9-9B1C-4C54-9424-2289281EC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79913" y="626731"/>
            <a:ext cx="4926922" cy="639762"/>
          </a:xfrm>
        </p:spPr>
        <p:txBody>
          <a:bodyPr/>
          <a:lstStyle/>
          <a:p>
            <a:pPr algn="r" rtl="1"/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מערך שיטתי של כמה רעיונות ומודלים הקושרים קשר בין כמה גדלים פיזיקליים.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0AF625B-501F-4B0D-9963-78ABC29924C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28299" y="1525282"/>
            <a:ext cx="3025824" cy="3025824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392B1A-FA86-4FF0-8709-5DF33EE33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6097"/>
            <a:ext cx="9144000" cy="1842620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F3B569D-BC63-43F8-81CA-734E9ED3E424}"/>
              </a:ext>
            </a:extLst>
          </p:cNvPr>
          <p:cNvSpPr txBox="1">
            <a:spLocks/>
          </p:cNvSpPr>
          <p:nvPr/>
        </p:nvSpPr>
        <p:spPr bwMode="auto">
          <a:xfrm>
            <a:off x="449564" y="6271542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2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2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2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2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2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2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2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2"/>
                </a:solidFill>
                <a:latin typeface="+mn-lt"/>
              </a:defRPr>
            </a:lvl9pPr>
          </a:lstStyle>
          <a:p>
            <a:pPr algn="ctr"/>
            <a:r>
              <a:rPr lang="he-IL" kern="0" dirty="0"/>
              <a:t>תיאוריית מבנה האטום</a:t>
            </a:r>
            <a:endParaRPr lang="en-US" kern="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34DF07D-E0A4-42C3-B7D5-61494277E090}"/>
              </a:ext>
            </a:extLst>
          </p:cNvPr>
          <p:cNvSpPr txBox="1">
            <a:spLocks/>
          </p:cNvSpPr>
          <p:nvPr/>
        </p:nvSpPr>
        <p:spPr bwMode="auto">
          <a:xfrm>
            <a:off x="314078" y="4266335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2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2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2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2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2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2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2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2"/>
                </a:solidFill>
                <a:latin typeface="+mn-lt"/>
              </a:defRPr>
            </a:lvl9pPr>
          </a:lstStyle>
          <a:p>
            <a:pPr algn="ctr"/>
            <a:r>
              <a:rPr lang="he-IL" kern="0" dirty="0"/>
              <a:t>תיאוריית המפץ הגדול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6415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53B934-EF07-4E73-AA5C-E6FEA50A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גרף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F0889-B91C-4B97-8C92-5326F7865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3109119"/>
            <a:ext cx="2952328" cy="639762"/>
          </a:xfrm>
        </p:spPr>
        <p:txBody>
          <a:bodyPr/>
          <a:lstStyle/>
          <a:p>
            <a:pPr algn="r"/>
            <a:r>
              <a:rPr lang="he-IL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שיטה חזותית לתיאור קשרים בין גדלים פיזיקליים שעשויה לכלול מידע רב ומרוכז. </a:t>
            </a:r>
            <a:endParaRPr lang="en-US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38DA0F7-0A67-42FF-AA68-E7CE6B3F88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47864" y="0"/>
            <a:ext cx="5831662" cy="6858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1BB60-F896-489F-B89A-D72773EF9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0453F2-0EFF-4642-93BA-C26BF3BA7E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0318B-F9BA-47C2-ABF0-9D6BE3D2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גרף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F321-3143-4924-B696-2C8F9BA75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מושגים חשובים הקשורים בגרף</a:t>
            </a:r>
          </a:p>
          <a:p>
            <a:r>
              <a:rPr lang="en-GB" dirty="0"/>
              <a:t>X </a:t>
            </a:r>
            <a:r>
              <a:rPr lang="he-IL" dirty="0"/>
              <a:t>ציר ה-</a:t>
            </a:r>
          </a:p>
          <a:p>
            <a:r>
              <a:rPr lang="en-US" dirty="0"/>
              <a:t>Y</a:t>
            </a:r>
            <a:r>
              <a:rPr lang="he-IL" dirty="0"/>
              <a:t> ציר ה- </a:t>
            </a:r>
          </a:p>
          <a:p>
            <a:r>
              <a:rPr lang="he-IL" dirty="0"/>
              <a:t>כותרת הגרף 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FBA7E13-B2B6-467C-8529-6EAF9FC35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202" y="3761011"/>
            <a:ext cx="9127798" cy="305972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E54D8-2D8F-4061-B0FD-86FD26121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E48BE3-F866-452D-BD5B-C02AAFD309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47787" y="0"/>
            <a:ext cx="4796213" cy="3486373"/>
          </a:xfrm>
        </p:spPr>
      </p:pic>
    </p:spTree>
    <p:extLst>
      <p:ext uri="{BB962C8B-B14F-4D97-AF65-F5344CB8AC3E}">
        <p14:creationId xmlns:p14="http://schemas.microsoft.com/office/powerpoint/2010/main" val="214597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50AC-6C83-4979-ADF0-90DC4C6D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bg1"/>
                </a:solidFill>
              </a:rPr>
              <a:t>התבוננו בגרף שלפניכם וענו: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8C3C-EC9A-4ABB-8958-469651F31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4581B-E678-44EA-B15C-BFE5214A0F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D8059-20A0-4D0C-84FF-940C79762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6614" y="2190677"/>
            <a:ext cx="4041775" cy="639762"/>
          </a:xfrm>
        </p:spPr>
        <p:txBody>
          <a:bodyPr/>
          <a:lstStyle/>
          <a:p>
            <a:pPr algn="r" rtl="1"/>
            <a:r>
              <a:rPr lang="en-US" dirty="0"/>
              <a:t>X</a:t>
            </a:r>
            <a:r>
              <a:rPr lang="he-IL" dirty="0">
                <a:solidFill>
                  <a:srgbClr val="333333"/>
                </a:solidFill>
              </a:rPr>
              <a:t>  א. מה מציין ציר ה- </a:t>
            </a:r>
          </a:p>
          <a:p>
            <a:pPr algn="r" rtl="1"/>
            <a:r>
              <a:rPr lang="en-US" dirty="0">
                <a:solidFill>
                  <a:srgbClr val="333333"/>
                </a:solidFill>
              </a:rPr>
              <a:t>Y</a:t>
            </a:r>
            <a:r>
              <a:rPr lang="he-IL" dirty="0">
                <a:solidFill>
                  <a:srgbClr val="333333"/>
                </a:solidFill>
              </a:rPr>
              <a:t> ב. מה מציין ציר ה- </a:t>
            </a:r>
          </a:p>
          <a:p>
            <a:pPr algn="r" rtl="1"/>
            <a:r>
              <a:rPr lang="he-IL" dirty="0">
                <a:solidFill>
                  <a:srgbClr val="333333"/>
                </a:solidFill>
              </a:rPr>
              <a:t>ג. מה הכותרת של הגרף?</a:t>
            </a:r>
          </a:p>
          <a:p>
            <a:pPr algn="r" rtl="1"/>
            <a:r>
              <a:rPr lang="he-IL" dirty="0">
                <a:solidFill>
                  <a:srgbClr val="333333"/>
                </a:solidFill>
              </a:rPr>
              <a:t>ד.איזו מסקנה ניתן להגיע מגרף זה?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AF5A3DA-5A50-4124-9EA0-1B8F15FFA62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0" y="2584534"/>
            <a:ext cx="5796136" cy="4301819"/>
          </a:xfrm>
        </p:spPr>
      </p:pic>
    </p:spTree>
    <p:extLst>
      <p:ext uri="{BB962C8B-B14F-4D97-AF65-F5344CB8AC3E}">
        <p14:creationId xmlns:p14="http://schemas.microsoft.com/office/powerpoint/2010/main" val="110219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639" y="96386"/>
            <a:ext cx="3311525" cy="649288"/>
          </a:xfrm>
        </p:spPr>
        <p:txBody>
          <a:bodyPr/>
          <a:lstStyle/>
          <a:p>
            <a:r>
              <a:rPr lang="he-I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מהי פיזיקה? 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946" y="755352"/>
            <a:ext cx="8783935" cy="4032250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he-IL" b="1" dirty="0">
                <a:solidFill>
                  <a:schemeClr val="bg1"/>
                </a:solidFill>
              </a:rPr>
              <a:t>מדע מדוייק העוסק בתופעות טבע.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he-IL" b="1" dirty="0">
                <a:solidFill>
                  <a:schemeClr val="bg1"/>
                </a:solidFill>
              </a:rPr>
              <a:t>פיזיס= טבע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he-IL" sz="3600" b="1" dirty="0">
                <a:solidFill>
                  <a:srgbClr val="333333"/>
                </a:solidFill>
              </a:rPr>
              <a:t>תחומי הפיזיקה </a:t>
            </a:r>
          </a:p>
          <a:p>
            <a:pPr marL="0" indent="0" algn="r">
              <a:lnSpc>
                <a:spcPct val="80000"/>
              </a:lnSpc>
              <a:buNone/>
            </a:pP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Macro, Clock, Glitter, Mechanism, Time">
            <a:extLst>
              <a:ext uri="{FF2B5EF4-FFF2-40B4-BE49-F238E27FC236}">
                <a16:creationId xmlns:a16="http://schemas.microsoft.com/office/drawing/2014/main" id="{E88CEF2C-05A5-47B5-AECE-95E3AE2B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" y="5428506"/>
            <a:ext cx="2455831" cy="147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9534FF-DDB2-4EBA-9EA2-576BDCD13C93}"/>
              </a:ext>
            </a:extLst>
          </p:cNvPr>
          <p:cNvSpPr txBox="1"/>
          <p:nvPr/>
        </p:nvSpPr>
        <p:spPr>
          <a:xfrm>
            <a:off x="683568" y="479715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מכניקה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AA89E-8442-4B95-A614-38B8ECE7E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432" y="5382766"/>
            <a:ext cx="2284413" cy="1522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AF208F-E2CC-4D4C-AFCB-2EFF4D87EAB8}"/>
              </a:ext>
            </a:extLst>
          </p:cNvPr>
          <p:cNvSpPr txBox="1"/>
          <p:nvPr/>
        </p:nvSpPr>
        <p:spPr>
          <a:xfrm>
            <a:off x="3389708" y="4859367"/>
            <a:ext cx="228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תרמודינמיקה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3D7E8-763A-4C33-95C6-FA8DD76D8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611" y="5382765"/>
            <a:ext cx="2391916" cy="15229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F8A4DC-8D6C-4371-8EFE-50488FE776B1}"/>
              </a:ext>
            </a:extLst>
          </p:cNvPr>
          <p:cNvSpPr txBox="1"/>
          <p:nvPr/>
        </p:nvSpPr>
        <p:spPr>
          <a:xfrm>
            <a:off x="6722442" y="4787781"/>
            <a:ext cx="228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אופטיקה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00B123-5261-42C4-A039-13EB03BB8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9" y="3240296"/>
            <a:ext cx="2428875" cy="1619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E8655C-5D01-4FD7-836F-0C3D80A3D02C}"/>
              </a:ext>
            </a:extLst>
          </p:cNvPr>
          <p:cNvSpPr txBox="1"/>
          <p:nvPr/>
        </p:nvSpPr>
        <p:spPr>
          <a:xfrm>
            <a:off x="558250" y="265665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חשמל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66CB08-81A2-4FAD-ADDA-4AFB7044B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8812" y="3188977"/>
            <a:ext cx="2863033" cy="1670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8EA427-687F-4206-A3F9-87DC9FDF5DBA}"/>
              </a:ext>
            </a:extLst>
          </p:cNvPr>
          <p:cNvSpPr txBox="1"/>
          <p:nvPr/>
        </p:nvSpPr>
        <p:spPr>
          <a:xfrm>
            <a:off x="3091942" y="2527987"/>
            <a:ext cx="228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הידרוסטטיקה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8B3678-FA4D-4A46-BF1C-89432FC4D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973" y="3197422"/>
            <a:ext cx="2389910" cy="17049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951E61-8739-48BD-9E25-747A69E85961}"/>
              </a:ext>
            </a:extLst>
          </p:cNvPr>
          <p:cNvSpPr txBox="1"/>
          <p:nvPr/>
        </p:nvSpPr>
        <p:spPr>
          <a:xfrm>
            <a:off x="6215484" y="2491347"/>
            <a:ext cx="261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פיזיקה גרעינית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4627A1-F36E-4879-9603-15EC673E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נוסחא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0D9D9-9902-43E2-BFCE-1EFCEB0DC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251C3-919B-484D-8CD1-070034A786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A862D0-495A-4EFB-9817-3912A7B5B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95737" y="1535113"/>
            <a:ext cx="6491064" cy="639762"/>
          </a:xfrm>
        </p:spPr>
        <p:txBody>
          <a:bodyPr/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קשר מתמטי בין גדלים פיזקליים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EC5106-FBDB-4AB9-952C-196EBBFA44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995936" y="2148037"/>
            <a:ext cx="4968552" cy="3726414"/>
          </a:xfrm>
        </p:spPr>
      </p:pic>
    </p:spTree>
    <p:extLst>
      <p:ext uri="{BB962C8B-B14F-4D97-AF65-F5344CB8AC3E}">
        <p14:creationId xmlns:p14="http://schemas.microsoft.com/office/powerpoint/2010/main" val="2560257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92DF-7350-4023-B0A3-DD547794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קראו עמ ' 23 בנושא תיאוריה, גרף, נוסחא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D60D1-3482-4411-8141-9C2768AA4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F542B5-BE60-4AB8-B69E-324D153AD4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718" y="2281197"/>
            <a:ext cx="9066564" cy="25420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5B974-253D-46E3-A52A-59AE4741A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44656-4741-414A-BE07-912F762972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1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19A9-31FC-45CC-8797-3D2DFB47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מטלות מתוך ספר הלימוד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A258-EF67-4020-A6CE-D9BA2B742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77AF4-B881-4D73-BB83-D18D4C2CA1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52220-480C-4E45-89BB-03C960072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87B20B5-0962-442A-9FB2-CE823EE2984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9905250"/>
              </p:ext>
            </p:extLst>
          </p:nvPr>
        </p:nvGraphicFramePr>
        <p:xfrm>
          <a:off x="755576" y="2174874"/>
          <a:ext cx="7931223" cy="37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741">
                  <a:extLst>
                    <a:ext uri="{9D8B030D-6E8A-4147-A177-3AD203B41FA5}">
                      <a16:colId xmlns:a16="http://schemas.microsoft.com/office/drawing/2014/main" val="1941000677"/>
                    </a:ext>
                  </a:extLst>
                </a:gridCol>
                <a:gridCol w="2643741">
                  <a:extLst>
                    <a:ext uri="{9D8B030D-6E8A-4147-A177-3AD203B41FA5}">
                      <a16:colId xmlns:a16="http://schemas.microsoft.com/office/drawing/2014/main" val="911345798"/>
                    </a:ext>
                  </a:extLst>
                </a:gridCol>
                <a:gridCol w="2643741">
                  <a:extLst>
                    <a:ext uri="{9D8B030D-6E8A-4147-A177-3AD203B41FA5}">
                      <a16:colId xmlns:a16="http://schemas.microsoft.com/office/drawing/2014/main" val="2600219342"/>
                    </a:ext>
                  </a:extLst>
                </a:gridCol>
              </a:tblGrid>
              <a:tr h="946100"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שאלות 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עמ' בספר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הנושא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797537"/>
                  </a:ext>
                </a:extLst>
              </a:tr>
              <a:tr h="946100"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תחומי המדע 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610331"/>
                  </a:ext>
                </a:extLst>
              </a:tr>
              <a:tr h="946100"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תחומי הפיזיקה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321921"/>
                  </a:ext>
                </a:extLst>
              </a:tr>
              <a:tr h="946100"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1-10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26-29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מושגי בסיס בפיזיקה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355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09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F20D0C-6C04-4023-83EE-1FB6E08A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204864"/>
            <a:ext cx="7772400" cy="4464496"/>
          </a:xfrm>
        </p:spPr>
        <p:txBody>
          <a:bodyPr/>
          <a:lstStyle/>
          <a:p>
            <a:pPr algn="r" rtl="1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גוף פיזיקלי</a:t>
            </a:r>
            <a:b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גודל פיזיקלי</a:t>
            </a:r>
            <a:b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תופעה פיזיקלית</a:t>
            </a:r>
            <a:b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מדידה</a:t>
            </a:r>
            <a:b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יחידת מידה</a:t>
            </a:r>
            <a:b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מכשיר מדידה</a:t>
            </a:r>
            <a:b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תיאוריה</a:t>
            </a:r>
            <a:b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גרף </a:t>
            </a:r>
            <a:b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נוסחא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12B7D-9642-4711-B613-35BCA1832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7744" y="338931"/>
            <a:ext cx="4896544" cy="1500187"/>
          </a:xfrm>
        </p:spPr>
        <p:txBody>
          <a:bodyPr/>
          <a:lstStyle/>
          <a:p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מושגים פיזיקליים בסיסיים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46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D84CEA-295F-4B17-ABDF-0D70A756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גוף פיזיקלי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DEC8E-C266-4771-BA2B-36ADE30D9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131" y="1257501"/>
            <a:ext cx="7905579" cy="639762"/>
          </a:xfrm>
        </p:spPr>
        <p:txBody>
          <a:bodyPr/>
          <a:lstStyle/>
          <a:p>
            <a:pPr algn="ctr"/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 חפץ או עצם העשוי מחומר ויש לו צורה, מסה ונפח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B84F40-02F8-46E4-83FC-57DD7C01EF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5839" y="2647949"/>
            <a:ext cx="3132082" cy="203226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894A7E-3CCB-4874-BD0B-706C54EA9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34344" y="1897263"/>
            <a:ext cx="4618856" cy="639762"/>
          </a:xfrm>
        </p:spPr>
        <p:txBody>
          <a:bodyPr/>
          <a:lstStyle/>
          <a:p>
            <a:pPr algn="ctr" rtl="1"/>
            <a:r>
              <a:rPr lang="he-IL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באלו גופים פיזיקליים הבחנתם?</a:t>
            </a:r>
            <a:endParaRPr lang="en-US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23EB9D6-5056-4B22-997F-8255F7AF3A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87159" y="2647950"/>
            <a:ext cx="3132083" cy="2075844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EA3B26-8B04-42CA-BF2E-7A1796B55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49" y="5043281"/>
            <a:ext cx="3132082" cy="21004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A255BC-ABD1-43E2-805F-110CA8F53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5111424"/>
            <a:ext cx="3060355" cy="20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29D868-8847-4AB9-93EE-92554F4C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גודל פיזיקלי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70172-6E0F-4C29-8BE4-96F1B82B1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499176" cy="639762"/>
          </a:xfrm>
        </p:spPr>
        <p:txBody>
          <a:bodyPr/>
          <a:lstStyle/>
          <a:p>
            <a:pPr algn="ctr"/>
            <a:r>
              <a:rPr lang="he-I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אלו גדלים פיזיקליים נמדדים בתמונות הבאות?</a:t>
            </a:r>
            <a:endParaRPr lang="en-US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D911DD3-A2C9-4EE5-9D41-EC9D56397D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2157" y="2314095"/>
            <a:ext cx="4040188" cy="273817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6C116C-F02A-4C72-9526-5A17F927B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9831" y="731837"/>
            <a:ext cx="5626969" cy="639762"/>
          </a:xfrm>
        </p:spPr>
        <p:txBody>
          <a:bodyPr/>
          <a:lstStyle/>
          <a:p>
            <a:pPr algn="r" rtl="1"/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תכונה של גוף פיזיקלי שניתנת למדידה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116FDCA-958D-4832-A93F-0AF23197C1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364701"/>
            <a:ext cx="4041775" cy="2636963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E984B5-9194-4065-907A-86996CCCD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350075"/>
            <a:ext cx="2465461" cy="24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3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05DE2F-A0A1-4DDC-9D46-4BE199D8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תופעה פיזיקלית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78D7F-E023-4A13-9EA0-5FBA66242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51679"/>
            <a:ext cx="7427168" cy="639762"/>
          </a:xfrm>
        </p:spPr>
        <p:txBody>
          <a:bodyPr/>
          <a:lstStyle/>
          <a:p>
            <a:pPr algn="ctr" rtl="1"/>
            <a:r>
              <a:rPr lang="he-IL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אלו חוקים מסבירים את תופעות הטבע הבאות?</a:t>
            </a:r>
            <a:endParaRPr lang="en-US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4DF7E-5383-464A-BE69-CF9C498AE8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5BF445-A1D1-4A32-AA62-71C62D0D2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8" y="1097757"/>
            <a:ext cx="8229600" cy="639762"/>
          </a:xfrm>
        </p:spPr>
        <p:txBody>
          <a:bodyPr/>
          <a:lstStyle/>
          <a:p>
            <a:pPr algn="r" rtl="1"/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התרחשות בטבע שניתן להסביר אותה תוך שימוש בחוקי הפיזיקה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E5B472-151D-4AAA-AF1D-388E38F94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84" y="2707482"/>
            <a:ext cx="8229600" cy="395128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https://media.istockphoto.com/videos/sunlit-treetops-and-falling-autumn-leaves-video-id1134903871?b=1&amp;k=6&amp;m=1134903871&amp;h=DACY1YmBl4qss_YLydWlPiQwsQaxVU-eVTLCPPwnAZE=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2F7999-4AA4-4E3E-A322-0A8710847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4" y="4844456"/>
            <a:ext cx="3291880" cy="20086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D2AC55-5389-4540-9595-A46C70528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120" y="4860937"/>
            <a:ext cx="2963466" cy="19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398551-16FF-4C40-857A-C1D321CF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74239"/>
            <a:ext cx="8229600" cy="1143000"/>
          </a:xfrm>
        </p:spPr>
        <p:txBody>
          <a:bodyPr/>
          <a:lstStyle/>
          <a:p>
            <a:pPr algn="l"/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מדידה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BA205-1A55-4B35-92A1-72EEB921B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3968" y="5643999"/>
            <a:ext cx="4860032" cy="639762"/>
          </a:xfrm>
        </p:spPr>
        <p:txBody>
          <a:bodyPr/>
          <a:lstStyle/>
          <a:p>
            <a:pPr algn="r" rtl="1"/>
            <a:r>
              <a:rPr lang="he-IL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מהו הגודל הפיזיקלי שמעניין אותנו בתמונה ומהו הגודל הפיזיקלי הידוע המשמש למדידה?</a:t>
            </a:r>
            <a:endParaRPr lang="en-US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BEE7F-35F4-4569-9228-9D06065070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15A2-DA33-4B84-A25C-D1A76A0BC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03648" y="3109119"/>
            <a:ext cx="7499176" cy="639762"/>
          </a:xfrm>
        </p:spPr>
        <p:txBody>
          <a:bodyPr/>
          <a:lstStyle/>
          <a:p>
            <a:pPr algn="r"/>
            <a:r>
              <a:rPr lang="he-IL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השוואה</a:t>
            </a:r>
            <a:r>
              <a:rPr lang="he-IL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של גודל פיזיקלי שמעניין אותנו לגודל פיזקלי האחר הידוע ומשמש כקנה מידה. </a:t>
            </a:r>
          </a:p>
          <a:p>
            <a:pPr algn="r"/>
            <a:r>
              <a:rPr lang="he-IL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תוצאת המדידה נרשמת כמספר ולידו יחידת מידה. </a:t>
            </a:r>
          </a:p>
          <a:p>
            <a:pPr algn="r"/>
            <a:r>
              <a:rPr lang="he-IL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אין משמעות פיזיקלית ללא ציון יחידת מידה. </a:t>
            </a:r>
            <a:endParaRPr lang="en-US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C49E336-AD00-430C-AD37-79C132F09CF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0" y="4161697"/>
            <a:ext cx="4041775" cy="2696303"/>
          </a:xfrm>
        </p:spPr>
      </p:pic>
    </p:spTree>
    <p:extLst>
      <p:ext uri="{BB962C8B-B14F-4D97-AF65-F5344CB8AC3E}">
        <p14:creationId xmlns:p14="http://schemas.microsoft.com/office/powerpoint/2010/main" val="97404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213C-6C64-48AA-B504-1BB50576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0EF52-96AA-4F23-88E4-8DDAF3335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9772A-34C9-4809-8912-529E5A0288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3ABE8-7BD7-4E87-A3A2-C2DBC4CF4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DE61D9BB-D695-42FF-9B50-9EC6CF203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2410" y="3789040"/>
            <a:ext cx="9176409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14531-A2BC-4CCC-ADAA-AEB8995851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6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92DF-7350-4023-B0A3-DD547794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קראו עמ ' 20- 21 בנושא מדידה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D60D1-3482-4411-8141-9C2768AA4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F542B5-BE60-4AB8-B69E-324D153AD4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718" y="2281197"/>
            <a:ext cx="9066564" cy="25420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5B974-253D-46E3-A52A-59AE4741A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44656-4741-414A-BE07-912F762972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46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3">
      <a:dk1>
        <a:srgbClr val="5F5F5F"/>
      </a:dk1>
      <a:lt1>
        <a:srgbClr val="FFFFFF"/>
      </a:lt1>
      <a:dk2>
        <a:srgbClr val="006600"/>
      </a:dk2>
      <a:lt2>
        <a:srgbClr val="FFCC99"/>
      </a:lt2>
      <a:accent1>
        <a:srgbClr val="00CC00"/>
      </a:accent1>
      <a:accent2>
        <a:srgbClr val="CC9900"/>
      </a:accent2>
      <a:accent3>
        <a:srgbClr val="FFFFFF"/>
      </a:accent3>
      <a:accent4>
        <a:srgbClr val="505050"/>
      </a:accent4>
      <a:accent5>
        <a:srgbClr val="AAE2AA"/>
      </a:accent5>
      <a:accent6>
        <a:srgbClr val="B98A00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5F5F5F"/>
        </a:dk1>
        <a:lt1>
          <a:srgbClr val="FFFFFF"/>
        </a:lt1>
        <a:dk2>
          <a:srgbClr val="006600"/>
        </a:dk2>
        <a:lt2>
          <a:srgbClr val="FFCC99"/>
        </a:lt2>
        <a:accent1>
          <a:srgbClr val="33CC33"/>
        </a:accent1>
        <a:accent2>
          <a:srgbClr val="CC9900"/>
        </a:accent2>
        <a:accent3>
          <a:srgbClr val="FFFFFF"/>
        </a:accent3>
        <a:accent4>
          <a:srgbClr val="505050"/>
        </a:accent4>
        <a:accent5>
          <a:srgbClr val="ADE2AD"/>
        </a:accent5>
        <a:accent6>
          <a:srgbClr val="B98A00"/>
        </a:accent6>
        <a:hlink>
          <a:srgbClr val="FF9900"/>
        </a:hlink>
        <a:folHlink>
          <a:srgbClr val="DFF5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5F5F5F"/>
        </a:dk1>
        <a:lt1>
          <a:srgbClr val="FFFFFF"/>
        </a:lt1>
        <a:dk2>
          <a:srgbClr val="006600"/>
        </a:dk2>
        <a:lt2>
          <a:srgbClr val="FFCC99"/>
        </a:lt2>
        <a:accent1>
          <a:srgbClr val="339966"/>
        </a:accent1>
        <a:accent2>
          <a:srgbClr val="CC9900"/>
        </a:accent2>
        <a:accent3>
          <a:srgbClr val="FFFFFF"/>
        </a:accent3>
        <a:accent4>
          <a:srgbClr val="505050"/>
        </a:accent4>
        <a:accent5>
          <a:srgbClr val="ADCAB8"/>
        </a:accent5>
        <a:accent6>
          <a:srgbClr val="B98A00"/>
        </a:accent6>
        <a:hlink>
          <a:srgbClr val="FF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5F5F5F"/>
        </a:dk1>
        <a:lt1>
          <a:srgbClr val="FFFFFF"/>
        </a:lt1>
        <a:dk2>
          <a:srgbClr val="006600"/>
        </a:dk2>
        <a:lt2>
          <a:srgbClr val="FFCC99"/>
        </a:lt2>
        <a:accent1>
          <a:srgbClr val="00CC00"/>
        </a:accent1>
        <a:accent2>
          <a:srgbClr val="CC9900"/>
        </a:accent2>
        <a:accent3>
          <a:srgbClr val="FFFFFF"/>
        </a:accent3>
        <a:accent4>
          <a:srgbClr val="505050"/>
        </a:accent4>
        <a:accent5>
          <a:srgbClr val="AAE2AA"/>
        </a:accent5>
        <a:accent6>
          <a:srgbClr val="B98A00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13157</TotalTime>
  <Words>441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Tahoma</vt:lpstr>
      <vt:lpstr>template</vt:lpstr>
      <vt:lpstr>מהי פיזיקה? גדלים פיזקליים, מושגים בסיסיים</vt:lpstr>
      <vt:lpstr>מהי פיזיקה? </vt:lpstr>
      <vt:lpstr>גוף פיזיקלי גודל פיזיקלי תופעה פיזיקלית מדידה יחידת מידה מכשיר מדידה תיאוריה גרף  נוסחא</vt:lpstr>
      <vt:lpstr>גוף פיזיקלי</vt:lpstr>
      <vt:lpstr>גודל פיזיקלי</vt:lpstr>
      <vt:lpstr>תופעה פיזיקלית</vt:lpstr>
      <vt:lpstr>מדידה</vt:lpstr>
      <vt:lpstr>PowerPoint Presentation</vt:lpstr>
      <vt:lpstr>קראו עמ ' 20- 21 בנושא מדידה</vt:lpstr>
      <vt:lpstr>יחידת מידה</vt:lpstr>
      <vt:lpstr>PowerPoint Presentation</vt:lpstr>
      <vt:lpstr>מכשיר מדידה</vt:lpstr>
      <vt:lpstr>גדלים פיזיקליים, מכשירי מדידה ויחידות מידה</vt:lpstr>
      <vt:lpstr>גדלים פיזיקליים, מכשירי מדידה ויחידות מידה</vt:lpstr>
      <vt:lpstr>קראו עמ' 21 - 22 בנושא יחידת מידה ומכשירי מדידה</vt:lpstr>
      <vt:lpstr>תיאוריה</vt:lpstr>
      <vt:lpstr>גרף</vt:lpstr>
      <vt:lpstr>גרף</vt:lpstr>
      <vt:lpstr>התבוננו בגרף שלפניכם וענו:</vt:lpstr>
      <vt:lpstr>נוסחא</vt:lpstr>
      <vt:lpstr>קראו עמ ' 23 בנושא תיאוריה, גרף, נוסחא</vt:lpstr>
      <vt:lpstr>מטלות מתוך ספר הלימוד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Chen</cp:lastModifiedBy>
  <cp:revision>15</cp:revision>
  <dcterms:created xsi:type="dcterms:W3CDTF">2005-09-09T13:55:20Z</dcterms:created>
  <dcterms:modified xsi:type="dcterms:W3CDTF">2020-07-27T19:15:24Z</dcterms:modified>
</cp:coreProperties>
</file>