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94" r:id="rId2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5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lvl="5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lvl="6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lvl="7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lvl="8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1pPr>
            <a:lvl2pPr marL="914400" lvl="1" indent="-3175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2pPr>
            <a:lvl3pPr marL="1371600" lvl="2" indent="-3175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3pPr>
            <a:lvl4pPr marL="1828800" lvl="3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4pPr>
            <a:lvl5pPr marL="2286000" lvl="4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5pPr>
            <a:lvl6pPr marL="2743200" lvl="5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6pPr>
            <a:lvl7pPr marL="3200400" lvl="6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7pPr>
            <a:lvl8pPr marL="3657600" lvl="7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8pPr>
            <a:lvl9pPr marL="4114800" lvl="8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מקטע עליונה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lvl="5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lvl="6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lvl="7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lvl="8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1pPr>
            <a:lvl2pPr marL="914400" lvl="1" indent="-3175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2pPr>
            <a:lvl3pPr marL="1371600" lvl="2" indent="-3175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3pPr>
            <a:lvl4pPr marL="1828800" lvl="3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4pPr>
            <a:lvl5pPr marL="2286000" lvl="4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5pPr>
            <a:lvl6pPr marL="2743200" lvl="5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6pPr>
            <a:lvl7pPr marL="3200400" lvl="6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7pPr>
            <a:lvl8pPr marL="3657600" lvl="7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8pPr>
            <a:lvl9pPr marL="4114800" lvl="8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lvl="5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lvl="6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lvl="7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lvl="8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1pPr>
            <a:lvl2pPr marL="914400" lvl="1" indent="-3175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2pPr>
            <a:lvl3pPr marL="1371600" lvl="2" indent="-3175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3pPr>
            <a:lvl4pPr marL="1828800" lvl="3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4pPr>
            <a:lvl5pPr marL="2286000" lvl="4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5pPr>
            <a:lvl6pPr marL="2743200" lvl="5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6pPr>
            <a:lvl7pPr marL="3200400" lvl="6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7pPr>
            <a:lvl8pPr marL="3657600" lvl="7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8pPr>
            <a:lvl9pPr marL="4114800" lvl="8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מונה עם כיתוב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וכן עם כיתוב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lvl="5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lvl="6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lvl="7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lvl="8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lvl="5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lvl="6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lvl="7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lvl="8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0" marR="0" lvl="1" indent="-88900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marR="0" lvl="5" indent="-88900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marR="0" lvl="6" indent="-889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marR="0" lvl="7" indent="-88900" algn="ct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marR="0" lvl="8" indent="-88900" algn="ct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1pPr>
            <a:lvl2pPr marL="914400" marR="0" lvl="1" indent="-3175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2pPr>
            <a:lvl3pPr marL="1371600" marR="0" lvl="2" indent="-3175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3pPr>
            <a:lvl4pPr marL="1828800" marR="0" lvl="3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4pPr>
            <a:lvl5pPr marL="2286000" marR="0" lvl="4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5pPr>
            <a:lvl6pPr marL="2743200" marR="0" lvl="5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6pPr>
            <a:lvl7pPr marL="3200400" marR="0" lvl="6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7pPr>
            <a:lvl8pPr marL="3657600" marR="0" lvl="7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8pPr>
            <a:lvl9pPr marL="4114800" marR="0" lvl="8" indent="-3175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r" rt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r" rtl="1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אורך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206375" y="1600200"/>
            <a:ext cx="86868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מדידת אורכים נעשית בעזרת מטר.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יש הרבה מאד יחידות אורך.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יחידות האורך הבסיסיות :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ק"מ, מטר, ס"מ, מ"מ ......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יש מגוון פיתרונות טכנולוגיים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של כלים למדידת אורך.</a:t>
            </a:r>
            <a:endParaRPr/>
          </a:p>
        </p:txBody>
      </p:sp>
      <p:pic>
        <p:nvPicPr>
          <p:cNvPr id="94" name="Google Shape;94;p14" descr="מדידה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850" y="2205037"/>
            <a:ext cx="3386137" cy="436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נפח נוזלים בעזרת משורה</a:t>
            </a:r>
            <a:endParaRPr/>
          </a:p>
        </p:txBody>
      </p:sp>
      <p:sp>
        <p:nvSpPr>
          <p:cNvPr id="264" name="Google Shape;264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המשורה בנויה מגליל שקוף עליו מסומנים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יחידות מדידה :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נפחים מודדים בסמ"ק או מ"ל.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סמ"ק = 1 מ"ל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כתבו לנו,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באיזו משורה עדיף למדוד נפח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נוזל אם ידוע ששתי המשורות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שוות נפח</a:t>
            </a: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? </a:t>
            </a:r>
            <a:endParaRPr/>
          </a:p>
        </p:txBody>
      </p:sp>
      <p:grpSp>
        <p:nvGrpSpPr>
          <p:cNvPr id="265" name="Google Shape;265;p30"/>
          <p:cNvGrpSpPr/>
          <p:nvPr/>
        </p:nvGrpSpPr>
        <p:grpSpPr>
          <a:xfrm>
            <a:off x="395287" y="1195387"/>
            <a:ext cx="1008062" cy="5373687"/>
            <a:chOff x="395287" y="1484312"/>
            <a:chExt cx="1008062" cy="5373687"/>
          </a:xfrm>
        </p:grpSpPr>
        <p:sp>
          <p:nvSpPr>
            <p:cNvPr id="266" name="Google Shape;266;p30"/>
            <p:cNvSpPr txBox="1"/>
            <p:nvPr/>
          </p:nvSpPr>
          <p:spPr>
            <a:xfrm>
              <a:off x="611187" y="1484312"/>
              <a:ext cx="504825" cy="519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pic>
          <p:nvPicPr>
            <p:cNvPr id="267" name="Google Shape;267;p30" descr="ארלנמייר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95287" y="1836737"/>
              <a:ext cx="1008062" cy="502126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68" name="Google Shape;268;p30"/>
          <p:cNvGrpSpPr/>
          <p:nvPr/>
        </p:nvGrpSpPr>
        <p:grpSpPr>
          <a:xfrm>
            <a:off x="1619250" y="3840162"/>
            <a:ext cx="1512887" cy="2646362"/>
            <a:chOff x="1619250" y="4149725"/>
            <a:chExt cx="1512887" cy="2646362"/>
          </a:xfrm>
        </p:grpSpPr>
        <p:sp>
          <p:nvSpPr>
            <p:cNvPr id="269" name="Google Shape;269;p30"/>
            <p:cNvSpPr txBox="1"/>
            <p:nvPr/>
          </p:nvSpPr>
          <p:spPr>
            <a:xfrm>
              <a:off x="2051050" y="4149725"/>
              <a:ext cx="504825" cy="519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pic>
          <p:nvPicPr>
            <p:cNvPr id="270" name="Google Shape;270;p30" descr="ארלנמייר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619250" y="4735512"/>
              <a:ext cx="1512887" cy="20605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נפח נוזלים בעזרת משורה</a:t>
            </a:r>
            <a:endParaRPr/>
          </a:p>
        </p:txBody>
      </p:sp>
      <p:sp>
        <p:nvSpPr>
          <p:cNvPr id="276" name="Google Shape;276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068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באיזו משורה עדיף למדוד נפח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נוזל אם ידוע ששתי המשורות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שוות נפח</a:t>
            </a: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? הסבר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עדיף להשתמש במשורה 1.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משורה 1 היא צרה וארוכה ולכן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המרווח בין השנתות גדול יותר.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קריאת הנפח במשורה 1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מדויקת יותר.</a:t>
            </a:r>
            <a:endParaRPr/>
          </a:p>
        </p:txBody>
      </p:sp>
      <p:grpSp>
        <p:nvGrpSpPr>
          <p:cNvPr id="277" name="Google Shape;277;p31"/>
          <p:cNvGrpSpPr/>
          <p:nvPr/>
        </p:nvGrpSpPr>
        <p:grpSpPr>
          <a:xfrm>
            <a:off x="395287" y="1174750"/>
            <a:ext cx="1008062" cy="5373687"/>
            <a:chOff x="395287" y="1484312"/>
            <a:chExt cx="1008062" cy="5373687"/>
          </a:xfrm>
        </p:grpSpPr>
        <p:sp>
          <p:nvSpPr>
            <p:cNvPr id="278" name="Google Shape;278;p31"/>
            <p:cNvSpPr txBox="1"/>
            <p:nvPr/>
          </p:nvSpPr>
          <p:spPr>
            <a:xfrm>
              <a:off x="611187" y="1484312"/>
              <a:ext cx="504825" cy="519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pic>
          <p:nvPicPr>
            <p:cNvPr id="279" name="Google Shape;279;p31" descr="ארלנמייר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95287" y="1836737"/>
              <a:ext cx="1008062" cy="502126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80" name="Google Shape;280;p31"/>
          <p:cNvGrpSpPr/>
          <p:nvPr/>
        </p:nvGrpSpPr>
        <p:grpSpPr>
          <a:xfrm>
            <a:off x="1474787" y="3819525"/>
            <a:ext cx="1512887" cy="2646362"/>
            <a:chOff x="1619250" y="4149725"/>
            <a:chExt cx="1512887" cy="2646362"/>
          </a:xfrm>
        </p:grpSpPr>
        <p:sp>
          <p:nvSpPr>
            <p:cNvPr id="281" name="Google Shape;281;p31"/>
            <p:cNvSpPr txBox="1"/>
            <p:nvPr/>
          </p:nvSpPr>
          <p:spPr>
            <a:xfrm>
              <a:off x="2051050" y="4149725"/>
              <a:ext cx="504825" cy="519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pic>
          <p:nvPicPr>
            <p:cNvPr id="282" name="Google Shape;282;p31" descr="ארלנמייר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619250" y="4735512"/>
              <a:ext cx="1512887" cy="20605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נפח נוזלים</a:t>
            </a:r>
            <a:endParaRPr/>
          </a:p>
        </p:txBody>
      </p:sp>
      <p:sp>
        <p:nvSpPr>
          <p:cNvPr id="288" name="Google Shape;288;p32"/>
          <p:cNvSpPr txBox="1">
            <a:spLocks noGrp="1"/>
          </p:cNvSpPr>
          <p:nvPr>
            <p:ph type="body" idx="1"/>
          </p:nvPr>
        </p:nvSpPr>
        <p:spPr>
          <a:xfrm>
            <a:off x="539750" y="866775"/>
            <a:ext cx="8604250" cy="578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בתמונה 6 משורות :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סמ"ק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 סמ"ק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 סמ"ק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 סמ"ק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150 סמ"ק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 סמ"ק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באיזה משורה ניתן למדוד </a:t>
            </a:r>
            <a:r>
              <a:rPr lang="en-US" sz="36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בדיוק רב</a:t>
            </a: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, נפח של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20 סמ"ק ומדוע ?</a:t>
            </a:r>
            <a:endParaRPr/>
          </a:p>
        </p:txBody>
      </p:sp>
      <p:grpSp>
        <p:nvGrpSpPr>
          <p:cNvPr id="289" name="Google Shape;289;p32"/>
          <p:cNvGrpSpPr/>
          <p:nvPr/>
        </p:nvGrpSpPr>
        <p:grpSpPr>
          <a:xfrm>
            <a:off x="188912" y="1658937"/>
            <a:ext cx="6345237" cy="3914775"/>
            <a:chOff x="188912" y="1658937"/>
            <a:chExt cx="6345237" cy="3914775"/>
          </a:xfrm>
        </p:grpSpPr>
        <p:pic>
          <p:nvPicPr>
            <p:cNvPr id="290" name="Google Shape;290;p32" descr="משורה2"/>
            <p:cNvPicPr preferRelativeResize="0"/>
            <p:nvPr/>
          </p:nvPicPr>
          <p:blipFill rotWithShape="1">
            <a:blip r:embed="rId3">
              <a:alphaModFix/>
            </a:blip>
            <a:srcRect l="9378"/>
            <a:stretch/>
          </p:blipFill>
          <p:spPr>
            <a:xfrm>
              <a:off x="268287" y="1658937"/>
              <a:ext cx="6265862" cy="39147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1" name="Google Shape;291;p32"/>
            <p:cNvSpPr txBox="1"/>
            <p:nvPr/>
          </p:nvSpPr>
          <p:spPr>
            <a:xfrm>
              <a:off x="188912" y="3348037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292" name="Google Shape;292;p32"/>
            <p:cNvSpPr txBox="1"/>
            <p:nvPr/>
          </p:nvSpPr>
          <p:spPr>
            <a:xfrm>
              <a:off x="971550" y="3192462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293" name="Google Shape;293;p32"/>
            <p:cNvSpPr txBox="1"/>
            <p:nvPr/>
          </p:nvSpPr>
          <p:spPr>
            <a:xfrm>
              <a:off x="1846262" y="2811462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294" name="Google Shape;294;p32"/>
            <p:cNvSpPr txBox="1"/>
            <p:nvPr/>
          </p:nvSpPr>
          <p:spPr>
            <a:xfrm>
              <a:off x="2741612" y="2338387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  <p:sp>
          <p:nvSpPr>
            <p:cNvPr id="295" name="Google Shape;295;p32"/>
            <p:cNvSpPr txBox="1"/>
            <p:nvPr/>
          </p:nvSpPr>
          <p:spPr>
            <a:xfrm>
              <a:off x="3811587" y="1762125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296" name="Google Shape;296;p32"/>
            <p:cNvSpPr txBox="1"/>
            <p:nvPr/>
          </p:nvSpPr>
          <p:spPr>
            <a:xfrm>
              <a:off x="5940425" y="1844675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3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נפח נוזלים</a:t>
            </a:r>
            <a:endParaRPr/>
          </a:p>
        </p:txBody>
      </p:sp>
      <p:sp>
        <p:nvSpPr>
          <p:cNvPr id="302" name="Google Shape;302;p33"/>
          <p:cNvSpPr txBox="1">
            <a:spLocks noGrp="1"/>
          </p:cNvSpPr>
          <p:nvPr>
            <p:ph type="body" idx="1"/>
          </p:nvPr>
        </p:nvSpPr>
        <p:spPr>
          <a:xfrm>
            <a:off x="0" y="1011237"/>
            <a:ext cx="9144000" cy="578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באיזה משורה ניתן למדוד </a:t>
            </a:r>
            <a:r>
              <a:rPr lang="en-US" sz="36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במדויק רב</a:t>
            </a: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, נפח של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20 סמ"ק ומדוע ? </a:t>
            </a:r>
            <a:r>
              <a:rPr lang="en-US" sz="36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משורה 2.</a:t>
            </a:r>
            <a:endParaRPr sz="3600" b="1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משורה 2 גם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מכילה את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הנפח הדרוש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וגם יחסית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הכי צרה,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כך שקריאת השנתות בה הכי מדויקת.</a:t>
            </a:r>
            <a:endParaRPr/>
          </a:p>
        </p:txBody>
      </p:sp>
      <p:grpSp>
        <p:nvGrpSpPr>
          <p:cNvPr id="303" name="Google Shape;303;p33"/>
          <p:cNvGrpSpPr/>
          <p:nvPr/>
        </p:nvGrpSpPr>
        <p:grpSpPr>
          <a:xfrm>
            <a:off x="127000" y="2336800"/>
            <a:ext cx="6345237" cy="3914775"/>
            <a:chOff x="188912" y="1658937"/>
            <a:chExt cx="6345237" cy="3914775"/>
          </a:xfrm>
        </p:grpSpPr>
        <p:pic>
          <p:nvPicPr>
            <p:cNvPr id="304" name="Google Shape;304;p33" descr="משורה2"/>
            <p:cNvPicPr preferRelativeResize="0"/>
            <p:nvPr/>
          </p:nvPicPr>
          <p:blipFill rotWithShape="1">
            <a:blip r:embed="rId3">
              <a:alphaModFix/>
            </a:blip>
            <a:srcRect l="9378"/>
            <a:stretch/>
          </p:blipFill>
          <p:spPr>
            <a:xfrm>
              <a:off x="268287" y="1658937"/>
              <a:ext cx="6265862" cy="39147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5" name="Google Shape;305;p33"/>
            <p:cNvSpPr txBox="1"/>
            <p:nvPr/>
          </p:nvSpPr>
          <p:spPr>
            <a:xfrm>
              <a:off x="188912" y="3348037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306" name="Google Shape;306;p33"/>
            <p:cNvSpPr txBox="1"/>
            <p:nvPr/>
          </p:nvSpPr>
          <p:spPr>
            <a:xfrm>
              <a:off x="971550" y="3192462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307" name="Google Shape;307;p33"/>
            <p:cNvSpPr txBox="1"/>
            <p:nvPr/>
          </p:nvSpPr>
          <p:spPr>
            <a:xfrm>
              <a:off x="1846262" y="2811462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308" name="Google Shape;308;p33"/>
            <p:cNvSpPr txBox="1"/>
            <p:nvPr/>
          </p:nvSpPr>
          <p:spPr>
            <a:xfrm>
              <a:off x="2741612" y="2338387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  <p:sp>
          <p:nvSpPr>
            <p:cNvPr id="309" name="Google Shape;309;p33"/>
            <p:cNvSpPr txBox="1"/>
            <p:nvPr/>
          </p:nvSpPr>
          <p:spPr>
            <a:xfrm>
              <a:off x="3811587" y="1762125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310" name="Google Shape;310;p33"/>
            <p:cNvSpPr txBox="1"/>
            <p:nvPr/>
          </p:nvSpPr>
          <p:spPr>
            <a:xfrm>
              <a:off x="5940425" y="1844675"/>
              <a:ext cx="431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נפח</a:t>
            </a:r>
            <a:endParaRPr/>
          </a:p>
        </p:txBody>
      </p:sp>
      <p:sp>
        <p:nvSpPr>
          <p:cNvPr id="316" name="Google Shape;316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נתונות תיבה וקובייה.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כיצד נדע אם נפחם שווה ?</a:t>
            </a:r>
            <a:endParaRPr/>
          </a:p>
        </p:txBody>
      </p:sp>
      <p:sp>
        <p:nvSpPr>
          <p:cNvPr id="317" name="Google Shape;317;p34"/>
          <p:cNvSpPr/>
          <p:nvPr/>
        </p:nvSpPr>
        <p:spPr>
          <a:xfrm>
            <a:off x="684212" y="3716337"/>
            <a:ext cx="2520950" cy="2233612"/>
          </a:xfrm>
          <a:prstGeom prst="cube">
            <a:avLst>
              <a:gd name="adj" fmla="val 25000"/>
            </a:avLst>
          </a:prstGeom>
          <a:gradFill>
            <a:gsLst>
              <a:gs pos="0">
                <a:srgbClr val="CCCC00"/>
              </a:gs>
              <a:gs pos="100000">
                <a:srgbClr val="5E5E00">
                  <a:alpha val="66666"/>
                </a:srgbClr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8" name="Google Shape;318;p34"/>
          <p:cNvGrpSpPr/>
          <p:nvPr/>
        </p:nvGrpSpPr>
        <p:grpSpPr>
          <a:xfrm>
            <a:off x="3694112" y="4425950"/>
            <a:ext cx="3267075" cy="1536700"/>
            <a:chOff x="3694112" y="4425950"/>
            <a:chExt cx="3267075" cy="1536700"/>
          </a:xfrm>
        </p:grpSpPr>
        <p:pic>
          <p:nvPicPr>
            <p:cNvPr id="319" name="Google Shape;319;p3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694112" y="4425950"/>
              <a:ext cx="3267075" cy="1536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0" name="Google Shape;320;p34"/>
            <p:cNvSpPr txBox="1"/>
            <p:nvPr/>
          </p:nvSpPr>
          <p:spPr>
            <a:xfrm>
              <a:off x="3708400" y="4816475"/>
              <a:ext cx="2862262" cy="1135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שיטה</a:t>
            </a:r>
            <a:r>
              <a:rPr lang="en-US" sz="4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lang="en-US" sz="44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</a:t>
            </a:r>
            <a:r>
              <a:rPr lang="en-US" sz="4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נפח</a:t>
            </a:r>
            <a:endParaRPr dirty="0"/>
          </a:p>
        </p:txBody>
      </p:sp>
      <p:sp>
        <p:nvSpPr>
          <p:cNvPr id="326" name="Google Shape;326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נמדוד אורך רוחב וגובה.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אורך х רוחב х גובה = נפח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כיצד נדע אם נפחם שווה ?</a:t>
            </a:r>
            <a:endParaRPr/>
          </a:p>
          <a:p>
            <a:pPr marL="342900" marR="0" lvl="0" indent="-114300" algn="r" rtl="1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1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7" name="Google Shape;327;p35"/>
          <p:cNvGrpSpPr/>
          <p:nvPr/>
        </p:nvGrpSpPr>
        <p:grpSpPr>
          <a:xfrm>
            <a:off x="0" y="3716337"/>
            <a:ext cx="3813175" cy="2816225"/>
            <a:chOff x="0" y="3716337"/>
            <a:chExt cx="3813175" cy="2816225"/>
          </a:xfrm>
        </p:grpSpPr>
        <p:sp>
          <p:nvSpPr>
            <p:cNvPr id="328" name="Google Shape;328;p35"/>
            <p:cNvSpPr/>
            <p:nvPr/>
          </p:nvSpPr>
          <p:spPr>
            <a:xfrm>
              <a:off x="684212" y="3716337"/>
              <a:ext cx="2520950" cy="2233612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rgbClr val="CCCC00"/>
                </a:gs>
                <a:gs pos="100000">
                  <a:srgbClr val="5E5E00">
                    <a:alpha val="66666"/>
                  </a:srgbClr>
                </a:gs>
              </a:gsLst>
              <a:lin ang="5400000" scaled="0"/>
            </a:gra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29" name="Google Shape;329;p35"/>
            <p:cNvCxnSpPr/>
            <p:nvPr/>
          </p:nvCxnSpPr>
          <p:spPr>
            <a:xfrm>
              <a:off x="755650" y="6165850"/>
              <a:ext cx="1871662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30" name="Google Shape;330;p35"/>
            <p:cNvCxnSpPr/>
            <p:nvPr/>
          </p:nvCxnSpPr>
          <p:spPr>
            <a:xfrm flipH="1">
              <a:off x="2771775" y="5516562"/>
              <a:ext cx="647700" cy="649287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31" name="Google Shape;331;p35"/>
            <p:cNvCxnSpPr/>
            <p:nvPr/>
          </p:nvCxnSpPr>
          <p:spPr>
            <a:xfrm>
              <a:off x="468312" y="4354512"/>
              <a:ext cx="0" cy="158432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sp>
          <p:nvSpPr>
            <p:cNvPr id="332" name="Google Shape;332;p35"/>
            <p:cNvSpPr txBox="1"/>
            <p:nvPr/>
          </p:nvSpPr>
          <p:spPr>
            <a:xfrm>
              <a:off x="0" y="3789362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 ס"מ</a:t>
              </a:r>
              <a:endParaRPr/>
            </a:p>
          </p:txBody>
        </p:sp>
        <p:sp>
          <p:nvSpPr>
            <p:cNvPr id="333" name="Google Shape;333;p35"/>
            <p:cNvSpPr txBox="1"/>
            <p:nvPr/>
          </p:nvSpPr>
          <p:spPr>
            <a:xfrm>
              <a:off x="971550" y="61658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 ס"מ</a:t>
              </a:r>
              <a:endParaRPr/>
            </a:p>
          </p:txBody>
        </p:sp>
        <p:sp>
          <p:nvSpPr>
            <p:cNvPr id="334" name="Google Shape;334;p35"/>
            <p:cNvSpPr txBox="1"/>
            <p:nvPr/>
          </p:nvSpPr>
          <p:spPr>
            <a:xfrm>
              <a:off x="2876550" y="57340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 ס"מ</a:t>
              </a:r>
              <a:endParaRPr/>
            </a:p>
          </p:txBody>
        </p:sp>
      </p:grpSp>
      <p:grpSp>
        <p:nvGrpSpPr>
          <p:cNvPr id="335" name="Google Shape;335;p35"/>
          <p:cNvGrpSpPr/>
          <p:nvPr/>
        </p:nvGrpSpPr>
        <p:grpSpPr>
          <a:xfrm>
            <a:off x="4992687" y="4222750"/>
            <a:ext cx="4151313" cy="2309812"/>
            <a:chOff x="4992687" y="4222750"/>
            <a:chExt cx="4151313" cy="2309812"/>
          </a:xfrm>
        </p:grpSpPr>
        <p:grpSp>
          <p:nvGrpSpPr>
            <p:cNvPr id="336" name="Google Shape;336;p35"/>
            <p:cNvGrpSpPr/>
            <p:nvPr/>
          </p:nvGrpSpPr>
          <p:grpSpPr>
            <a:xfrm>
              <a:off x="4992687" y="4638675"/>
              <a:ext cx="3554412" cy="1255712"/>
              <a:chOff x="0" y="0"/>
              <a:chExt cx="2147483647" cy="2147483646"/>
            </a:xfrm>
          </p:grpSpPr>
          <p:pic>
            <p:nvPicPr>
              <p:cNvPr id="337" name="Google Shape;337;p35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0" y="0"/>
                <a:ext cx="2147483647" cy="21474836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38" name="Google Shape;338;p35"/>
              <p:cNvSpPr txBox="1"/>
              <p:nvPr/>
            </p:nvSpPr>
            <p:spPr>
              <a:xfrm>
                <a:off x="6753283" y="548410427"/>
                <a:ext cx="1947030555" cy="15738819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39" name="Google Shape;339;p35"/>
            <p:cNvCxnSpPr/>
            <p:nvPr/>
          </p:nvCxnSpPr>
          <p:spPr>
            <a:xfrm>
              <a:off x="5003800" y="6092825"/>
              <a:ext cx="3055937" cy="11112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40" name="Google Shape;340;p35"/>
            <p:cNvCxnSpPr/>
            <p:nvPr/>
          </p:nvCxnSpPr>
          <p:spPr>
            <a:xfrm flipH="1">
              <a:off x="8193087" y="5589587"/>
              <a:ext cx="555625" cy="493712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41" name="Google Shape;341;p35"/>
            <p:cNvCxnSpPr/>
            <p:nvPr/>
          </p:nvCxnSpPr>
          <p:spPr>
            <a:xfrm>
              <a:off x="8748712" y="4581525"/>
              <a:ext cx="0" cy="93662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sp>
          <p:nvSpPr>
            <p:cNvPr id="342" name="Google Shape;342;p35"/>
            <p:cNvSpPr txBox="1"/>
            <p:nvPr/>
          </p:nvSpPr>
          <p:spPr>
            <a:xfrm>
              <a:off x="5724525" y="61658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32 ס"מ</a:t>
              </a:r>
              <a:endParaRPr/>
            </a:p>
          </p:txBody>
        </p:sp>
        <p:sp>
          <p:nvSpPr>
            <p:cNvPr id="343" name="Google Shape;343;p35"/>
            <p:cNvSpPr txBox="1"/>
            <p:nvPr/>
          </p:nvSpPr>
          <p:spPr>
            <a:xfrm>
              <a:off x="8207375" y="5805487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 ס"מ</a:t>
              </a:r>
              <a:endParaRPr/>
            </a:p>
          </p:txBody>
        </p:sp>
        <p:sp>
          <p:nvSpPr>
            <p:cNvPr id="344" name="Google Shape;344;p35"/>
            <p:cNvSpPr txBox="1"/>
            <p:nvPr/>
          </p:nvSpPr>
          <p:spPr>
            <a:xfrm>
              <a:off x="8186737" y="42227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 ס"מ</a:t>
              </a: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4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כיצד נדע אם נפחם שווה ?</a:t>
            </a:r>
            <a:endParaRPr/>
          </a:p>
        </p:txBody>
      </p:sp>
      <p:sp>
        <p:nvSpPr>
          <p:cNvPr id="350" name="Google Shape;350;p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נמדוד אורך רוחב וגובה.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נחשב את נפחם.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אורך х רוחב х גובה = נפח</a:t>
            </a:r>
            <a:endParaRPr/>
          </a:p>
        </p:txBody>
      </p:sp>
      <p:grpSp>
        <p:nvGrpSpPr>
          <p:cNvPr id="351" name="Google Shape;351;p36"/>
          <p:cNvGrpSpPr/>
          <p:nvPr/>
        </p:nvGrpSpPr>
        <p:grpSpPr>
          <a:xfrm>
            <a:off x="0" y="3716337"/>
            <a:ext cx="3813175" cy="2816225"/>
            <a:chOff x="0" y="3716337"/>
            <a:chExt cx="3813175" cy="2816225"/>
          </a:xfrm>
        </p:grpSpPr>
        <p:sp>
          <p:nvSpPr>
            <p:cNvPr id="352" name="Google Shape;352;p36"/>
            <p:cNvSpPr/>
            <p:nvPr/>
          </p:nvSpPr>
          <p:spPr>
            <a:xfrm>
              <a:off x="684212" y="3716337"/>
              <a:ext cx="2520950" cy="2233612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rgbClr val="CCCC00"/>
                </a:gs>
                <a:gs pos="100000">
                  <a:srgbClr val="5E5E00">
                    <a:alpha val="66666"/>
                  </a:srgbClr>
                </a:gs>
              </a:gsLst>
              <a:lin ang="5400000" scaled="0"/>
            </a:gra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53" name="Google Shape;353;p36"/>
            <p:cNvCxnSpPr/>
            <p:nvPr/>
          </p:nvCxnSpPr>
          <p:spPr>
            <a:xfrm>
              <a:off x="755650" y="6165850"/>
              <a:ext cx="1871662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54" name="Google Shape;354;p36"/>
            <p:cNvCxnSpPr/>
            <p:nvPr/>
          </p:nvCxnSpPr>
          <p:spPr>
            <a:xfrm flipH="1">
              <a:off x="2771775" y="5516562"/>
              <a:ext cx="647700" cy="649287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55" name="Google Shape;355;p36"/>
            <p:cNvCxnSpPr/>
            <p:nvPr/>
          </p:nvCxnSpPr>
          <p:spPr>
            <a:xfrm>
              <a:off x="468312" y="4354512"/>
              <a:ext cx="0" cy="158432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sp>
          <p:nvSpPr>
            <p:cNvPr id="356" name="Google Shape;356;p36"/>
            <p:cNvSpPr txBox="1"/>
            <p:nvPr/>
          </p:nvSpPr>
          <p:spPr>
            <a:xfrm>
              <a:off x="0" y="3789362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 ס"מ</a:t>
              </a:r>
              <a:endParaRPr/>
            </a:p>
          </p:txBody>
        </p:sp>
        <p:sp>
          <p:nvSpPr>
            <p:cNvPr id="357" name="Google Shape;357;p36"/>
            <p:cNvSpPr txBox="1"/>
            <p:nvPr/>
          </p:nvSpPr>
          <p:spPr>
            <a:xfrm>
              <a:off x="971550" y="61658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 ס"מ</a:t>
              </a:r>
              <a:endParaRPr/>
            </a:p>
          </p:txBody>
        </p:sp>
        <p:sp>
          <p:nvSpPr>
            <p:cNvPr id="358" name="Google Shape;358;p36"/>
            <p:cNvSpPr txBox="1"/>
            <p:nvPr/>
          </p:nvSpPr>
          <p:spPr>
            <a:xfrm>
              <a:off x="2876550" y="57340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 ס"מ</a:t>
              </a:r>
              <a:endParaRPr/>
            </a:p>
          </p:txBody>
        </p:sp>
      </p:grpSp>
      <p:grpSp>
        <p:nvGrpSpPr>
          <p:cNvPr id="359" name="Google Shape;359;p36"/>
          <p:cNvGrpSpPr/>
          <p:nvPr/>
        </p:nvGrpSpPr>
        <p:grpSpPr>
          <a:xfrm>
            <a:off x="4992687" y="4222750"/>
            <a:ext cx="4151313" cy="2309812"/>
            <a:chOff x="4992687" y="4222750"/>
            <a:chExt cx="4151313" cy="2309812"/>
          </a:xfrm>
        </p:grpSpPr>
        <p:grpSp>
          <p:nvGrpSpPr>
            <p:cNvPr id="360" name="Google Shape;360;p36"/>
            <p:cNvGrpSpPr/>
            <p:nvPr/>
          </p:nvGrpSpPr>
          <p:grpSpPr>
            <a:xfrm>
              <a:off x="4992687" y="4638675"/>
              <a:ext cx="3554412" cy="1255712"/>
              <a:chOff x="0" y="0"/>
              <a:chExt cx="2147483647" cy="2147483646"/>
            </a:xfrm>
          </p:grpSpPr>
          <p:pic>
            <p:nvPicPr>
              <p:cNvPr id="361" name="Google Shape;361;p36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0" y="0"/>
                <a:ext cx="2147483647" cy="21474836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62" name="Google Shape;362;p36"/>
              <p:cNvSpPr txBox="1"/>
              <p:nvPr/>
            </p:nvSpPr>
            <p:spPr>
              <a:xfrm>
                <a:off x="6753283" y="548410427"/>
                <a:ext cx="1947030555" cy="15738819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63" name="Google Shape;363;p36"/>
            <p:cNvCxnSpPr/>
            <p:nvPr/>
          </p:nvCxnSpPr>
          <p:spPr>
            <a:xfrm>
              <a:off x="5003800" y="6092825"/>
              <a:ext cx="3055937" cy="11112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64" name="Google Shape;364;p36"/>
            <p:cNvCxnSpPr/>
            <p:nvPr/>
          </p:nvCxnSpPr>
          <p:spPr>
            <a:xfrm flipH="1">
              <a:off x="8193087" y="5589587"/>
              <a:ext cx="555625" cy="493712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65" name="Google Shape;365;p36"/>
            <p:cNvCxnSpPr/>
            <p:nvPr/>
          </p:nvCxnSpPr>
          <p:spPr>
            <a:xfrm>
              <a:off x="8748712" y="4581525"/>
              <a:ext cx="0" cy="93662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sp>
          <p:nvSpPr>
            <p:cNvPr id="366" name="Google Shape;366;p36"/>
            <p:cNvSpPr txBox="1"/>
            <p:nvPr/>
          </p:nvSpPr>
          <p:spPr>
            <a:xfrm>
              <a:off x="5724525" y="61658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32 ס"מ</a:t>
              </a:r>
              <a:endParaRPr/>
            </a:p>
          </p:txBody>
        </p:sp>
        <p:sp>
          <p:nvSpPr>
            <p:cNvPr id="367" name="Google Shape;367;p36"/>
            <p:cNvSpPr txBox="1"/>
            <p:nvPr/>
          </p:nvSpPr>
          <p:spPr>
            <a:xfrm>
              <a:off x="8207375" y="5805487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 ס"מ</a:t>
              </a:r>
              <a:endParaRPr/>
            </a:p>
          </p:txBody>
        </p:sp>
        <p:sp>
          <p:nvSpPr>
            <p:cNvPr id="368" name="Google Shape;368;p36"/>
            <p:cNvSpPr txBox="1"/>
            <p:nvPr/>
          </p:nvSpPr>
          <p:spPr>
            <a:xfrm>
              <a:off x="8186737" y="42227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 ס"מ</a:t>
              </a:r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4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כיצד נדע אם נפחם שווה ?</a:t>
            </a:r>
            <a:endParaRPr/>
          </a:p>
        </p:txBody>
      </p:sp>
      <p:sp>
        <p:nvSpPr>
          <p:cNvPr id="374" name="Google Shape;374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נמדוד אורך רוחב וגובה.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נחשב את נפחם.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אורך х רוחב х גובה = נפח</a:t>
            </a:r>
            <a:endParaRPr/>
          </a:p>
        </p:txBody>
      </p:sp>
      <p:grpSp>
        <p:nvGrpSpPr>
          <p:cNvPr id="375" name="Google Shape;375;p37"/>
          <p:cNvGrpSpPr/>
          <p:nvPr/>
        </p:nvGrpSpPr>
        <p:grpSpPr>
          <a:xfrm>
            <a:off x="0" y="3716337"/>
            <a:ext cx="3813175" cy="2816225"/>
            <a:chOff x="0" y="3716337"/>
            <a:chExt cx="3813175" cy="2816225"/>
          </a:xfrm>
        </p:grpSpPr>
        <p:sp>
          <p:nvSpPr>
            <p:cNvPr id="376" name="Google Shape;376;p37"/>
            <p:cNvSpPr/>
            <p:nvPr/>
          </p:nvSpPr>
          <p:spPr>
            <a:xfrm>
              <a:off x="684212" y="3716337"/>
              <a:ext cx="2520950" cy="2233612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rgbClr val="CCCC00"/>
                </a:gs>
                <a:gs pos="100000">
                  <a:srgbClr val="5E5E00">
                    <a:alpha val="66666"/>
                  </a:srgbClr>
                </a:gs>
              </a:gsLst>
              <a:lin ang="5400000" scaled="0"/>
            </a:gra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77" name="Google Shape;377;p37"/>
            <p:cNvCxnSpPr/>
            <p:nvPr/>
          </p:nvCxnSpPr>
          <p:spPr>
            <a:xfrm>
              <a:off x="755650" y="6165850"/>
              <a:ext cx="1871662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78" name="Google Shape;378;p37"/>
            <p:cNvCxnSpPr/>
            <p:nvPr/>
          </p:nvCxnSpPr>
          <p:spPr>
            <a:xfrm flipH="1">
              <a:off x="2771775" y="5516562"/>
              <a:ext cx="647700" cy="649287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79" name="Google Shape;379;p37"/>
            <p:cNvCxnSpPr/>
            <p:nvPr/>
          </p:nvCxnSpPr>
          <p:spPr>
            <a:xfrm>
              <a:off x="468312" y="4354512"/>
              <a:ext cx="0" cy="158432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sp>
          <p:nvSpPr>
            <p:cNvPr id="380" name="Google Shape;380;p37"/>
            <p:cNvSpPr txBox="1"/>
            <p:nvPr/>
          </p:nvSpPr>
          <p:spPr>
            <a:xfrm>
              <a:off x="0" y="3789362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 ס"מ</a:t>
              </a:r>
              <a:endParaRPr/>
            </a:p>
          </p:txBody>
        </p:sp>
        <p:sp>
          <p:nvSpPr>
            <p:cNvPr id="381" name="Google Shape;381;p37"/>
            <p:cNvSpPr txBox="1"/>
            <p:nvPr/>
          </p:nvSpPr>
          <p:spPr>
            <a:xfrm>
              <a:off x="971550" y="61658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 ס"מ</a:t>
              </a:r>
              <a:endParaRPr/>
            </a:p>
          </p:txBody>
        </p:sp>
        <p:sp>
          <p:nvSpPr>
            <p:cNvPr id="382" name="Google Shape;382;p37"/>
            <p:cNvSpPr txBox="1"/>
            <p:nvPr/>
          </p:nvSpPr>
          <p:spPr>
            <a:xfrm>
              <a:off x="2876550" y="57340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 ס"מ</a:t>
              </a:r>
              <a:endParaRPr/>
            </a:p>
          </p:txBody>
        </p:sp>
      </p:grpSp>
      <p:grpSp>
        <p:nvGrpSpPr>
          <p:cNvPr id="383" name="Google Shape;383;p37"/>
          <p:cNvGrpSpPr/>
          <p:nvPr/>
        </p:nvGrpSpPr>
        <p:grpSpPr>
          <a:xfrm>
            <a:off x="4992687" y="4222750"/>
            <a:ext cx="4151313" cy="2309812"/>
            <a:chOff x="4992687" y="4222750"/>
            <a:chExt cx="4151313" cy="2309812"/>
          </a:xfrm>
        </p:grpSpPr>
        <p:grpSp>
          <p:nvGrpSpPr>
            <p:cNvPr id="384" name="Google Shape;384;p37"/>
            <p:cNvGrpSpPr/>
            <p:nvPr/>
          </p:nvGrpSpPr>
          <p:grpSpPr>
            <a:xfrm>
              <a:off x="4992687" y="4638675"/>
              <a:ext cx="3554412" cy="1255712"/>
              <a:chOff x="0" y="0"/>
              <a:chExt cx="2147483647" cy="2147483646"/>
            </a:xfrm>
          </p:grpSpPr>
          <p:pic>
            <p:nvPicPr>
              <p:cNvPr id="385" name="Google Shape;385;p37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0" y="0"/>
                <a:ext cx="2147483647" cy="21474836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86" name="Google Shape;386;p37"/>
              <p:cNvSpPr txBox="1"/>
              <p:nvPr/>
            </p:nvSpPr>
            <p:spPr>
              <a:xfrm>
                <a:off x="6753283" y="548410427"/>
                <a:ext cx="1947030555" cy="15738819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87" name="Google Shape;387;p37"/>
            <p:cNvCxnSpPr/>
            <p:nvPr/>
          </p:nvCxnSpPr>
          <p:spPr>
            <a:xfrm>
              <a:off x="5003800" y="6092825"/>
              <a:ext cx="3055937" cy="11112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88" name="Google Shape;388;p37"/>
            <p:cNvCxnSpPr/>
            <p:nvPr/>
          </p:nvCxnSpPr>
          <p:spPr>
            <a:xfrm flipH="1">
              <a:off x="8193087" y="5589587"/>
              <a:ext cx="555625" cy="493712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cxnSp>
          <p:nvCxnSpPr>
            <p:cNvPr id="389" name="Google Shape;389;p37"/>
            <p:cNvCxnSpPr/>
            <p:nvPr/>
          </p:nvCxnSpPr>
          <p:spPr>
            <a:xfrm>
              <a:off x="8748712" y="4581525"/>
              <a:ext cx="0" cy="93662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"/>
              <a:headEnd type="stealth" w="med" len="med"/>
              <a:tailEnd type="stealth" w="med" len="med"/>
            </a:ln>
          </p:spPr>
        </p:cxnSp>
        <p:sp>
          <p:nvSpPr>
            <p:cNvPr id="390" name="Google Shape;390;p37"/>
            <p:cNvSpPr txBox="1"/>
            <p:nvPr/>
          </p:nvSpPr>
          <p:spPr>
            <a:xfrm>
              <a:off x="5724525" y="61658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32 ס"מ</a:t>
              </a:r>
              <a:endParaRPr/>
            </a:p>
          </p:txBody>
        </p:sp>
        <p:sp>
          <p:nvSpPr>
            <p:cNvPr id="391" name="Google Shape;391;p37"/>
            <p:cNvSpPr txBox="1"/>
            <p:nvPr/>
          </p:nvSpPr>
          <p:spPr>
            <a:xfrm>
              <a:off x="8207375" y="5805487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 ס"מ</a:t>
              </a:r>
              <a:endParaRPr/>
            </a:p>
          </p:txBody>
        </p:sp>
        <p:sp>
          <p:nvSpPr>
            <p:cNvPr id="392" name="Google Shape;392;p37"/>
            <p:cNvSpPr txBox="1"/>
            <p:nvPr/>
          </p:nvSpPr>
          <p:spPr>
            <a:xfrm>
              <a:off x="8186737" y="4222750"/>
              <a:ext cx="936625" cy="3667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 ס"מ</a:t>
              </a:r>
              <a:endParaRPr/>
            </a:p>
          </p:txBody>
        </p:sp>
      </p:grpSp>
      <p:sp>
        <p:nvSpPr>
          <p:cNvPr id="393" name="Google Shape;393;p37"/>
          <p:cNvSpPr txBox="1"/>
          <p:nvPr/>
        </p:nvSpPr>
        <p:spPr>
          <a:xfrm>
            <a:off x="395287" y="1412875"/>
            <a:ext cx="2952750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נפחם שווה  </a:t>
            </a:r>
            <a:endParaRPr/>
          </a:p>
          <a:p>
            <a:pPr marL="0" marR="0" lvl="0" indent="0" algn="r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ל- 512  סמ"ק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שיטה II - מדידת נפח</a:t>
            </a:r>
            <a:endParaRPr/>
          </a:p>
        </p:txBody>
      </p:sp>
      <p:sp>
        <p:nvSpPr>
          <p:cNvPr id="399" name="Google Shape;399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נתונות תיבה וקובייה.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כיצד נדע אם נפחם שווה ?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40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ניסוי הדגמה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נמלא את הכלים במים ונעביר את המים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למשורות.</a:t>
            </a:r>
            <a:endParaRPr/>
          </a:p>
        </p:txBody>
      </p:sp>
      <p:sp>
        <p:nvSpPr>
          <p:cNvPr id="400" name="Google Shape;400;p38"/>
          <p:cNvSpPr/>
          <p:nvPr/>
        </p:nvSpPr>
        <p:spPr>
          <a:xfrm>
            <a:off x="1403350" y="4365625"/>
            <a:ext cx="2520950" cy="2233612"/>
          </a:xfrm>
          <a:prstGeom prst="cube">
            <a:avLst>
              <a:gd name="adj" fmla="val 25000"/>
            </a:avLst>
          </a:prstGeom>
          <a:gradFill>
            <a:gsLst>
              <a:gs pos="0">
                <a:srgbClr val="CCCC00"/>
              </a:gs>
              <a:gs pos="100000">
                <a:srgbClr val="5E5E00">
                  <a:alpha val="66666"/>
                </a:srgbClr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1" name="Google Shape;401;p38"/>
          <p:cNvGrpSpPr/>
          <p:nvPr/>
        </p:nvGrpSpPr>
        <p:grpSpPr>
          <a:xfrm>
            <a:off x="5278437" y="4992687"/>
            <a:ext cx="3268662" cy="1536700"/>
            <a:chOff x="5278437" y="4992687"/>
            <a:chExt cx="3268662" cy="1536700"/>
          </a:xfrm>
        </p:grpSpPr>
        <p:pic>
          <p:nvPicPr>
            <p:cNvPr id="402" name="Google Shape;402;p3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278437" y="4992687"/>
              <a:ext cx="3268662" cy="1536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3" name="Google Shape;403;p38"/>
            <p:cNvSpPr txBox="1"/>
            <p:nvPr/>
          </p:nvSpPr>
          <p:spPr>
            <a:xfrm>
              <a:off x="5292725" y="5383212"/>
              <a:ext cx="2862262" cy="1135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איך נמדוד נפח?</a:t>
            </a:r>
            <a:endParaRPr/>
          </a:p>
        </p:txBody>
      </p:sp>
      <p:pic>
        <p:nvPicPr>
          <p:cNvPr id="409" name="Google Shape;409;p39" descr="MCj0197504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86200" y="4648200"/>
            <a:ext cx="1423987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39" descr="MCj02210970000[1]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48487" y="1557337"/>
            <a:ext cx="1863725" cy="1709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39" descr="MCj01125140000[1]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9750" y="4005262"/>
            <a:ext cx="1981200" cy="1903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39" descr="MCj01125680000[1]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3850" y="1268412"/>
            <a:ext cx="2162175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39" descr="j03052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732587" y="4292600"/>
            <a:ext cx="2122487" cy="1827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39" descr="j01345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38600" y="1828800"/>
            <a:ext cx="1235075" cy="2465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2627312" y="168275"/>
            <a:ext cx="5051425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כלים למדידת אורך</a:t>
            </a:r>
            <a:endParaRPr/>
          </a:p>
        </p:txBody>
      </p:sp>
      <p:pic>
        <p:nvPicPr>
          <p:cNvPr id="100" name="Google Shape;100;p15" descr="1ruler"/>
          <p:cNvPicPr preferRelativeResize="0"/>
          <p:nvPr/>
        </p:nvPicPr>
        <p:blipFill rotWithShape="1">
          <a:blip r:embed="rId3">
            <a:alphaModFix/>
          </a:blip>
          <a:srcRect l="68359" r="16225"/>
          <a:stretch/>
        </p:blipFill>
        <p:spPr>
          <a:xfrm>
            <a:off x="288925" y="1341437"/>
            <a:ext cx="652462" cy="5256212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3748087" y="3214687"/>
            <a:ext cx="5292725" cy="3095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נתונים 4 כלים למדידת אורכים: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כלי א' – מטר חייטים.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כלי ב' – סרגל.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כלי ג' – מטר בנאים.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כלי ד' – מטר נגרים.</a:t>
            </a:r>
            <a:endParaRPr/>
          </a:p>
        </p:txBody>
      </p:sp>
      <p:pic>
        <p:nvPicPr>
          <p:cNvPr id="102" name="Google Shape;102;p15" descr="InventionsRul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28725" y="3448050"/>
            <a:ext cx="2481262" cy="314166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 txBox="1"/>
          <p:nvPr/>
        </p:nvSpPr>
        <p:spPr>
          <a:xfrm>
            <a:off x="6092825" y="1341437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</a:t>
            </a:r>
            <a:endParaRPr/>
          </a:p>
        </p:txBody>
      </p:sp>
      <p:sp>
        <p:nvSpPr>
          <p:cNvPr id="104" name="Google Shape;104;p15"/>
          <p:cNvSpPr txBox="1"/>
          <p:nvPr/>
        </p:nvSpPr>
        <p:spPr>
          <a:xfrm>
            <a:off x="539750" y="2133600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</a:t>
            </a:r>
            <a:endParaRPr/>
          </a:p>
        </p:txBody>
      </p:sp>
      <p:pic>
        <p:nvPicPr>
          <p:cNvPr id="105" name="Google Shape;105;p15" descr="מטר מתקפל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58887" y="1484312"/>
            <a:ext cx="2598737" cy="173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5"/>
          <p:cNvSpPr txBox="1"/>
          <p:nvPr/>
        </p:nvSpPr>
        <p:spPr>
          <a:xfrm>
            <a:off x="2700337" y="981075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2700337" y="4005262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</a:t>
            </a:r>
            <a:endParaRPr/>
          </a:p>
        </p:txBody>
      </p:sp>
      <p:pic>
        <p:nvPicPr>
          <p:cNvPr id="108" name="Google Shape;108;p15" descr="measureTap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40200" y="1052512"/>
            <a:ext cx="2339975" cy="1560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נפח על ידי עליית פני המים</a:t>
            </a:r>
            <a:endParaRPr/>
          </a:p>
        </p:txBody>
      </p:sp>
      <p:sp>
        <p:nvSpPr>
          <p:cNvPr id="420" name="Google Shape;420;p40"/>
          <p:cNvSpPr txBox="1">
            <a:spLocks noGrp="1"/>
          </p:cNvSpPr>
          <p:nvPr>
            <p:ph type="body" idx="1"/>
          </p:nvPr>
        </p:nvSpPr>
        <p:spPr>
          <a:xfrm>
            <a:off x="828675" y="1600200"/>
            <a:ext cx="8229600" cy="4924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ניסוי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מלא משורה עם מים עד חציה. קרא בדיוק מרבי את גובה המים.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צור מהפלסטלינה  כדור.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שקע את כדור הפלסטלינה במים בזהירות.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קרא את גובה המים במשורה בדיוק רב.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מצא את נפח הכדור 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כתבו לנו,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האם שינוי צורת הכדור ישנה את נפחו?</a:t>
            </a:r>
            <a:endParaRPr/>
          </a:p>
        </p:txBody>
      </p:sp>
      <p:grpSp>
        <p:nvGrpSpPr>
          <p:cNvPr id="421" name="Google Shape;421;p40"/>
          <p:cNvGrpSpPr/>
          <p:nvPr/>
        </p:nvGrpSpPr>
        <p:grpSpPr>
          <a:xfrm>
            <a:off x="-6350" y="2998787"/>
            <a:ext cx="1727200" cy="3805238"/>
            <a:chOff x="-6350" y="2998787"/>
            <a:chExt cx="1727200" cy="3805238"/>
          </a:xfrm>
        </p:grpSpPr>
        <p:pic>
          <p:nvPicPr>
            <p:cNvPr id="422" name="Google Shape;422;p40" descr="משורה"/>
            <p:cNvPicPr preferRelativeResize="0"/>
            <p:nvPr/>
          </p:nvPicPr>
          <p:blipFill rotWithShape="1">
            <a:blip r:embed="rId3">
              <a:alphaModFix/>
            </a:blip>
            <a:srcRect l="26831"/>
            <a:stretch/>
          </p:blipFill>
          <p:spPr>
            <a:xfrm>
              <a:off x="-6350" y="3419475"/>
              <a:ext cx="1727200" cy="33845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23" name="Google Shape;423;p40"/>
            <p:cNvGrpSpPr/>
            <p:nvPr/>
          </p:nvGrpSpPr>
          <p:grpSpPr>
            <a:xfrm>
              <a:off x="298450" y="2998787"/>
              <a:ext cx="457200" cy="469900"/>
              <a:chOff x="0" y="0"/>
              <a:chExt cx="2147483647" cy="2147483647"/>
            </a:xfrm>
          </p:grpSpPr>
          <p:pic>
            <p:nvPicPr>
              <p:cNvPr id="424" name="Google Shape;424;p40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0" y="0"/>
                <a:ext cx="2147483647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25" name="Google Shape;425;p40"/>
              <p:cNvSpPr txBox="1"/>
              <p:nvPr/>
            </p:nvSpPr>
            <p:spPr>
              <a:xfrm rot="9960000">
                <a:off x="364029470" y="337413635"/>
                <a:ext cx="1439415277" cy="14636536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1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האם שינוי צורת הכדור ישנה את נפחו?</a:t>
            </a:r>
            <a:endParaRPr/>
          </a:p>
        </p:txBody>
      </p:sp>
      <p:sp>
        <p:nvSpPr>
          <p:cNvPr id="431" name="Google Shape;431;p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52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ניסוי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הוצא את כדור הפלסטלינה מהמשורה ושנה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את צורתו לפי בחירתך.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חזור על הניסוי עם גוש הפלסטלינה.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קרא את נפח המים במשורה, לפני ואחרי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הכנסת הגוש.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מצא את נפחו.	</a:t>
            </a:r>
            <a:endParaRPr/>
          </a:p>
        </p:txBody>
      </p:sp>
      <p:grpSp>
        <p:nvGrpSpPr>
          <p:cNvPr id="432" name="Google Shape;432;p41"/>
          <p:cNvGrpSpPr/>
          <p:nvPr/>
        </p:nvGrpSpPr>
        <p:grpSpPr>
          <a:xfrm>
            <a:off x="14287" y="2352675"/>
            <a:ext cx="1727200" cy="4451350"/>
            <a:chOff x="14287" y="2352675"/>
            <a:chExt cx="1727200" cy="4451350"/>
          </a:xfrm>
        </p:grpSpPr>
        <p:pic>
          <p:nvPicPr>
            <p:cNvPr id="433" name="Google Shape;433;p41" descr="משורה"/>
            <p:cNvPicPr preferRelativeResize="0"/>
            <p:nvPr/>
          </p:nvPicPr>
          <p:blipFill rotWithShape="1">
            <a:blip r:embed="rId3">
              <a:alphaModFix/>
            </a:blip>
            <a:srcRect l="26831"/>
            <a:stretch/>
          </p:blipFill>
          <p:spPr>
            <a:xfrm>
              <a:off x="14287" y="3419475"/>
              <a:ext cx="1727200" cy="33845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34" name="Google Shape;434;p41"/>
            <p:cNvGrpSpPr/>
            <p:nvPr/>
          </p:nvGrpSpPr>
          <p:grpSpPr>
            <a:xfrm>
              <a:off x="182562" y="2352675"/>
              <a:ext cx="457200" cy="1146175"/>
              <a:chOff x="0" y="0"/>
              <a:chExt cx="2147483647" cy="2147483647"/>
            </a:xfrm>
          </p:grpSpPr>
          <p:pic>
            <p:nvPicPr>
              <p:cNvPr id="435" name="Google Shape;435;p4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0" y="0"/>
                <a:ext cx="2147483647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6" name="Google Shape;436;p41"/>
              <p:cNvSpPr txBox="1"/>
              <p:nvPr/>
            </p:nvSpPr>
            <p:spPr>
              <a:xfrm rot="-900000">
                <a:off x="647185431" y="529221922"/>
                <a:ext cx="1021548413" cy="13497606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51"/>
          <p:cNvSpPr txBox="1">
            <a:spLocks noGrp="1"/>
          </p:cNvSpPr>
          <p:nvPr>
            <p:ph type="title"/>
          </p:nvPr>
        </p:nvSpPr>
        <p:spPr>
          <a:xfrm>
            <a:off x="3995737" y="274637"/>
            <a:ext cx="469106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סיכום</a:t>
            </a:r>
            <a:endParaRPr/>
          </a:p>
        </p:txBody>
      </p:sp>
      <p:sp>
        <p:nvSpPr>
          <p:cNvPr id="558" name="Google Shape;558;p51"/>
          <p:cNvSpPr txBox="1">
            <a:spLocks noGrp="1"/>
          </p:cNvSpPr>
          <p:nvPr>
            <p:ph type="body" idx="1"/>
          </p:nvPr>
        </p:nvSpPr>
        <p:spPr>
          <a:xfrm>
            <a:off x="2608262" y="1600200"/>
            <a:ext cx="6573837" cy="4924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שגיאת המדידה נובעת ממגבלת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מכשיר המדידה ומהגורם האנושי.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ניתן להקטין את השגיאה על ידי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מדידת מספר גופים בבת אחת.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במידת האפשר יש להשתמש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במכשירי מדידה מדויקים.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יש לחזור על מדידות מספר רב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של פעמים על מנת לקזז את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השגיאות המקריות.</a:t>
            </a:r>
            <a:endParaRPr/>
          </a:p>
        </p:txBody>
      </p:sp>
      <p:pic>
        <p:nvPicPr>
          <p:cNvPr id="559" name="Google Shape;559;p51" descr="1measurement"/>
          <p:cNvPicPr preferRelativeResize="0"/>
          <p:nvPr/>
        </p:nvPicPr>
        <p:blipFill rotWithShape="1">
          <a:blip r:embed="rId3">
            <a:alphaModFix/>
          </a:blip>
          <a:srcRect l="3181"/>
          <a:stretch/>
        </p:blipFill>
        <p:spPr>
          <a:xfrm>
            <a:off x="250825" y="0"/>
            <a:ext cx="30972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>
            <a:spLocks noGrp="1"/>
          </p:cNvSpPr>
          <p:nvPr>
            <p:ph type="title"/>
          </p:nvPr>
        </p:nvSpPr>
        <p:spPr>
          <a:xfrm>
            <a:off x="4643437" y="274637"/>
            <a:ext cx="37449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שימושים</a:t>
            </a:r>
            <a:endParaRPr/>
          </a:p>
        </p:txBody>
      </p:sp>
      <p:pic>
        <p:nvPicPr>
          <p:cNvPr id="114" name="Google Shape;114;p16" descr="מטר מתקפל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03350" y="1360487"/>
            <a:ext cx="2598737" cy="173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6" descr="1ruler"/>
          <p:cNvPicPr preferRelativeResize="0"/>
          <p:nvPr/>
        </p:nvPicPr>
        <p:blipFill rotWithShape="1">
          <a:blip r:embed="rId4">
            <a:alphaModFix/>
          </a:blip>
          <a:srcRect l="68359" r="16225"/>
          <a:stretch/>
        </p:blipFill>
        <p:spPr>
          <a:xfrm>
            <a:off x="20637" y="1643062"/>
            <a:ext cx="652462" cy="5256212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6"/>
          <p:cNvSpPr txBox="1">
            <a:spLocks noGrp="1"/>
          </p:cNvSpPr>
          <p:nvPr>
            <p:ph type="body" idx="1"/>
          </p:nvPr>
        </p:nvSpPr>
        <p:spPr>
          <a:xfrm>
            <a:off x="2987675" y="1557337"/>
            <a:ext cx="6107112" cy="5300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כלי א' – </a:t>
            </a: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גמיש</a:t>
            </a: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משמש למדידת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אורכים על ידי חייטים.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כלי ב' – סרגל </a:t>
            </a: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קצר</a:t>
            </a: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משמש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תלמידים בבית הספר.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כלי ג' – מטר בנאים משמש למדידת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אורכים של עד 3 מטר. נוח לשימוש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בגלל צורת ה</a:t>
            </a: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קיפול</a:t>
            </a: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לתוך קופסה.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כלי ד' – מטר נגרים מאפשר </a:t>
            </a: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סימון</a:t>
            </a: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נוח של קווים ישרים.</a:t>
            </a:r>
            <a:endParaRPr/>
          </a:p>
        </p:txBody>
      </p:sp>
      <p:pic>
        <p:nvPicPr>
          <p:cNvPr id="117" name="Google Shape;117;p16" descr="InventionsRuler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71512" y="3028950"/>
            <a:ext cx="2244725" cy="3829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 txBox="1"/>
          <p:nvPr/>
        </p:nvSpPr>
        <p:spPr>
          <a:xfrm>
            <a:off x="2133600" y="333375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</a:t>
            </a:r>
            <a:endParaRPr/>
          </a:p>
        </p:txBody>
      </p:sp>
      <p:sp>
        <p:nvSpPr>
          <p:cNvPr id="119" name="Google Shape;119;p16"/>
          <p:cNvSpPr txBox="1"/>
          <p:nvPr/>
        </p:nvSpPr>
        <p:spPr>
          <a:xfrm>
            <a:off x="312737" y="2133600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</a:t>
            </a:r>
            <a:endParaRPr/>
          </a:p>
        </p:txBody>
      </p:sp>
      <p:sp>
        <p:nvSpPr>
          <p:cNvPr id="120" name="Google Shape;120;p16"/>
          <p:cNvSpPr txBox="1"/>
          <p:nvPr/>
        </p:nvSpPr>
        <p:spPr>
          <a:xfrm>
            <a:off x="2422525" y="1412875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</a:t>
            </a:r>
            <a:endParaRPr/>
          </a:p>
        </p:txBody>
      </p:sp>
      <p:sp>
        <p:nvSpPr>
          <p:cNvPr id="121" name="Google Shape;121;p16"/>
          <p:cNvSpPr txBox="1"/>
          <p:nvPr/>
        </p:nvSpPr>
        <p:spPr>
          <a:xfrm>
            <a:off x="971550" y="4221162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</a:t>
            </a:r>
            <a:endParaRPr/>
          </a:p>
        </p:txBody>
      </p:sp>
      <p:pic>
        <p:nvPicPr>
          <p:cNvPr id="122" name="Google Shape;122;p16" descr="measureTap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0825" y="0"/>
            <a:ext cx="2339975" cy="1560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>
            <a:spLocks noGrp="1"/>
          </p:cNvSpPr>
          <p:nvPr>
            <p:ph type="title"/>
          </p:nvPr>
        </p:nvSpPr>
        <p:spPr>
          <a:xfrm>
            <a:off x="2627312" y="168275"/>
            <a:ext cx="5051425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כלים למדידת אורך</a:t>
            </a:r>
            <a:endParaRPr/>
          </a:p>
        </p:txBody>
      </p:sp>
      <p:pic>
        <p:nvPicPr>
          <p:cNvPr id="128" name="Google Shape;128;p17" descr="1ruler"/>
          <p:cNvPicPr preferRelativeResize="0"/>
          <p:nvPr/>
        </p:nvPicPr>
        <p:blipFill rotWithShape="1">
          <a:blip r:embed="rId3">
            <a:alphaModFix/>
          </a:blip>
          <a:srcRect l="68359" r="16225"/>
          <a:stretch/>
        </p:blipFill>
        <p:spPr>
          <a:xfrm>
            <a:off x="288925" y="1341437"/>
            <a:ext cx="652462" cy="5256212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7"/>
          <p:cNvSpPr txBox="1">
            <a:spLocks noGrp="1"/>
          </p:cNvSpPr>
          <p:nvPr>
            <p:ph type="body" idx="1"/>
          </p:nvPr>
        </p:nvSpPr>
        <p:spPr>
          <a:xfrm>
            <a:off x="3495675" y="2665412"/>
            <a:ext cx="5292725" cy="397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כלים למדידת אורכים: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מודד לייזר.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מתי נשתמש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במודד לייזר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ומה יתרונו ?</a:t>
            </a:r>
            <a:endParaRPr/>
          </a:p>
        </p:txBody>
      </p:sp>
      <p:pic>
        <p:nvPicPr>
          <p:cNvPr id="130" name="Google Shape;130;p17" descr="InventionsRul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28725" y="3448050"/>
            <a:ext cx="2481262" cy="3141662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7"/>
          <p:cNvSpPr txBox="1"/>
          <p:nvPr/>
        </p:nvSpPr>
        <p:spPr>
          <a:xfrm>
            <a:off x="6092825" y="1341437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</a:t>
            </a:r>
            <a:endParaRPr/>
          </a:p>
        </p:txBody>
      </p:sp>
      <p:sp>
        <p:nvSpPr>
          <p:cNvPr id="132" name="Google Shape;132;p17"/>
          <p:cNvSpPr txBox="1"/>
          <p:nvPr/>
        </p:nvSpPr>
        <p:spPr>
          <a:xfrm>
            <a:off x="539750" y="2133600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</a:t>
            </a:r>
            <a:endParaRPr/>
          </a:p>
        </p:txBody>
      </p:sp>
      <p:pic>
        <p:nvPicPr>
          <p:cNvPr id="133" name="Google Shape;133;p17" descr="מטר מתקפל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58887" y="1484312"/>
            <a:ext cx="2598737" cy="173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7"/>
          <p:cNvSpPr txBox="1"/>
          <p:nvPr/>
        </p:nvSpPr>
        <p:spPr>
          <a:xfrm>
            <a:off x="2700337" y="981075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</a:t>
            </a:r>
            <a:endParaRPr/>
          </a:p>
        </p:txBody>
      </p:sp>
      <p:sp>
        <p:nvSpPr>
          <p:cNvPr id="135" name="Google Shape;135;p17"/>
          <p:cNvSpPr txBox="1"/>
          <p:nvPr/>
        </p:nvSpPr>
        <p:spPr>
          <a:xfrm>
            <a:off x="2700337" y="4005262"/>
            <a:ext cx="792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</a:t>
            </a:r>
            <a:endParaRPr/>
          </a:p>
        </p:txBody>
      </p:sp>
      <p:pic>
        <p:nvPicPr>
          <p:cNvPr id="136" name="Google Shape;136;p17" descr="measureTap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40200" y="1052512"/>
            <a:ext cx="2339975" cy="1560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7" descr="מד לייזר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867150" y="3675062"/>
            <a:ext cx="2568575" cy="2560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אורך של גרגר אורז</a:t>
            </a:r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body" idx="1"/>
          </p:nvPr>
        </p:nvSpPr>
        <p:spPr>
          <a:xfrm>
            <a:off x="250825" y="1600200"/>
            <a:ext cx="8686800" cy="4852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מדדו את האורך של גרגר אורז בעזרת </a:t>
            </a: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סרגל</a:t>
            </a: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609600" marR="0" lvl="0" indent="-6096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יחידות האורכים הנמדדים הן  ס"מ ומ"מ.</a:t>
            </a:r>
            <a:endParaRPr/>
          </a:p>
          <a:p>
            <a:pPr marL="609600" marR="0" lvl="0" indent="-6096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שגיאת המדידה נובעת ממגבלת מכשיר</a:t>
            </a:r>
            <a:endParaRPr/>
          </a:p>
          <a:p>
            <a:pPr marL="609600" marR="0" lvl="0" indent="-6096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המדידה ומהגורם האנושי.</a:t>
            </a:r>
            <a:endParaRPr/>
          </a:p>
          <a:p>
            <a:pPr marL="609600" marR="0" lvl="0" indent="-6096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כתבו לנו,</a:t>
            </a:r>
            <a:endParaRPr/>
          </a:p>
          <a:p>
            <a:pPr marL="609600" marR="0" lvl="0" indent="-6096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כיצד ניתן לשפר את דיוק המדידה ?</a:t>
            </a:r>
            <a:endParaRPr/>
          </a:p>
          <a:p>
            <a:pPr marL="342900" marR="0" lvl="0" indent="-1397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" name="Google Shape;144;p18" descr="ri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750" y="4005262"/>
            <a:ext cx="2432050" cy="236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אורך של גרגר אורז</a:t>
            </a:r>
            <a:endParaRPr/>
          </a:p>
        </p:txBody>
      </p:sp>
      <p:sp>
        <p:nvSpPr>
          <p:cNvPr id="150" name="Google Shape;150;p19"/>
          <p:cNvSpPr txBox="1">
            <a:spLocks noGrp="1"/>
          </p:cNvSpPr>
          <p:nvPr>
            <p:ph type="body" idx="1"/>
          </p:nvPr>
        </p:nvSpPr>
        <p:spPr>
          <a:xfrm>
            <a:off x="0" y="1290637"/>
            <a:ext cx="8937625" cy="5307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שגיאת המדידה נובעת ממגבלת מכשיר המדידה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ומהגורם האנושי.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ניסוי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מקמו בשורה ללא רווחים 10 גרגירי אורז. 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מדדו את אורך שורת הגרגירים בדיוק רב (ס"מ ומ"מ).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hlink"/>
              </a:buClr>
              <a:buFont typeface="Arial"/>
              <a:buNone/>
            </a:pPr>
            <a:r>
              <a:rPr lang="en-US" sz="3600" b="1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חשבו אורך גרגר אורז אחד.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מדוע היה צורך למדוד את אורכם 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של 10 גרגירים ?</a:t>
            </a:r>
            <a:endParaRPr/>
          </a:p>
        </p:txBody>
      </p:sp>
      <p:pic>
        <p:nvPicPr>
          <p:cNvPr id="151" name="Google Shape;151;p19" descr="ri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1550" y="4292600"/>
            <a:ext cx="2016125" cy="196373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2" name="Google Shape;152;p19"/>
          <p:cNvGrpSpPr/>
          <p:nvPr/>
        </p:nvGrpSpPr>
        <p:grpSpPr>
          <a:xfrm>
            <a:off x="971550" y="2676525"/>
            <a:ext cx="4576762" cy="115887"/>
            <a:chOff x="1908175" y="333375"/>
            <a:chExt cx="4576762" cy="115887"/>
          </a:xfrm>
        </p:grpSpPr>
        <p:sp>
          <p:nvSpPr>
            <p:cNvPr id="153" name="Google Shape;153;p19"/>
            <p:cNvSpPr/>
            <p:nvPr/>
          </p:nvSpPr>
          <p:spPr>
            <a:xfrm>
              <a:off x="1908175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9"/>
            <p:cNvSpPr/>
            <p:nvPr/>
          </p:nvSpPr>
          <p:spPr>
            <a:xfrm>
              <a:off x="2371725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9"/>
            <p:cNvSpPr/>
            <p:nvPr/>
          </p:nvSpPr>
          <p:spPr>
            <a:xfrm>
              <a:off x="2843212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9"/>
            <p:cNvSpPr/>
            <p:nvPr/>
          </p:nvSpPr>
          <p:spPr>
            <a:xfrm>
              <a:off x="3276600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9"/>
            <p:cNvSpPr/>
            <p:nvPr/>
          </p:nvSpPr>
          <p:spPr>
            <a:xfrm>
              <a:off x="3738562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9"/>
            <p:cNvSpPr/>
            <p:nvPr/>
          </p:nvSpPr>
          <p:spPr>
            <a:xfrm>
              <a:off x="4211637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9"/>
            <p:cNvSpPr/>
            <p:nvPr/>
          </p:nvSpPr>
          <p:spPr>
            <a:xfrm>
              <a:off x="4675187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9"/>
            <p:cNvSpPr/>
            <p:nvPr/>
          </p:nvSpPr>
          <p:spPr>
            <a:xfrm>
              <a:off x="5148262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9"/>
            <p:cNvSpPr/>
            <p:nvPr/>
          </p:nvSpPr>
          <p:spPr>
            <a:xfrm>
              <a:off x="5600700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9"/>
            <p:cNvSpPr/>
            <p:nvPr/>
          </p:nvSpPr>
          <p:spPr>
            <a:xfrm>
              <a:off x="6053137" y="333375"/>
              <a:ext cx="431800" cy="115887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מדידת אורך של גרגר אורז</a:t>
            </a:r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body" idx="1"/>
          </p:nvPr>
        </p:nvSpPr>
        <p:spPr>
          <a:xfrm>
            <a:off x="0" y="1435100"/>
            <a:ext cx="8937625" cy="4924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שגיאת המדידה נובעת ממגבלת מכשיר המדידה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ומהגורם האנושי.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מדוע היה צורך למדוד את אורכם של 10 גרגירים ?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אורך נמדד : </a:t>
            </a: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5.5</a:t>
            </a: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ס"מ</a:t>
            </a: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אורך גרגר אורז : </a:t>
            </a: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0.55 ס"מ .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0.55 ס"מ פירושו  5.5 מ"מ .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שגיאת המדידה קטנה פי 10 , מאחר 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ושגיאת המדידה מתחלקת על 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פני 10 גרגירים.</a:t>
            </a:r>
            <a:endParaRPr/>
          </a:p>
          <a:p>
            <a:pPr marL="609600" marR="0" lvl="0" indent="-6096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הנחנו שכל גרגירי האורז שווים.</a:t>
            </a:r>
            <a:endParaRPr/>
          </a:p>
        </p:txBody>
      </p:sp>
      <p:pic>
        <p:nvPicPr>
          <p:cNvPr id="169" name="Google Shape;169;p20" descr="ri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212" y="4508500"/>
            <a:ext cx="2016125" cy="196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1"/>
          <p:cNvSpPr txBox="1">
            <a:spLocks noGrp="1"/>
          </p:cNvSpPr>
          <p:nvPr>
            <p:ph type="title"/>
          </p:nvPr>
        </p:nvSpPr>
        <p:spPr>
          <a:xfrm>
            <a:off x="395287" y="412750"/>
            <a:ext cx="8229600" cy="135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40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שגיאת המדידה נובעת ממגבלת מכשיר המדידה ומהגורם האנושי.</a:t>
            </a:r>
            <a:br>
              <a:rPr lang="en-US" sz="40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75" name="Google Shape;175;p21"/>
          <p:cNvSpPr txBox="1">
            <a:spLocks noGrp="1"/>
          </p:cNvSpPr>
          <p:nvPr>
            <p:ph type="body" idx="1"/>
          </p:nvPr>
        </p:nvSpPr>
        <p:spPr>
          <a:xfrm>
            <a:off x="127000" y="1484312"/>
            <a:ext cx="8810625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שיפור מכשיר מדידה משפר גם כן את הערך הנמדד.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>
              <a:solidFill>
                <a:srgbClr val="CC33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הקליבר הוא מכשיר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מדידה שמיועד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למדידת אורכם של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גופים קטנים.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ניתן למדוד אורכים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בדיוק של עשירית המ"מ. </a:t>
            </a:r>
            <a:endParaRPr/>
          </a:p>
          <a:p>
            <a:pPr marL="342900" marR="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CC3300"/>
              </a:buClr>
              <a:buFont typeface="Arial"/>
              <a:buNone/>
            </a:pPr>
            <a:r>
              <a:rPr lang="en-US" sz="32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אורך גרגיר 0.56 ס"מ .</a:t>
            </a:r>
            <a:endParaRPr/>
          </a:p>
          <a:p>
            <a:pPr marL="342900" marR="0" lvl="0" indent="-1397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 strike="noStrike" cap="none">
              <a:solidFill>
                <a:srgbClr val="CC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6" name="Google Shape;176;p21" descr="measurement"/>
          <p:cNvPicPr preferRelativeResize="0"/>
          <p:nvPr/>
        </p:nvPicPr>
        <p:blipFill rotWithShape="1">
          <a:blip r:embed="rId3">
            <a:alphaModFix/>
          </a:blip>
          <a:srcRect b="13574"/>
          <a:stretch/>
        </p:blipFill>
        <p:spPr>
          <a:xfrm>
            <a:off x="165100" y="2471737"/>
            <a:ext cx="4572000" cy="3951287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1"/>
          <p:cNvSpPr/>
          <p:nvPr/>
        </p:nvSpPr>
        <p:spPr>
          <a:xfrm>
            <a:off x="3059112" y="5734050"/>
            <a:ext cx="360362" cy="358775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9"/>
          <p:cNvSpPr txBox="1">
            <a:spLocks noGrp="1"/>
          </p:cNvSpPr>
          <p:nvPr>
            <p:ph type="title"/>
          </p:nvPr>
        </p:nvSpPr>
        <p:spPr>
          <a:xfrm>
            <a:off x="3419475" y="274637"/>
            <a:ext cx="52673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כלים למדידת נוזלים</a:t>
            </a:r>
            <a:endParaRPr/>
          </a:p>
        </p:txBody>
      </p:sp>
      <p:sp>
        <p:nvSpPr>
          <p:cNvPr id="251" name="Google Shape;251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כוס כימית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משורה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בקבוק מדידה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פיפטה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ביורטה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מזלף </a:t>
            </a:r>
            <a:endParaRPr/>
          </a:p>
          <a:p>
            <a:pPr marL="342900" marR="0" lvl="0" indent="-3429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מזרק</a:t>
            </a:r>
            <a:endParaRPr/>
          </a:p>
        </p:txBody>
      </p:sp>
      <p:pic>
        <p:nvPicPr>
          <p:cNvPr id="252" name="Google Shape;252;p29" descr="מזרק"/>
          <p:cNvPicPr preferRelativeResize="0"/>
          <p:nvPr/>
        </p:nvPicPr>
        <p:blipFill rotWithShape="1">
          <a:blip r:embed="rId3">
            <a:alphaModFix/>
          </a:blip>
          <a:srcRect l="43292" t="24583" r="43499"/>
          <a:stretch/>
        </p:blipFill>
        <p:spPr>
          <a:xfrm>
            <a:off x="539750" y="549275"/>
            <a:ext cx="576262" cy="345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29" descr="Beakerr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922837"/>
            <a:ext cx="1790700" cy="1935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29" descr="pippet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83200" y="1606550"/>
            <a:ext cx="519112" cy="397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29" descr="ארלנמייר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68762" y="3068637"/>
            <a:ext cx="1187450" cy="336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29" descr="בקבוק מדידה"/>
          <p:cNvPicPr preferRelativeResize="0"/>
          <p:nvPr/>
        </p:nvPicPr>
        <p:blipFill rotWithShape="1">
          <a:blip r:embed="rId7">
            <a:alphaModFix/>
          </a:blip>
          <a:srcRect l="6721" r="9527" b="5353"/>
          <a:stretch/>
        </p:blipFill>
        <p:spPr>
          <a:xfrm>
            <a:off x="5724525" y="3716337"/>
            <a:ext cx="1354137" cy="287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29" descr="פיפטה"/>
          <p:cNvPicPr preferRelativeResize="0"/>
          <p:nvPr/>
        </p:nvPicPr>
        <p:blipFill rotWithShape="1">
          <a:blip r:embed="rId8">
            <a:alphaModFix/>
          </a:blip>
          <a:srcRect r="-17311" b="31422"/>
          <a:stretch/>
        </p:blipFill>
        <p:spPr>
          <a:xfrm>
            <a:off x="3389312" y="1941512"/>
            <a:ext cx="720725" cy="4656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29" descr="ביורטה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547812" y="1557337"/>
            <a:ext cx="1803400" cy="489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845</Words>
  <Application>Microsoft Office PowerPoint</Application>
  <PresentationFormat>‫הצגה על המסך (4:3)</PresentationFormat>
  <Paragraphs>212</Paragraphs>
  <Slides>22</Slides>
  <Notes>22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4" baseType="lpstr">
      <vt:lpstr>Arial</vt:lpstr>
      <vt:lpstr>Default Design</vt:lpstr>
      <vt:lpstr>מדידת אורך</vt:lpstr>
      <vt:lpstr>כלים למדידת אורך</vt:lpstr>
      <vt:lpstr>שימושים</vt:lpstr>
      <vt:lpstr>כלים למדידת אורך</vt:lpstr>
      <vt:lpstr>מדידת אורך של גרגר אורז</vt:lpstr>
      <vt:lpstr>מדידת אורך של גרגר אורז</vt:lpstr>
      <vt:lpstr>מדידת אורך של גרגר אורז</vt:lpstr>
      <vt:lpstr>שגיאת המדידה נובעת ממגבלת מכשיר המדידה ומהגורם האנושי. </vt:lpstr>
      <vt:lpstr>כלים למדידת נוזלים</vt:lpstr>
      <vt:lpstr>מדידת נפח נוזלים בעזרת משורה</vt:lpstr>
      <vt:lpstr>מדידת נפח נוזלים בעזרת משורה</vt:lpstr>
      <vt:lpstr>מדידת נפח נוזלים</vt:lpstr>
      <vt:lpstr>מדידת נפח נוזלים</vt:lpstr>
      <vt:lpstr>מדידת נפח</vt:lpstr>
      <vt:lpstr>שיטה : מדידת נפח</vt:lpstr>
      <vt:lpstr>כיצד נדע אם נפחם שווה ?</vt:lpstr>
      <vt:lpstr>כיצד נדע אם נפחם שווה ?</vt:lpstr>
      <vt:lpstr>שיטה II - מדידת נפח</vt:lpstr>
      <vt:lpstr>איך נמדוד נפח?</vt:lpstr>
      <vt:lpstr>מדידת נפח על ידי עליית פני המים</vt:lpstr>
      <vt:lpstr>האם שינוי צורת הכדור ישנה את נפחו?</vt:lpstr>
      <vt:lpstr>סיכום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מדידות ודיוק המדידות חלק א'-ב'</dc:title>
  <dc:creator>лиат</dc:creator>
  <cp:lastModifiedBy>Liat</cp:lastModifiedBy>
  <cp:revision>2</cp:revision>
  <dcterms:modified xsi:type="dcterms:W3CDTF">2022-11-06T17:19:23Z</dcterms:modified>
</cp:coreProperties>
</file>