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2" r:id="rId15"/>
    <p:sldId id="278" r:id="rId16"/>
    <p:sldId id="269" r:id="rId17"/>
    <p:sldId id="272" r:id="rId18"/>
    <p:sldId id="276" r:id="rId19"/>
    <p:sldId id="270" r:id="rId20"/>
    <p:sldId id="271" r:id="rId21"/>
    <p:sldId id="279" r:id="rId22"/>
    <p:sldId id="273" r:id="rId23"/>
    <p:sldId id="274" r:id="rId24"/>
    <p:sldId id="275" r:id="rId25"/>
    <p:sldId id="277" r:id="rId26"/>
    <p:sldId id="280" r:id="rId27"/>
    <p:sldId id="281" r:id="rId28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cnhcmubwzrmivcccz@ttirv.com" initials="c" lastIdx="2" clrIdx="0">
    <p:extLst>
      <p:ext uri="{19B8F6BF-5375-455C-9EA6-DF929625EA0E}">
        <p15:presenceInfo xmlns:p15="http://schemas.microsoft.com/office/powerpoint/2012/main" userId="a91434693d0948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2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796EA-C164-4C61-BB1C-B37AC0D4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033A0-7388-42C7-9E14-C67E39A6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8F224-7BF9-4C48-910D-BFED0640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2C299-D2C7-40C8-95E2-B2B9475B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94819-1C62-41BC-89B1-E5C0C3753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860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21D6-7CB4-456A-BC30-9B0D4003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38EEB-4EFC-4707-B947-7D4461CB4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3D85-B7C5-4866-A85B-91403B903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15618-DECE-40F6-B1E6-979F1D65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728D9-82E5-4803-8918-7756FD56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424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03545-A38A-44A1-82FE-45C710A91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8421-D57A-409A-932D-4A5F797AE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F38DB-471C-47DF-9E5F-937CC35A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EBA63-4B06-4779-AAEA-19C6D72E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80D83-2DEA-4404-8B13-932AD9F9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0880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E6084-0EFE-4166-B9AE-D38A9AC0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EA13A-D7EA-4753-B739-05C76049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2519D-1B01-4B58-B660-A61560CA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B8F17-F5D7-455D-AF07-CDEBFE35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7D49F-A8C7-44C4-BBF6-F006AE5D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7297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E5334-8914-4B8A-A7FD-C15A2351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4EB38-4F0A-4881-954C-E0D87FCFF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3B78-8A54-443B-BF18-7AEC9520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A3904-6A6C-434A-8843-5F841846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E0585-937A-4FB6-8B4C-942BD859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475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8DCA7-F2B1-4F96-9ADE-ACA783E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FA656-9EC2-4AAF-AC57-9BE41BA83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DB054-5DA5-4A60-93F8-C27E1DB74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2C765-C39D-4532-A1D9-DFD5DFDA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E7AFA-A16C-4FE6-82A6-3E8523F5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00CD4-1969-4B74-BD11-7546F9C4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919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35AF-6DB2-4978-8F59-DF6FB90AB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E4DE3-10FA-4227-9AD5-90B5DA9E0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CCD7F9-7EB6-47C3-839A-D30B20360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9DF63-66B4-4F69-92CB-B541A39D0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69620-0D3F-4AEB-AB01-C16791F8A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2E934-D320-42C6-BD50-EE44FCCC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A2B308-AF99-415B-BD50-696B01A9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C3F9A-65D0-4BFE-A51C-D5FD43A3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4583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40FD0-D97D-4FF6-A6C9-A8D23C46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ADE4E0-6ABD-4B54-889B-FCF50627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D349F-76EF-428D-860F-895D0B14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0EF7C-FBCB-4410-AF2E-505386CC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7878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1C413-C490-41E6-83B8-1A334DF6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499F5-4C28-4177-A4EA-C42AF773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5342A-C090-451F-A79A-82ACB885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5509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947D2-55C4-4C24-A411-432FE3DD5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6C95E-C31B-4BE9-9C1B-98A2DA8D5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C10DA-FADC-42FE-BD0E-01D0205DE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1F061-8E8D-44C7-B8AB-6ED5A020E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FBC33-2D33-4A4F-8716-EAB244511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6941A-DE55-4B64-BC16-247952E0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2016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C14E8-E9A7-4936-8CF1-7EDF93A4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A06AD-4D5B-4A6F-8C39-BC7E955A0D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7093F-2BDB-4D25-BCF1-6F85DD2B2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66C92-E5F4-4126-90BA-B9C63043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82A01-391C-4E30-964A-CE37EFB68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4F237-C89E-449B-A204-BE69AA2D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558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B2CD7-C7F5-40AA-9879-E1E2532C6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2233A-9973-4936-A6E5-94335B8FB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BF463-F602-49FC-A34A-ECC31434D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38DAB-2AE5-40DF-B940-DBEFE0D6D93A}" type="datetimeFigureOut">
              <a:rPr lang="en-IL" smtClean="0"/>
              <a:t>11/21/2020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FF31B-F0C4-4EA9-81CE-B5E7CACEB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57207-7CED-45E4-9F9E-7C99D1557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AD12-59BC-4471-B9A7-D13093853AB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6155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4693D-E62A-482A-9AE4-EEE581A705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שטח כגודל פיזיקלי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954825-C9C0-4F13-AD5C-1CA05DD9B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53B12985-754A-4D17-9AD5-018E64EA776A}"/>
              </a:ext>
            </a:extLst>
          </p:cNvPr>
          <p:cNvSpPr/>
          <p:nvPr/>
        </p:nvSpPr>
        <p:spPr>
          <a:xfrm>
            <a:off x="960699" y="1388962"/>
            <a:ext cx="2511706" cy="146998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BFF2E7-79CE-409F-BBE9-E6E5EC2E97C5}"/>
              </a:ext>
            </a:extLst>
          </p:cNvPr>
          <p:cNvSpPr/>
          <p:nvPr/>
        </p:nvSpPr>
        <p:spPr>
          <a:xfrm>
            <a:off x="10347767" y="717630"/>
            <a:ext cx="1076446" cy="5648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B107945A-AC90-43C4-9A42-78B71BB1D316}"/>
              </a:ext>
            </a:extLst>
          </p:cNvPr>
          <p:cNvSpPr/>
          <p:nvPr/>
        </p:nvSpPr>
        <p:spPr>
          <a:xfrm>
            <a:off x="1307939" y="4815068"/>
            <a:ext cx="7870785" cy="193297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0358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DD30-71CA-4B2E-A96F-19FEFA67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לסיכום ניתן להראות את הקשרים בין היחידות בתרשים הבא:</a:t>
            </a:r>
            <a:endParaRPr lang="en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3D638-2BD5-4998-87C1-61802E73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2149" cy="4351338"/>
          </a:xfrm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en-US" dirty="0"/>
              <a:t>km</a:t>
            </a:r>
            <a:r>
              <a:rPr lang="en-US" baseline="30000" dirty="0"/>
              <a:t>2</a:t>
            </a:r>
            <a:r>
              <a:rPr lang="en-US" dirty="0"/>
              <a:t>                                m</a:t>
            </a:r>
            <a:r>
              <a:rPr lang="en-US" baseline="30000" dirty="0"/>
              <a:t>2</a:t>
            </a:r>
            <a:r>
              <a:rPr lang="en-US" dirty="0"/>
              <a:t>                                  cm</a:t>
            </a:r>
            <a:r>
              <a:rPr lang="en-US" baseline="30000" dirty="0"/>
              <a:t>2</a:t>
            </a:r>
            <a:r>
              <a:rPr lang="en-US" dirty="0"/>
              <a:t>                               mm</a:t>
            </a:r>
            <a:r>
              <a:rPr lang="en-US" baseline="30000" dirty="0"/>
              <a:t>2</a:t>
            </a:r>
            <a:endParaRPr lang="en-IL" baseline="300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7224D7E-7EBB-44A8-9EFC-95F6362AABB4}"/>
              </a:ext>
            </a:extLst>
          </p:cNvPr>
          <p:cNvSpPr/>
          <p:nvPr/>
        </p:nvSpPr>
        <p:spPr>
          <a:xfrm>
            <a:off x="2152891" y="2696900"/>
            <a:ext cx="1400537" cy="52086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6E0757E-0258-4A0E-9007-64163F03EEC2}"/>
              </a:ext>
            </a:extLst>
          </p:cNvPr>
          <p:cNvSpPr/>
          <p:nvPr/>
        </p:nvSpPr>
        <p:spPr>
          <a:xfrm>
            <a:off x="5509065" y="2725836"/>
            <a:ext cx="1400537" cy="52086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55423A1-28A6-494D-B826-7948BB5B29E7}"/>
              </a:ext>
            </a:extLst>
          </p:cNvPr>
          <p:cNvSpPr/>
          <p:nvPr/>
        </p:nvSpPr>
        <p:spPr>
          <a:xfrm>
            <a:off x="8749978" y="2725836"/>
            <a:ext cx="1400537" cy="52086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EB507-5291-47E5-BC3B-9E5146371C7A}"/>
              </a:ext>
            </a:extLst>
          </p:cNvPr>
          <p:cNvSpPr txBox="1"/>
          <p:nvPr/>
        </p:nvSpPr>
        <p:spPr>
          <a:xfrm>
            <a:off x="1851949" y="2260100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כופלים ב- 1,000,000</a:t>
            </a:r>
            <a:endParaRPr lang="en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F6613-7182-4466-8D3B-7923DA1102B6}"/>
              </a:ext>
            </a:extLst>
          </p:cNvPr>
          <p:cNvSpPr txBox="1"/>
          <p:nvPr/>
        </p:nvSpPr>
        <p:spPr>
          <a:xfrm>
            <a:off x="5278054" y="2176855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כופלים ב- 10,000</a:t>
            </a:r>
            <a:endParaRPr lang="en-I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6FDA60-90F3-4C12-ADB7-66339F8225F7}"/>
              </a:ext>
            </a:extLst>
          </p:cNvPr>
          <p:cNvSpPr txBox="1"/>
          <p:nvPr/>
        </p:nvSpPr>
        <p:spPr>
          <a:xfrm>
            <a:off x="8651835" y="2171316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כופלים ב-100</a:t>
            </a:r>
            <a:endParaRPr lang="en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2D9DF8-914E-44A1-9D50-290F567C6FDE}"/>
              </a:ext>
            </a:extLst>
          </p:cNvPr>
          <p:cNvSpPr txBox="1"/>
          <p:nvPr/>
        </p:nvSpPr>
        <p:spPr>
          <a:xfrm>
            <a:off x="8749978" y="4174139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מחלקים ב-100</a:t>
            </a:r>
            <a:endParaRPr lang="en-IL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7F14B3-00DB-4341-BB7C-E62A5309195C}"/>
              </a:ext>
            </a:extLst>
          </p:cNvPr>
          <p:cNvSpPr txBox="1"/>
          <p:nvPr/>
        </p:nvSpPr>
        <p:spPr>
          <a:xfrm>
            <a:off x="5173882" y="4119155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מחלקים ב- 10,000</a:t>
            </a:r>
            <a:endParaRPr lang="en-IL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12FFC0-14EE-4781-8CB6-2151AB70B057}"/>
              </a:ext>
            </a:extLst>
          </p:cNvPr>
          <p:cNvSpPr txBox="1"/>
          <p:nvPr/>
        </p:nvSpPr>
        <p:spPr>
          <a:xfrm>
            <a:off x="1507361" y="4065489"/>
            <a:ext cx="2997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מחלקים ב- 1,000,000</a:t>
            </a:r>
            <a:endParaRPr lang="en-IL" dirty="0"/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id="{C3C1933D-0E4D-438E-846F-3B6C699BA2CC}"/>
              </a:ext>
            </a:extLst>
          </p:cNvPr>
          <p:cNvSpPr/>
          <p:nvPr/>
        </p:nvSpPr>
        <p:spPr>
          <a:xfrm>
            <a:off x="8749977" y="3640240"/>
            <a:ext cx="1400537" cy="520861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7FBD6E1A-A39F-4677-AB7F-DFAE2CD4F885}"/>
              </a:ext>
            </a:extLst>
          </p:cNvPr>
          <p:cNvSpPr/>
          <p:nvPr/>
        </p:nvSpPr>
        <p:spPr>
          <a:xfrm>
            <a:off x="5509064" y="3570073"/>
            <a:ext cx="1400537" cy="520861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640560FA-E5AE-4C4D-A33B-3AAE0F9262ED}"/>
              </a:ext>
            </a:extLst>
          </p:cNvPr>
          <p:cNvSpPr/>
          <p:nvPr/>
        </p:nvSpPr>
        <p:spPr>
          <a:xfrm>
            <a:off x="2111895" y="3480433"/>
            <a:ext cx="1400537" cy="520861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5517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E070-04C5-4B5E-8A5A-F9E871D7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תרגול- השלימו את יחידות השטח בטבלה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0844E2-40F2-45E9-99CE-7C2AB517F1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411528"/>
              </p:ext>
            </p:extLst>
          </p:nvPr>
        </p:nvGraphicFramePr>
        <p:xfrm>
          <a:off x="838200" y="1825625"/>
          <a:ext cx="10515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242480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51318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303650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85329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70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3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46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44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L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00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222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E070-04C5-4B5E-8A5A-F9E871D7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תרגול- השלימו את יחידות השטח בטבלה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0844E2-40F2-45E9-99CE-7C2AB517F1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944442"/>
              </p:ext>
            </p:extLst>
          </p:nvPr>
        </p:nvGraphicFramePr>
        <p:xfrm>
          <a:off x="381965" y="1825625"/>
          <a:ext cx="1153996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063">
                  <a:extLst>
                    <a:ext uri="{9D8B030D-6E8A-4147-A177-3AD203B41FA5}">
                      <a16:colId xmlns:a16="http://schemas.microsoft.com/office/drawing/2014/main" val="2624248024"/>
                    </a:ext>
                  </a:extLst>
                </a:gridCol>
                <a:gridCol w="2685326">
                  <a:extLst>
                    <a:ext uri="{9D8B030D-6E8A-4147-A177-3AD203B41FA5}">
                      <a16:colId xmlns:a16="http://schemas.microsoft.com/office/drawing/2014/main" val="1415131822"/>
                    </a:ext>
                  </a:extLst>
                </a:gridCol>
                <a:gridCol w="3148314">
                  <a:extLst>
                    <a:ext uri="{9D8B030D-6E8A-4147-A177-3AD203B41FA5}">
                      <a16:colId xmlns:a16="http://schemas.microsoft.com/office/drawing/2014/main" val="3230365045"/>
                    </a:ext>
                  </a:extLst>
                </a:gridCol>
                <a:gridCol w="3449257">
                  <a:extLst>
                    <a:ext uri="{9D8B030D-6E8A-4147-A177-3AD203B41FA5}">
                      <a16:colId xmlns:a16="http://schemas.microsoft.com/office/drawing/2014/main" val="1785329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mm</a:t>
                      </a:r>
                      <a:r>
                        <a:rPr lang="en-US" sz="28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IL" sz="28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70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90,000,000,000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9,000,000,000,000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3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0.03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300,000,000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30,000,000,000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46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0.0000004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0.4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44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0.000075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75,000,000</a:t>
                      </a:r>
                      <a:endParaRPr lang="en-I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00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051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D35F-9462-439C-B065-0906FF53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השוו בין היחידות הבאות =, &gt;,&lt;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2C4B5-E452-4719-A607-43F4D9C93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lnSpc>
                <a:spcPct val="200000"/>
              </a:lnSpc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95km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……………………..95,000,000mm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7cm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………………………….0.004m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590mm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……………………..0.00003m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IL" sz="36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04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E5C23-F724-489B-8DD6-E38B163B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דונם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B9398-F129-45EB-A755-F4875CAAE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יחידה למדידת שטחים חקלאיים, הגדרתה שונה ממדינה למדינה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בישראל 1 דונם= 1000 מ"ר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D3C4CC-9DA2-4131-AC1C-6338AA90C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95960"/>
            <a:ext cx="5074898" cy="423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0BA-50CA-4FF4-A5F2-E255B3B7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מטלה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FB80-6011-49B5-9395-3E9253AB9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עמ' 51 שאלות 1-3, 8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610750-CB72-48C9-90CF-A08EF3D2E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256" y="2143426"/>
            <a:ext cx="31432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31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3D71-A7FB-410D-A92A-A49ACD3F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מדידת שטח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4EE6C-A074-46B4-9484-BC11BB206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כיצד הייתם מודדים את שטחן של הצורות הבאות?</a:t>
            </a:r>
          </a:p>
          <a:p>
            <a:pPr marL="0" indent="0" algn="r" rtl="1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א                                                               ב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C7B65-85A5-40DA-A094-2E54E6D6F9B1}"/>
              </a:ext>
            </a:extLst>
          </p:cNvPr>
          <p:cNvSpPr/>
          <p:nvPr/>
        </p:nvSpPr>
        <p:spPr>
          <a:xfrm>
            <a:off x="8067554" y="3044142"/>
            <a:ext cx="2824223" cy="1898248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I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ghtning Bolt 4">
            <a:extLst>
              <a:ext uri="{FF2B5EF4-FFF2-40B4-BE49-F238E27FC236}">
                <a16:creationId xmlns:a16="http://schemas.microsoft.com/office/drawing/2014/main" id="{E02AAA85-5C8F-4E87-A7CD-640279FC0F64}"/>
              </a:ext>
            </a:extLst>
          </p:cNvPr>
          <p:cNvSpPr/>
          <p:nvPr/>
        </p:nvSpPr>
        <p:spPr>
          <a:xfrm>
            <a:off x="1724628" y="3310359"/>
            <a:ext cx="5405377" cy="1898248"/>
          </a:xfrm>
          <a:prstGeom prst="lightningBol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I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9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792A-944D-4007-9504-5C3F6134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מדידה עקיפה של שטח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C2023-5AEE-476E-BBD5-DC1BF74DF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מדידה של אורך וחישוב שטח של צורה גיאומטרית.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מודדים גודל פיזיקלי שעוזר לנו לחשב שטח.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דוגמא: מדידת אורך ורוחב של צורה א בסרגל וחישוב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שטח באמצעות הנוסחא 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•b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S=5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•3=15cm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</a:p>
          <a:p>
            <a:pPr algn="r" rtl="1"/>
            <a:endParaRPr lang="en-US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eiryo UI" panose="020B0604030504040204" pitchFamily="34" charset="-128"/>
              <a:cs typeface="Arial" panose="020B0604020202020204" pitchFamily="34" charset="0"/>
            </a:endParaRPr>
          </a:p>
          <a:p>
            <a:pPr algn="r" rtl="1"/>
            <a:endParaRPr lang="en-US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eiryo UI" panose="020B0604030504040204" pitchFamily="34" charset="-128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מדידה עקיפה           לצורה גיאומטרית מוגדרת</a:t>
            </a:r>
            <a:endParaRPr lang="en-IL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662F9A-9FB5-4B1F-9CF2-A74968C2C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539" y="4001294"/>
            <a:ext cx="2865368" cy="19386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3F39FB-56AB-408E-8D8C-146EC99E6C5E}"/>
              </a:ext>
            </a:extLst>
          </p:cNvPr>
          <p:cNvSpPr txBox="1"/>
          <p:nvPr/>
        </p:nvSpPr>
        <p:spPr>
          <a:xfrm>
            <a:off x="4012558" y="3630904"/>
            <a:ext cx="1219200" cy="37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5cm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1D867-6227-4479-83FA-A068D6B08694}"/>
              </a:ext>
            </a:extLst>
          </p:cNvPr>
          <p:cNvSpPr txBox="1"/>
          <p:nvPr/>
        </p:nvSpPr>
        <p:spPr>
          <a:xfrm>
            <a:off x="1778644" y="4785447"/>
            <a:ext cx="1219200" cy="37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3cm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105500-397A-4B3B-9BF5-736EC28A5384}"/>
              </a:ext>
            </a:extLst>
          </p:cNvPr>
          <p:cNvCxnSpPr/>
          <p:nvPr/>
        </p:nvCxnSpPr>
        <p:spPr>
          <a:xfrm flipH="1">
            <a:off x="9415357" y="5149365"/>
            <a:ext cx="446273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313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7176-A8E9-4F75-A090-FF557C16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תארו כיצד הייתם מודדים שטח הצורה הבאה: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28DAC-15E9-4B65-9475-439560375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CE11A7-ECD6-4BDB-B376-6A8F79E3D433}"/>
              </a:ext>
            </a:extLst>
          </p:cNvPr>
          <p:cNvSpPr/>
          <p:nvPr/>
        </p:nvSpPr>
        <p:spPr>
          <a:xfrm>
            <a:off x="9757458" y="3020992"/>
            <a:ext cx="509286" cy="293997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8AF6C025-503B-4577-905B-8E82A782FE7D}"/>
              </a:ext>
            </a:extLst>
          </p:cNvPr>
          <p:cNvSpPr/>
          <p:nvPr/>
        </p:nvSpPr>
        <p:spPr>
          <a:xfrm rot="16200000">
            <a:off x="8414795" y="3171463"/>
            <a:ext cx="1493134" cy="1192192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C26A39-2D26-4A66-8F4C-DA3D8DC77018}"/>
              </a:ext>
            </a:extLst>
          </p:cNvPr>
          <p:cNvSpPr/>
          <p:nvPr/>
        </p:nvSpPr>
        <p:spPr>
          <a:xfrm>
            <a:off x="10266744" y="5301205"/>
            <a:ext cx="671332" cy="65975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47823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B857-E8A2-4AC4-A261-8C98D31F1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מדידה ישירה של שטח- מדידה של צורה לא הנדסית 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6383B-97BB-4ADE-B37A-217671E91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בשיטה זו נעזר בדף משבצות כמכשיר למדידה.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מניחים דף משבצות על הצורה וסופרים כמה משבצות (ששטחן ידוע מראש) נכנסות בצורה.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מה הבעיה ? או החיסרון ? הניצבים בפנינו במדידה זו?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חיסרון: חוסר דיוק בהערכת שטח חלקי המשבצות</a:t>
            </a:r>
          </a:p>
          <a:p>
            <a:pPr algn="r" rtl="1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</a:rPr>
              <a:t>מדידה ישירה          לצורה שאינה הנדסית</a:t>
            </a:r>
            <a:endParaRPr lang="en-IL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ghtning Bolt 5">
            <a:extLst>
              <a:ext uri="{FF2B5EF4-FFF2-40B4-BE49-F238E27FC236}">
                <a16:creationId xmlns:a16="http://schemas.microsoft.com/office/drawing/2014/main" id="{2913C281-E6C3-4337-829D-FCBC9FDD5880}"/>
              </a:ext>
            </a:extLst>
          </p:cNvPr>
          <p:cNvSpPr/>
          <p:nvPr/>
        </p:nvSpPr>
        <p:spPr>
          <a:xfrm>
            <a:off x="223539" y="3429000"/>
            <a:ext cx="5872461" cy="2318040"/>
          </a:xfrm>
          <a:prstGeom prst="lightningBol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F02F49-F18A-41DC-A210-594B9DAE0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8269" y="5773083"/>
            <a:ext cx="57917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0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4A7E-F513-4991-A7DB-78E4A5C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הגדרה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C1759-9094-486A-A4A5-1DA8B9193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שטח- גודל פיזיקלי המודד חלק ממישור המוגבל על ידי קו סגור. </a:t>
            </a:r>
          </a:p>
          <a:p>
            <a:pPr algn="r" rtl="1"/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24E482-7DFE-406B-84D7-0FC43EF6B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996" y="3619922"/>
            <a:ext cx="8675830" cy="222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9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DFF1-35E3-44A5-8C87-46914D54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מדדו את שטח הצורה המופיעה בעמ' 47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7D9FF-B317-4F78-99D1-8CEA1585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סופרים כמה משבצות שלמות נכנסות בצורה: 26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סופרים כמה משבצות חלקיות נכנסות בצורה 21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נניח ש- 21 חלקי משבצות הן יחד מהוות 10 משבצות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סך הכל: 26+10=36 משבצות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אם ידוע שכל משבצת שווה בשטחה ל-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1cm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  <a:p>
            <a:pPr marL="0" indent="0" algn="r" rtl="1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•1=36cm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endParaRPr lang="en-IL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3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0BA-50CA-4FF4-A5F2-E255B3B7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הזמנה לפעילות מעבדה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FB80-6011-49B5-9395-3E9253AB9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עמ' 50 – פעילות 2 : מהו שטח כף הרגל?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610750-CB72-48C9-90CF-A08EF3D2E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256" y="2143426"/>
            <a:ext cx="31432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1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1145B-391D-45AB-B933-A779FDBC2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עמ' 49 בספר הלימוד – תרגיל פתור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2EE04C-E6D7-47F0-B915-05E35F313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860" y="1690687"/>
            <a:ext cx="7847635" cy="4618893"/>
          </a:xfrm>
        </p:spPr>
      </p:pic>
    </p:spTree>
    <p:extLst>
      <p:ext uri="{BB962C8B-B14F-4D97-AF65-F5344CB8AC3E}">
        <p14:creationId xmlns:p14="http://schemas.microsoft.com/office/powerpoint/2010/main" val="2783636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0BA-50CA-4FF4-A5F2-E255B3B7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מטלה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FB80-6011-49B5-9395-3E9253AB9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עמ' 51 שאלות 4-7, 9, 10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610750-CB72-48C9-90CF-A08EF3D2E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256" y="2143426"/>
            <a:ext cx="31432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37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D5CB0-07C0-45DF-BEEF-F488C1B8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עמ' 52- שאלה 9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D8525-D960-4478-8458-06D934B50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מודל החולצה של עמי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חישוב שטח כל מלבן בנפרד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חישוב סכום שטחי כל המלבנים יחד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הכפלת השטח שקיבלנו ב- 2 (מאחר ולחולצה יש שני צדדים) </a:t>
            </a:r>
          </a:p>
          <a:p>
            <a:pPr algn="r" rtl="1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מודל החולצה של תמי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חישוב שטח כל מלבן בנפרד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חישוב ½ שטח העיגול (של הצווארון) והפחתת שטח זה משטח המלבן הגדול 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חיבור שטחי כל החלקים (המלבן הגדול ושני הקטנים)</a:t>
            </a: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הכפלת השטח שקיבלנו ב- 2 (מאחר ולחולצה יש שני צדדים)</a:t>
            </a:r>
          </a:p>
          <a:p>
            <a:pPr algn="r" rtl="1"/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5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98B0D-4096-45D9-8A9E-F6CE4569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עמ' 52 -שאלה 10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59697-22FE-4C52-B9EF-C02D75540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252" y="6065134"/>
            <a:ext cx="2707511" cy="366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אורך החדר 4 מטרים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F0453D27-253F-4E8C-95C7-F8F2B175180F}"/>
              </a:ext>
            </a:extLst>
          </p:cNvPr>
          <p:cNvSpPr/>
          <p:nvPr/>
        </p:nvSpPr>
        <p:spPr>
          <a:xfrm>
            <a:off x="1875099" y="2708476"/>
            <a:ext cx="8773610" cy="3356658"/>
          </a:xfrm>
          <a:prstGeom prst="cube">
            <a:avLst/>
          </a:prstGeom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FB1F66-7B44-43A2-AFD6-186F623C3FC4}"/>
              </a:ext>
            </a:extLst>
          </p:cNvPr>
          <p:cNvSpPr txBox="1">
            <a:spLocks/>
          </p:cNvSpPr>
          <p:nvPr/>
        </p:nvSpPr>
        <p:spPr>
          <a:xfrm>
            <a:off x="9977377" y="5380268"/>
            <a:ext cx="1701479" cy="868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רוחב החדר 3 מטרים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5344B7-F943-4E11-9D42-BE45EBC5E9A3}"/>
              </a:ext>
            </a:extLst>
          </p:cNvPr>
          <p:cNvSpPr txBox="1">
            <a:spLocks/>
          </p:cNvSpPr>
          <p:nvPr/>
        </p:nvSpPr>
        <p:spPr>
          <a:xfrm>
            <a:off x="312515" y="3831220"/>
            <a:ext cx="2707511" cy="366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גובה 2.8 מטרים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87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E685-F899-4A10-88DA-2A6E857A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+mn-cs"/>
              </a:rPr>
              <a:t>עמ' 52 -שאלה 10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68105-D586-44B3-8696-FFB38A220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בעצם בחדר שני סוגי קירות ומכל סוג יש 2 </a:t>
            </a: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נחשב כל שטח של קיר </a:t>
            </a:r>
          </a:p>
          <a:p>
            <a:pPr marL="0" indent="0" algn="r">
              <a:buNone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וכל שטח שכזה נכפיל ב- 2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8A6F7D-5A71-43C9-B746-6C5C62FDF625}"/>
              </a:ext>
            </a:extLst>
          </p:cNvPr>
          <p:cNvSpPr/>
          <p:nvPr/>
        </p:nvSpPr>
        <p:spPr>
          <a:xfrm>
            <a:off x="4826643" y="2141316"/>
            <a:ext cx="6377651" cy="258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7F852B-4336-4A74-97D7-327553F7B003}"/>
              </a:ext>
            </a:extLst>
          </p:cNvPr>
          <p:cNvSpPr/>
          <p:nvPr/>
        </p:nvSpPr>
        <p:spPr>
          <a:xfrm>
            <a:off x="729206" y="2141316"/>
            <a:ext cx="3252486" cy="258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1101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524F-D224-49DF-868C-2F43C4B0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+mn-cs"/>
              </a:rPr>
              <a:t>עמ' 52 -שאלה 10</a:t>
            </a:r>
            <a:endParaRPr lang="en-IL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A230DF-6FD9-4060-B6A2-DA02509BC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9976" y="1635708"/>
            <a:ext cx="6389162" cy="259712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2357E9-E90E-4E63-9159-ED3A487B4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019" y="1635707"/>
            <a:ext cx="3261643" cy="259712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455B00-D7A6-48B9-9EF1-43283DA4F32A}"/>
              </a:ext>
            </a:extLst>
          </p:cNvPr>
          <p:cNvSpPr/>
          <p:nvPr/>
        </p:nvSpPr>
        <p:spPr>
          <a:xfrm>
            <a:off x="6215605" y="2418497"/>
            <a:ext cx="1701479" cy="178250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19B038-945C-450C-BBB8-696FE8F48F1E}"/>
              </a:ext>
            </a:extLst>
          </p:cNvPr>
          <p:cNvSpPr/>
          <p:nvPr/>
        </p:nvSpPr>
        <p:spPr>
          <a:xfrm>
            <a:off x="3576577" y="1932361"/>
            <a:ext cx="736503" cy="8455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2BD8ED-5318-44FE-9B58-B77134FF2854}"/>
              </a:ext>
            </a:extLst>
          </p:cNvPr>
          <p:cNvSpPr txBox="1"/>
          <p:nvPr/>
        </p:nvSpPr>
        <p:spPr>
          <a:xfrm>
            <a:off x="208344" y="4718580"/>
            <a:ext cx="11424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שטח החלון ושטח הדלת אלו שטחים שלא צובעים (פתחים) ולכן נפחית אותם מהשטח שמצאנו בשקופית הקודמת.</a:t>
            </a:r>
          </a:p>
          <a:p>
            <a:pPr algn="r" rtl="1"/>
            <a:r>
              <a:rPr lang="he-I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את השטח שמצאנו נכפיל ב- 2 (מאחר ודניאל מעוניין לצבוע בשתי שכבות צבע).</a:t>
            </a:r>
          </a:p>
          <a:p>
            <a:pPr algn="r" rtl="1"/>
            <a:r>
              <a:rPr lang="he-I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נחלק את התוצאה שקיבלנו ב- 8 מ"ר . כך נגלה כמה פחיות צבע על דניאל לקנות. </a:t>
            </a:r>
            <a:endParaRPr lang="en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95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77523-A617-4CCB-827C-037E3A54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סימון שטח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355FC-A9ED-4A0E-83F0-34C53384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על ידי האות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מהמילה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(פני השטח)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על ידי האות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מהמילה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(שטח)</a:t>
            </a:r>
          </a:p>
          <a:p>
            <a:pPr algn="r" rtl="1"/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השטח שווה ל- 300 מ"ר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A=300m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he-IL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או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he-IL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S=300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12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8D91-9524-4563-85DA-C4C7303E5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חישוב שטח של צורות גיאומטריות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559B24-71E0-4DD3-A1C9-9126A81FE1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981298"/>
              </p:ext>
            </p:extLst>
          </p:nvPr>
        </p:nvGraphicFramePr>
        <p:xfrm>
          <a:off x="289367" y="1825625"/>
          <a:ext cx="11064434" cy="4667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2217">
                  <a:extLst>
                    <a:ext uri="{9D8B030D-6E8A-4147-A177-3AD203B41FA5}">
                      <a16:colId xmlns:a16="http://schemas.microsoft.com/office/drawing/2014/main" val="1814016159"/>
                    </a:ext>
                  </a:extLst>
                </a:gridCol>
                <a:gridCol w="5532217">
                  <a:extLst>
                    <a:ext uri="{9D8B030D-6E8A-4147-A177-3AD203B41FA5}">
                      <a16:colId xmlns:a16="http://schemas.microsoft.com/office/drawing/2014/main" val="2041078747"/>
                    </a:ext>
                  </a:extLst>
                </a:gridCol>
              </a:tblGrid>
              <a:tr h="1122503">
                <a:tc>
                  <a:txBody>
                    <a:bodyPr/>
                    <a:lstStyle/>
                    <a:p>
                      <a:pPr algn="ctr"/>
                      <a:r>
                        <a:rPr lang="he-IL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נוסחא לחישוב שטח </a:t>
                      </a:r>
                      <a:endParaRPr lang="en-IL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הצורה הגיאוומטרית </a:t>
                      </a:r>
                      <a:endParaRPr lang="en-IL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401482"/>
                  </a:ext>
                </a:extLst>
              </a:tr>
              <a:tr h="88618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S= a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</a:t>
                      </a:r>
                      <a:r>
                        <a:rPr lang="he-IL" sz="2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צלע הריבוע </a:t>
                      </a:r>
                      <a:endParaRPr lang="en-IL" sz="2400" b="1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ריבוע </a:t>
                      </a:r>
                      <a:endParaRPr lang="en-I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467519"/>
                  </a:ext>
                </a:extLst>
              </a:tr>
              <a:tr h="88618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S=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•b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a- </a:t>
                      </a:r>
                      <a:r>
                        <a:rPr lang="he-IL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, אורך המלבן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b- </a:t>
                      </a:r>
                      <a:r>
                        <a:rPr lang="he-IL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רוחב מלבן </a:t>
                      </a:r>
                      <a:endParaRPr lang="en-IL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מלבן </a:t>
                      </a:r>
                      <a:endParaRPr lang="en-I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438314"/>
                  </a:ext>
                </a:extLst>
              </a:tr>
              <a:tr h="88618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S=(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•h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lang="he-IL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a-</a:t>
                      </a:r>
                      <a:r>
                        <a:rPr lang="he-IL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צלע במשולש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 h- </a:t>
                      </a:r>
                      <a:r>
                        <a:rPr lang="he-IL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גובה</a:t>
                      </a:r>
                      <a:r>
                        <a:rPr lang="he-IL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לצלע</a:t>
                      </a:r>
                      <a:endParaRPr lang="en-IL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משולש </a:t>
                      </a:r>
                      <a:endParaRPr lang="en-I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870027"/>
                  </a:ext>
                </a:extLst>
              </a:tr>
              <a:tr h="88618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S= </a:t>
                      </a:r>
                      <a:r>
                        <a:rPr lang="el-G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</a:t>
                      </a:r>
                      <a:r>
                        <a:rPr lang="el-G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•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2400" b="1" baseline="300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l-GR" sz="2400" b="1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π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-3.14  R-</a:t>
                      </a:r>
                      <a:r>
                        <a:rPr lang="he-IL" sz="2400" b="1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Meiryo UI" panose="020B0604030504040204" pitchFamily="34" charset="-128"/>
                          <a:cs typeface="Arial" panose="020B0604020202020204" pitchFamily="34" charset="0"/>
                        </a:rPr>
                        <a:t>רדיוס המעגל </a:t>
                      </a:r>
                      <a:endParaRPr lang="en-IL" sz="2400" b="1" baseline="30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מעגל </a:t>
                      </a:r>
                      <a:endParaRPr lang="en-I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532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0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3960-664E-48DA-A717-37340778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51281" y="240221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יחידות מידה של שטח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66549-60CF-474C-A9FC-ECC4EE938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603" y="1566354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יחידות מידה של שטח הן שוות לשטח של ריבועים שאורך הצלע הוא יחידת אורך נתונה. </a:t>
            </a:r>
            <a:endParaRPr lang="en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7C1EE8-EE48-44C3-8676-0974E0171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267" y="0"/>
            <a:ext cx="1905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1AE2FF-D17D-45AD-BD5D-B29F872A10E3}"/>
              </a:ext>
            </a:extLst>
          </p:cNvPr>
          <p:cNvSpPr txBox="1"/>
          <p:nvPr/>
        </p:nvSpPr>
        <p:spPr>
          <a:xfrm>
            <a:off x="838200" y="4694548"/>
            <a:ext cx="415565" cy="405353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47C755-24DF-466E-A29E-08E4B778FB0B}"/>
              </a:ext>
            </a:extLst>
          </p:cNvPr>
          <p:cNvSpPr txBox="1"/>
          <p:nvPr/>
        </p:nvSpPr>
        <p:spPr>
          <a:xfrm>
            <a:off x="2867156" y="4001294"/>
            <a:ext cx="1099782" cy="107353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71D4A3-E84F-459D-894E-979130839C52}"/>
              </a:ext>
            </a:extLst>
          </p:cNvPr>
          <p:cNvSpPr txBox="1"/>
          <p:nvPr/>
        </p:nvSpPr>
        <p:spPr>
          <a:xfrm>
            <a:off x="5580329" y="3330054"/>
            <a:ext cx="1809466" cy="176984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C205C2-7268-486C-972C-97B233C259A9}"/>
              </a:ext>
            </a:extLst>
          </p:cNvPr>
          <p:cNvSpPr txBox="1"/>
          <p:nvPr/>
        </p:nvSpPr>
        <p:spPr>
          <a:xfrm>
            <a:off x="8780059" y="2552131"/>
            <a:ext cx="2573741" cy="2643304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IL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3F3E22-AA9C-4166-8F1D-9F4662DAA2F8}"/>
              </a:ext>
            </a:extLst>
          </p:cNvPr>
          <p:cNvSpPr txBox="1"/>
          <p:nvPr/>
        </p:nvSpPr>
        <p:spPr>
          <a:xfrm>
            <a:off x="9294125" y="3429000"/>
            <a:ext cx="1528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/>
              <a:t>1 קמ"ר</a:t>
            </a:r>
            <a:endParaRPr lang="en-IL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3B7F48-24B3-43EC-8094-4A716DB3636D}"/>
              </a:ext>
            </a:extLst>
          </p:cNvPr>
          <p:cNvSpPr txBox="1"/>
          <p:nvPr/>
        </p:nvSpPr>
        <p:spPr>
          <a:xfrm>
            <a:off x="5720787" y="3877195"/>
            <a:ext cx="1528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/>
              <a:t>1 מ"ר</a:t>
            </a:r>
            <a:endParaRPr lang="en-IL"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0F7EC1-FBA6-448B-BEB1-2D8854CEFAFB}"/>
              </a:ext>
            </a:extLst>
          </p:cNvPr>
          <p:cNvSpPr txBox="1"/>
          <p:nvPr/>
        </p:nvSpPr>
        <p:spPr>
          <a:xfrm>
            <a:off x="2661515" y="4294438"/>
            <a:ext cx="1528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/>
              <a:t>1 סמ"ר</a:t>
            </a:r>
            <a:endParaRPr lang="en-IL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26DECC-BC4C-45C4-B1D0-E0F98256AFF6}"/>
              </a:ext>
            </a:extLst>
          </p:cNvPr>
          <p:cNvSpPr txBox="1"/>
          <p:nvPr/>
        </p:nvSpPr>
        <p:spPr>
          <a:xfrm>
            <a:off x="281707" y="4277305"/>
            <a:ext cx="1528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/>
              <a:t>1 ממ"ר</a:t>
            </a:r>
            <a:endParaRPr lang="en-IL" sz="20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703BBF-E967-429C-9070-B9529B4763D5}"/>
              </a:ext>
            </a:extLst>
          </p:cNvPr>
          <p:cNvSpPr txBox="1"/>
          <p:nvPr/>
        </p:nvSpPr>
        <p:spPr>
          <a:xfrm>
            <a:off x="9429465" y="5330372"/>
            <a:ext cx="192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/>
              <a:t>     צלע 1 ק"מ </a:t>
            </a:r>
            <a:endParaRPr lang="en-IL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05BF24-940C-4893-A6C4-6B47EF38C519}"/>
              </a:ext>
            </a:extLst>
          </p:cNvPr>
          <p:cNvSpPr txBox="1"/>
          <p:nvPr/>
        </p:nvSpPr>
        <p:spPr>
          <a:xfrm>
            <a:off x="5580329" y="5370291"/>
            <a:ext cx="192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/>
              <a:t>     צלע 1 מטר</a:t>
            </a:r>
            <a:endParaRPr lang="en-IL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EFDF32-FBBB-4A80-BBD5-97CF79E0E585}"/>
              </a:ext>
            </a:extLst>
          </p:cNvPr>
          <p:cNvSpPr txBox="1"/>
          <p:nvPr/>
        </p:nvSpPr>
        <p:spPr>
          <a:xfrm>
            <a:off x="2661515" y="5306983"/>
            <a:ext cx="2361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/>
              <a:t>     צלע 1 סנטימטר</a:t>
            </a:r>
            <a:endParaRPr lang="en-IL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DBD10F-2094-4029-93E8-70314DF4815D}"/>
              </a:ext>
            </a:extLst>
          </p:cNvPr>
          <p:cNvSpPr txBox="1"/>
          <p:nvPr/>
        </p:nvSpPr>
        <p:spPr>
          <a:xfrm>
            <a:off x="322762" y="5364734"/>
            <a:ext cx="192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b="1" dirty="0"/>
              <a:t>     צלע 1 מילמטר</a:t>
            </a:r>
            <a:endParaRPr lang="en-IL" b="1" dirty="0"/>
          </a:p>
        </p:txBody>
      </p:sp>
    </p:spTree>
    <p:extLst>
      <p:ext uri="{BB962C8B-B14F-4D97-AF65-F5344CB8AC3E}">
        <p14:creationId xmlns:p14="http://schemas.microsoft.com/office/powerpoint/2010/main" val="290587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1D171-6A80-442C-B66D-6B3DA81D6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יחידות מידה של שטח </a:t>
            </a:r>
            <a:endParaRPr lang="en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E69C4F-7E1C-414D-BD0D-E4DC5783D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81" y="1690688"/>
            <a:ext cx="12054238" cy="4918455"/>
          </a:xfrm>
        </p:spPr>
      </p:pic>
    </p:spTree>
    <p:extLst>
      <p:ext uri="{BB962C8B-B14F-4D97-AF65-F5344CB8AC3E}">
        <p14:creationId xmlns:p14="http://schemas.microsoft.com/office/powerpoint/2010/main" val="266846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7B52-05FF-4BF8-8DF3-BCCB70B24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קשרים בין יחידות מידה </a:t>
            </a:r>
            <a:b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סמ"ר- ממ"ר</a:t>
            </a:r>
            <a:endParaRPr lang="en-IL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4DDE2-BE48-4412-9D2A-8BA76001F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1cm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=1cm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•1cm=10mm•10mm=100mm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</a:p>
          <a:p>
            <a:pPr marL="0" indent="0" algn="ctr" rtl="1">
              <a:buNone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1cm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=100mm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endParaRPr lang="en-IL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1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8305-D5E8-4ACE-96BF-FB07337C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מ"ר- סמ"ר</a:t>
            </a:r>
            <a:endParaRPr lang="en-IL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AE348-FAD3-413E-AAA0-2FBAA6716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•1m=100cm•100cm=10,000cm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</a:p>
          <a:p>
            <a:pPr marL="0" indent="0" algn="ctr" rtl="1">
              <a:buNone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1m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=10,000cm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endParaRPr lang="en-IL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88352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BD6E5-DC27-4E3E-9E86-556BCD7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קמ"ר- מ"ר</a:t>
            </a:r>
            <a:endParaRPr lang="en-IL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7094B-B2A4-4EB6-853D-6A99AADB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1km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=1km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•1km=1,000m•1,000m=1,000,000m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</a:p>
          <a:p>
            <a:pPr marL="0" indent="0" algn="ctr" rtl="1">
              <a:buNone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1km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=1,000,000m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2</a:t>
            </a:r>
            <a:endParaRPr lang="en-IL" sz="40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52262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692</Words>
  <Application>Microsoft Office PowerPoint</Application>
  <PresentationFormat>מסך רחב</PresentationFormat>
  <Paragraphs>153</Paragraphs>
  <Slides>27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שטח כגודל פיזיקלי </vt:lpstr>
      <vt:lpstr>הגדרה</vt:lpstr>
      <vt:lpstr>סימון שטח </vt:lpstr>
      <vt:lpstr>חישוב שטח של צורות גיאומטריות </vt:lpstr>
      <vt:lpstr>יחידות מידה של שטח </vt:lpstr>
      <vt:lpstr>יחידות מידה של שטח </vt:lpstr>
      <vt:lpstr>קשרים בין יחידות מידה  סמ"ר- ממ"ר</vt:lpstr>
      <vt:lpstr>מ"ר- סמ"ר</vt:lpstr>
      <vt:lpstr>קמ"ר- מ"ר</vt:lpstr>
      <vt:lpstr>לסיכום ניתן להראות את הקשרים בין היחידות בתרשים הבא:</vt:lpstr>
      <vt:lpstr>תרגול- השלימו את יחידות השטח בטבלה</vt:lpstr>
      <vt:lpstr>תרגול- השלימו את יחידות השטח בטבלה</vt:lpstr>
      <vt:lpstr>השוו בין היחידות הבאות =, &gt;,&lt;</vt:lpstr>
      <vt:lpstr>דונם</vt:lpstr>
      <vt:lpstr>מטלה </vt:lpstr>
      <vt:lpstr>מדידת שטח </vt:lpstr>
      <vt:lpstr>מדידה עקיפה של שטח </vt:lpstr>
      <vt:lpstr>תארו כיצד הייתם מודדים שטח הצורה הבאה: </vt:lpstr>
      <vt:lpstr>מדידה ישירה של שטח- מדידה של צורה לא הנדסית  </vt:lpstr>
      <vt:lpstr>מדדו את שטח הצורה המופיעה בעמ' 47</vt:lpstr>
      <vt:lpstr>הזמנה לפעילות מעבדה </vt:lpstr>
      <vt:lpstr>עמ' 49 בספר הלימוד – תרגיל פתור </vt:lpstr>
      <vt:lpstr>מטלה </vt:lpstr>
      <vt:lpstr>עמ' 52- שאלה 9 </vt:lpstr>
      <vt:lpstr>עמ' 52 -שאלה 10</vt:lpstr>
      <vt:lpstr>עמ' 52 -שאלה 10</vt:lpstr>
      <vt:lpstr>עמ' 52 -שאלה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ccnhcmubwzrmivcccz@ttirv.com</dc:creator>
  <cp:lastModifiedBy>Liat</cp:lastModifiedBy>
  <cp:revision>13</cp:revision>
  <dcterms:created xsi:type="dcterms:W3CDTF">2020-10-07T12:47:39Z</dcterms:created>
  <dcterms:modified xsi:type="dcterms:W3CDTF">2020-11-21T10:08:20Z</dcterms:modified>
</cp:coreProperties>
</file>