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8" r:id="rId3"/>
    <p:sldId id="287" r:id="rId4"/>
    <p:sldId id="289" r:id="rId5"/>
    <p:sldId id="270" r:id="rId6"/>
    <p:sldId id="271" r:id="rId7"/>
    <p:sldId id="272" r:id="rId8"/>
    <p:sldId id="275" r:id="rId9"/>
    <p:sldId id="276" r:id="rId10"/>
    <p:sldId id="293" r:id="rId11"/>
    <p:sldId id="295" r:id="rId12"/>
    <p:sldId id="277" r:id="rId13"/>
    <p:sldId id="294" r:id="rId14"/>
    <p:sldId id="290" r:id="rId15"/>
    <p:sldId id="291" r:id="rId16"/>
    <p:sldId id="280" r:id="rId17"/>
    <p:sldId id="273" r:id="rId18"/>
    <p:sldId id="281" r:id="rId19"/>
    <p:sldId id="282" r:id="rId20"/>
    <p:sldId id="283" r:id="rId21"/>
    <p:sldId id="284" r:id="rId22"/>
    <p:sldId id="285" r:id="rId23"/>
    <p:sldId id="292" r:id="rId24"/>
  </p:sldIdLst>
  <p:sldSz cx="9144000" cy="6858000" type="screen4x3"/>
  <p:notesSz cx="6669088" cy="97536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380"/>
    <p:restoredTop sz="94660"/>
  </p:normalViewPr>
  <p:slideViewPr>
    <p:cSldViewPr>
      <p:cViewPr varScale="1">
        <p:scale>
          <a:sx n="77" d="100"/>
          <a:sy n="77" d="100"/>
        </p:scale>
        <p:origin x="-18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44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2B8111-F957-4FB8-A873-4B25465A4D33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77915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44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160835-398C-4E4E-BD68-D5B0C96D8D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5481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838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94FF7E-11B5-430C-895C-E8E669F0956A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66750" y="4632325"/>
            <a:ext cx="5335588" cy="438943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779838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4DF5FA-93C7-464F-B8FA-1D3B392D010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26156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כ"ו/שבט/תש"פ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kQXFw6JFbVQ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qIkif3ed9_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S9nomI17Hk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MgRh_Q_xwy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MouY0sS3UV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  תנועה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5" name="כותרת משנה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1752600"/>
          </a:xfrm>
        </p:spPr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מדידה ממוחשבת של תנועה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58282"/>
            <a:ext cx="4464496" cy="24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60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576" y="134076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קול</a:t>
            </a:r>
            <a:r>
              <a:rPr lang="he-IL" dirty="0" smtClean="0"/>
              <a:t> </a:t>
            </a:r>
            <a:r>
              <a:rPr lang="he-IL" dirty="0"/>
              <a:t>הוא, אפוא, </a:t>
            </a:r>
            <a:r>
              <a:rPr lang="he-IL" b="1" dirty="0"/>
              <a:t>תנודת חלקיקי אוויר שמתקדמת במרחב ממקום למקום</a:t>
            </a:r>
            <a:r>
              <a:rPr lang="he-IL" dirty="0"/>
              <a:t>. 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תנודות </a:t>
            </a:r>
            <a:r>
              <a:rPr lang="he-IL" dirty="0"/>
              <a:t>כאלה ייתכנו גם בחומרים אחרים – גזים, נוזלים </a:t>
            </a:r>
            <a:r>
              <a:rPr lang="he-IL" dirty="0" smtClean="0"/>
              <a:t>ומוצקים, אך לא בריק (ולכן סונר לא יעבוד בחלל)</a:t>
            </a:r>
          </a:p>
          <a:p>
            <a:endParaRPr lang="he-IL" dirty="0"/>
          </a:p>
          <a:p>
            <a:r>
              <a:rPr lang="he-IL" dirty="0" smtClean="0"/>
              <a:t>גם </a:t>
            </a:r>
            <a:r>
              <a:rPr lang="he-IL" dirty="0"/>
              <a:t>התנודות שעוברות מבעד לכדור הארץ כאשר האדמה רועדת, הן מן הסוג הזה. תנודות עזות של המולקולות מתבטאות בקול שנשמע בעצמה גדולה יותר.</a:t>
            </a:r>
            <a:endParaRPr lang="en-US" dirty="0"/>
          </a:p>
          <a:p>
            <a:endParaRPr lang="he-IL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מהו קול?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6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576" y="1340768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סונאר של צוללת משגר אות וקולט החזר מגוף כלשהו לאחר 10 שניות. הניחו כי מהירות הקול במים היא 1,500 מ/ש.</a:t>
            </a:r>
          </a:p>
          <a:p>
            <a:endParaRPr lang="he-IL" dirty="0" smtClean="0"/>
          </a:p>
          <a:p>
            <a:r>
              <a:rPr lang="he-IL" dirty="0" smtClean="0"/>
              <a:t>מה מרחקו של הגוף?</a:t>
            </a:r>
          </a:p>
          <a:p>
            <a:endParaRPr lang="he-IL" dirty="0" smtClean="0"/>
          </a:p>
          <a:p>
            <a:r>
              <a:rPr lang="he-IL" dirty="0" smtClean="0">
                <a:solidFill>
                  <a:schemeClr val="accent1"/>
                </a:solidFill>
              </a:rPr>
              <a:t>7.5 ק"מ</a:t>
            </a:r>
          </a:p>
          <a:p>
            <a:endParaRPr lang="he-IL" dirty="0" smtClean="0"/>
          </a:p>
          <a:p>
            <a:r>
              <a:rPr lang="he-IL" dirty="0" smtClean="0"/>
              <a:t>לאחר 2 שניות שוגר אות נוסף לעבר הגוף וההחזר נקלט לאחר 8 שניות.</a:t>
            </a:r>
          </a:p>
          <a:p>
            <a:endParaRPr lang="he-IL" dirty="0" smtClean="0"/>
          </a:p>
          <a:p>
            <a:r>
              <a:rPr lang="he-IL" dirty="0" smtClean="0"/>
              <a:t>מה מרחקו החדש של הגוף ומה מהירותו הממוצעת של הגוף?</a:t>
            </a:r>
          </a:p>
          <a:p>
            <a:endParaRPr lang="he-IL" dirty="0" smtClean="0"/>
          </a:p>
          <a:p>
            <a:r>
              <a:rPr lang="he-IL" dirty="0" smtClean="0">
                <a:solidFill>
                  <a:schemeClr val="accent1"/>
                </a:solidFill>
              </a:rPr>
              <a:t>מרחקו 6 ק"מ, מהירותו 2700 קמ"ש</a:t>
            </a:r>
          </a:p>
          <a:p>
            <a:endParaRPr lang="he-IL" dirty="0" smtClean="0"/>
          </a:p>
          <a:p>
            <a:r>
              <a:rPr lang="he-IL" dirty="0" smtClean="0"/>
              <a:t>מהו לדעתכם הגוף שזיהה הסונאר – צוללן, לויתן, צוללת, טורפדו או עב"מ?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תרגיל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6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576" y="98072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 smtClean="0"/>
          </a:p>
          <a:p>
            <a:r>
              <a:rPr lang="he-IL" dirty="0" smtClean="0"/>
              <a:t>תכונה </a:t>
            </a:r>
            <a:r>
              <a:rPr lang="he-IL" dirty="0"/>
              <a:t>אחרת של הקול קשורה לקצב התנודה. 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כאשר </a:t>
            </a:r>
            <a:r>
              <a:rPr lang="he-IL" dirty="0"/>
              <a:t>מולקולה מתנודדת, היא נעה הלוך ושוב. </a:t>
            </a:r>
            <a:r>
              <a:rPr lang="he-IL" dirty="0" smtClean="0"/>
              <a:t>כמה </a:t>
            </a:r>
            <a:r>
              <a:rPr lang="he-IL" dirty="0"/>
              <a:t>פעמים היא עושה זאת בשנייה? 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האותות </a:t>
            </a:r>
            <a:r>
              <a:rPr lang="he-IL" dirty="0"/>
              <a:t>הקוליים שאנו </a:t>
            </a:r>
            <a:r>
              <a:rPr lang="he-IL" dirty="0" smtClean="0"/>
              <a:t>שומעים ומשמיעים נובעים </a:t>
            </a:r>
            <a:r>
              <a:rPr lang="he-IL" dirty="0"/>
              <a:t>מתנודות בקצב של מאות פעמים בשנייה. קצב זה נקרא </a:t>
            </a:r>
            <a:r>
              <a:rPr lang="he-IL" b="1" dirty="0"/>
              <a:t>תדירות</a:t>
            </a:r>
            <a:r>
              <a:rPr lang="he-IL" dirty="0"/>
              <a:t>. 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אוזנו </a:t>
            </a:r>
            <a:r>
              <a:rPr lang="he-IL" dirty="0"/>
              <a:t>של אדם צעיר רגישה לאותות בתחום שבין 20 תנודות לשנייה ל-20,000 תנודות לשנייה. 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איננו </a:t>
            </a:r>
            <a:r>
              <a:rPr lang="he-IL" dirty="0"/>
              <a:t>מסוגלים לשמוע אותות בעלי תדירות גבוהה (או נמוכה) יותר (כלבים </a:t>
            </a:r>
            <a:r>
              <a:rPr lang="he-IL" dirty="0" smtClean="0"/>
              <a:t>למשל מסוגלים לשמוע תדירויות </a:t>
            </a:r>
            <a:r>
              <a:rPr lang="he-IL" dirty="0"/>
              <a:t>גבוהות </a:t>
            </a:r>
            <a:r>
              <a:rPr lang="he-IL" dirty="0" smtClean="0"/>
              <a:t>יותר ואף יש משרוקיות מיוחדות שרק כלבים שומעים). </a:t>
            </a:r>
          </a:p>
          <a:p>
            <a:endParaRPr lang="he-IL" dirty="0"/>
          </a:p>
          <a:p>
            <a:r>
              <a:rPr lang="he-IL" dirty="0" smtClean="0"/>
              <a:t>מכשיר הסונר משתמש </a:t>
            </a:r>
            <a:r>
              <a:rPr lang="he-IL" dirty="0"/>
              <a:t>בתדירויות גבוהות (על-קוליות) מעבר לתחום השמיעה שלנו (כ-50,000 תנודות בשנייה).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מהו קול (המשך)?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3314" name="Picture 2" descr="Image result for ‫גל קול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29200"/>
            <a:ext cx="5221088" cy="154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23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475758" cy="31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7544" y="404664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בוחן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8110" y="4869160"/>
            <a:ext cx="2850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2"/>
              </a:rPr>
              <a:t>https://youtu.be/kQXFw6JFbVQ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576" y="98072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 smtClean="0"/>
          </a:p>
          <a:p>
            <a:r>
              <a:rPr lang="he-IL" dirty="0" smtClean="0"/>
              <a:t>תופעה שמעניין להכיר בהקשר לקול, למרות שרק נזכיר אותה בשלב זה, היא אפקט דופלר. </a:t>
            </a:r>
            <a:endParaRPr lang="he-IL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אפקט דופלר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368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4672558" cy="270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2987824" y="4581128"/>
            <a:ext cx="320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https://youtu.be/qIkif3ed9_8</a:t>
            </a:r>
            <a:endParaRPr lang="he-IL" sz="1400" dirty="0"/>
          </a:p>
        </p:txBody>
      </p:sp>
      <p:sp>
        <p:nvSpPr>
          <p:cNvPr id="6" name="מלבן 1"/>
          <p:cNvSpPr/>
          <p:nvPr/>
        </p:nvSpPr>
        <p:spPr>
          <a:xfrm>
            <a:off x="827584" y="501317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כשמקור קול נע לכיווננו, תדר הקול (גובה הצליל) הולך ועולה, וכשמקור הקול מתרחק מאיתנו, תדר הקול יורד.</a:t>
            </a:r>
          </a:p>
          <a:p>
            <a:r>
              <a:rPr lang="he-IL" dirty="0" smtClean="0"/>
              <a:t>הדבר משמש במכשירים שונים כדי לקבוע את כיוון ואף מהירות התנועה של גופים.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1923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576" y="98072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 smtClean="0"/>
          </a:p>
          <a:p>
            <a:r>
              <a:rPr lang="he-IL" dirty="0" smtClean="0"/>
              <a:t>כמו הקול, גם האור יכול לשמש למדידת תנועה, ואנו משתמשים בקרני לייזר למדידת מרחקים.</a:t>
            </a:r>
            <a:endParaRPr lang="he-IL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קרן לייזר - טכנולוגיה נוספת למדידת תנועה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987824" y="4293096"/>
            <a:ext cx="320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https://youtu.be/S9nomI17HkU</a:t>
            </a:r>
            <a:endParaRPr lang="he-IL" sz="1400" dirty="0"/>
          </a:p>
        </p:txBody>
      </p:sp>
      <p:pic>
        <p:nvPicPr>
          <p:cNvPr id="378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832"/>
            <a:ext cx="3224584" cy="233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1"/>
          <p:cNvSpPr/>
          <p:nvPr/>
        </p:nvSpPr>
        <p:spPr>
          <a:xfrm>
            <a:off x="683568" y="47971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אבל לפעמים היינו שמחים לוותר על כך...</a:t>
            </a:r>
            <a:endParaRPr lang="he-IL" dirty="0"/>
          </a:p>
        </p:txBody>
      </p:sp>
      <p:pic>
        <p:nvPicPr>
          <p:cNvPr id="37892" name="Picture 4" descr="http://www.jdn.co.il/wp-content/uploads/2011/11/F081211NS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941168"/>
            <a:ext cx="2664296" cy="171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23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611560" y="1484784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תנועה ישרה אופקית:</a:t>
            </a:r>
            <a:r>
              <a:rPr lang="he-IL" dirty="0"/>
              <a:t> הגרף שלפנינו מתאר תנועה כזאת שבה עגלה מתרחקת מן המכשיר, פוגעת בקצה המסילה וחוזרת על עקבותיה: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832648" cy="30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ניסויים קלאסיים באמצעות מדידה ממוחשבת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6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699792" y="404664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במשך קרוב לשנייה מתחילת המדידה העגלה עמדה במנוחה. לאחר מכן, במשך כחצי שנייה, העגלה </a:t>
            </a:r>
            <a:r>
              <a:rPr lang="he-IL" dirty="0" smtClean="0"/>
              <a:t>נדחפה על המסילה. שלב </a:t>
            </a:r>
            <a:r>
              <a:rPr lang="he-IL" dirty="0"/>
              <a:t>זה מסומן בגרף באמצעות המלבן המקוטע השמאלי, שמיוצג בהגדלה כאן בצד שמאל.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7820" y="1585028"/>
            <a:ext cx="4916508" cy="256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65" y="188640"/>
            <a:ext cx="2430855" cy="18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460648" y="4149080"/>
            <a:ext cx="82089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המלבן המקוטע האמצעי מייצג את פרק הזמן שלאחר מכן, כאשר איננו דוחפים את העגלה, והיא הולכת ומתרחקת ממכשיר המדידה. גרף מקום-זמן נראה </a:t>
            </a:r>
            <a:r>
              <a:rPr lang="he-IL" dirty="0" smtClean="0"/>
              <a:t>כקו ישר</a:t>
            </a:r>
            <a:r>
              <a:rPr lang="he-IL" dirty="0"/>
              <a:t>. הדבר מעיד על מהירות קבועה. </a:t>
            </a:r>
            <a:endParaRPr lang="he-IL" dirty="0" smtClean="0"/>
          </a:p>
          <a:p>
            <a:r>
              <a:rPr lang="he-IL" dirty="0" smtClean="0"/>
              <a:t>המלבן </a:t>
            </a:r>
            <a:r>
              <a:rPr lang="he-IL" dirty="0"/>
              <a:t>המקוטע השלישי מייצג את חזרת העגלה, לאחר שהתנגשה עם </a:t>
            </a:r>
            <a:r>
              <a:rPr lang="he-IL" dirty="0" smtClean="0"/>
              <a:t>קיר. גם </a:t>
            </a:r>
            <a:r>
              <a:rPr lang="he-IL" dirty="0"/>
              <a:t>הפעם הקו נראה ישר </a:t>
            </a:r>
            <a:r>
              <a:rPr lang="he-IL" dirty="0" smtClean="0"/>
              <a:t>למדי. אנו </a:t>
            </a:r>
            <a:r>
              <a:rPr lang="he-IL" dirty="0"/>
              <a:t>רואים כי גם החזרה מתנהלת במהירות די קבועה. השיפוע המתון יותר בחזרה מעיד על כך שהמהירות בשלב החזרה קטנה יותר. </a:t>
            </a:r>
            <a:endParaRPr lang="he-IL" dirty="0" smtClean="0"/>
          </a:p>
          <a:p>
            <a:r>
              <a:rPr lang="he-IL" dirty="0" smtClean="0"/>
              <a:t>מתקבלים </a:t>
            </a:r>
            <a:r>
              <a:rPr lang="he-IL" dirty="0"/>
              <a:t>שני קווים ישרים (למדי), שמייצגים את התנועה הלוך ושוב. </a:t>
            </a:r>
            <a:endParaRPr lang="he-IL" dirty="0" smtClean="0"/>
          </a:p>
          <a:p>
            <a:r>
              <a:rPr lang="he-IL" dirty="0" smtClean="0"/>
              <a:t>מתברר </a:t>
            </a:r>
            <a:r>
              <a:rPr lang="he-IL" dirty="0"/>
              <a:t>כי ללא גורם משפיע חיצוני העגלה נעה במהירות קבועה. </a:t>
            </a:r>
            <a:r>
              <a:rPr lang="he-IL" dirty="0" smtClean="0"/>
              <a:t>תופעה זו נקראת התמדה ונלמד עליה בהמשך.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1976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971065" y="815485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תנועה על מישור משופע: </a:t>
            </a:r>
            <a:r>
              <a:rPr lang="he-IL" dirty="0"/>
              <a:t>עתה מטים את המסילה, כך שמתקבל מישור משופע. כשמכשיר המדידה נמצא בראש המסילה, משחררים את העגלה מנקודה בחלק העליון של המסילה (שאינה קרובה מדי למכשיר המדידה). </a:t>
            </a:r>
            <a:endParaRPr lang="he-IL" dirty="0" smtClean="0"/>
          </a:p>
          <a:p>
            <a:r>
              <a:rPr lang="he-IL" dirty="0" smtClean="0"/>
              <a:t>העגלה </a:t>
            </a:r>
            <a:r>
              <a:rPr lang="he-IL" dirty="0"/>
              <a:t>יורדת ועולה שוב ושוב. </a:t>
            </a:r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הנה </a:t>
            </a:r>
            <a:r>
              <a:rPr lang="he-IL" dirty="0"/>
              <a:t>הגרף המתקבל: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59581" y="1870906"/>
            <a:ext cx="3652382" cy="768105"/>
            <a:chOff x="720" y="9810"/>
            <a:chExt cx="5760" cy="81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rot="600000">
              <a:off x="720" y="9810"/>
              <a:ext cx="5760" cy="450"/>
              <a:chOff x="2520" y="3345"/>
              <a:chExt cx="5760" cy="450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2520" y="3345"/>
                <a:ext cx="5760" cy="450"/>
                <a:chOff x="2520" y="3345"/>
                <a:chExt cx="5760" cy="450"/>
              </a:xfrm>
            </p:grpSpPr>
            <p:grpSp>
              <p:nvGrpSpPr>
                <p:cNvPr id="8" name="Group 5"/>
                <p:cNvGrpSpPr>
                  <a:grpSpLocks/>
                </p:cNvGrpSpPr>
                <p:nvPr/>
              </p:nvGrpSpPr>
              <p:grpSpPr bwMode="auto">
                <a:xfrm>
                  <a:off x="2520" y="3420"/>
                  <a:ext cx="5760" cy="375"/>
                  <a:chOff x="2520" y="3420"/>
                  <a:chExt cx="5760" cy="375"/>
                </a:xfrm>
              </p:grpSpPr>
              <p:sp>
                <p:nvSpPr>
                  <p:cNvPr id="1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3600"/>
                    <a:ext cx="5220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3795"/>
                    <a:ext cx="57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grpSp>
                <p:nvGrpSpPr>
                  <p:cNvPr id="1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700" y="3420"/>
                    <a:ext cx="208" cy="180"/>
                    <a:chOff x="2700" y="3420"/>
                    <a:chExt cx="208" cy="180"/>
                  </a:xfrm>
                </p:grpSpPr>
                <p:sp>
                  <p:nvSpPr>
                    <p:cNvPr id="20" name="Rectangle 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17" y="3464"/>
                      <a:ext cx="91" cy="9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1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420"/>
                      <a:ext cx="18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6" name="Group 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10" y="3447"/>
                    <a:ext cx="215" cy="108"/>
                    <a:chOff x="3420" y="3180"/>
                    <a:chExt cx="360" cy="180"/>
                  </a:xfrm>
                </p:grpSpPr>
                <p:sp>
                  <p:nvSpPr>
                    <p:cNvPr id="17" name="Arc 12"/>
                    <p:cNvSpPr>
                      <a:spLocks noChangeAspect="1"/>
                    </p:cNvSpPr>
                    <p:nvPr/>
                  </p:nvSpPr>
                  <p:spPr bwMode="auto">
                    <a:xfrm rot="2510709">
                      <a:off x="3420" y="3180"/>
                      <a:ext cx="180" cy="18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8" name="Arc 13"/>
                    <p:cNvSpPr>
                      <a:spLocks noChangeAspect="1"/>
                    </p:cNvSpPr>
                    <p:nvPr/>
                  </p:nvSpPr>
                  <p:spPr bwMode="auto">
                    <a:xfrm rot="2510709">
                      <a:off x="3600" y="3180"/>
                      <a:ext cx="180" cy="18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9" name="Arc 14"/>
                    <p:cNvSpPr>
                      <a:spLocks noChangeAspect="1"/>
                    </p:cNvSpPr>
                    <p:nvPr/>
                  </p:nvSpPr>
                  <p:spPr bwMode="auto">
                    <a:xfrm rot="2510709">
                      <a:off x="3510" y="3180"/>
                      <a:ext cx="180" cy="18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</p:grpSp>
            </p:grpSp>
            <p:grpSp>
              <p:nvGrpSpPr>
                <p:cNvPr id="9" name="Group 15"/>
                <p:cNvGrpSpPr>
                  <a:grpSpLocks/>
                </p:cNvGrpSpPr>
                <p:nvPr/>
              </p:nvGrpSpPr>
              <p:grpSpPr bwMode="auto">
                <a:xfrm>
                  <a:off x="4035" y="3345"/>
                  <a:ext cx="720" cy="240"/>
                  <a:chOff x="4500" y="4710"/>
                  <a:chExt cx="720" cy="240"/>
                </a:xfrm>
              </p:grpSpPr>
              <p:sp>
                <p:nvSpPr>
                  <p:cNvPr id="1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4575" y="477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4950" y="4770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500" y="4710"/>
                    <a:ext cx="720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7" name="Rectangle 19"/>
              <p:cNvSpPr>
                <a:spLocks noChangeArrowheads="1"/>
              </p:cNvSpPr>
              <p:nvPr/>
            </p:nvSpPr>
            <p:spPr bwMode="auto">
              <a:xfrm>
                <a:off x="7860" y="3420"/>
                <a:ext cx="57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5" name="AutoShape 20"/>
            <p:cNvSpPr>
              <a:spLocks noChangeArrowheads="1"/>
            </p:cNvSpPr>
            <p:nvPr/>
          </p:nvSpPr>
          <p:spPr bwMode="auto">
            <a:xfrm>
              <a:off x="1620" y="10080"/>
              <a:ext cx="3600" cy="54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721" y="3185120"/>
            <a:ext cx="61055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36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0674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3707904" y="980728"/>
            <a:ext cx="4645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אם מחליפים את נקודת הייחוס מתקבל </a:t>
            </a:r>
            <a:r>
              <a:rPr lang="he-IL" dirty="0"/>
              <a:t>הגרף הבא: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4653384" y="5000775"/>
            <a:ext cx="358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הפעם המרחק הוא מתחתית המסילה. </a:t>
            </a:r>
          </a:p>
        </p:txBody>
      </p:sp>
    </p:spTree>
    <p:extLst>
      <p:ext uri="{BB962C8B-B14F-4D97-AF65-F5344CB8AC3E}">
        <p14:creationId xmlns:p14="http://schemas.microsoft.com/office/powerpoint/2010/main" xmlns="" val="38636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827584" y="1268760"/>
            <a:ext cx="78123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 smtClean="0"/>
              <a:t>העטלף </a:t>
            </a:r>
            <a:r>
              <a:rPr lang="he-IL" sz="1600" dirty="0"/>
              <a:t>שולח גלים על-קוליים </a:t>
            </a:r>
            <a:r>
              <a:rPr lang="he-IL" sz="1600" dirty="0" smtClean="0"/>
              <a:t>(אולטרה-סוניים) שפוגעים </a:t>
            </a:r>
            <a:r>
              <a:rPr lang="he-IL" sz="1600" dirty="0"/>
              <a:t>בטרף ומוחזרים אל העטלף. </a:t>
            </a:r>
            <a:endParaRPr lang="he-IL" sz="1600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sz="1600" dirty="0" smtClean="0"/>
              <a:t>באמצעות הגל החוזר מחשב העטלף את המרחק ואף הכיוון של טרפו.</a:t>
            </a:r>
          </a:p>
          <a:p>
            <a:endParaRPr lang="he-IL" sz="1600" dirty="0" smtClean="0"/>
          </a:p>
          <a:p>
            <a:r>
              <a:rPr lang="he-IL" sz="1600" dirty="0" smtClean="0"/>
              <a:t>קצב המדידה המהיר ומיידיות העיבוד וקבלת התוצאות מאפשרים לעטלפים גם לנוע בהמוניהם בתוך מערות, בחושך מוחלט, מבלי להתנגש זה בזה ובקירות.</a:t>
            </a:r>
          </a:p>
          <a:p>
            <a:endParaRPr lang="he-IL" sz="1600" dirty="0" smtClean="0"/>
          </a:p>
          <a:p>
            <a:r>
              <a:rPr lang="he-IL" sz="1600" dirty="0" smtClean="0"/>
              <a:t>כך מנווטים במרחב גם רובוטים ואף מכוניות אוטונומיות (ללא נהג)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2448272" cy="226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כיצד מזהה העטלף את המיקום של טרפו?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images1.calcalist.co.il/PicServer3/2016/12/11/686693/marketing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06" y="4869160"/>
            <a:ext cx="3104412" cy="1678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990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43608" y="548680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המדידה </a:t>
            </a:r>
            <a:r>
              <a:rPr lang="he-IL" dirty="0" smtClean="0"/>
              <a:t>למטה מציגה </a:t>
            </a:r>
            <a:r>
              <a:rPr lang="he-IL" b="1" u="sng" dirty="0"/>
              <a:t>גרף מהירות-זמן </a:t>
            </a:r>
            <a:r>
              <a:rPr lang="he-IL" dirty="0"/>
              <a:t>בשלב הירידה על המישור המשופע. </a:t>
            </a:r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זהו קו ישר, </a:t>
            </a:r>
            <a:r>
              <a:rPr lang="he-IL" dirty="0"/>
              <a:t>המעיד על כך שהמהירות גדלה בקצב </a:t>
            </a:r>
            <a:r>
              <a:rPr lang="he-IL" dirty="0" smtClean="0"/>
              <a:t>קבוע. 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856212" cy="37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755576" y="55172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מדובר כאן בתנועה </a:t>
            </a:r>
            <a:r>
              <a:rPr lang="he-IL" dirty="0"/>
              <a:t>מואצת ובקצב גידול קבוע של </a:t>
            </a:r>
            <a:r>
              <a:rPr lang="he-IL" dirty="0" smtClean="0"/>
              <a:t>המהירות, וגם בכך נעסוק בהמשך.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8636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835696" y="692696"/>
            <a:ext cx="6703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משקולת מתנודדת על קפיץ: </a:t>
            </a:r>
            <a:r>
              <a:rPr lang="he-IL" dirty="0"/>
              <a:t>משקולת שתחתיתה אופקית ושטוחה מתנודדת על קפיץ. מד מרחק שמוצב על הרצפה מודד את גובהה של תחתית המשקולת מעל למישור המדידה. המשקולת נעה מעלה ומטה. </a:t>
            </a:r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הנה </a:t>
            </a:r>
            <a:r>
              <a:rPr lang="he-IL" dirty="0"/>
              <a:t>תוצאות </a:t>
            </a:r>
            <a:r>
              <a:rPr lang="he-IL" dirty="0" smtClean="0"/>
              <a:t>המדידה - גרף גובה-זמן</a:t>
            </a:r>
            <a:r>
              <a:rPr lang="he-IL" dirty="0"/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485414"/>
            <a:ext cx="1224136" cy="223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62007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5292080" y="6237312"/>
            <a:ext cx="305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עד כמה מדובר בתנועה סדירה?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353399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36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11560" y="764704"/>
            <a:ext cx="8028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נתבונן בגרף </a:t>
            </a:r>
            <a:r>
              <a:rPr lang="he-IL" dirty="0" smtClean="0"/>
              <a:t>למטה, </a:t>
            </a:r>
            <a:r>
              <a:rPr lang="he-IL" dirty="0"/>
              <a:t>שהתקבל בניסוי אחר. </a:t>
            </a:r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/>
          </a:p>
          <a:p>
            <a:r>
              <a:rPr lang="he-IL" dirty="0" smtClean="0"/>
              <a:t>היכן האזורים </a:t>
            </a:r>
            <a:r>
              <a:rPr lang="he-IL" dirty="0"/>
              <a:t>בגרף שבהם המהירות היא הגדולה </a:t>
            </a:r>
            <a:r>
              <a:rPr lang="he-IL" dirty="0" smtClean="0"/>
              <a:t>ביותר, </a:t>
            </a:r>
          </a:p>
          <a:p>
            <a:r>
              <a:rPr lang="he-IL" dirty="0" smtClean="0"/>
              <a:t>והיכן אלה שבהם </a:t>
            </a:r>
            <a:r>
              <a:rPr lang="he-IL" dirty="0"/>
              <a:t>המהירות נמוכה </a:t>
            </a:r>
            <a:r>
              <a:rPr lang="he-IL" dirty="0" smtClean="0"/>
              <a:t>במיוחד</a:t>
            </a:r>
            <a:r>
              <a:rPr lang="he-IL" dirty="0"/>
              <a:t>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42436"/>
            <a:ext cx="5688632" cy="322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57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99592" y="1556792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רוב המדידות הממוחשבות מתבססות על מדידת הזמן הנדרש לקלי קול או אור לנוע לעבר העצם שאת תנועתו אנו מודדים.</a:t>
            </a:r>
          </a:p>
          <a:p>
            <a:endParaRPr lang="he-IL" dirty="0" smtClean="0"/>
          </a:p>
          <a:p>
            <a:r>
              <a:rPr lang="he-IL" dirty="0" smtClean="0"/>
              <a:t>לשם כך נדרש לדעת את מהירות הקול או האור בתווך בו העצם נע.</a:t>
            </a:r>
          </a:p>
          <a:p>
            <a:endParaRPr lang="he-IL" dirty="0" smtClean="0"/>
          </a:p>
          <a:p>
            <a:r>
              <a:rPr lang="he-IL" dirty="0" smtClean="0"/>
              <a:t>באמצעות מדידות חוזרות בקצב גבוה ניתן ללמוד לא רק על מרחקו של העצם אלא גם על מהירותו וכיוון תנועתו</a:t>
            </a:r>
          </a:p>
          <a:p>
            <a:endParaRPr lang="he-IL" dirty="0" smtClean="0"/>
          </a:p>
          <a:p>
            <a:r>
              <a:rPr lang="he-IL" dirty="0" smtClean="0"/>
              <a:t>בעלי חיים כגון עטלפים ודולפינים מיישמים שיטות דומות על מנת להתמצא במרחב ולאתר את טרפם.</a:t>
            </a:r>
          </a:p>
          <a:p>
            <a:pPr>
              <a:buFont typeface="Arial" pitchFamily="34" charset="0"/>
              <a:buChar char="•"/>
            </a:pPr>
            <a:endParaRPr lang="he-IL" dirty="0"/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accent1"/>
                </a:solidFill>
              </a:rPr>
              <a:t>סיכום</a:t>
            </a:r>
            <a:endParaRPr lang="he-I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8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987824" y="4365104"/>
            <a:ext cx="320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https://youtu.be/MgRh_Q_xwys</a:t>
            </a:r>
            <a:endParaRPr lang="he-IL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העטלף בפעולה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4949204" cy="257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99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131840" y="5805264"/>
            <a:ext cx="320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https://youtu.be/MouY0sS3UV0</a:t>
            </a:r>
            <a:endParaRPr lang="he-IL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הסונר בצוללת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358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4896544" cy="36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13407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 dirty="0" smtClean="0"/>
              <a:t>בדומה לעטלף (ולדולפינים), אנו משתמשים בסונר בצוללת כדי לזהות את המרחק והכיוון של צוללות אויב או מכשולים בדרך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099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576" y="256490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 smtClean="0"/>
              <a:t>בגרף </a:t>
            </a:r>
            <a:r>
              <a:rPr lang="he-IL" sz="1600" dirty="0"/>
              <a:t>שלפנינו, לדוגמה, מכשיר המדידה הוחזק ביד המודד, שקירב </a:t>
            </a:r>
            <a:r>
              <a:rPr lang="he-IL" sz="1600" dirty="0" smtClean="0"/>
              <a:t>אותו </a:t>
            </a:r>
            <a:r>
              <a:rPr lang="he-IL" sz="1600" dirty="0"/>
              <a:t>אל הצופה והרחיק אותו </a:t>
            </a:r>
            <a:r>
              <a:rPr lang="he-IL" sz="1600" dirty="0" smtClean="0"/>
              <a:t>ממנו, </a:t>
            </a:r>
            <a:r>
              <a:rPr lang="he-IL" sz="1600" dirty="0"/>
              <a:t>לסירוגין. כל תנועה של היד </a:t>
            </a:r>
            <a:r>
              <a:rPr lang="he-IL" sz="1600" dirty="0" smtClean="0"/>
              <a:t>הוצגה </a:t>
            </a:r>
            <a:r>
              <a:rPr lang="he-IL" sz="1600" dirty="0"/>
              <a:t>מיד על </a:t>
            </a:r>
            <a:r>
              <a:rPr lang="he-IL" sz="1600" dirty="0" smtClean="0"/>
              <a:t>מסך המחשב אליו מחובר מכשיר המדידה. כל </a:t>
            </a:r>
            <a:r>
              <a:rPr lang="he-IL" sz="1600" dirty="0"/>
              <a:t>מדידה יוצגה </a:t>
            </a:r>
            <a:r>
              <a:rPr lang="he-IL" sz="1600" dirty="0" smtClean="0"/>
              <a:t>כנקודה</a:t>
            </a:r>
            <a:r>
              <a:rPr lang="he-IL" sz="1600" dirty="0"/>
              <a:t>, כאשר בכל שנייה נעשו ארבעים </a:t>
            </a:r>
            <a:r>
              <a:rPr lang="he-IL" sz="1600" dirty="0" smtClean="0"/>
              <a:t>מדידות.</a:t>
            </a:r>
            <a:endParaRPr lang="he-IL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112568" cy="286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683568" y="6309320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 smtClean="0"/>
              <a:t>תנועה </a:t>
            </a:r>
            <a:r>
              <a:rPr lang="he-IL" sz="1600" dirty="0"/>
              <a:t>אטית יותר תיוצג על ידי שיפוע נמוך </a:t>
            </a:r>
            <a:r>
              <a:rPr lang="he-IL" sz="1600" dirty="0" smtClean="0"/>
              <a:t>יותר.</a:t>
            </a:r>
            <a:endParaRPr lang="he-IL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הסונר במעבדת הפיזיקה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256584" cy="118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41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99592" y="1412776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אפשר </a:t>
            </a:r>
            <a:r>
              <a:rPr lang="he-IL" dirty="0"/>
              <a:t>להציג את הגרף גם בקו רציף </a:t>
            </a:r>
            <a:r>
              <a:rPr lang="he-IL" dirty="0" smtClean="0"/>
              <a:t>(אך חשוב לזכור שלמרות שמתחנו </a:t>
            </a:r>
            <a:r>
              <a:rPr lang="he-IL" dirty="0"/>
              <a:t>קו רציף בין הנקודות שנמדדו, אין הן מייצגות מידע מדוד חדש</a:t>
            </a:r>
            <a:r>
              <a:rPr lang="he-IL" dirty="0" smtClean="0"/>
              <a:t>)</a:t>
            </a:r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80308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הסונר במעבדת הפיזיקה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6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99592" y="134076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 smtClean="0"/>
          </a:p>
          <a:p>
            <a:r>
              <a:rPr lang="he-IL" dirty="0" smtClean="0"/>
              <a:t>בהדגמה </a:t>
            </a:r>
            <a:r>
              <a:rPr lang="he-IL" dirty="0"/>
              <a:t>אחרת מכשיר המדידה ניצב במקומו, והמודד הולך לקראתו ומתרחק </a:t>
            </a:r>
            <a:r>
              <a:rPr lang="he-IL" dirty="0" smtClean="0"/>
              <a:t>לסירוגין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324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הסונר במעבדת הפיזיקה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6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95535" y="1340768"/>
            <a:ext cx="83583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המכשיר </a:t>
            </a:r>
            <a:r>
              <a:rPr lang="he-IL" b="1" dirty="0"/>
              <a:t>משגר אות שנע אל הגוף הנמדד, פוגע בו וחוזר אל המכשיר</a:t>
            </a:r>
            <a:r>
              <a:rPr lang="he-IL" dirty="0"/>
              <a:t>, שמודד את הפרש הזמנים בין שיגור לקליטה. 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המכשיר </a:t>
            </a:r>
            <a:r>
              <a:rPr lang="he-IL" b="1" dirty="0" smtClean="0"/>
              <a:t>מודד למעשה זמן ולא מרחק</a:t>
            </a:r>
            <a:r>
              <a:rPr lang="he-IL" dirty="0" smtClean="0"/>
              <a:t>. </a:t>
            </a:r>
            <a:r>
              <a:rPr lang="he-IL" dirty="0"/>
              <a:t>תוכנת המחשב כופלת את הזמן הזה במהירות האות (שהיא נתון שהוזן לתוכנה מראש) כדי לקבל את אורך הדרך של האות – הלוך ושוב. </a:t>
            </a:r>
            <a:endParaRPr lang="he-IL" dirty="0" smtClean="0"/>
          </a:p>
          <a:p>
            <a:r>
              <a:rPr lang="he-IL" dirty="0" smtClean="0"/>
              <a:t>מחצית מדרך זו היא המרחק </a:t>
            </a:r>
            <a:r>
              <a:rPr lang="he-IL" dirty="0"/>
              <a:t>בין המכשיר לבין הגוף הנמדד. 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האות משוגר </a:t>
            </a:r>
            <a:r>
              <a:rPr lang="he-IL" dirty="0"/>
              <a:t>עשרות פעמים בשנייה. כך </a:t>
            </a:r>
            <a:r>
              <a:rPr lang="he-IL" dirty="0" smtClean="0"/>
              <a:t>שניתן לקבל </a:t>
            </a:r>
            <a:r>
              <a:rPr lang="he-IL" dirty="0"/>
              <a:t>עשרות מדידות מרחק בשנייה. </a:t>
            </a:r>
            <a:endParaRPr lang="he-IL" dirty="0" smtClean="0"/>
          </a:p>
          <a:p>
            <a:r>
              <a:rPr lang="he-IL" dirty="0" smtClean="0"/>
              <a:t>כל </a:t>
            </a:r>
            <a:r>
              <a:rPr lang="he-IL" dirty="0"/>
              <a:t>אות מועבר </a:t>
            </a:r>
            <a:r>
              <a:rPr lang="he-IL" dirty="0" smtClean="0"/>
              <a:t>אל </a:t>
            </a:r>
            <a:r>
              <a:rPr lang="he-IL" dirty="0"/>
              <a:t>המחשב </a:t>
            </a:r>
            <a:r>
              <a:rPr lang="he-IL" dirty="0" smtClean="0"/>
              <a:t>ותוצאת המדידה מופיעה </a:t>
            </a:r>
            <a:r>
              <a:rPr lang="he-IL" dirty="0"/>
              <a:t>מיד על הצג.</a:t>
            </a:r>
            <a:endParaRPr lang="en-US" dirty="0"/>
          </a:p>
          <a:p>
            <a:endParaRPr lang="he-IL" dirty="0" smtClean="0"/>
          </a:p>
          <a:p>
            <a:r>
              <a:rPr lang="he-IL" b="1" dirty="0" smtClean="0"/>
              <a:t>באיזה מין אות מדובר? </a:t>
            </a:r>
          </a:p>
          <a:p>
            <a:r>
              <a:rPr lang="he-IL" dirty="0" smtClean="0"/>
              <a:t>מדובר </a:t>
            </a:r>
            <a:r>
              <a:rPr lang="he-IL" dirty="0"/>
              <a:t>באות קולי שיוצא מן המכשיר, פוגע בגוף הנמדד ומוחזר ממנו אל </a:t>
            </a:r>
            <a:r>
              <a:rPr lang="he-IL" dirty="0" smtClean="0"/>
              <a:t>המכשיר. למעשה מדובר </a:t>
            </a:r>
            <a:r>
              <a:rPr lang="he-IL" dirty="0"/>
              <a:t>כאן בתופעת ה</a:t>
            </a:r>
            <a:r>
              <a:rPr lang="he-IL" b="1" dirty="0"/>
              <a:t>הד</a:t>
            </a:r>
            <a:r>
              <a:rPr lang="he-IL" dirty="0"/>
              <a:t> המוכרת.</a:t>
            </a:r>
            <a:endParaRPr lang="en-US" dirty="0"/>
          </a:p>
          <a:p>
            <a:endParaRPr lang="he-IL" dirty="0" smtClean="0"/>
          </a:p>
          <a:p>
            <a:r>
              <a:rPr lang="he-IL" b="1" dirty="0" smtClean="0"/>
              <a:t>אם </a:t>
            </a:r>
            <a:r>
              <a:rPr lang="he-IL" b="1" dirty="0"/>
              <a:t>זהו אות קולי, מדוע איננו שומעים אותו? </a:t>
            </a:r>
            <a:endParaRPr lang="he-IL" b="1" dirty="0" smtClean="0"/>
          </a:p>
          <a:p>
            <a:r>
              <a:rPr lang="he-IL" dirty="0" smtClean="0"/>
              <a:t>מדובר </a:t>
            </a:r>
            <a:r>
              <a:rPr lang="he-IL" dirty="0"/>
              <a:t>באות בעל אורך גל קצר </a:t>
            </a:r>
            <a:r>
              <a:rPr lang="he-IL" dirty="0" smtClean="0"/>
              <a:t>במיוחד שהאוזן האנושית אינה </a:t>
            </a:r>
            <a:r>
              <a:rPr lang="he-IL" dirty="0"/>
              <a:t>רגישה לו</a:t>
            </a:r>
            <a:r>
              <a:rPr lang="he-IL" dirty="0" smtClean="0"/>
              <a:t>.</a:t>
            </a:r>
          </a:p>
          <a:p>
            <a:endParaRPr lang="en-US" dirty="0"/>
          </a:p>
          <a:p>
            <a:r>
              <a:rPr lang="he-IL" b="1" dirty="0"/>
              <a:t>אם האוזן שלנו אינה רגישה לאות זה, מדוע אנו מכנים אותו אות קולי? </a:t>
            </a:r>
            <a:endParaRPr lang="he-IL" b="1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כיצד פועל הסונר?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6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576" y="1340768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קול </a:t>
            </a:r>
            <a:r>
              <a:rPr lang="he-IL" dirty="0"/>
              <a:t>נוצר כאשר מזעזעים את האוויר (או תווך חומרי אחר) במקום מסוים. </a:t>
            </a:r>
            <a:r>
              <a:rPr lang="he-IL" dirty="0" smtClean="0"/>
              <a:t>חלקיקי </a:t>
            </a:r>
            <a:r>
              <a:rPr lang="he-IL" dirty="0"/>
              <a:t>האוויר באותו מקום מתנודדים </a:t>
            </a:r>
            <a:r>
              <a:rPr lang="he-IL" dirty="0" smtClean="0"/>
              <a:t>מעלה ומטה.</a:t>
            </a:r>
          </a:p>
          <a:p>
            <a:endParaRPr lang="he-IL" dirty="0" smtClean="0"/>
          </a:p>
          <a:p>
            <a:r>
              <a:rPr lang="he-IL" dirty="0" smtClean="0"/>
              <a:t>התנודות מועברות לחלקיקי </a:t>
            </a:r>
            <a:r>
              <a:rPr lang="he-IL" dirty="0"/>
              <a:t>אוויר סמוכים כמו במרוץ שליחים</a:t>
            </a:r>
            <a:r>
              <a:rPr lang="he-IL" dirty="0" smtClean="0"/>
              <a:t>.</a:t>
            </a:r>
          </a:p>
          <a:p>
            <a:r>
              <a:rPr lang="he-IL" dirty="0" smtClean="0"/>
              <a:t> </a:t>
            </a:r>
          </a:p>
          <a:p>
            <a:r>
              <a:rPr lang="he-IL" dirty="0" smtClean="0"/>
              <a:t>ככל </a:t>
            </a:r>
            <a:r>
              <a:rPr lang="he-IL" dirty="0"/>
              <a:t>שמרוץ השליחים הזה נמשך, האזור שבו חולף הזעזוע הזה (האות הקולי) מתחלף, והאות הולך ומתקדם. 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כאשר הזעזוע </a:t>
            </a:r>
            <a:r>
              <a:rPr lang="he-IL" dirty="0"/>
              <a:t>פוגש את עור התוף שבאוזננו, הוא מנדנד אותו קלות. </a:t>
            </a:r>
            <a:r>
              <a:rPr lang="he-IL" dirty="0" smtClean="0"/>
              <a:t>תנודה </a:t>
            </a:r>
            <a:r>
              <a:rPr lang="he-IL" dirty="0"/>
              <a:t>זו מתורגמת במוח לתחושת שמיעה. </a:t>
            </a:r>
            <a:endParaRPr lang="he-IL" dirty="0" smtClean="0"/>
          </a:p>
          <a:p>
            <a:endParaRPr lang="he-IL" dirty="0"/>
          </a:p>
          <a:p>
            <a:endParaRPr lang="he-IL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/>
                </a:solidFill>
              </a:rPr>
              <a:t>מהו קול?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4338" name="Picture 2" descr="Image result for ‫גל קול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4167463" cy="1961160"/>
          </a:xfrm>
          <a:prstGeom prst="rect">
            <a:avLst/>
          </a:prstGeom>
          <a:noFill/>
        </p:spPr>
      </p:pic>
      <p:pic>
        <p:nvPicPr>
          <p:cNvPr id="16386" name="Picture 2" descr="https://upload.wikimedia.org/wikipedia/commons/thumb/0/03/Molecule4.gif/250px-Molecule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09120"/>
            <a:ext cx="3384376" cy="178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96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1205</Words>
  <Application>Microsoft Office PowerPoint</Application>
  <PresentationFormat>On-screen Show (4:3)</PresentationFormat>
  <Paragraphs>177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ערכת נושא של Office</vt:lpstr>
      <vt:lpstr>  תנועה</vt:lpstr>
      <vt:lpstr>כיצד מזהה העטלף את המיקום של טרפו?</vt:lpstr>
      <vt:lpstr>העטלף בפעולה</vt:lpstr>
      <vt:lpstr>הסונר בצוללת</vt:lpstr>
      <vt:lpstr>הסונר במעבדת הפיזיקה</vt:lpstr>
      <vt:lpstr>הסונר במעבדת הפיזיקה</vt:lpstr>
      <vt:lpstr>הסונר במעבדת הפיזיקה</vt:lpstr>
      <vt:lpstr>כיצד פועל הסונר?</vt:lpstr>
      <vt:lpstr>מהו קול?</vt:lpstr>
      <vt:lpstr>מהו קול?</vt:lpstr>
      <vt:lpstr>תרגיל</vt:lpstr>
      <vt:lpstr>מהו קול (המשך)?</vt:lpstr>
      <vt:lpstr>Slide 13</vt:lpstr>
      <vt:lpstr>אפקט דופלר</vt:lpstr>
      <vt:lpstr>קרן לייזר - טכנולוגיה נוספת למדידת תנועה</vt:lpstr>
      <vt:lpstr>ניסויים קלאסיים באמצעות מדידה ממוחשבת</vt:lpstr>
      <vt:lpstr>Slide 17</vt:lpstr>
      <vt:lpstr>Slide 18</vt:lpstr>
      <vt:lpstr>Slide 19</vt:lpstr>
      <vt:lpstr>Slide 20</vt:lpstr>
      <vt:lpstr>Slide 21</vt:lpstr>
      <vt:lpstr>Slide 22</vt:lpstr>
      <vt:lpstr>סיכום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ort</dc:creator>
  <cp:lastModifiedBy>Yossi Pinkas</cp:lastModifiedBy>
  <cp:revision>122</cp:revision>
  <cp:lastPrinted>2015-12-06T14:20:52Z</cp:lastPrinted>
  <dcterms:created xsi:type="dcterms:W3CDTF">2015-11-04T06:04:36Z</dcterms:created>
  <dcterms:modified xsi:type="dcterms:W3CDTF">2020-02-21T14:54:30Z</dcterms:modified>
</cp:coreProperties>
</file>