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5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C583-1D4C-460E-B575-5C274983AD7E}" type="datetimeFigureOut">
              <a:rPr lang="en-US" smtClean="0"/>
              <a:pPr/>
              <a:t>29-Apr-17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F59E-6D24-4BBB-A0E7-100CE6F18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C583-1D4C-460E-B575-5C274983AD7E}" type="datetimeFigureOut">
              <a:rPr lang="en-US" smtClean="0"/>
              <a:pPr/>
              <a:t>29-Apr-17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F59E-6D24-4BBB-A0E7-100CE6F18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C583-1D4C-460E-B575-5C274983AD7E}" type="datetimeFigureOut">
              <a:rPr lang="en-US" smtClean="0"/>
              <a:pPr/>
              <a:t>29-Apr-17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F59E-6D24-4BBB-A0E7-100CE6F18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C583-1D4C-460E-B575-5C274983AD7E}" type="datetimeFigureOut">
              <a:rPr lang="en-US" smtClean="0"/>
              <a:pPr/>
              <a:t>29-Apr-17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F59E-6D24-4BBB-A0E7-100CE6F18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C583-1D4C-460E-B575-5C274983AD7E}" type="datetimeFigureOut">
              <a:rPr lang="en-US" smtClean="0"/>
              <a:pPr/>
              <a:t>29-Apr-17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F59E-6D24-4BBB-A0E7-100CE6F18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C583-1D4C-460E-B575-5C274983AD7E}" type="datetimeFigureOut">
              <a:rPr lang="en-US" smtClean="0"/>
              <a:pPr/>
              <a:t>29-Apr-17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F59E-6D24-4BBB-A0E7-100CE6F18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C583-1D4C-460E-B575-5C274983AD7E}" type="datetimeFigureOut">
              <a:rPr lang="en-US" smtClean="0"/>
              <a:pPr/>
              <a:t>29-Apr-17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F59E-6D24-4BBB-A0E7-100CE6F18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C583-1D4C-460E-B575-5C274983AD7E}" type="datetimeFigureOut">
              <a:rPr lang="en-US" smtClean="0"/>
              <a:pPr/>
              <a:t>29-Apr-17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F59E-6D24-4BBB-A0E7-100CE6F18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C583-1D4C-460E-B575-5C274983AD7E}" type="datetimeFigureOut">
              <a:rPr lang="en-US" smtClean="0"/>
              <a:pPr/>
              <a:t>29-Apr-17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F59E-6D24-4BBB-A0E7-100CE6F18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C583-1D4C-460E-B575-5C274983AD7E}" type="datetimeFigureOut">
              <a:rPr lang="en-US" smtClean="0"/>
              <a:pPr/>
              <a:t>29-Apr-17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F59E-6D24-4BBB-A0E7-100CE6F18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C583-1D4C-460E-B575-5C274983AD7E}" type="datetimeFigureOut">
              <a:rPr lang="en-US" smtClean="0"/>
              <a:pPr/>
              <a:t>29-Apr-17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F59E-6D24-4BBB-A0E7-100CE6F18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1C583-1D4C-460E-B575-5C274983AD7E}" type="datetimeFigureOut">
              <a:rPr lang="en-US" smtClean="0"/>
              <a:pPr/>
              <a:t>29-Apr-17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F59E-6D24-4BBB-A0E7-100CE6F18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/>
          </a:bodyPr>
          <a:lstStyle/>
          <a:p>
            <a:r>
              <a:rPr lang="he-IL" sz="3200" dirty="0" smtClean="0">
                <a:solidFill>
                  <a:schemeClr val="accent1"/>
                </a:solidFill>
              </a:rPr>
              <a:t/>
            </a:r>
            <a:br>
              <a:rPr lang="he-IL" sz="3200" dirty="0" smtClean="0">
                <a:solidFill>
                  <a:schemeClr val="accent1"/>
                </a:solidFill>
              </a:rPr>
            </a:br>
            <a:r>
              <a:rPr lang="he-IL" sz="3200" dirty="0" smtClean="0">
                <a:solidFill>
                  <a:schemeClr val="accent1"/>
                </a:solidFill>
              </a:rPr>
              <a:t>תרגילים </a:t>
            </a:r>
            <a:r>
              <a:rPr lang="he-IL" sz="3200" dirty="0" smtClean="0">
                <a:solidFill>
                  <a:schemeClr val="accent1"/>
                </a:solidFill>
              </a:rPr>
              <a:t>בנושא אנרגיה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20482" name="Picture 2" descr="http://blog.codyapp.com/wp-content/uploads/2013/04/beginner_gym_workout_core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0"/>
            <a:ext cx="4963027" cy="2828926"/>
          </a:xfrm>
          <a:prstGeom prst="rect">
            <a:avLst/>
          </a:prstGeom>
          <a:noFill/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683568" y="9807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אנרגיה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e-IL" sz="3600" dirty="0" smtClean="0">
                <a:solidFill>
                  <a:schemeClr val="accent1"/>
                </a:solidFill>
              </a:rPr>
              <a:t>תרגיל 9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תלמיד חרוץ יושב בשיעור בשקט ומקשיב למורה. איזה משפט אינו נכון במצב זה? 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אין לתלמיד אנרגיה קינטית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אין לתלמיד אנרגיה קינטית ביחס לחדר הכיתה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ביחס לשמש יש לתלמיד אנרגיה קינטית.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אי אפשר לענות לשאלה הזו באופן חד משמעי</a:t>
            </a:r>
          </a:p>
        </p:txBody>
      </p:sp>
      <p:sp>
        <p:nvSpPr>
          <p:cNvPr id="8" name="Oval 7"/>
          <p:cNvSpPr/>
          <p:nvPr/>
        </p:nvSpPr>
        <p:spPr>
          <a:xfrm>
            <a:off x="8382000" y="16764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https://previews.123rf.com/images/yeletkeshet/yeletkeshet1303/yeletkeshet130300008/18520001-student-sitting-in-the-class-looking-bored-and-depressed-Stock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e-IL" sz="3600" dirty="0" smtClean="0">
                <a:solidFill>
                  <a:schemeClr val="accent1"/>
                </a:solidFill>
              </a:rPr>
              <a:t>תרגיל 10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בעת נפילת מים במפל סואן מתרחשות המרות האנרגיה הבאות: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אנרגיית תנועה מומרת לאנרגיית גובה, וזו מומרת לאנרגיה אקוסטית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אנרגיית גובה מומרת לאנרגיה אקוסטית, וזו מומרת לאנרגיה תנועה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אנרגיית גובה מומרת לאנרגיית תנועה, וזו מומרת לאנרגיה אקוסטית</a:t>
            </a:r>
          </a:p>
        </p:txBody>
      </p:sp>
      <p:sp>
        <p:nvSpPr>
          <p:cNvPr id="8" name="Oval 7"/>
          <p:cNvSpPr/>
          <p:nvPr/>
        </p:nvSpPr>
        <p:spPr>
          <a:xfrm>
            <a:off x="8382000" y="24384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http://www.xoox.co.il/downloads/background/img/1280X960_2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124200"/>
            <a:ext cx="4495800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e-IL" sz="3600" dirty="0" smtClean="0">
                <a:solidFill>
                  <a:schemeClr val="accent1"/>
                </a:solidFill>
              </a:rPr>
              <a:t>תרגיל 1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194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he-IL" sz="1800" dirty="0" smtClean="0"/>
              <a:t>מכונית נוסעת מתנגשת בקיר בטון ונמעכת לגמרי. האם האנרגיה של המערכת נשמרה במקרה זה? הסבירו.</a:t>
            </a:r>
            <a:endParaRPr lang="en-US" sz="1800" dirty="0" smtClean="0"/>
          </a:p>
          <a:p>
            <a:pPr marL="0" indent="0" algn="r" rtl="1">
              <a:buNone/>
            </a:pPr>
            <a:endParaRPr lang="en-US" sz="1800" dirty="0" smtClean="0"/>
          </a:p>
          <a:p>
            <a:pPr marL="0" indent="0" algn="r" rtl="1">
              <a:buNone/>
            </a:pPr>
            <a:r>
              <a:rPr lang="he-IL" sz="1800" dirty="0" smtClean="0">
                <a:solidFill>
                  <a:schemeClr val="tx2"/>
                </a:solidFill>
              </a:rPr>
              <a:t>האנרגיה תמיד נשמרת, כלומר סה"כ האנרגיה לפני ההתנגשות ואחריה שווים. אנרגיית התנועה הפכה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he-IL" sz="1800" dirty="0" smtClean="0">
                <a:solidFill>
                  <a:schemeClr val="tx2"/>
                </a:solidFill>
              </a:rPr>
              <a:t>בעיקר לאנרגיית חום, קול ואנרגיה אלסטית.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19458" name="Picture 2" descr="https://i.ytimg.com/vi/DeVWJBNIDGM/hq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00400"/>
            <a:ext cx="5486400" cy="30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e-IL" sz="3600" dirty="0" smtClean="0">
                <a:solidFill>
                  <a:schemeClr val="accent1"/>
                </a:solidFill>
              </a:rPr>
              <a:t>תרגיל 2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19400"/>
          </a:xfrm>
        </p:spPr>
        <p:txBody>
          <a:bodyPr>
            <a:normAutofit/>
          </a:bodyPr>
          <a:lstStyle/>
          <a:p>
            <a:pPr marL="1651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Arial"/>
                <a:ea typeface="SimSun"/>
                <a:cs typeface="David"/>
              </a:rPr>
              <a:t>ספר נופל מהמדף ופוגע ברצפה. בעת תנועתו כלפי מטה:</a:t>
            </a:r>
            <a:endParaRPr lang="en-US" sz="1600" dirty="0" smtClean="0">
              <a:latin typeface="Arial"/>
              <a:ea typeface="SimSun"/>
              <a:cs typeface="David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he-IL" sz="1600" dirty="0" smtClean="0">
                <a:solidFill>
                  <a:srgbClr val="000000"/>
                </a:solidFill>
                <a:latin typeface="Arial"/>
                <a:ea typeface="Times New Roman"/>
                <a:cs typeface="David"/>
              </a:rPr>
              <a:t>אנרגיית התנועה שלו קטנה ואנרגיית הגובה שלו</a:t>
            </a:r>
            <a:r>
              <a:rPr lang="he-IL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he-IL" sz="1600" dirty="0" smtClean="0">
                <a:solidFill>
                  <a:srgbClr val="000000"/>
                </a:solidFill>
                <a:latin typeface="Arial"/>
                <a:ea typeface="Times New Roman"/>
                <a:cs typeface="David"/>
              </a:rPr>
              <a:t>גדלה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Times New Roman"/>
                <a:cs typeface="David"/>
              </a:rPr>
              <a:t>.</a:t>
            </a:r>
            <a:endParaRPr lang="en-US" sz="1600" dirty="0" smtClean="0">
              <a:latin typeface="Times New Roman"/>
              <a:ea typeface="Times New Roman"/>
              <a:cs typeface="Miriam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he-IL" sz="1600" dirty="0" smtClean="0">
                <a:solidFill>
                  <a:srgbClr val="000000"/>
                </a:solidFill>
                <a:latin typeface="Arial"/>
                <a:ea typeface="Times New Roman"/>
                <a:cs typeface="David"/>
              </a:rPr>
              <a:t>אנרגיית התנועה שלו קטנה ואנרגיית הגובה שלו</a:t>
            </a:r>
            <a:r>
              <a:rPr lang="he-IL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he-IL" sz="1600" dirty="0" smtClean="0">
                <a:solidFill>
                  <a:srgbClr val="000000"/>
                </a:solidFill>
                <a:latin typeface="Arial"/>
                <a:ea typeface="Times New Roman"/>
                <a:cs typeface="David"/>
              </a:rPr>
              <a:t>גדלה.</a:t>
            </a:r>
            <a:endParaRPr lang="en-US" sz="1600" dirty="0" smtClean="0">
              <a:latin typeface="Times New Roman"/>
              <a:ea typeface="Times New Roman"/>
              <a:cs typeface="Miriam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he-IL" sz="1600" dirty="0" smtClean="0">
                <a:solidFill>
                  <a:srgbClr val="000000"/>
                </a:solidFill>
                <a:latin typeface="Arial"/>
                <a:ea typeface="Times New Roman"/>
                <a:cs typeface="David"/>
              </a:rPr>
              <a:t>אנרגיית התנועה שלו גדלה ואנרגיית הגובה שלו</a:t>
            </a:r>
            <a:r>
              <a:rPr lang="he-IL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he-IL" sz="1600" dirty="0" smtClean="0">
                <a:solidFill>
                  <a:srgbClr val="000000"/>
                </a:solidFill>
                <a:latin typeface="Arial"/>
                <a:ea typeface="Times New Roman"/>
                <a:cs typeface="David"/>
              </a:rPr>
              <a:t>קטנה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Times New Roman"/>
                <a:cs typeface="David"/>
              </a:rPr>
              <a:t>.</a:t>
            </a:r>
            <a:endParaRPr lang="en-US" sz="1600" dirty="0" smtClean="0">
              <a:latin typeface="Times New Roman"/>
              <a:ea typeface="Times New Roman"/>
              <a:cs typeface="Miriam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he-IL" sz="1600" dirty="0" smtClean="0">
                <a:solidFill>
                  <a:srgbClr val="000000"/>
                </a:solidFill>
                <a:latin typeface="Arial"/>
                <a:ea typeface="Times New Roman"/>
                <a:cs typeface="David"/>
              </a:rPr>
              <a:t>אנרגיית התנועה שלו גדלה ואנרגיית הגובה שלו גדלה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Times New Roman"/>
                <a:cs typeface="David"/>
              </a:rPr>
              <a:t>.</a:t>
            </a:r>
            <a:endParaRPr lang="he-IL" sz="1600" dirty="0" smtClean="0">
              <a:solidFill>
                <a:srgbClr val="000000"/>
              </a:solidFill>
              <a:latin typeface="Arial"/>
              <a:ea typeface="Times New Roman"/>
              <a:cs typeface="David"/>
            </a:endParaRPr>
          </a:p>
          <a:p>
            <a:pPr marL="0" indent="0" algn="r" rtl="1">
              <a:buNone/>
            </a:pPr>
            <a:endParaRPr lang="en-US" sz="1600" dirty="0"/>
          </a:p>
        </p:txBody>
      </p:sp>
      <p:sp>
        <p:nvSpPr>
          <p:cNvPr id="5" name="Oval 4"/>
          <p:cNvSpPr/>
          <p:nvPr/>
        </p:nvSpPr>
        <p:spPr>
          <a:xfrm>
            <a:off x="8305800" y="2362200"/>
            <a:ext cx="3810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766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e-IL" sz="3600" dirty="0" smtClean="0">
                <a:solidFill>
                  <a:schemeClr val="accent1"/>
                </a:solidFill>
              </a:rPr>
              <a:t>תרגיל 3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19400"/>
          </a:xfrm>
        </p:spPr>
        <p:txBody>
          <a:bodyPr>
            <a:normAutofit/>
          </a:bodyPr>
          <a:lstStyle/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בתחנת חשמל הפועלת על גז טבעי מתרחשות המרות האנרגיה הבאות. (סמנו את התשובה הנכונה ביותר).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45720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א. אנרגיה חשמלית מומרת לאנרגית תנועה.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45720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ב. אנרגיה כימית מומרת לאנרגיה חשמלית.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45720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ג. אנרגיית גובה מומרת לאנרגיה חשמלית.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45720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ד. אנרגיית תנועה מומרת לאנרגית גובה.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endParaRPr lang="he-IL" sz="1600" dirty="0" smtClean="0">
              <a:solidFill>
                <a:srgbClr val="000000"/>
              </a:solidFill>
              <a:latin typeface="Arial"/>
              <a:ea typeface="Times New Roman"/>
              <a:cs typeface="David"/>
            </a:endParaRPr>
          </a:p>
          <a:p>
            <a:pPr marL="0" indent="0" algn="r" rtl="1">
              <a:buNone/>
            </a:pPr>
            <a:endParaRPr lang="en-US" sz="1600" dirty="0"/>
          </a:p>
        </p:txBody>
      </p:sp>
      <p:sp>
        <p:nvSpPr>
          <p:cNvPr id="5" name="Oval 4"/>
          <p:cNvSpPr/>
          <p:nvPr/>
        </p:nvSpPr>
        <p:spPr>
          <a:xfrm>
            <a:off x="8305800" y="2133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upload.wikimedia.org/wikipedia/commons/thumb/c/c0/PikiWiki_Israel_11451_reading_power_station_in_tel_aviv.jpg/800px-PikiWiki_Israel_11451_reading_power_station_in_tel_av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46736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e-IL" sz="3600" dirty="0" smtClean="0">
                <a:solidFill>
                  <a:schemeClr val="accent1"/>
                </a:solidFill>
              </a:rPr>
              <a:t>תרגיל 4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819400"/>
          </a:xfrm>
        </p:spPr>
        <p:txBody>
          <a:bodyPr>
            <a:normAutofit/>
          </a:bodyPr>
          <a:lstStyle/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ברוש עומד זקוף. לפתע, החלה מנשבת רוח חזקה אשר כופפה את צמרת הברוש. סמנו את המשפט הנכון מבין המשפטים הבאים: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45720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א. אנרגיית הגובה של הברוש גדלה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45720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ב. האנרגיה האלסטית של הברוש גדלה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45720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ג. אנרגיית התנועה של הברוש גדלה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45720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ד. האנרגיה הגובה של הברוש קטנה.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endParaRPr lang="he-IL" sz="1600" dirty="0" smtClean="0">
              <a:solidFill>
                <a:srgbClr val="000000"/>
              </a:solidFill>
              <a:latin typeface="Arial"/>
              <a:ea typeface="Times New Roman"/>
              <a:cs typeface="David"/>
            </a:endParaRPr>
          </a:p>
          <a:p>
            <a:pPr marL="0" indent="0" algn="r" rtl="1">
              <a:buNone/>
            </a:pPr>
            <a:endParaRPr lang="en-US" sz="1600" dirty="0"/>
          </a:p>
        </p:txBody>
      </p:sp>
      <p:sp>
        <p:nvSpPr>
          <p:cNvPr id="5" name="Oval 4"/>
          <p:cNvSpPr/>
          <p:nvPr/>
        </p:nvSpPr>
        <p:spPr>
          <a:xfrm>
            <a:off x="8305800" y="24384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https://s-media-cache-ak0.pinimg.com/564x/51/8f/4f/518f4fc9af8e58a1ae136e5ec5db6a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29241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e-IL" sz="3600" dirty="0" smtClean="0">
                <a:solidFill>
                  <a:schemeClr val="accent1"/>
                </a:solidFill>
              </a:rPr>
              <a:t>תרגיל 5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/>
          </a:bodyPr>
          <a:lstStyle/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השתמשו בתרשים זרימה כדי לתאר את המרות האנרגיה במצבים הבאים:</a:t>
            </a: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 </a:t>
            </a:r>
            <a:endParaRPr lang="he-IL" sz="1100" dirty="0" smtClean="0">
              <a:latin typeface="Times New Roman"/>
              <a:ea typeface="Times New Roman"/>
              <a:cs typeface="Miriam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בישול מרק בסיר בעזרת להבת גז</a:t>
            </a: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he-IL" sz="1600" dirty="0" smtClean="0">
              <a:latin typeface="Times New Roman"/>
              <a:ea typeface="Times New Roman"/>
              <a:cs typeface="David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he-IL" sz="1600" dirty="0" smtClean="0">
              <a:latin typeface="Times New Roman"/>
              <a:ea typeface="Times New Roman"/>
              <a:cs typeface="David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he-IL" sz="1100" dirty="0" smtClean="0">
              <a:latin typeface="Times New Roman"/>
              <a:ea typeface="Times New Roman"/>
              <a:cs typeface="Miriam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מכונית הנוסעת בכביש מהיר</a:t>
            </a: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he-IL" sz="1600" dirty="0" smtClean="0">
              <a:latin typeface="Times New Roman"/>
              <a:ea typeface="Times New Roman"/>
              <a:cs typeface="David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he-IL" sz="1600" dirty="0" smtClean="0">
              <a:latin typeface="Times New Roman"/>
              <a:ea typeface="Times New Roman"/>
              <a:cs typeface="David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he-IL" sz="1600" dirty="0" smtClean="0">
              <a:latin typeface="Times New Roman"/>
              <a:ea typeface="Times New Roman"/>
              <a:cs typeface="David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600" dirty="0" smtClean="0"/>
              <a:t>מכונית צעצוע המופעלת על-ידי קפיץ, נעה במעלה מדרון משופע ונעצרת</a:t>
            </a:r>
            <a:endParaRPr lang="he-IL" sz="1600" dirty="0" smtClean="0">
              <a:latin typeface="Times New Roman"/>
              <a:ea typeface="Times New Roman"/>
              <a:cs typeface="David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he-IL" sz="1600" dirty="0" smtClean="0">
              <a:latin typeface="Times New Roman"/>
              <a:ea typeface="Times New Roman"/>
              <a:cs typeface="David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0" indent="0" algn="r" rtl="1"/>
            <a:endParaRPr lang="en-US" sz="1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438400"/>
            <a:ext cx="4581525" cy="72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0"/>
            <a:ext cx="5695950" cy="64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410200"/>
            <a:ext cx="7253288" cy="69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e-IL" sz="3600" dirty="0" smtClean="0">
                <a:solidFill>
                  <a:schemeClr val="accent1"/>
                </a:solidFill>
              </a:rPr>
              <a:t>תרגיל 6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תרשימי העוגה שלפניכם מתארים שרשרת המרות האנרגיה של חץ הנורה מקשת. 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איזה מהמשפטים למטה מתאים לתיאור זה?</a:t>
            </a: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e-IL" sz="1600" dirty="0" smtClean="0">
              <a:latin typeface="Times New Roman"/>
              <a:ea typeface="Times New Roman"/>
              <a:cs typeface="David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e-IL" sz="1600" dirty="0" smtClean="0">
              <a:latin typeface="Times New Roman"/>
              <a:ea typeface="Times New Roman"/>
              <a:cs typeface="David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e-IL" sz="1600" dirty="0" smtClean="0">
              <a:latin typeface="Times New Roman"/>
              <a:ea typeface="Times New Roman"/>
              <a:cs typeface="David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e-IL" sz="1600" dirty="0" smtClean="0">
              <a:latin typeface="Times New Roman"/>
              <a:ea typeface="Times New Roman"/>
              <a:cs typeface="David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e-IL" sz="1600" dirty="0" smtClean="0">
              <a:latin typeface="Times New Roman"/>
              <a:ea typeface="Times New Roman"/>
              <a:cs typeface="David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e-IL" sz="1600" dirty="0" smtClean="0">
              <a:latin typeface="Times New Roman"/>
              <a:ea typeface="Times New Roman"/>
              <a:cs typeface="David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e-IL" sz="1600" dirty="0" smtClean="0">
              <a:latin typeface="Times New Roman"/>
              <a:ea typeface="Times New Roman"/>
              <a:cs typeface="David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e-IL" sz="1600" dirty="0" smtClean="0">
              <a:latin typeface="Times New Roman"/>
              <a:ea typeface="Times New Roman"/>
              <a:cs typeface="David"/>
            </a:endParaRPr>
          </a:p>
          <a:p>
            <a:pPr marL="35941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382520" algn="l"/>
              </a:tabLst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א. החץ נורה כלפי מעלה ממגרש 	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35941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ב. החץ נורה כלפי מטה מגג גבוה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35941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ג. החץ נורה באופן אופקי (קדימה) מגבעה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35941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ד. החץ השתחרר מהקשת בזמן הירייה ונפל על הקרקע.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e-IL" sz="1600" dirty="0" smtClean="0">
              <a:latin typeface="Times New Roman"/>
              <a:ea typeface="Times New Roman"/>
              <a:cs typeface="David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0" indent="0" algn="r" rtl="1"/>
            <a:endParaRPr lang="en-US" sz="1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671576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8382000" y="50292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e-IL" sz="3600" dirty="0" smtClean="0">
                <a:solidFill>
                  <a:schemeClr val="accent1"/>
                </a:solidFill>
              </a:rPr>
              <a:t>תרגיל 7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לפניכם שני תרשימי עוגה המייצגים שני כדורים זהים הנופלים מאותו גובה אל הקרקע (ראו מקרא). איזה כדור קרוב יותר לקרקע? (סמנו את התשובה הנכונה). 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כדור א/ כדור ב/ אי אפשר לדעת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הסבירו מדוע בחרתם בתשובה זו.</a:t>
            </a: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endParaRPr lang="en-US" sz="1100" dirty="0" smtClean="0">
              <a:latin typeface="Times New Roman"/>
              <a:ea typeface="Times New Roman"/>
              <a:cs typeface="Miriam"/>
            </a:endParaRPr>
          </a:p>
          <a:p>
            <a:pPr marL="0" indent="0" algn="r" rtl="1">
              <a:buNone/>
            </a:pP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7391400" y="2057400"/>
            <a:ext cx="6096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19400"/>
            <a:ext cx="6400800" cy="326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he-IL" sz="3600" dirty="0" smtClean="0">
                <a:solidFill>
                  <a:schemeClr val="accent1"/>
                </a:solidFill>
              </a:rPr>
              <a:t>תרגיל 8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marL="0" algn="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באיור מוצגת התפלגות אנרגיה של מכונת כביסה בעת פעולתה. לפי תרשים זה, איזה משפט אינו נכון? 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אנרגיה המושקעת במכונת הכביסה מומרת לשלושה סוגי אנרגיה עיקריים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מכונת הכביסה תוכננה לכבס בטמפרטורה גבוהה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כמות גדולה יותר של אנרגיה מושקעת בסיבוב התוף מאשר בחימום המים.</a:t>
            </a:r>
          </a:p>
          <a:p>
            <a:pPr marL="0" algn="r" rt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e-IL" sz="1600" dirty="0" smtClean="0">
                <a:latin typeface="Times New Roman"/>
                <a:ea typeface="Times New Roman"/>
                <a:cs typeface="David"/>
              </a:rPr>
              <a:t>מכונת כביסה רועשת מאד. ניתן לראות זאת מכך שרבע מהאנרגיה המושקעת במכונה מבוזבז כך.</a:t>
            </a:r>
          </a:p>
        </p:txBody>
      </p:sp>
      <p:sp>
        <p:nvSpPr>
          <p:cNvPr id="8" name="Oval 7"/>
          <p:cNvSpPr/>
          <p:nvPr/>
        </p:nvSpPr>
        <p:spPr>
          <a:xfrm>
            <a:off x="8382000" y="24384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429000"/>
            <a:ext cx="3048000" cy="275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436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תרגילים בנושא אנרגיה</vt:lpstr>
      <vt:lpstr>תרגיל 1</vt:lpstr>
      <vt:lpstr>תרגיל 2</vt:lpstr>
      <vt:lpstr>תרגיל 3</vt:lpstr>
      <vt:lpstr>תרגיל 4</vt:lpstr>
      <vt:lpstr>תרגיל 5</vt:lpstr>
      <vt:lpstr>תרגיל 6</vt:lpstr>
      <vt:lpstr>תרגיל 7</vt:lpstr>
      <vt:lpstr>תרגיל 8</vt:lpstr>
      <vt:lpstr>תרגיל 9</vt:lpstr>
      <vt:lpstr>תרגיל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תרגילים בנושא תנועה</dc:title>
  <dc:creator>Yossi Pinkas</dc:creator>
  <cp:lastModifiedBy>Yossi Pinkas</cp:lastModifiedBy>
  <cp:revision>59</cp:revision>
  <dcterms:created xsi:type="dcterms:W3CDTF">2017-02-22T12:23:17Z</dcterms:created>
  <dcterms:modified xsi:type="dcterms:W3CDTF">2017-04-29T08:01:42Z</dcterms:modified>
</cp:coreProperties>
</file>