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4">
  <p:sldMasterIdLst>
    <p:sldMasterId id="2147483648" r:id="rId1"/>
  </p:sldMasterIdLst>
  <p:handoutMasterIdLst>
    <p:handoutMasterId r:id="rId8"/>
  </p:handoutMasterIdLst>
  <p:sldIdLst>
    <p:sldId id="256" r:id="rId2"/>
    <p:sldId id="258" r:id="rId3"/>
    <p:sldId id="259" r:id="rId4"/>
    <p:sldId id="260" r:id="rId5"/>
    <p:sldId id="261" r:id="rId6"/>
    <p:sldId id="262" r:id="rId7"/>
  </p:sldIdLst>
  <p:sldSz cx="9144000" cy="6858000" type="screen4x3"/>
  <p:notesSz cx="6669088" cy="97536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04" d="100"/>
          <a:sy n="104" d="100"/>
        </p:scale>
        <p:origin x="121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779150" y="0"/>
            <a:ext cx="2889938" cy="48768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44" y="0"/>
            <a:ext cx="2889938" cy="487680"/>
          </a:xfrm>
          <a:prstGeom prst="rect">
            <a:avLst/>
          </a:prstGeom>
        </p:spPr>
        <p:txBody>
          <a:bodyPr vert="horz" lIns="91440" tIns="45720" rIns="91440" bIns="45720" rtlCol="1"/>
          <a:lstStyle>
            <a:lvl1pPr algn="l">
              <a:defRPr sz="1200"/>
            </a:lvl1pPr>
          </a:lstStyle>
          <a:p>
            <a:fld id="{7E477A57-9BEF-4790-A138-DF18643D13B2}" type="datetimeFigureOut">
              <a:rPr lang="he-IL" smtClean="0"/>
              <a:pPr/>
              <a:t>ח'/אייר/תש"פ</a:t>
            </a:fld>
            <a:endParaRPr lang="he-IL"/>
          </a:p>
        </p:txBody>
      </p:sp>
      <p:sp>
        <p:nvSpPr>
          <p:cNvPr id="4" name="מציין מיקום של כותרת תחתונה 3"/>
          <p:cNvSpPr>
            <a:spLocks noGrp="1"/>
          </p:cNvSpPr>
          <p:nvPr>
            <p:ph type="ftr" sz="quarter" idx="2"/>
          </p:nvPr>
        </p:nvSpPr>
        <p:spPr>
          <a:xfrm>
            <a:off x="3779150" y="9264227"/>
            <a:ext cx="2889938" cy="487680"/>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44" y="9264227"/>
            <a:ext cx="2889938" cy="487680"/>
          </a:xfrm>
          <a:prstGeom prst="rect">
            <a:avLst/>
          </a:prstGeom>
        </p:spPr>
        <p:txBody>
          <a:bodyPr vert="horz" lIns="91440" tIns="45720" rIns="91440" bIns="45720" rtlCol="1" anchor="b"/>
          <a:lstStyle>
            <a:lvl1pPr algn="l">
              <a:defRPr sz="1200"/>
            </a:lvl1pPr>
          </a:lstStyle>
          <a:p>
            <a:fld id="{BC81A479-53BC-4775-AFA5-D3BC39FF4B37}" type="slidenum">
              <a:rPr lang="he-IL" smtClean="0"/>
              <a:pPr/>
              <a:t>‹#›</a:t>
            </a:fld>
            <a:endParaRPr lang="he-IL"/>
          </a:p>
        </p:txBody>
      </p:sp>
    </p:spTree>
    <p:extLst>
      <p:ext uri="{BB962C8B-B14F-4D97-AF65-F5344CB8AC3E}">
        <p14:creationId xmlns:p14="http://schemas.microsoft.com/office/powerpoint/2010/main" val="24558156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ח'/אייר/תש"פ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ח'/אייר/תש"פ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ח'/אייר/תש"פ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ח'/אייר/תש"פ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ח'/אייר/תש"פ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pPr/>
              <a:t>ח'/אייר/תש"פ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4E7438E1-117D-44FB-AC24-B79D899BA877}" type="datetimeFigureOut">
              <a:rPr lang="he-IL" smtClean="0"/>
              <a:pPr/>
              <a:t>ח'/אייר/תש"פ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4E7438E1-117D-44FB-AC24-B79D899BA877}" type="datetimeFigureOut">
              <a:rPr lang="he-IL" smtClean="0"/>
              <a:pPr/>
              <a:t>ח'/אייר/תש"פ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E7438E1-117D-44FB-AC24-B79D899BA877}" type="datetimeFigureOut">
              <a:rPr lang="he-IL" smtClean="0"/>
              <a:pPr/>
              <a:t>ח'/אייר/תש"פ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pPr/>
              <a:t>ח'/אייר/תש"פ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ציור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pPr/>
              <a:t>ח'/אייר/תש"פ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E7438E1-117D-44FB-AC24-B79D899BA877}" type="datetimeFigureOut">
              <a:rPr lang="he-IL" smtClean="0"/>
              <a:pPr/>
              <a:t>ח'/אייר/תש"פ</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AF22AC9-109E-4E4D-92F9-530E51D9A3A2}"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ctrTitle"/>
          </p:nvPr>
        </p:nvSpPr>
        <p:spPr>
          <a:xfrm>
            <a:off x="683568" y="332656"/>
            <a:ext cx="7772400" cy="1470025"/>
          </a:xfrm>
        </p:spPr>
        <p:txBody>
          <a:bodyPr/>
          <a:lstStyle/>
          <a:p>
            <a:r>
              <a:rPr lang="he-IL" b="1" dirty="0">
                <a:solidFill>
                  <a:schemeClr val="tx2"/>
                </a:solidFill>
              </a:rPr>
              <a:t>כוחות ותנועה על הארץ ובחלל</a:t>
            </a:r>
          </a:p>
        </p:txBody>
      </p:sp>
      <p:sp>
        <p:nvSpPr>
          <p:cNvPr id="6" name="כותרת משנה 2"/>
          <p:cNvSpPr>
            <a:spLocks noGrp="1"/>
          </p:cNvSpPr>
          <p:nvPr>
            <p:ph type="subTitle" idx="1"/>
          </p:nvPr>
        </p:nvSpPr>
        <p:spPr>
          <a:xfrm>
            <a:off x="1403648" y="1556792"/>
            <a:ext cx="6400800" cy="1752600"/>
          </a:xfrm>
        </p:spPr>
        <p:txBody>
          <a:bodyPr/>
          <a:lstStyle/>
          <a:p>
            <a:r>
              <a:rPr lang="he-IL" b="1" dirty="0">
                <a:solidFill>
                  <a:schemeClr val="tx2"/>
                </a:solidFill>
              </a:rPr>
              <a:t>מאינטראקציה לרקטה - תרגילים</a:t>
            </a:r>
          </a:p>
        </p:txBody>
      </p:sp>
      <p:pic>
        <p:nvPicPr>
          <p:cNvPr id="19458" name="Picture 2" descr="https://www.nasa.gov/sites/default/files/thumbnails/image/iss_1.jpg"/>
          <p:cNvPicPr>
            <a:picLocks noChangeAspect="1" noChangeArrowheads="1"/>
          </p:cNvPicPr>
          <p:nvPr/>
        </p:nvPicPr>
        <p:blipFill>
          <a:blip r:embed="rId2" cstate="print"/>
          <a:srcRect/>
          <a:stretch>
            <a:fillRect/>
          </a:stretch>
        </p:blipFill>
        <p:spPr bwMode="auto">
          <a:xfrm>
            <a:off x="1835696" y="2492896"/>
            <a:ext cx="5396469" cy="3686162"/>
          </a:xfrm>
          <a:prstGeom prst="rect">
            <a:avLst/>
          </a:prstGeom>
          <a:noFill/>
        </p:spPr>
      </p:pic>
    </p:spTree>
    <p:extLst>
      <p:ext uri="{BB962C8B-B14F-4D97-AF65-F5344CB8AC3E}">
        <p14:creationId xmlns:p14="http://schemas.microsoft.com/office/powerpoint/2010/main" val="137253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he-IL" sz="3600" dirty="0">
                <a:solidFill>
                  <a:schemeClr val="accent1"/>
                </a:solidFill>
              </a:rPr>
              <a:t>כדורי ביליארד</a:t>
            </a:r>
            <a:endParaRPr lang="en-US" sz="3600" dirty="0">
              <a:solidFill>
                <a:schemeClr val="accent1"/>
              </a:solidFill>
            </a:endParaRPr>
          </a:p>
        </p:txBody>
      </p:sp>
      <p:sp>
        <p:nvSpPr>
          <p:cNvPr id="5" name="Content Placeholder 4"/>
          <p:cNvSpPr>
            <a:spLocks noGrp="1"/>
          </p:cNvSpPr>
          <p:nvPr>
            <p:ph idx="1"/>
          </p:nvPr>
        </p:nvSpPr>
        <p:spPr>
          <a:xfrm>
            <a:off x="457200" y="1340768"/>
            <a:ext cx="8229600" cy="4785395"/>
          </a:xfrm>
        </p:spPr>
        <p:txBody>
          <a:bodyPr>
            <a:normAutofit/>
          </a:bodyPr>
          <a:lstStyle/>
          <a:p>
            <a:pPr marL="0" indent="0">
              <a:buNone/>
            </a:pPr>
            <a:r>
              <a:rPr lang="he-IL" sz="2000" dirty="0"/>
              <a:t>כדור ביליארד נע ופוגע בכדור שני, זהה לו, שנמצא במנוחה. בעקבות הפגיעה הכדור הפוגע נעצר. מדוע ינוע הכדור השני, בעקבות ההתנגשות, באותו כיוון שבו נע הכדור הראשון ובאותה מהירות?</a:t>
            </a:r>
            <a:endParaRPr lang="en-US" sz="2000" dirty="0"/>
          </a:p>
          <a:p>
            <a:pPr marL="0" indent="0">
              <a:buNone/>
            </a:pPr>
            <a:endParaRPr lang="he-IL" sz="2000" dirty="0">
              <a:solidFill>
                <a:schemeClr val="tx2"/>
              </a:solidFill>
            </a:endParaRPr>
          </a:p>
          <a:p>
            <a:pPr marL="0" indent="0">
              <a:buNone/>
            </a:pPr>
            <a:r>
              <a:rPr lang="he-IL" sz="2000" dirty="0">
                <a:solidFill>
                  <a:schemeClr val="tx2"/>
                </a:solidFill>
              </a:rPr>
              <a:t>הכוחות בין הכדורים הם בכיוונים הפוכים. על הכדור הראשון פעל כוח אחורה שעצר את תנועתו, ולכן על הכדור השני יפעל </a:t>
            </a:r>
            <a:r>
              <a:rPr lang="he-IL" sz="2000" dirty="0" err="1">
                <a:solidFill>
                  <a:schemeClr val="tx2"/>
                </a:solidFill>
              </a:rPr>
              <a:t>כח</a:t>
            </a:r>
            <a:r>
              <a:rPr lang="he-IL" sz="2000" dirty="0">
                <a:solidFill>
                  <a:schemeClr val="tx2"/>
                </a:solidFill>
              </a:rPr>
              <a:t> בכיוון הנגדי, שיאיץ אותו קדימה.</a:t>
            </a:r>
            <a:endParaRPr lang="en-US" sz="2000" dirty="0">
              <a:solidFill>
                <a:schemeClr val="tx2"/>
              </a:solidFill>
            </a:endParaRPr>
          </a:p>
          <a:p>
            <a:pPr marL="0" indent="0">
              <a:buNone/>
            </a:pPr>
            <a:r>
              <a:rPr lang="he-IL" sz="2000" dirty="0">
                <a:solidFill>
                  <a:schemeClr val="tx2"/>
                </a:solidFill>
              </a:rPr>
              <a:t>כיוון שהמסות שוות, הפחת במהירות של הכדור הראשון שווה לתוספת המהירות של כדור השני. כיוון שהכדור הראשון נעצר, הכדור השני ינוע קדימה באותה מהירות שהייתה לכדור הראשון. </a:t>
            </a:r>
            <a:endParaRPr lang="en-US" sz="2000" dirty="0">
              <a:solidFill>
                <a:schemeClr val="tx2"/>
              </a:solidFill>
            </a:endParaRPr>
          </a:p>
        </p:txBody>
      </p:sp>
      <p:pic>
        <p:nvPicPr>
          <p:cNvPr id="53254" name="Picture 6" descr="https://upload.wikimedia.org/wikipedia/commons/2/29/Billiards_and_snookers.jpg"/>
          <p:cNvPicPr>
            <a:picLocks noChangeAspect="1" noChangeArrowheads="1"/>
          </p:cNvPicPr>
          <p:nvPr/>
        </p:nvPicPr>
        <p:blipFill>
          <a:blip r:embed="rId2" cstate="print"/>
          <a:srcRect/>
          <a:stretch>
            <a:fillRect/>
          </a:stretch>
        </p:blipFill>
        <p:spPr bwMode="auto">
          <a:xfrm>
            <a:off x="971600" y="4164478"/>
            <a:ext cx="3816424" cy="2538071"/>
          </a:xfrm>
          <a:prstGeom prst="rect">
            <a:avLst/>
          </a:prstGeom>
          <a:noFill/>
        </p:spPr>
      </p:pic>
    </p:spTree>
    <p:extLst>
      <p:ext uri="{BB962C8B-B14F-4D97-AF65-F5344CB8AC3E}">
        <p14:creationId xmlns:p14="http://schemas.microsoft.com/office/powerpoint/2010/main" val="68834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he-IL" sz="3600" dirty="0">
                <a:solidFill>
                  <a:schemeClr val="accent1"/>
                </a:solidFill>
              </a:rPr>
              <a:t>בקבוק כרקטה</a:t>
            </a:r>
            <a:endParaRPr lang="en-US" sz="3600" dirty="0">
              <a:solidFill>
                <a:schemeClr val="accent1"/>
              </a:solidFill>
            </a:endParaRPr>
          </a:p>
        </p:txBody>
      </p:sp>
      <p:sp>
        <p:nvSpPr>
          <p:cNvPr id="5" name="Content Placeholder 4"/>
          <p:cNvSpPr>
            <a:spLocks noGrp="1"/>
          </p:cNvSpPr>
          <p:nvPr>
            <p:ph idx="1"/>
          </p:nvPr>
        </p:nvSpPr>
        <p:spPr>
          <a:xfrm>
            <a:off x="457200" y="1340768"/>
            <a:ext cx="8229600" cy="4785395"/>
          </a:xfrm>
        </p:spPr>
        <p:txBody>
          <a:bodyPr>
            <a:normAutofit/>
          </a:bodyPr>
          <a:lstStyle/>
          <a:p>
            <a:pPr marL="0" indent="0">
              <a:buNone/>
            </a:pPr>
            <a:r>
              <a:rPr lang="he-IL" sz="2000" dirty="0"/>
              <a:t>נכניס משקה מוגז לבקבוק, נפקוק אותו בפקק וננער אותו, כך שהפקק ישתחרר מן הבקבוק ויעוף למרחק.</a:t>
            </a:r>
            <a:endParaRPr lang="en-US" sz="2000" dirty="0"/>
          </a:p>
          <a:p>
            <a:pPr>
              <a:buNone/>
            </a:pPr>
            <a:r>
              <a:rPr lang="he-IL" sz="2000" dirty="0"/>
              <a:t>א.	מה דוחף את הפקק?</a:t>
            </a:r>
            <a:endParaRPr lang="en-US" sz="2000" dirty="0"/>
          </a:p>
          <a:p>
            <a:pPr>
              <a:buNone/>
            </a:pPr>
            <a:r>
              <a:rPr lang="he-IL" sz="2000" dirty="0">
                <a:solidFill>
                  <a:schemeClr val="accent1"/>
                </a:solidFill>
              </a:rPr>
              <a:t>	הגז שנמצא בתוך הבקבוק דוחף את הפקק.</a:t>
            </a:r>
            <a:endParaRPr lang="en-US" sz="2000" dirty="0">
              <a:solidFill>
                <a:schemeClr val="accent1"/>
              </a:solidFill>
            </a:endParaRPr>
          </a:p>
          <a:p>
            <a:pPr>
              <a:buNone/>
            </a:pPr>
            <a:r>
              <a:rPr lang="he-IL" sz="2000" dirty="0"/>
              <a:t>ב.	הבקבוק שהיה על השולחן נותר במקומו ולא זז. מדוע הבקבוק לא נרתע?</a:t>
            </a:r>
            <a:endParaRPr lang="en-US" sz="2000" dirty="0"/>
          </a:p>
          <a:p>
            <a:pPr>
              <a:buNone/>
            </a:pPr>
            <a:r>
              <a:rPr lang="he-IL" sz="2000" dirty="0">
                <a:solidFill>
                  <a:schemeClr val="accent1"/>
                </a:solidFill>
              </a:rPr>
              <a:t>	הבקבוק לא נרתע מפני שהשולחן הפעיל כוח נגדי שקיזז את כוח הדחף.</a:t>
            </a:r>
            <a:endParaRPr lang="en-US" sz="2000" dirty="0">
              <a:solidFill>
                <a:schemeClr val="accent1"/>
              </a:solidFill>
            </a:endParaRPr>
          </a:p>
          <a:p>
            <a:pPr>
              <a:buNone/>
            </a:pPr>
            <a:r>
              <a:rPr lang="he-IL" sz="2000" dirty="0"/>
              <a:t>ג.	הציעו ניסוי שבו אפשר יהיה להבחין ברתע של הבקבוק.</a:t>
            </a:r>
            <a:endParaRPr lang="en-US" sz="2000" dirty="0"/>
          </a:p>
          <a:p>
            <a:pPr>
              <a:buNone/>
            </a:pPr>
            <a:r>
              <a:rPr lang="he-IL" sz="2000" dirty="0">
                <a:solidFill>
                  <a:schemeClr val="accent1"/>
                </a:solidFill>
              </a:rPr>
              <a:t>	נניח את הבקבוק בשכיבה על גלגיליות או על משטח חלק ממש.</a:t>
            </a:r>
            <a:endParaRPr lang="en-US" sz="2000" dirty="0">
              <a:solidFill>
                <a:schemeClr val="accent1"/>
              </a:solidFill>
            </a:endParaRPr>
          </a:p>
          <a:p>
            <a:pPr>
              <a:buNone/>
            </a:pPr>
            <a:r>
              <a:rPr lang="he-IL" sz="2000" dirty="0"/>
              <a:t>ד.	בניסוי שהצעתם, מי יירתע במהירות גבוהה יותר, הבקבוק או הפקק?</a:t>
            </a:r>
            <a:endParaRPr lang="en-US" sz="2000" dirty="0"/>
          </a:p>
          <a:p>
            <a:pPr>
              <a:buNone/>
            </a:pPr>
            <a:r>
              <a:rPr lang="he-IL" sz="2000" dirty="0">
                <a:solidFill>
                  <a:schemeClr val="accent1"/>
                </a:solidFill>
              </a:rPr>
              <a:t>	כיוון שהמסה של הבקבוק גדולה בהרבה מן המסה של הפקק, מהירותו תהיה קטנה בהרבה מן המהירות של הפקק.</a:t>
            </a:r>
            <a:endParaRPr lang="en-US" sz="2000" dirty="0">
              <a:solidFill>
                <a:schemeClr val="accent1"/>
              </a:solidFill>
            </a:endParaRPr>
          </a:p>
        </p:txBody>
      </p:sp>
      <p:pic>
        <p:nvPicPr>
          <p:cNvPr id="81922" name="Picture 2" descr="http://www.worldsciencefestival.com/wp-content/uploads/2014/10/coke-mentos.jpg"/>
          <p:cNvPicPr>
            <a:picLocks noChangeAspect="1" noChangeArrowheads="1"/>
          </p:cNvPicPr>
          <p:nvPr/>
        </p:nvPicPr>
        <p:blipFill>
          <a:blip r:embed="rId2" cstate="print"/>
          <a:srcRect/>
          <a:stretch>
            <a:fillRect/>
          </a:stretch>
        </p:blipFill>
        <p:spPr bwMode="auto">
          <a:xfrm>
            <a:off x="755576" y="4996254"/>
            <a:ext cx="2952328" cy="1823063"/>
          </a:xfrm>
          <a:prstGeom prst="rect">
            <a:avLst/>
          </a:prstGeom>
          <a:noFill/>
        </p:spPr>
      </p:pic>
    </p:spTree>
    <p:extLst>
      <p:ext uri="{BB962C8B-B14F-4D97-AF65-F5344CB8AC3E}">
        <p14:creationId xmlns:p14="http://schemas.microsoft.com/office/powerpoint/2010/main" val="68834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he-IL" sz="3600" dirty="0">
                <a:solidFill>
                  <a:schemeClr val="accent1"/>
                </a:solidFill>
              </a:rPr>
              <a:t>תיבה מלאה גז דחוס</a:t>
            </a:r>
            <a:endParaRPr lang="en-US" sz="3600" dirty="0">
              <a:solidFill>
                <a:schemeClr val="accent1"/>
              </a:solidFill>
            </a:endParaRPr>
          </a:p>
        </p:txBody>
      </p:sp>
      <p:sp>
        <p:nvSpPr>
          <p:cNvPr id="5" name="Content Placeholder 4"/>
          <p:cNvSpPr>
            <a:spLocks noGrp="1"/>
          </p:cNvSpPr>
          <p:nvPr>
            <p:ph idx="1"/>
          </p:nvPr>
        </p:nvSpPr>
        <p:spPr>
          <a:xfrm>
            <a:off x="457200" y="1340768"/>
            <a:ext cx="8229600" cy="4785395"/>
          </a:xfrm>
        </p:spPr>
        <p:txBody>
          <a:bodyPr>
            <a:normAutofit fontScale="92500" lnSpcReduction="20000"/>
          </a:bodyPr>
          <a:lstStyle/>
          <a:p>
            <a:pPr marL="0" indent="0">
              <a:buNone/>
            </a:pPr>
            <a:r>
              <a:rPr lang="he-IL" sz="2200" dirty="0"/>
              <a:t>תיבה אטומה ומלאה גז דחוס מונחת על משטח אופקי חלק. ברגע מסוים פותחים חריר בדופן הימנית של התיבה.</a:t>
            </a:r>
            <a:endParaRPr lang="en-US" sz="2200" dirty="0"/>
          </a:p>
          <a:p>
            <a:pPr>
              <a:buNone/>
            </a:pPr>
            <a:r>
              <a:rPr lang="he-IL" sz="2200" dirty="0"/>
              <a:t>א.	האם התיבה תנוע? אם כן, באיזה כיוון? מדוע? אם לא, מדוע?</a:t>
            </a:r>
            <a:endParaRPr lang="en-US" sz="2200" dirty="0"/>
          </a:p>
          <a:p>
            <a:pPr>
              <a:buNone/>
            </a:pPr>
            <a:r>
              <a:rPr lang="he-IL" sz="2000" dirty="0">
                <a:solidFill>
                  <a:schemeClr val="accent1"/>
                </a:solidFill>
              </a:rPr>
              <a:t>	הגז יֵצא דרך החריר ימינה. הדבר מעיד על אינטראקציה שבה הגז דוחף את התיבה שמאלה. התיבה שהייתה במנוחה, תנוע שמאלה.</a:t>
            </a:r>
            <a:endParaRPr lang="en-US" sz="2000" dirty="0">
              <a:solidFill>
                <a:schemeClr val="accent1"/>
              </a:solidFill>
            </a:endParaRPr>
          </a:p>
          <a:p>
            <a:pPr marL="0" indent="0">
              <a:buNone/>
            </a:pPr>
            <a:r>
              <a:rPr lang="he-IL" sz="2200" dirty="0"/>
              <a:t>עתה חוזרים על הניסוי כאשר פותחים בעת ובעונה אחת  שני חרירים, האחד בדופן הימנית והשני בדופן השמאלית. החריר השמאלי רחב יותר.</a:t>
            </a:r>
            <a:endParaRPr lang="en-US" sz="2200" dirty="0"/>
          </a:p>
          <a:p>
            <a:pPr>
              <a:buNone/>
            </a:pPr>
            <a:r>
              <a:rPr lang="he-IL" sz="2200" dirty="0"/>
              <a:t>ב.	האם התיבה תנוע? אם כן, באיזה כיוון? מדוע?</a:t>
            </a:r>
            <a:endParaRPr lang="en-US" sz="2200" dirty="0"/>
          </a:p>
          <a:p>
            <a:pPr>
              <a:buNone/>
            </a:pPr>
            <a:r>
              <a:rPr lang="he-IL" sz="2000" dirty="0"/>
              <a:t>	</a:t>
            </a:r>
            <a:r>
              <a:rPr lang="he-IL" sz="2000" dirty="0">
                <a:solidFill>
                  <a:schemeClr val="accent1"/>
                </a:solidFill>
              </a:rPr>
              <a:t>יותר גז נפלט שמאלה מאשר ימינה, ולכן הכוח שהגז מפעיל ימינה, גדול מן הכוח שהגז מפעיל שמאלה. הכוח השקול על התיבה הוא ימינה. התיבה שהייתה במנוחה, תנוע ימינה.</a:t>
            </a:r>
            <a:endParaRPr lang="en-US" sz="2000" dirty="0">
              <a:solidFill>
                <a:schemeClr val="accent1"/>
              </a:solidFill>
            </a:endParaRPr>
          </a:p>
          <a:p>
            <a:pPr marL="0" indent="0">
              <a:buNone/>
            </a:pPr>
            <a:r>
              <a:rPr lang="he-IL" sz="2200" dirty="0"/>
              <a:t>בניסוי נוסף מניחים את התיבה במנוחה. תחילה פותחים את הפתח הימני, אך לאחר זמן קצר משתחררת החסימה מן הפתח השמאלי.</a:t>
            </a:r>
            <a:endParaRPr lang="en-US" sz="2200" dirty="0"/>
          </a:p>
          <a:p>
            <a:pPr marL="0" lvl="0" indent="0">
              <a:buNone/>
            </a:pPr>
            <a:r>
              <a:rPr lang="he-IL" sz="2200" dirty="0"/>
              <a:t>תארו את תנועת התיבה מרגע יציאתה לדרך.</a:t>
            </a:r>
            <a:endParaRPr lang="en-US" sz="2200" dirty="0"/>
          </a:p>
          <a:p>
            <a:pPr marL="400050" lvl="1" indent="0">
              <a:buNone/>
            </a:pPr>
            <a:r>
              <a:rPr lang="he-IL" sz="2100" dirty="0">
                <a:solidFill>
                  <a:schemeClr val="accent1"/>
                </a:solidFill>
              </a:rPr>
              <a:t>תחילה התיבה תנוע שמאלה (כמו סעיף א). עם פתיחת החריר השמאלי, הכוח מחליף כיוון (סעיף ב). התיבה שנמצאת כבר בתנועה שמאלה, תאט את תנועתה שמאלה עד שתיעצר ותתחיל לנוע ימינה.</a:t>
            </a:r>
            <a:endParaRPr lang="en-US" sz="2100" dirty="0">
              <a:solidFill>
                <a:schemeClr val="accent1"/>
              </a:solidFill>
            </a:endParaRPr>
          </a:p>
        </p:txBody>
      </p:sp>
    </p:spTree>
    <p:extLst>
      <p:ext uri="{BB962C8B-B14F-4D97-AF65-F5344CB8AC3E}">
        <p14:creationId xmlns:p14="http://schemas.microsoft.com/office/powerpoint/2010/main" val="68834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he-IL" sz="3600" dirty="0">
                <a:solidFill>
                  <a:schemeClr val="accent1"/>
                </a:solidFill>
              </a:rPr>
              <a:t>תחנת החלל הבין לאומית</a:t>
            </a:r>
            <a:endParaRPr lang="en-US" sz="3600" dirty="0">
              <a:solidFill>
                <a:schemeClr val="accent1"/>
              </a:solidFill>
            </a:endParaRPr>
          </a:p>
        </p:txBody>
      </p:sp>
      <p:sp>
        <p:nvSpPr>
          <p:cNvPr id="5" name="Content Placeholder 4"/>
          <p:cNvSpPr>
            <a:spLocks noGrp="1"/>
          </p:cNvSpPr>
          <p:nvPr>
            <p:ph idx="1"/>
          </p:nvPr>
        </p:nvSpPr>
        <p:spPr>
          <a:xfrm>
            <a:off x="457200" y="1340768"/>
            <a:ext cx="8229600" cy="4785395"/>
          </a:xfrm>
        </p:spPr>
        <p:txBody>
          <a:bodyPr>
            <a:normAutofit fontScale="85000" lnSpcReduction="20000"/>
          </a:bodyPr>
          <a:lstStyle/>
          <a:p>
            <a:pPr>
              <a:buNone/>
            </a:pPr>
            <a:r>
              <a:rPr lang="he-IL" sz="2400" dirty="0"/>
              <a:t>תחנת חלל נעה במסלול מעגלי סביב הארץ.</a:t>
            </a:r>
            <a:endParaRPr lang="en-US" sz="2400" dirty="0"/>
          </a:p>
          <a:p>
            <a:pPr>
              <a:buNone/>
            </a:pPr>
            <a:r>
              <a:rPr lang="he-IL" sz="2400" dirty="0"/>
              <a:t>א.	איזה כוח פועל על התחנה? מה כיוון פעולתו של הכוח?</a:t>
            </a:r>
            <a:endParaRPr lang="en-US" sz="2400" dirty="0"/>
          </a:p>
          <a:p>
            <a:pPr>
              <a:buNone/>
            </a:pPr>
            <a:r>
              <a:rPr lang="he-IL" sz="2400" dirty="0">
                <a:solidFill>
                  <a:schemeClr val="accent1"/>
                </a:solidFill>
              </a:rPr>
              <a:t>	כדור הארץ מפעיל על התחנה כוח כבידה שכיוונו אל מרכז הארץ.</a:t>
            </a:r>
            <a:endParaRPr lang="en-US" sz="2400" dirty="0">
              <a:solidFill>
                <a:schemeClr val="accent1"/>
              </a:solidFill>
            </a:endParaRPr>
          </a:p>
          <a:p>
            <a:pPr>
              <a:buNone/>
            </a:pPr>
            <a:r>
              <a:rPr lang="he-IL" sz="2400" dirty="0"/>
              <a:t>ב.	האם הכוח פועל עם כיוון התנועה? האם הוא פועל כנגד כיוון התנועה?</a:t>
            </a:r>
            <a:endParaRPr lang="en-US" sz="2400" dirty="0"/>
          </a:p>
          <a:p>
            <a:pPr>
              <a:buNone/>
            </a:pPr>
            <a:r>
              <a:rPr lang="he-IL" sz="2400" dirty="0">
                <a:solidFill>
                  <a:schemeClr val="accent1"/>
                </a:solidFill>
              </a:rPr>
              <a:t>	הכוח אינו פועל עם התנועה וגם לא כנגדה. הכח פועל בניצב לכיוון התנועה ומחולל שינוי בכיוון התנועה אך לא בגודלה.</a:t>
            </a:r>
            <a:endParaRPr lang="en-US" sz="2400" dirty="0">
              <a:solidFill>
                <a:schemeClr val="accent1"/>
              </a:solidFill>
            </a:endParaRPr>
          </a:p>
          <a:p>
            <a:pPr>
              <a:buNone/>
            </a:pPr>
            <a:r>
              <a:rPr lang="he-IL" sz="2400" dirty="0"/>
              <a:t>נוסעי התחנה מפעילים מנוע רקטי כך שהגז יוצא בכיוון התנועה.</a:t>
            </a:r>
            <a:endParaRPr lang="en-US" sz="2400" dirty="0"/>
          </a:p>
          <a:p>
            <a:pPr>
              <a:buNone/>
            </a:pPr>
            <a:r>
              <a:rPr lang="he-IL" sz="2400" dirty="0"/>
              <a:t>ג.	האם מהירות התחנה תגדל, תקטן או לא תשתנה?</a:t>
            </a:r>
            <a:endParaRPr lang="en-US" sz="2400" dirty="0"/>
          </a:p>
          <a:p>
            <a:pPr>
              <a:buNone/>
            </a:pPr>
            <a:r>
              <a:rPr lang="he-IL" sz="2400" dirty="0"/>
              <a:t>	</a:t>
            </a:r>
            <a:r>
              <a:rPr lang="he-IL" sz="2400" dirty="0">
                <a:solidFill>
                  <a:schemeClr val="accent1"/>
                </a:solidFill>
              </a:rPr>
              <a:t>יציאת הגז בכיוון התנועה מעידה שמופעל עליו כוח בכיוון זה, מכאן שהגז ידחף את התחנה כנגד כיוון התנועה. מהירות התחנה תקטן.</a:t>
            </a:r>
            <a:endParaRPr lang="en-US" sz="2400" dirty="0">
              <a:solidFill>
                <a:schemeClr val="accent1"/>
              </a:solidFill>
            </a:endParaRPr>
          </a:p>
          <a:p>
            <a:pPr>
              <a:buNone/>
            </a:pPr>
            <a:r>
              <a:rPr lang="he-IL" sz="2400" dirty="0"/>
              <a:t>ד.	האם התחנה תישאר במסלול מעגלי? מדוע?</a:t>
            </a:r>
            <a:endParaRPr lang="en-US" sz="2400" dirty="0"/>
          </a:p>
          <a:p>
            <a:pPr>
              <a:buNone/>
            </a:pPr>
            <a:r>
              <a:rPr lang="he-IL" sz="2400" dirty="0"/>
              <a:t>	</a:t>
            </a:r>
            <a:r>
              <a:rPr lang="he-IL" sz="2400" dirty="0">
                <a:solidFill>
                  <a:schemeClr val="accent1"/>
                </a:solidFill>
              </a:rPr>
              <a:t>בסרטוט אנו רואים את התחנה נעה שמאלה, אך הכבידה נותנת לה תוספת של תנועה אל מרכז הארץ. כתוצאה מזה התחנה משנה את כיוון תנועתה ונעה במסלול מעגלי. כאשר מקטינים את המהירות (בעקבות הפעלת הרקטה), התנועה שמאלה מושפעת יותר על ידי תוספת המהירות אל מרכז הארץ, והלוויין סוטה מן המסלול יותר לכיוון מרכז הארץ. </a:t>
            </a:r>
            <a:endParaRPr lang="en-US" sz="2200" dirty="0">
              <a:solidFill>
                <a:schemeClr val="accent1"/>
              </a:solidFill>
            </a:endParaRPr>
          </a:p>
        </p:txBody>
      </p:sp>
      <p:grpSp>
        <p:nvGrpSpPr>
          <p:cNvPr id="82946" name="Group 2"/>
          <p:cNvGrpSpPr>
            <a:grpSpLocks/>
          </p:cNvGrpSpPr>
          <p:nvPr/>
        </p:nvGrpSpPr>
        <p:grpSpPr bwMode="auto">
          <a:xfrm>
            <a:off x="2339752" y="5733256"/>
            <a:ext cx="914400" cy="942975"/>
            <a:chOff x="1620" y="11475"/>
            <a:chExt cx="1440" cy="1485"/>
          </a:xfrm>
        </p:grpSpPr>
        <p:grpSp>
          <p:nvGrpSpPr>
            <p:cNvPr id="82947" name="Group 3"/>
            <p:cNvGrpSpPr>
              <a:grpSpLocks/>
            </p:cNvGrpSpPr>
            <p:nvPr/>
          </p:nvGrpSpPr>
          <p:grpSpPr bwMode="auto">
            <a:xfrm>
              <a:off x="1620" y="11475"/>
              <a:ext cx="1440" cy="1485"/>
              <a:chOff x="1620" y="11475"/>
              <a:chExt cx="1440" cy="1485"/>
            </a:xfrm>
          </p:grpSpPr>
          <p:grpSp>
            <p:nvGrpSpPr>
              <p:cNvPr id="82948" name="Group 4"/>
              <p:cNvGrpSpPr>
                <a:grpSpLocks/>
              </p:cNvGrpSpPr>
              <p:nvPr/>
            </p:nvGrpSpPr>
            <p:grpSpPr bwMode="auto">
              <a:xfrm>
                <a:off x="1620" y="11520"/>
                <a:ext cx="1440" cy="1440"/>
                <a:chOff x="1620" y="11520"/>
                <a:chExt cx="1440" cy="1440"/>
              </a:xfrm>
            </p:grpSpPr>
            <p:sp>
              <p:nvSpPr>
                <p:cNvPr id="82949" name="Oval 5"/>
                <p:cNvSpPr>
                  <a:spLocks noChangeArrowheads="1"/>
                </p:cNvSpPr>
                <p:nvPr/>
              </p:nvSpPr>
              <p:spPr bwMode="auto">
                <a:xfrm>
                  <a:off x="1620" y="11520"/>
                  <a:ext cx="1440" cy="144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950" name="Oval 6"/>
                <p:cNvSpPr>
                  <a:spLocks noChangeArrowheads="1"/>
                </p:cNvSpPr>
                <p:nvPr/>
              </p:nvSpPr>
              <p:spPr bwMode="auto">
                <a:xfrm flipH="1">
                  <a:off x="2220" y="12120"/>
                  <a:ext cx="240" cy="24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82951" name="Oval 7"/>
              <p:cNvSpPr>
                <a:spLocks noChangeAspect="1" noChangeArrowheads="1"/>
              </p:cNvSpPr>
              <p:nvPr/>
            </p:nvSpPr>
            <p:spPr bwMode="auto">
              <a:xfrm flipH="1">
                <a:off x="2265" y="11475"/>
                <a:ext cx="119" cy="119"/>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82952" name="Line 8"/>
            <p:cNvSpPr>
              <a:spLocks noChangeShapeType="1"/>
            </p:cNvSpPr>
            <p:nvPr/>
          </p:nvSpPr>
          <p:spPr bwMode="auto">
            <a:xfrm flipH="1">
              <a:off x="1800" y="11520"/>
              <a:ext cx="540" cy="0"/>
            </a:xfrm>
            <a:prstGeom prst="line">
              <a:avLst/>
            </a:prstGeom>
            <a:noFill/>
            <a:ln w="9525">
              <a:solidFill>
                <a:srgbClr val="000080"/>
              </a:solidFill>
              <a:round/>
              <a:headEnd/>
              <a:tailEnd type="triangle" w="sm" len="sm"/>
            </a:ln>
          </p:spPr>
          <p:txBody>
            <a:bodyPr vert="horz" wrap="square" lIns="91440" tIns="45720" rIns="91440" bIns="45720" numCol="1" anchor="t" anchorCtr="0" compatLnSpc="1">
              <a:prstTxWarp prst="textNoShape">
                <a:avLst/>
              </a:prstTxWarp>
            </a:bodyPr>
            <a:lstStyle/>
            <a:p>
              <a:endParaRPr lang="en-US"/>
            </a:p>
          </p:txBody>
        </p:sp>
        <p:sp>
          <p:nvSpPr>
            <p:cNvPr id="82953" name="Line 9"/>
            <p:cNvSpPr>
              <a:spLocks noChangeShapeType="1"/>
            </p:cNvSpPr>
            <p:nvPr/>
          </p:nvSpPr>
          <p:spPr bwMode="auto">
            <a:xfrm>
              <a:off x="2340" y="11520"/>
              <a:ext cx="0" cy="360"/>
            </a:xfrm>
            <a:prstGeom prst="line">
              <a:avLst/>
            </a:prstGeom>
            <a:noFill/>
            <a:ln w="9525">
              <a:solidFill>
                <a:srgbClr val="000080"/>
              </a:solidFill>
              <a:round/>
              <a:headEnd/>
              <a:tailEnd type="triangle" w="sm" len="sm"/>
            </a:ln>
          </p:spPr>
          <p:txBody>
            <a:bodyPr vert="horz" wrap="square" lIns="91440" tIns="45720" rIns="91440" bIns="45720" numCol="1" anchor="t" anchorCtr="0" compatLnSpc="1">
              <a:prstTxWarp prst="textNoShape">
                <a:avLst/>
              </a:prstTxWarp>
            </a:bodyPr>
            <a:lstStyle/>
            <a:p>
              <a:endParaRPr lang="en-US"/>
            </a:p>
          </p:txBody>
        </p:sp>
        <p:sp>
          <p:nvSpPr>
            <p:cNvPr id="82954" name="Arc 10"/>
            <p:cNvSpPr>
              <a:spLocks/>
            </p:cNvSpPr>
            <p:nvPr/>
          </p:nvSpPr>
          <p:spPr bwMode="auto">
            <a:xfrm flipH="1">
              <a:off x="1968" y="11520"/>
              <a:ext cx="353" cy="540"/>
            </a:xfrm>
            <a:custGeom>
              <a:avLst/>
              <a:gdLst>
                <a:gd name="G0" fmla="+- 1437 0 0"/>
                <a:gd name="G1" fmla="+- 21600 0 0"/>
                <a:gd name="G2" fmla="+- 21600 0 0"/>
                <a:gd name="T0" fmla="*/ 0 w 21152"/>
                <a:gd name="T1" fmla="*/ 48 h 21600"/>
                <a:gd name="T2" fmla="*/ 21152 w 21152"/>
                <a:gd name="T3" fmla="*/ 12776 h 21600"/>
                <a:gd name="T4" fmla="*/ 1437 w 21152"/>
                <a:gd name="T5" fmla="*/ 21600 h 21600"/>
              </a:gdLst>
              <a:ahLst/>
              <a:cxnLst>
                <a:cxn ang="0">
                  <a:pos x="T0" y="T1"/>
                </a:cxn>
                <a:cxn ang="0">
                  <a:pos x="T2" y="T3"/>
                </a:cxn>
                <a:cxn ang="0">
                  <a:pos x="T4" y="T5"/>
                </a:cxn>
              </a:cxnLst>
              <a:rect l="0" t="0" r="r" b="b"/>
              <a:pathLst>
                <a:path w="21152" h="21600" fill="none" extrusionOk="0">
                  <a:moveTo>
                    <a:pt x="-1" y="47"/>
                  </a:moveTo>
                  <a:cubicBezTo>
                    <a:pt x="478" y="15"/>
                    <a:pt x="957" y="-1"/>
                    <a:pt x="1437" y="0"/>
                  </a:cubicBezTo>
                  <a:cubicBezTo>
                    <a:pt x="9952" y="0"/>
                    <a:pt x="17673" y="5003"/>
                    <a:pt x="21152" y="12775"/>
                  </a:cubicBezTo>
                </a:path>
                <a:path w="21152" h="21600" stroke="0" extrusionOk="0">
                  <a:moveTo>
                    <a:pt x="-1" y="47"/>
                  </a:moveTo>
                  <a:cubicBezTo>
                    <a:pt x="478" y="15"/>
                    <a:pt x="957" y="-1"/>
                    <a:pt x="1437" y="0"/>
                  </a:cubicBezTo>
                  <a:cubicBezTo>
                    <a:pt x="9952" y="0"/>
                    <a:pt x="17673" y="5003"/>
                    <a:pt x="21152" y="12775"/>
                  </a:cubicBezTo>
                  <a:lnTo>
                    <a:pt x="1437" y="21600"/>
                  </a:lnTo>
                  <a:close/>
                </a:path>
              </a:pathLst>
            </a:custGeom>
            <a:noFill/>
            <a:ln w="9525">
              <a:solidFill>
                <a:srgbClr val="FF0000"/>
              </a:solidFill>
              <a:round/>
              <a:headEnd/>
              <a:tailEnd type="triangle" w="sm" len="sm"/>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68834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29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he-IL" sz="3600" dirty="0">
                <a:solidFill>
                  <a:schemeClr val="accent1"/>
                </a:solidFill>
              </a:rPr>
              <a:t>לווינים</a:t>
            </a:r>
            <a:endParaRPr lang="en-US" sz="3600" dirty="0">
              <a:solidFill>
                <a:schemeClr val="accent1"/>
              </a:solidFill>
            </a:endParaRPr>
          </a:p>
        </p:txBody>
      </p:sp>
      <p:sp>
        <p:nvSpPr>
          <p:cNvPr id="5" name="Content Placeholder 4"/>
          <p:cNvSpPr>
            <a:spLocks noGrp="1"/>
          </p:cNvSpPr>
          <p:nvPr>
            <p:ph idx="1"/>
          </p:nvPr>
        </p:nvSpPr>
        <p:spPr>
          <a:xfrm>
            <a:off x="457200" y="1340768"/>
            <a:ext cx="8229600" cy="4785395"/>
          </a:xfrm>
        </p:spPr>
        <p:txBody>
          <a:bodyPr>
            <a:normAutofit fontScale="92500" lnSpcReduction="20000"/>
          </a:bodyPr>
          <a:lstStyle/>
          <a:p>
            <a:pPr>
              <a:buNone/>
            </a:pPr>
            <a:r>
              <a:rPr lang="he-IL" sz="2000" b="1" dirty="0">
                <a:solidFill>
                  <a:schemeClr val="accent1"/>
                </a:solidFill>
              </a:rPr>
              <a:t>לוויין תקשורת</a:t>
            </a:r>
            <a:endParaRPr lang="en-US" sz="2000" dirty="0">
              <a:solidFill>
                <a:schemeClr val="accent1"/>
              </a:solidFill>
            </a:endParaRPr>
          </a:p>
          <a:p>
            <a:pPr>
              <a:buNone/>
            </a:pPr>
            <a:r>
              <a:rPr lang="he-IL" sz="2000" dirty="0"/>
              <a:t>א.	האם לוויין ריגול שמקיף את הארץ בתשעים דקות, יכול להיות לוויין לשידורי טלוויזיה? מדוע?</a:t>
            </a:r>
            <a:endParaRPr lang="en-US" sz="2000" dirty="0"/>
          </a:p>
          <a:p>
            <a:pPr>
              <a:buNone/>
            </a:pPr>
            <a:r>
              <a:rPr lang="he-IL" sz="2000" dirty="0"/>
              <a:t>	</a:t>
            </a:r>
            <a:r>
              <a:rPr lang="he-IL" sz="2000" dirty="0">
                <a:solidFill>
                  <a:schemeClr val="accent1"/>
                </a:solidFill>
              </a:rPr>
              <a:t>לוויין לשידורי טלוויזיה חייב להקיף את הארץ במשך יממה אחת ולא בתשעים דקות. לוויין הריגול אינו עומד בתנאי הזה.</a:t>
            </a:r>
            <a:endParaRPr lang="en-US" sz="2000" dirty="0">
              <a:solidFill>
                <a:schemeClr val="accent1"/>
              </a:solidFill>
            </a:endParaRPr>
          </a:p>
          <a:p>
            <a:pPr>
              <a:buNone/>
            </a:pPr>
            <a:r>
              <a:rPr lang="he-IL" sz="2000" dirty="0"/>
              <a:t>ב.	האם עלינו לספק ללוויין אנרגיה כדי שתנועתו סביב הארץ תימשך לאורך זמן?</a:t>
            </a:r>
            <a:endParaRPr lang="en-US" sz="2000" dirty="0"/>
          </a:p>
          <a:p>
            <a:pPr>
              <a:buNone/>
            </a:pPr>
            <a:r>
              <a:rPr lang="he-IL" sz="2000" dirty="0"/>
              <a:t>	</a:t>
            </a:r>
            <a:r>
              <a:rPr lang="he-IL" sz="2000" dirty="0">
                <a:solidFill>
                  <a:schemeClr val="accent1"/>
                </a:solidFill>
              </a:rPr>
              <a:t>הלוויין מוחזק במסלול מעגלי על ידי התמדה ועל ידי משיכת הארץ. איננו צריכים להשקיע מצדנו דבר (לאחר שהכנסנו אותו למסלול). אם ניקח בחשבון ש"החלל" אינו ריק לחלוטין, ייתכן שלאחר זמן רב הלוויין יואט ויפסיק לשמש את ייעודו.</a:t>
            </a:r>
            <a:endParaRPr lang="en-US" sz="2000" dirty="0">
              <a:solidFill>
                <a:schemeClr val="accent1"/>
              </a:solidFill>
            </a:endParaRPr>
          </a:p>
          <a:p>
            <a:pPr>
              <a:buNone/>
            </a:pPr>
            <a:r>
              <a:rPr lang="he-IL" sz="2000" dirty="0"/>
              <a:t> </a:t>
            </a:r>
            <a:endParaRPr lang="en-US" sz="2000" dirty="0"/>
          </a:p>
          <a:p>
            <a:pPr>
              <a:buNone/>
            </a:pPr>
            <a:r>
              <a:rPr lang="he-IL" sz="2000" b="1" dirty="0">
                <a:solidFill>
                  <a:schemeClr val="accent1"/>
                </a:solidFill>
              </a:rPr>
              <a:t>לוויין צילום</a:t>
            </a:r>
            <a:endParaRPr lang="en-US" sz="2000" dirty="0">
              <a:solidFill>
                <a:schemeClr val="accent1"/>
              </a:solidFill>
            </a:endParaRPr>
          </a:p>
          <a:p>
            <a:pPr>
              <a:buNone/>
            </a:pPr>
            <a:r>
              <a:rPr lang="he-IL" sz="2000" dirty="0"/>
              <a:t>א.	לווייני צילום נעים במסלולים נמוכים מעל פני הארץ? מדוע?</a:t>
            </a:r>
            <a:endParaRPr lang="en-US" sz="2000" dirty="0"/>
          </a:p>
          <a:p>
            <a:pPr>
              <a:buNone/>
            </a:pPr>
            <a:r>
              <a:rPr lang="he-IL" sz="2000" dirty="0"/>
              <a:t>	</a:t>
            </a:r>
            <a:r>
              <a:rPr lang="he-IL" sz="2000" dirty="0">
                <a:solidFill>
                  <a:schemeClr val="accent1"/>
                </a:solidFill>
              </a:rPr>
              <a:t>צילום מקרוב מאפשר כושר הפרדה גבוה (רזולוציה גבוהה).</a:t>
            </a:r>
            <a:endParaRPr lang="en-US" sz="2000" dirty="0">
              <a:solidFill>
                <a:schemeClr val="accent1"/>
              </a:solidFill>
            </a:endParaRPr>
          </a:p>
          <a:p>
            <a:pPr>
              <a:buNone/>
            </a:pPr>
            <a:r>
              <a:rPr lang="he-IL" sz="2000" dirty="0"/>
              <a:t>ב.	האם כדאי לשגר לוויין צילום שינוע בגובה בגובה  של ק"מ אחד (בהנחה שלא ייתקל בהרים)?</a:t>
            </a:r>
            <a:endParaRPr lang="en-US" sz="2000" dirty="0"/>
          </a:p>
          <a:p>
            <a:pPr>
              <a:buNone/>
            </a:pPr>
            <a:r>
              <a:rPr lang="he-IL" sz="2000" dirty="0"/>
              <a:t>	</a:t>
            </a:r>
            <a:r>
              <a:rPr lang="he-IL" sz="2000" dirty="0">
                <a:solidFill>
                  <a:schemeClr val="accent1"/>
                </a:solidFill>
              </a:rPr>
              <a:t>לא כדאי שהלוויין ינוע בתוך האטמוספרה שתאט אותו ותוציא אותו מתפקודו מוקדם מדי.</a:t>
            </a:r>
            <a:endParaRPr lang="en-US" sz="2000" dirty="0">
              <a:solidFill>
                <a:schemeClr val="accent1"/>
              </a:solidFill>
            </a:endParaRPr>
          </a:p>
        </p:txBody>
      </p:sp>
    </p:spTree>
    <p:extLst>
      <p:ext uri="{BB962C8B-B14F-4D97-AF65-F5344CB8AC3E}">
        <p14:creationId xmlns:p14="http://schemas.microsoft.com/office/powerpoint/2010/main" val="68834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ערכת נושא של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2181</TotalTime>
  <Words>176</Words>
  <Application>Microsoft Office PowerPoint</Application>
  <PresentationFormat>On-screen Show (4:3)</PresentationFormat>
  <Paragraphs>50</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ערכת נושא של Office</vt:lpstr>
      <vt:lpstr>כוחות ותנועה על הארץ ובחלל</vt:lpstr>
      <vt:lpstr>כדורי ביליארד</vt:lpstr>
      <vt:lpstr>בקבוק כרקטה</vt:lpstr>
      <vt:lpstr>תיבה מלאה גז דחוס</vt:lpstr>
      <vt:lpstr>תחנת החלל הבין לאומית</vt:lpstr>
      <vt:lpstr>לווינים</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כוחות ותנועה על הארץ ובחלל</dc:title>
  <dc:creator>ort</dc:creator>
  <cp:lastModifiedBy>Yossi Pinkas</cp:lastModifiedBy>
  <cp:revision>133</cp:revision>
  <cp:lastPrinted>2015-12-15T13:15:18Z</cp:lastPrinted>
  <dcterms:created xsi:type="dcterms:W3CDTF">2015-11-04T05:12:22Z</dcterms:created>
  <dcterms:modified xsi:type="dcterms:W3CDTF">2020-05-02T06:39:26Z</dcterms:modified>
</cp:coreProperties>
</file>