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handoutMasterIdLst>
    <p:handoutMasterId r:id="rId41"/>
  </p:handoutMasterIdLst>
  <p:sldIdLst>
    <p:sldId id="259" r:id="rId2"/>
    <p:sldId id="286" r:id="rId3"/>
    <p:sldId id="287" r:id="rId4"/>
    <p:sldId id="288" r:id="rId5"/>
    <p:sldId id="264" r:id="rId6"/>
    <p:sldId id="265" r:id="rId7"/>
    <p:sldId id="266" r:id="rId8"/>
    <p:sldId id="268" r:id="rId9"/>
    <p:sldId id="267" r:id="rId10"/>
    <p:sldId id="269" r:id="rId11"/>
    <p:sldId id="289" r:id="rId12"/>
    <p:sldId id="291" r:id="rId13"/>
    <p:sldId id="276" r:id="rId14"/>
    <p:sldId id="277" r:id="rId15"/>
    <p:sldId id="278" r:id="rId16"/>
    <p:sldId id="279" r:id="rId17"/>
    <p:sldId id="280" r:id="rId18"/>
    <p:sldId id="292" r:id="rId19"/>
    <p:sldId id="293" r:id="rId20"/>
    <p:sldId id="281" r:id="rId21"/>
    <p:sldId id="282" r:id="rId22"/>
    <p:sldId id="294" r:id="rId23"/>
    <p:sldId id="283" r:id="rId24"/>
    <p:sldId id="284" r:id="rId25"/>
    <p:sldId id="285" r:id="rId26"/>
    <p:sldId id="290" r:id="rId27"/>
    <p:sldId id="303" r:id="rId28"/>
    <p:sldId id="271" r:id="rId29"/>
    <p:sldId id="295" r:id="rId30"/>
    <p:sldId id="296" r:id="rId31"/>
    <p:sldId id="297" r:id="rId32"/>
    <p:sldId id="301" r:id="rId33"/>
    <p:sldId id="302" r:id="rId34"/>
    <p:sldId id="298" r:id="rId35"/>
    <p:sldId id="272" r:id="rId36"/>
    <p:sldId id="304" r:id="rId37"/>
    <p:sldId id="305" r:id="rId38"/>
    <p:sldId id="306" r:id="rId39"/>
    <p:sldId id="299" r:id="rId40"/>
  </p:sldIdLst>
  <p:sldSz cx="9144000" cy="6858000" type="screen4x3"/>
  <p:notesSz cx="6669088" cy="97536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6" d="100"/>
          <a:sy n="86" d="100"/>
        </p:scale>
        <p:origin x="135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779150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44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186B92D-649B-4445-AC25-DA2FFE42AAFE}" type="datetimeFigureOut">
              <a:rPr lang="he-IL" smtClean="0"/>
              <a:pPr/>
              <a:t>ד'/תשרי/תשפ"א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779150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44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C414A87-5773-452A-BDA3-E476E5350F6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5363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ד'/תשרי/תשפ"א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ד'/תשרי/תשפ"א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ד'/תשרי/תשפ"א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ד'/תשרי/תשפ"א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ד'/תשרי/תשפ"א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ד'/תשרי/תשפ"א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ד'/תשרי/תשפ"א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ד'/תשרי/תשפ"א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ד'/תשרי/תשפ"א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ד'/תשרי/תשפ"א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ד'/תשרי/תשפ"א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438E1-117D-44FB-AC24-B79D899BA877}" type="datetimeFigureOut">
              <a:rPr lang="he-IL" smtClean="0"/>
              <a:pPr/>
              <a:t>ד'/תשרי/תשפ"א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ybag.ebaghigh.cet.ac.il/content/player.aspx?manifest=/api/manifests/item/he/1f1dc630-672c-4c75-af57-2b40443b7034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www.facebook.com/whocaresaboutphysics/videos/465539307157136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mybag.ebaghigh.cet.ac.il/content/player.aspx?manifest=/api/manifests/item/he/9ccca373-3364-414b-a5a1-3dac9f5bb38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d3tt741pwxqwm0.cloudfront.net/WGBH/conv16/conv16-int-rollercoaster/index.html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://www.funderstanding.com/educators/coaster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http://ebaghigh.cet.ac.il/%D7%9E%D7%90%D7%92%D7%A8/%D7%93%D7%A3-%D7%9E%D7%99%D7%93%D7%A2/%D7%9E%D7%A9%D7%A7%D7%9C-%D7%92%D7%95%D7%91%D7%94-%D7%95%D7%90%D7%A0%D7%A8%D7%92%D7%99%D7%94-%D7%A9%D7%9C-%D7%9E%D7%98%D7%95%D7%98%D7%9C%D7%AA/11008/9567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otarimages.cet.ac.il/CropDownload.ashx?gPageToken=5cd38b56-4cd9-4cdc-a8b8-5b7d3abe91f1&amp;v=11&amp;nSizeStep=7&amp;nTop=117&amp;nLeft=19&amp;nWidth=1079&amp;nHeight=7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746"/>
            <a:ext cx="8507594" cy="584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08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kotarimages.cet.ac.il/CropDownload.ashx?gPageToken=4e930208-a312-42f0-8584-18a47ec73e26&amp;v=16&amp;nSizeStep=7&amp;nTop=153&amp;nLeft=84&amp;nWidth=704&amp;nHeight=3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6705600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kotarimages.cet.ac.il/CropDownload.ashx?gPageToken=4e930208-a312-42f0-8584-18a47ec73e26&amp;v=16&amp;nSizeStep=7&amp;nTop=480&amp;nLeft=159&amp;nWidth=568&amp;nHeight=41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429000"/>
            <a:ext cx="4248472" cy="312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17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http://kotarimages.cet.ac.il/CropDownload.ashx?gPageToken=4e930208-a312-42f0-8584-18a47ec73e26&amp;v=16&amp;nSizeStep=7&amp;nTop=1172&amp;nLeft=101&amp;nWidth=682&amp;nHeight=1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2696"/>
            <a:ext cx="649605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708920"/>
            <a:ext cx="67056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817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lnSpcReduction="10000"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he-IL" sz="1800" dirty="0"/>
              <a:t>נתאר לעצמנו גוף שנמשך כלפי מעלה באמצעות כוח קבוע, באופן שכל התנועה נעשית במהירות קבועה. נסמן את הפרש הגבהים בין נקודת הסיום לנקודת ההתחלה :</a:t>
            </a:r>
          </a:p>
          <a:p>
            <a:pPr eaLnBrk="0" hangingPunct="0">
              <a:buNone/>
            </a:pPr>
            <a:endParaRPr lang="he-IL" sz="1800" dirty="0"/>
          </a:p>
          <a:p>
            <a:pPr eaLnBrk="0" hangingPunct="0">
              <a:buNone/>
            </a:pPr>
            <a:endParaRPr lang="he-IL" sz="1800" dirty="0"/>
          </a:p>
          <a:p>
            <a:pPr eaLnBrk="0" hangingPunct="0">
              <a:buNone/>
            </a:pPr>
            <a:r>
              <a:rPr lang="he-IL" sz="1800" dirty="0"/>
              <a:t>כיוון שהמהירות קבועה, אנו יודעים כי הכוח השקול הוא אפס. מכאן ש-</a:t>
            </a:r>
          </a:p>
          <a:p>
            <a:pPr eaLnBrk="0" hangingPunct="0">
              <a:buNone/>
            </a:pPr>
            <a:endParaRPr lang="he-IL" sz="1800" dirty="0"/>
          </a:p>
          <a:p>
            <a:pPr eaLnBrk="0" hangingPunct="0">
              <a:buNone/>
            </a:pPr>
            <a:r>
              <a:rPr lang="he-IL" sz="1800" dirty="0"/>
              <a:t>ולכן העבודה היא:</a:t>
            </a:r>
            <a:r>
              <a:rPr lang="en-US" sz="1800" dirty="0"/>
              <a:t> </a:t>
            </a:r>
            <a:r>
              <a:rPr lang="he-IL" sz="1800" dirty="0"/>
              <a:t> </a:t>
            </a:r>
            <a:r>
              <a:rPr lang="en-US" sz="2000" dirty="0"/>
              <a:t>W = F x S = mg(h</a:t>
            </a:r>
            <a:r>
              <a:rPr lang="en-US" sz="2000" baseline="-25000" dirty="0"/>
              <a:t>2</a:t>
            </a:r>
            <a:r>
              <a:rPr lang="en-US" sz="2000" dirty="0"/>
              <a:t> – h</a:t>
            </a:r>
            <a:r>
              <a:rPr lang="en-US" sz="2000" baseline="-25000" dirty="0"/>
              <a:t>1</a:t>
            </a:r>
            <a:r>
              <a:rPr lang="en-US" sz="2000" dirty="0"/>
              <a:t>) = mgh</a:t>
            </a:r>
            <a:r>
              <a:rPr lang="en-US" sz="2000" baseline="-25000" dirty="0"/>
              <a:t>2</a:t>
            </a:r>
            <a:r>
              <a:rPr lang="en-US" sz="2000" dirty="0"/>
              <a:t> – mgh</a:t>
            </a:r>
            <a:r>
              <a:rPr lang="en-US" sz="2000" baseline="-25000" dirty="0"/>
              <a:t>1</a:t>
            </a:r>
            <a:r>
              <a:rPr lang="en-US" sz="2000" dirty="0"/>
              <a:t>   </a:t>
            </a:r>
            <a:endParaRPr lang="he-IL" sz="1800" dirty="0"/>
          </a:p>
          <a:p>
            <a:pPr eaLnBrk="0" hangingPunct="0">
              <a:buNone/>
            </a:pPr>
            <a:endParaRPr lang="he-IL" sz="1800" dirty="0"/>
          </a:p>
          <a:p>
            <a:pPr eaLnBrk="0" hangingPunct="0">
              <a:buNone/>
            </a:pPr>
            <a:endParaRPr lang="he-IL" sz="1800" dirty="0"/>
          </a:p>
          <a:p>
            <a:pPr>
              <a:buNone/>
            </a:pPr>
            <a:r>
              <a:rPr lang="he-IL" sz="1800" b="1" dirty="0">
                <a:solidFill>
                  <a:schemeClr val="tx2"/>
                </a:solidFill>
              </a:rPr>
              <a:t>הגודל   </a:t>
            </a:r>
            <a:r>
              <a:rPr lang="en-US" sz="1800" b="1" dirty="0">
                <a:solidFill>
                  <a:schemeClr val="tx2"/>
                </a:solidFill>
              </a:rPr>
              <a:t>mgh</a:t>
            </a:r>
            <a:r>
              <a:rPr lang="he-IL" sz="1800" b="1" dirty="0">
                <a:solidFill>
                  <a:schemeClr val="tx2"/>
                </a:solidFill>
              </a:rPr>
              <a:t> מכונה אנרגיית כובד</a:t>
            </a:r>
            <a:r>
              <a:rPr lang="he-IL" sz="1800" dirty="0">
                <a:solidFill>
                  <a:schemeClr val="tx2"/>
                </a:solidFill>
              </a:rPr>
              <a:t> </a:t>
            </a:r>
            <a:r>
              <a:rPr lang="he-IL" sz="1800" dirty="0"/>
              <a:t>(אנרגיית גובה) או אנרגייה פוטנציאלית כובדית</a:t>
            </a:r>
          </a:p>
          <a:p>
            <a:pPr>
              <a:buNone/>
            </a:pPr>
            <a:endParaRPr lang="he-IL" sz="1800" b="1" dirty="0"/>
          </a:p>
          <a:p>
            <a:pPr algn="ctr">
              <a:buNone/>
            </a:pPr>
            <a:r>
              <a:rPr lang="en-US" sz="2000" b="1" dirty="0">
                <a:solidFill>
                  <a:schemeClr val="tx2"/>
                </a:solidFill>
              </a:rPr>
              <a:t>E</a:t>
            </a:r>
            <a:r>
              <a:rPr lang="en-US" sz="2000" b="1" baseline="-25000" dirty="0">
                <a:solidFill>
                  <a:schemeClr val="tx2"/>
                </a:solidFill>
              </a:rPr>
              <a:t>P</a:t>
            </a:r>
            <a:r>
              <a:rPr lang="en-US" sz="2000" b="1" dirty="0">
                <a:solidFill>
                  <a:schemeClr val="tx2"/>
                </a:solidFill>
              </a:rPr>
              <a:t>  =  mgh</a:t>
            </a:r>
          </a:p>
          <a:p>
            <a:pPr algn="ctr">
              <a:buNone/>
            </a:pPr>
            <a:endParaRPr lang="en-US" sz="2000" b="1" dirty="0">
              <a:solidFill>
                <a:schemeClr val="tx2"/>
              </a:solidFill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he-IL" sz="1800" dirty="0"/>
              <a:t>העבודה המבוצעת על הגוף במקרה זה שווה להפרש האנרגיות הפוטנציאליות בין נקודת הסיום לנקודת ההתחלה</a:t>
            </a:r>
            <a:r>
              <a:rPr lang="en-US" sz="1800" dirty="0"/>
              <a:t>:</a:t>
            </a:r>
          </a:p>
          <a:p>
            <a:pPr eaLnBrk="0" hangingPunct="0">
              <a:buNone/>
            </a:pPr>
            <a:endParaRPr lang="en-US" sz="1800" dirty="0"/>
          </a:p>
          <a:p>
            <a:pPr algn="ctr" eaLnBrk="0" hangingPunct="0">
              <a:buNone/>
            </a:pPr>
            <a:r>
              <a:rPr lang="he-IL" sz="1800" dirty="0"/>
              <a:t> </a:t>
            </a:r>
            <a:r>
              <a:rPr lang="en-US" sz="1800" b="1" dirty="0">
                <a:solidFill>
                  <a:schemeClr val="tx2"/>
                </a:solidFill>
              </a:rPr>
              <a:t>W = mg</a:t>
            </a:r>
            <a:r>
              <a:rPr lang="el-GR" sz="1800" b="1" dirty="0">
                <a:solidFill>
                  <a:schemeClr val="tx2"/>
                </a:solidFill>
              </a:rPr>
              <a:t>Δ</a:t>
            </a:r>
            <a:r>
              <a:rPr lang="en-US" sz="1800" b="1" dirty="0">
                <a:solidFill>
                  <a:schemeClr val="tx2"/>
                </a:solidFill>
              </a:rPr>
              <a:t>h</a:t>
            </a:r>
          </a:p>
          <a:p>
            <a:pPr marL="0" indent="0">
              <a:buNone/>
            </a:pPr>
            <a:endParaRPr lang="he-IL" sz="1800" dirty="0"/>
          </a:p>
          <a:p>
            <a:pPr marL="0" indent="0">
              <a:buNone/>
            </a:pPr>
            <a:endParaRPr lang="he-IL" sz="1800" dirty="0"/>
          </a:p>
          <a:p>
            <a:pPr marL="0" indent="0">
              <a:buNone/>
            </a:pPr>
            <a:endParaRPr lang="he-IL" sz="1800" dirty="0"/>
          </a:p>
          <a:p>
            <a:pPr marL="0" indent="0">
              <a:buNone/>
            </a:pPr>
            <a:endParaRPr lang="he-IL" sz="1800" dirty="0"/>
          </a:p>
          <a:p>
            <a:pPr marL="0" indent="0">
              <a:buNone/>
            </a:pPr>
            <a:endParaRPr lang="he-IL" sz="1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he-IL" sz="1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he-IL" sz="1800" dirty="0"/>
          </a:p>
          <a:p>
            <a:pPr marL="0" indent="0">
              <a:buNone/>
            </a:pPr>
            <a:endParaRPr lang="he-IL" sz="1800" dirty="0"/>
          </a:p>
          <a:p>
            <a:pPr marL="0" indent="0">
              <a:buNone/>
            </a:pPr>
            <a:endParaRPr lang="he-IL" sz="1800" dirty="0"/>
          </a:p>
          <a:p>
            <a:pPr marL="0" indent="0">
              <a:buNone/>
            </a:pPr>
            <a:endParaRPr lang="he-IL" sz="1800" dirty="0"/>
          </a:p>
          <a:p>
            <a:pPr marL="0" indent="0">
              <a:buNone/>
            </a:pPr>
            <a:endParaRPr lang="he-IL" sz="1800" dirty="0"/>
          </a:p>
          <a:p>
            <a:pPr marL="0" indent="0">
              <a:buNone/>
            </a:pPr>
            <a:endParaRPr lang="he-IL" sz="1800" dirty="0"/>
          </a:p>
          <a:p>
            <a:pPr marL="0" indent="0">
              <a:buNone/>
            </a:pPr>
            <a:endParaRPr lang="he-IL" sz="1800" dirty="0"/>
          </a:p>
          <a:p>
            <a:pPr marL="0" indent="0">
              <a:buNone/>
            </a:pPr>
            <a:endParaRPr lang="he-IL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he-IL" sz="1800" dirty="0"/>
          </a:p>
          <a:p>
            <a:pPr marL="0" indent="0">
              <a:buNone/>
            </a:pPr>
            <a:endParaRPr lang="he-IL" sz="1800" dirty="0"/>
          </a:p>
          <a:p>
            <a:pPr>
              <a:buNone/>
            </a:pPr>
            <a:endParaRPr lang="he-IL" sz="1800" dirty="0"/>
          </a:p>
          <a:p>
            <a:pPr>
              <a:buNone/>
            </a:pPr>
            <a:endParaRPr lang="he-IL" sz="1800" dirty="0"/>
          </a:p>
          <a:p>
            <a:pPr>
              <a:buNone/>
            </a:pPr>
            <a:endParaRPr lang="he-IL" sz="1800" dirty="0"/>
          </a:p>
          <a:p>
            <a:pPr>
              <a:buNone/>
            </a:pPr>
            <a:endParaRPr lang="he-IL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600" dirty="0">
                <a:solidFill>
                  <a:schemeClr val="tx2"/>
                </a:solidFill>
              </a:rPr>
              <a:t>תזכורת משנה שעברה - עבודה ואנרגיית כובד</a:t>
            </a:r>
            <a:endParaRPr lang="en-US" sz="3600" dirty="0">
              <a:solidFill>
                <a:schemeClr val="tx2"/>
              </a:solidFill>
            </a:endParaRPr>
          </a:p>
        </p:txBody>
      </p:sp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4224338" y="1916113"/>
          <a:ext cx="1473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3" imgW="761760" imgH="215640" progId="Equation.3">
                  <p:embed/>
                </p:oleObj>
              </mc:Choice>
              <mc:Fallback>
                <p:oleObj name="Equation" r:id="rId3" imgW="76176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4338" y="1916113"/>
                        <a:ext cx="14732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1" name="Object 3"/>
          <p:cNvGraphicFramePr>
            <a:graphicFrameLocks noChangeAspect="1"/>
          </p:cNvGraphicFramePr>
          <p:nvPr/>
        </p:nvGraphicFramePr>
        <p:xfrm>
          <a:off x="1619672" y="2420888"/>
          <a:ext cx="810014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משוואה" r:id="rId5" imgW="520474" imgH="203112" progId="Equation.3">
                  <p:embed/>
                </p:oleObj>
              </mc:Choice>
              <mc:Fallback>
                <p:oleObj name="משוואה" r:id="rId5" imgW="520474" imgH="203112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2420888"/>
                        <a:ext cx="810014" cy="360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1415177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923928" y="4509120"/>
            <a:ext cx="129614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23928" y="5949280"/>
            <a:ext cx="129614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kotarimages.cet.ac.il/CropDownload.ashx?gPageToken=555f0337-55b9-4e2a-93fe-bd04e183db9c&amp;v=11&amp;nSizeStep=7&amp;nTop=157&amp;nLeft=622&amp;nWidth=395&amp;nHeight=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6672"/>
            <a:ext cx="3762375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kotarimages.cet.ac.il/CropDownload.ashx?gPageToken=555f0337-55b9-4e2a-93fe-bd04e183db9c&amp;v=11&amp;nSizeStep=7&amp;nTop=347&amp;nLeft=322&amp;nWidth=699&amp;nHeight=5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7272808" cy="573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791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kotarimages.cet.ac.il/CropDownload.ashx?gPageToken=555f0337-55b9-4e2a-93fe-bd04e183db9c&amp;v=11&amp;nSizeStep=7&amp;nTop=910&amp;nLeft=316&amp;nWidth=697&amp;nHeight=4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59" y="692696"/>
            <a:ext cx="7712873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791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kotarimages.cet.ac.il/CropDownload.ashx?gPageToken=8ce862db-f5d1-446b-aaa8-64e18a06c599&amp;v=11&amp;nSizeStep=7&amp;nTop=228&amp;nLeft=92&amp;nWidth=691&amp;nHeight=4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76672"/>
            <a:ext cx="8136904" cy="480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kotarimages.cet.ac.il/CropDownload.ashx?gPageToken=8ce862db-f5d1-446b-aaa8-64e18a06c599&amp;v=11&amp;nSizeStep=7&amp;nTop=732&amp;nLeft=98&amp;nWidth=682&amp;nHeight=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78" y="5661248"/>
            <a:ext cx="8055078" cy="74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79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36712"/>
            <a:ext cx="66198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3013" y="2447925"/>
            <a:ext cx="66579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509120"/>
            <a:ext cx="62579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479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kotarimages.cet.ac.il/CropDownload.ashx?gPageToken=8a3913d1-35f3-459b-84a0-ccbb709dfe3c&amp;v=11&amp;nSizeStep=7&amp;nTop=160&amp;nLeft=356&amp;nWidth=657&amp;nHeight=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7388347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648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7641031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212976"/>
            <a:ext cx="7294311" cy="88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864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48680"/>
            <a:ext cx="6657355" cy="6029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8648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600" dirty="0">
                <a:solidFill>
                  <a:schemeClr val="tx2"/>
                </a:solidFill>
              </a:rPr>
              <a:t>אנרגיית גובה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1700" b="1" dirty="0">
                <a:solidFill>
                  <a:schemeClr val="tx2"/>
                </a:solidFill>
              </a:rPr>
              <a:t>אנרגיית גובה (אנרגייה פוטנציאלית כובדית)</a:t>
            </a:r>
            <a:r>
              <a:rPr lang="he-IL" sz="1700" dirty="0">
                <a:solidFill>
                  <a:schemeClr val="tx2"/>
                </a:solidFill>
              </a:rPr>
              <a:t> </a:t>
            </a:r>
            <a:r>
              <a:rPr lang="he-IL" sz="1700" dirty="0"/>
              <a:t>– האנרגיה שיש לגופים המוגבהים מעל משטח כלשהו הנקרא </a:t>
            </a:r>
            <a:r>
              <a:rPr lang="he-IL" sz="1700" b="1" dirty="0">
                <a:solidFill>
                  <a:schemeClr val="tx2"/>
                </a:solidFill>
              </a:rPr>
              <a:t>משטח הייחוס</a:t>
            </a:r>
          </a:p>
          <a:p>
            <a:pPr marL="0" indent="0">
              <a:buNone/>
            </a:pPr>
            <a:endParaRPr lang="he-IL" sz="1600" dirty="0"/>
          </a:p>
          <a:p>
            <a:pPr marL="0" indent="0">
              <a:buNone/>
            </a:pPr>
            <a:endParaRPr lang="he-IL" sz="1600" dirty="0"/>
          </a:p>
          <a:p>
            <a:pPr marL="0" indent="0">
              <a:buNone/>
            </a:pPr>
            <a:endParaRPr lang="he-IL" sz="1600" dirty="0"/>
          </a:p>
          <a:p>
            <a:pPr marL="0" indent="0">
              <a:buNone/>
            </a:pPr>
            <a:endParaRPr lang="he-IL" sz="1600" dirty="0"/>
          </a:p>
          <a:p>
            <a:pPr marL="0" indent="0">
              <a:buNone/>
            </a:pPr>
            <a:endParaRPr lang="he-IL" sz="1600" dirty="0"/>
          </a:p>
          <a:p>
            <a:pPr marL="0" indent="0">
              <a:buNone/>
            </a:pPr>
            <a:endParaRPr lang="he-IL" sz="1600" dirty="0"/>
          </a:p>
          <a:p>
            <a:pPr marL="0" indent="0">
              <a:buNone/>
            </a:pPr>
            <a:endParaRPr lang="he-IL" sz="1600" dirty="0"/>
          </a:p>
          <a:p>
            <a:pPr marL="0" indent="0">
              <a:buNone/>
            </a:pPr>
            <a:endParaRPr lang="he-IL" sz="1600" dirty="0"/>
          </a:p>
          <a:p>
            <a:pPr marL="0" indent="0">
              <a:buNone/>
            </a:pPr>
            <a:endParaRPr lang="he-IL" sz="1600" dirty="0"/>
          </a:p>
          <a:p>
            <a:pPr marL="0" indent="0">
              <a:buNone/>
            </a:pPr>
            <a:endParaRPr lang="he-IL" sz="1700" dirty="0"/>
          </a:p>
          <a:p>
            <a:pPr marL="0" indent="0">
              <a:buNone/>
            </a:pPr>
            <a:endParaRPr lang="he-IL" sz="1600" dirty="0"/>
          </a:p>
          <a:p>
            <a:pPr marL="0" indent="0">
              <a:buNone/>
            </a:pPr>
            <a:endParaRPr lang="he-IL" sz="1600" dirty="0"/>
          </a:p>
          <a:p>
            <a:pPr marL="0" indent="0">
              <a:buNone/>
            </a:pPr>
            <a:endParaRPr lang="he-IL" sz="1600" dirty="0"/>
          </a:p>
          <a:p>
            <a:pPr marL="0" indent="0">
              <a:buNone/>
            </a:pPr>
            <a:endParaRPr lang="he-IL" sz="1600" dirty="0"/>
          </a:p>
          <a:p>
            <a:pPr marL="0" indent="0">
              <a:buNone/>
            </a:pPr>
            <a:endParaRPr lang="he-IL" sz="1600" dirty="0"/>
          </a:p>
          <a:p>
            <a:pPr marL="0" indent="0">
              <a:buNone/>
            </a:pPr>
            <a:endParaRPr lang="he-IL" sz="1700" dirty="0"/>
          </a:p>
          <a:p>
            <a:pPr marL="0" indent="0">
              <a:buNone/>
            </a:pPr>
            <a:endParaRPr lang="he-IL" sz="1800" dirty="0"/>
          </a:p>
          <a:p>
            <a:pPr marL="0" indent="0">
              <a:buNone/>
            </a:pPr>
            <a:endParaRPr lang="he-IL" sz="1800" dirty="0"/>
          </a:p>
          <a:p>
            <a:pPr marL="0" indent="0">
              <a:buNone/>
            </a:pPr>
            <a:endParaRPr lang="he-IL" sz="1800" dirty="0"/>
          </a:p>
          <a:p>
            <a:pPr marL="0" indent="0">
              <a:buNone/>
            </a:pPr>
            <a:endParaRPr lang="he-IL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64904"/>
            <a:ext cx="476892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06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kotarimages.cet.ac.il/CropDownload.ashx?gPageToken=6d6b46eb-2af1-4b95-a48d-2431c47a9ff7&amp;v=11&amp;nSizeStep=7&amp;nTop=32&amp;nLeft=133&amp;nWidth=443&amp;nHeight=4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421957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://kotarimages.cet.ac.il/CropDownload.ashx?gPageToken=6d6b46eb-2af1-4b95-a48d-2431c47a9ff7&amp;v=11&amp;nSizeStep=7&amp;nTop=66&amp;nLeft=665&amp;nWidth=400&amp;nHeight=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21850"/>
            <a:ext cx="38100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648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kotarimages.cet.ac.il/CropDownload.ashx?gPageToken=f18d8041-8328-4fdb-b134-d6bd6bd713db&amp;v=11&amp;nSizeStep=7&amp;nTop=760&amp;nLeft=64&amp;nWidth=918&amp;nHeight=5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593718" cy="514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648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he-IL" sz="3600" dirty="0">
                <a:solidFill>
                  <a:schemeClr val="tx2"/>
                </a:solidFill>
              </a:rPr>
              <a:t>שינוי אנרגיית גובה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409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628800"/>
            <a:ext cx="3033688" cy="356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9552" y="5229200"/>
            <a:ext cx="78488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hlinkClick r:id="rId2"/>
              </a:rPr>
              <a:t>https://www.facebook.com/whocaresaboutphysics/videos/465539307157136/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07101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kotarimages.cet.ac.il/CropDownload.ashx?gPageToken=6ba11032-9d5a-4749-9664-17c0d5421b97&amp;v=16&amp;nSizeStep=7&amp;nTop=231&amp;nLeft=287&amp;nWidth=727&amp;nHeight=46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6924675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kotarimages.cet.ac.il/CropDownload.ashx?gPageToken=90e93926-f74a-4a97-b901-620dec23231e&amp;v=11&amp;nSizeStep=7&amp;nTop=406&amp;nLeft=487&amp;nWidth=494&amp;nHeight=4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973" y="5445224"/>
            <a:ext cx="470535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5949280"/>
            <a:ext cx="266565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/>
              <a:t>יחידת הלימוד: עמ' 42 – 44.</a:t>
            </a:r>
          </a:p>
        </p:txBody>
      </p:sp>
    </p:spTree>
    <p:extLst>
      <p:ext uri="{BB962C8B-B14F-4D97-AF65-F5344CB8AC3E}">
        <p14:creationId xmlns:p14="http://schemas.microsoft.com/office/powerpoint/2010/main" val="286864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738188"/>
            <a:ext cx="8115300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לבן 2"/>
          <p:cNvSpPr/>
          <p:nvPr/>
        </p:nvSpPr>
        <p:spPr>
          <a:xfrm>
            <a:off x="5436096" y="908720"/>
            <a:ext cx="3045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Energy in a Roller Coaster Ride</a:t>
            </a:r>
            <a:endParaRPr lang="en-US" dirty="0"/>
          </a:p>
        </p:txBody>
      </p:sp>
      <p:pic>
        <p:nvPicPr>
          <p:cNvPr id="26626" name="Picture 2" descr="http://kotarimages.cet.ac.il/CropDownload.ashx?gPageToken=08b438e4-de6c-4c86-bd2e-57a8c4ec0083&amp;v=11&amp;nSizeStep=7&amp;nTop=295&amp;nLeft=209&amp;nWidth=576&amp;nHeight=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648"/>
            <a:ext cx="54864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549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8640"/>
            <a:ext cx="462820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564904"/>
            <a:ext cx="5616624" cy="178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172533"/>
            <a:ext cx="4104456" cy="268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404664"/>
            <a:ext cx="93241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9332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780928"/>
            <a:ext cx="5724872" cy="134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32656"/>
            <a:ext cx="462820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643" y="4005064"/>
            <a:ext cx="4360415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725144"/>
            <a:ext cx="4463777" cy="147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93326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he-IL" dirty="0">
                <a:solidFill>
                  <a:schemeClr val="tx2"/>
                </a:solidFill>
              </a:rPr>
              <a:t>בנו רכבת הרים במו מוחכם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endParaRPr lang="he-IL" sz="1700" dirty="0"/>
          </a:p>
          <a:p>
            <a:pPr marL="0" indent="0" algn="r" rtl="1">
              <a:buNone/>
            </a:pPr>
            <a:endParaRPr lang="he-IL" sz="1700" dirty="0"/>
          </a:p>
          <a:p>
            <a:pPr marL="0" indent="0" algn="r" rtl="1">
              <a:buNone/>
            </a:pPr>
            <a:endParaRPr lang="he-IL" sz="1700" dirty="0"/>
          </a:p>
          <a:p>
            <a:pPr marL="0" indent="0" algn="r" rtl="1">
              <a:buNone/>
            </a:pPr>
            <a:endParaRPr lang="he-IL" sz="1700" dirty="0"/>
          </a:p>
          <a:p>
            <a:pPr marL="0" indent="0" algn="r" rtl="1">
              <a:buNone/>
            </a:pPr>
            <a:endParaRPr lang="he-IL" sz="1700" dirty="0"/>
          </a:p>
          <a:p>
            <a:pPr marL="0" indent="0" algn="r" rtl="1">
              <a:buNone/>
            </a:pPr>
            <a:endParaRPr lang="he-IL" sz="1700" dirty="0"/>
          </a:p>
          <a:p>
            <a:pPr marL="0" indent="0" algn="r" rtl="1">
              <a:buNone/>
            </a:pPr>
            <a:endParaRPr lang="he-IL" sz="1700" dirty="0"/>
          </a:p>
          <a:p>
            <a:pPr marL="0" indent="0" algn="r" rtl="1">
              <a:buNone/>
            </a:pPr>
            <a:endParaRPr lang="he-IL" sz="1700" dirty="0"/>
          </a:p>
          <a:p>
            <a:pPr marL="0" indent="0" algn="r" rtl="1">
              <a:buNone/>
            </a:pPr>
            <a:endParaRPr lang="he-IL" sz="1700" dirty="0"/>
          </a:p>
          <a:p>
            <a:pPr marL="0" indent="0" algn="r" rtl="1">
              <a:buNone/>
            </a:pPr>
            <a:endParaRPr lang="he-IL" sz="1700" dirty="0"/>
          </a:p>
          <a:p>
            <a:pPr marL="0" indent="0" algn="r" rtl="1">
              <a:buNone/>
            </a:pPr>
            <a:endParaRPr lang="he-IL" sz="1700" dirty="0"/>
          </a:p>
          <a:p>
            <a:pPr marL="0" indent="0" algn="r" rtl="1">
              <a:buNone/>
            </a:pPr>
            <a:endParaRPr lang="he-IL" sz="1700" dirty="0"/>
          </a:p>
          <a:p>
            <a:pPr marL="0" indent="0" algn="r" rtl="1">
              <a:buNone/>
            </a:pPr>
            <a:r>
              <a:rPr lang="he-IL" sz="1700" dirty="0"/>
              <a:t>הסימולטור מאפשר לתכנן מסלול רכבת הרים תוך שינוי מגוון פרמטרים כגון גובה התחלתי, גובה הלולאה, שינויי גובה נוספים במהלך המסלול, מסת הקרון, עוצמת כח החיכוך וכח הכובד ועוד.</a:t>
            </a:r>
            <a:endParaRPr lang="en-US" sz="1700" dirty="0"/>
          </a:p>
          <a:p>
            <a:pPr marL="0" indent="0" algn="r" rtl="1">
              <a:buNone/>
            </a:pPr>
            <a:r>
              <a:rPr lang="he-IL" sz="1700" dirty="0"/>
              <a:t>נסו לתכנן מסלול בו הקרון לא יעוף מהפסים. שימו לב כיצד משתנה המהירות כתוצאה משינוי הפרמטרים השונים.</a:t>
            </a:r>
          </a:p>
          <a:p>
            <a:pPr marL="0" indent="0" algn="r" rtl="1">
              <a:buNone/>
            </a:pPr>
            <a:endParaRPr lang="he-IL" sz="1700" b="1" dirty="0"/>
          </a:p>
          <a:p>
            <a:pPr marL="0" indent="0" algn="r" rtl="1">
              <a:buNone/>
            </a:pPr>
            <a:endParaRPr lang="he-IL" sz="1700" b="1" dirty="0"/>
          </a:p>
          <a:p>
            <a:pPr marL="0" indent="0" algn="r" rtl="1">
              <a:buNone/>
            </a:pPr>
            <a:endParaRPr lang="en-US" sz="1800" b="1" dirty="0"/>
          </a:p>
          <a:p>
            <a:pPr marL="0" indent="0" algn="l">
              <a:buNone/>
            </a:pPr>
            <a:endParaRPr lang="he-IL" sz="1800" dirty="0"/>
          </a:p>
          <a:p>
            <a:pPr marL="0" indent="0" algn="r" rtl="1">
              <a:buNone/>
            </a:pPr>
            <a:endParaRPr lang="he-IL" sz="1800" dirty="0"/>
          </a:p>
          <a:p>
            <a:pPr marL="0" indent="0" algn="r" rtl="1">
              <a:buNone/>
            </a:pPr>
            <a:endParaRPr lang="he-IL" sz="1800" dirty="0"/>
          </a:p>
          <a:p>
            <a:pPr marL="0" indent="0" algn="r" rtl="1">
              <a:buNone/>
            </a:pPr>
            <a:endParaRPr lang="he-IL" sz="1800" dirty="0"/>
          </a:p>
          <a:p>
            <a:pPr marL="0" indent="0" algn="r" rtl="1">
              <a:buNone/>
            </a:pPr>
            <a:endParaRPr lang="he-IL" sz="1800" dirty="0"/>
          </a:p>
          <a:p>
            <a:pPr marL="0" indent="0" algn="r" rtl="1">
              <a:buNone/>
            </a:pPr>
            <a:endParaRPr lang="he-IL" sz="1800" dirty="0"/>
          </a:p>
        </p:txBody>
      </p:sp>
      <p:sp>
        <p:nvSpPr>
          <p:cNvPr id="6152" name="AutoShape 8" descr="http://www.musixcool.com/members/musixcool/acoustic/Envelop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403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295400"/>
            <a:ext cx="5325171" cy="382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600200" y="4876800"/>
            <a:ext cx="5791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2"/>
              </a:rPr>
              <a:t>http://www.funderstanding.com/educators/coaster/</a:t>
            </a:r>
            <a:endParaRPr lang="en-US" sz="1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kotarimages.cet.ac.il/CropDownload.ashx?gPageToken=687d0ade-e7fb-42ad-b39b-051edb5165ac&amp;v=11&amp;nSizeStep=7&amp;nTop=1205&amp;nLeft=96&amp;nWidth=686&amp;nHeight=1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7776864" cy="159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4"/>
            <a:ext cx="8577240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81700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kotarimages.cet.ac.il/CropDownload.ashx?gPageToken=e71998f9-1e27-4c88-bc65-3606041ad4b9&amp;v=11&amp;nSizeStep=7&amp;nTop=134&amp;nLeft=310&amp;nWidth=704&amp;nHeight=4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705600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17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600" dirty="0">
                <a:solidFill>
                  <a:schemeClr val="tx2"/>
                </a:solidFill>
              </a:rPr>
              <a:t>משטח הייחוס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1700" b="1" dirty="0">
                <a:solidFill>
                  <a:schemeClr val="tx2"/>
                </a:solidFill>
              </a:rPr>
              <a:t>משטח הייחוס </a:t>
            </a:r>
            <a:r>
              <a:rPr lang="he-IL" sz="1700" dirty="0"/>
              <a:t>– המשטח שיחסית אליו מודדים את הגובה כשרוצים לחשב את אנרגיית הגובה</a:t>
            </a:r>
            <a:endParaRPr lang="he-IL" sz="17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he-IL" sz="1600" dirty="0"/>
          </a:p>
          <a:p>
            <a:pPr marL="0" indent="0">
              <a:buNone/>
            </a:pPr>
            <a:endParaRPr lang="he-IL" sz="1600" dirty="0"/>
          </a:p>
          <a:p>
            <a:pPr marL="0" indent="0">
              <a:buNone/>
            </a:pPr>
            <a:endParaRPr lang="he-IL" sz="1600" dirty="0"/>
          </a:p>
          <a:p>
            <a:pPr marL="0" indent="0">
              <a:buNone/>
            </a:pPr>
            <a:endParaRPr lang="he-IL" sz="1600" dirty="0"/>
          </a:p>
          <a:p>
            <a:pPr marL="0" indent="0">
              <a:buNone/>
            </a:pPr>
            <a:endParaRPr lang="he-IL" sz="1600" dirty="0"/>
          </a:p>
          <a:p>
            <a:pPr marL="0" indent="0">
              <a:buNone/>
            </a:pPr>
            <a:endParaRPr lang="he-IL" sz="1600" dirty="0"/>
          </a:p>
          <a:p>
            <a:pPr marL="0" indent="0">
              <a:buNone/>
            </a:pPr>
            <a:endParaRPr lang="he-IL" sz="1600" dirty="0"/>
          </a:p>
          <a:p>
            <a:pPr marL="0" indent="0">
              <a:buNone/>
            </a:pPr>
            <a:endParaRPr lang="he-IL" sz="1600" dirty="0"/>
          </a:p>
          <a:p>
            <a:pPr marL="0" indent="0">
              <a:buNone/>
            </a:pPr>
            <a:endParaRPr lang="he-IL" sz="1600" dirty="0"/>
          </a:p>
          <a:p>
            <a:pPr marL="0" indent="0">
              <a:buNone/>
            </a:pPr>
            <a:endParaRPr lang="he-IL" sz="1700" dirty="0"/>
          </a:p>
          <a:p>
            <a:pPr marL="0" indent="0">
              <a:buNone/>
            </a:pPr>
            <a:endParaRPr lang="he-IL" sz="1600" dirty="0"/>
          </a:p>
          <a:p>
            <a:pPr marL="0" indent="0">
              <a:buNone/>
            </a:pPr>
            <a:endParaRPr lang="he-IL" sz="1600" dirty="0"/>
          </a:p>
          <a:p>
            <a:pPr marL="0" indent="0">
              <a:buNone/>
            </a:pPr>
            <a:endParaRPr lang="he-IL" sz="1600" dirty="0"/>
          </a:p>
          <a:p>
            <a:pPr marL="0" indent="0">
              <a:buNone/>
            </a:pPr>
            <a:endParaRPr lang="he-IL" sz="1600" dirty="0"/>
          </a:p>
          <a:p>
            <a:pPr marL="0" indent="0">
              <a:buNone/>
            </a:pPr>
            <a:endParaRPr lang="he-IL" sz="1600" dirty="0"/>
          </a:p>
          <a:p>
            <a:pPr marL="0" indent="0">
              <a:buNone/>
            </a:pPr>
            <a:endParaRPr lang="he-IL" sz="1700" dirty="0"/>
          </a:p>
          <a:p>
            <a:pPr marL="0" indent="0">
              <a:buNone/>
            </a:pPr>
            <a:endParaRPr lang="he-IL" sz="1800" dirty="0"/>
          </a:p>
          <a:p>
            <a:pPr marL="0" indent="0">
              <a:buNone/>
            </a:pPr>
            <a:endParaRPr lang="he-IL" sz="1800" dirty="0"/>
          </a:p>
          <a:p>
            <a:pPr marL="0" indent="0">
              <a:buNone/>
            </a:pPr>
            <a:endParaRPr lang="he-IL" sz="1800" dirty="0"/>
          </a:p>
          <a:p>
            <a:pPr marL="0" indent="0">
              <a:buNone/>
            </a:pPr>
            <a:endParaRPr lang="he-IL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04864"/>
            <a:ext cx="6928995" cy="361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80664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620688"/>
            <a:ext cx="8892480" cy="4533106"/>
            <a:chOff x="0" y="1124744"/>
            <a:chExt cx="8892480" cy="4533106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393833"/>
              <a:ext cx="8892480" cy="4264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3923928" y="1124744"/>
              <a:ext cx="4824536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81700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52736"/>
            <a:ext cx="7730480" cy="267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81700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kotarimages.cet.ac.il/CropDownload.ashx?gPageToken=333f5484-d40c-4078-ad98-4994fbe5e0e1&amp;v=11&amp;nSizeStep=7&amp;nTop=252&amp;nLeft=175&amp;nWidth=764&amp;nHeight=59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7277100" cy="565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1700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kotarimages.cet.ac.il/CropDownload.ashx?gPageToken=36bdf19a-a227-49a9-b11c-35ec2600cc68&amp;v=11&amp;nSizeStep=7&amp;nTop=177&amp;nLeft=173&amp;nWidth=808&amp;nHeight=4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73041"/>
            <a:ext cx="76962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1700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052736"/>
            <a:ext cx="6778128" cy="478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81700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kotarimages.cet.ac.il/CropDownload.ashx?gPageToken=b29644d5-76e9-4a76-be26-97521fa252a8&amp;v=11&amp;nSizeStep=7&amp;nTop=600&amp;nLeft=462&amp;nWidth=522&amp;nHeight=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6672"/>
            <a:ext cx="4972050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573016"/>
            <a:ext cx="58769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916832"/>
            <a:ext cx="3429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81700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kotarimages.cet.ac.il/CropDownload.ashx?gPageToken=b29644d5-76e9-4a76-be26-97521fa252a8&amp;v=11&amp;nSizeStep=7&amp;nTop=600&amp;nLeft=462&amp;nWidth=522&amp;nHeight=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6672"/>
            <a:ext cx="4972050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268760"/>
            <a:ext cx="47529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140968"/>
            <a:ext cx="3833335" cy="355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81700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kotarimages.cet.ac.il/CropDownload.ashx?gPageToken=b29644d5-76e9-4a76-be26-97521fa252a8&amp;v=11&amp;nSizeStep=7&amp;nTop=600&amp;nLeft=462&amp;nWidth=522&amp;nHeight=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6672"/>
            <a:ext cx="4972050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3" y="836712"/>
            <a:ext cx="6278019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556792"/>
            <a:ext cx="229552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81700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kotarimages.cet.ac.il/CropDownload.ashx?gPageToken=b29644d5-76e9-4a76-be26-97521fa252a8&amp;v=11&amp;nSizeStep=7&amp;nTop=600&amp;nLeft=462&amp;nWidth=522&amp;nHeight=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6672"/>
            <a:ext cx="4972050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960537"/>
            <a:ext cx="6084414" cy="589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81700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http://kotarimages.cet.ac.il/CropDownload.ashx?gPageToken=7ee201df-65f5-4e53-8f3d-2cacc2e60dd5&amp;v=11&amp;nSizeStep=7&amp;nTop=933&amp;nLeft=48&amp;nWidth=961&amp;nHeight=4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93397" cy="352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170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9" t="13907" r="58228" b="15612"/>
          <a:stretch/>
        </p:blipFill>
        <p:spPr bwMode="auto">
          <a:xfrm>
            <a:off x="3131840" y="1412776"/>
            <a:ext cx="2999139" cy="489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he-IL" sz="3600" dirty="0">
                <a:solidFill>
                  <a:schemeClr val="tx2"/>
                </a:solidFill>
              </a:rPr>
              <a:t>הקשר בין אנרגיית גובה לגובה הנפילה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101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4" t="45637" r="33848" b="28244"/>
          <a:stretch/>
        </p:blipFill>
        <p:spPr bwMode="auto">
          <a:xfrm>
            <a:off x="899592" y="581302"/>
            <a:ext cx="7349924" cy="223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7" t="35645" r="32936" b="23037"/>
          <a:stretch/>
        </p:blipFill>
        <p:spPr bwMode="auto">
          <a:xfrm>
            <a:off x="1094910" y="3068960"/>
            <a:ext cx="693724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10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8" t="17553" r="58380" b="18042"/>
          <a:stretch/>
        </p:blipFill>
        <p:spPr bwMode="auto">
          <a:xfrm>
            <a:off x="3059832" y="1556792"/>
            <a:ext cx="3151417" cy="488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he-IL" sz="3600" dirty="0">
                <a:solidFill>
                  <a:schemeClr val="tx2"/>
                </a:solidFill>
              </a:rPr>
              <a:t>הקשר בין אנרגיית גובה לבין המשקל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101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764704"/>
            <a:ext cx="62960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636912"/>
            <a:ext cx="64008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710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5" t="18363" r="21392" b="10075"/>
          <a:stretch/>
        </p:blipFill>
        <p:spPr bwMode="auto">
          <a:xfrm>
            <a:off x="467544" y="548680"/>
            <a:ext cx="8304174" cy="590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692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6005" y="5157192"/>
            <a:ext cx="5462023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http://kotarimages.cet.ac.il/CropDownload.ashx?gPageToken=e936fa7d-0cb5-426c-9647-cfb25b5d158d&amp;v=11&amp;nSizeStep=7&amp;nTop=158&amp;nLeft=317&amp;nWidth=693&amp;nHeight=2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6264696" cy="231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kotarimages.cet.ac.il/CropDownload.ashx?gPageToken=e936fa7d-0cb5-426c-9647-cfb25b5d158d&amp;v=11&amp;nSizeStep=7&amp;nTop=521&amp;nLeft=581&amp;nWidth=322&amp;nHeight=1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36912"/>
            <a:ext cx="3067050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kotarimages.cet.ac.il/CropDownload.ashx?gPageToken=e936fa7d-0cb5-426c-9647-cfb25b5d158d&amp;v=11&amp;nSizeStep=7&amp;nTop=898&amp;nLeft=561&amp;nWidth=320&amp;nHeight=1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01008"/>
            <a:ext cx="304800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://kotarimages.cet.ac.il/CropDownload.ashx?gPageToken=e936fa7d-0cb5-426c-9647-cfb25b5d158d&amp;v=11&amp;nSizeStep=7&amp;nTop=453&amp;nLeft=39&amp;nWidth=408&amp;nHeight=44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36912"/>
            <a:ext cx="2481880" cy="267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://kotarimages.cet.ac.il/CropDownload.ashx?gPageToken=e936fa7d-0cb5-426c-9647-cfb25b5d158d&amp;v=11&amp;nSizeStep=7&amp;nTop=903&amp;nLeft=41&amp;nWidth=408&amp;nHeight=44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2498235" cy="270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10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255</Words>
  <Application>Microsoft Office PowerPoint</Application>
  <PresentationFormat>‫הצגה על המסך (4:3)</PresentationFormat>
  <Paragraphs>104</Paragraphs>
  <Slides>39</Slides>
  <Notes>0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2</vt:i4>
      </vt:variant>
      <vt:variant>
        <vt:lpstr>כותרות שקופיות</vt:lpstr>
      </vt:variant>
      <vt:variant>
        <vt:i4>39</vt:i4>
      </vt:variant>
    </vt:vector>
  </HeadingPairs>
  <TitlesOfParts>
    <vt:vector size="44" baseType="lpstr">
      <vt:lpstr>Arial</vt:lpstr>
      <vt:lpstr>Calibri</vt:lpstr>
      <vt:lpstr>ערכת נושא של Office</vt:lpstr>
      <vt:lpstr>Equation</vt:lpstr>
      <vt:lpstr>משוואה</vt:lpstr>
      <vt:lpstr>מצגת של PowerPoint‏</vt:lpstr>
      <vt:lpstr>אנרגיית גובה</vt:lpstr>
      <vt:lpstr>משטח הייחוס</vt:lpstr>
      <vt:lpstr>הקשר בין אנרגיית גובה לגובה הנפילה</vt:lpstr>
      <vt:lpstr>מצגת של PowerPoint‏</vt:lpstr>
      <vt:lpstr>הקשר בין אנרגיית גובה לבין המשקל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תזכורת משנה שעברה - עבודה ואנרגיית כובד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שינוי אנרגיית גובה</vt:lpstr>
      <vt:lpstr>מצגת של PowerPoint‏</vt:lpstr>
      <vt:lpstr>מצגת של PowerPoint‏</vt:lpstr>
      <vt:lpstr>מצגת של PowerPoint‏</vt:lpstr>
      <vt:lpstr>מצגת של PowerPoint‏</vt:lpstr>
      <vt:lpstr>בנו רכבת הרים במו מוחכם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קישורים מהאתר של שוש אלחרר</dc:title>
  <dc:creator>ort</dc:creator>
  <cp:lastModifiedBy>Liat</cp:lastModifiedBy>
  <cp:revision>68</cp:revision>
  <cp:lastPrinted>2016-07-20T06:08:33Z</cp:lastPrinted>
  <dcterms:created xsi:type="dcterms:W3CDTF">2016-07-20T05:47:57Z</dcterms:created>
  <dcterms:modified xsi:type="dcterms:W3CDTF">2020-09-22T13:45:52Z</dcterms:modified>
</cp:coreProperties>
</file>