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5"/>
  </p:handoutMasterIdLst>
  <p:sldIdLst>
    <p:sldId id="257" r:id="rId2"/>
    <p:sldId id="295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6" r:id="rId11"/>
    <p:sldId id="278" r:id="rId12"/>
    <p:sldId id="280" r:id="rId13"/>
    <p:sldId id="282" r:id="rId14"/>
    <p:sldId id="300" r:id="rId15"/>
    <p:sldId id="277" r:id="rId16"/>
    <p:sldId id="264" r:id="rId17"/>
    <p:sldId id="267" r:id="rId18"/>
    <p:sldId id="268" r:id="rId19"/>
    <p:sldId id="304" r:id="rId20"/>
    <p:sldId id="309" r:id="rId21"/>
    <p:sldId id="307" r:id="rId22"/>
    <p:sldId id="311" r:id="rId23"/>
    <p:sldId id="342" r:id="rId24"/>
    <p:sldId id="315" r:id="rId25"/>
    <p:sldId id="271" r:id="rId26"/>
    <p:sldId id="272" r:id="rId27"/>
    <p:sldId id="274" r:id="rId28"/>
    <p:sldId id="273" r:id="rId29"/>
    <p:sldId id="275" r:id="rId30"/>
    <p:sldId id="322" r:id="rId31"/>
    <p:sldId id="323" r:id="rId32"/>
    <p:sldId id="325" r:id="rId33"/>
    <p:sldId id="327" r:id="rId34"/>
    <p:sldId id="329" r:id="rId35"/>
    <p:sldId id="331" r:id="rId36"/>
    <p:sldId id="333" r:id="rId37"/>
    <p:sldId id="335" r:id="rId38"/>
    <p:sldId id="337" r:id="rId39"/>
    <p:sldId id="339" r:id="rId40"/>
    <p:sldId id="341" r:id="rId41"/>
    <p:sldId id="270" r:id="rId42"/>
    <p:sldId id="283" r:id="rId43"/>
    <p:sldId id="293" r:id="rId44"/>
    <p:sldId id="297" r:id="rId45"/>
    <p:sldId id="285" r:id="rId46"/>
    <p:sldId id="292" r:id="rId47"/>
    <p:sldId id="301" r:id="rId48"/>
    <p:sldId id="286" r:id="rId49"/>
    <p:sldId id="287" r:id="rId50"/>
    <p:sldId id="288" r:id="rId51"/>
    <p:sldId id="289" r:id="rId52"/>
    <p:sldId id="290" r:id="rId53"/>
    <p:sldId id="291" r:id="rId54"/>
  </p:sldIdLst>
  <p:sldSz cx="9144000" cy="6858000" type="screen4x3"/>
  <p:notesSz cx="6858000" cy="9107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33CD4E5-06CD-4266-9DB4-42B78DCF5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15E53-843E-4CAC-A336-946F1ADA0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236E7-5A8D-4B1E-B6F3-EFDC3F58D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FF82C-AB41-4523-A10B-C0AE70EA5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4EFD6-95C4-41A2-966C-837F2C7B7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54A3F-3BC7-4A76-9421-BCE830505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8189-DFE8-4A00-9D67-14A2E4251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00CD8-A470-40D8-BEA5-09D06DD52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DD71-AC14-4064-8A49-79AAFF6B6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73D10-C167-47C2-B58A-87A0BED8B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E292-74C1-4261-BB5A-E5DDDEDFC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29022-17FC-4D9E-96E1-DF9A9B3074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ADE1B96-96CE-4631-98B0-1FE40DDA9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4038600" y="3124200"/>
            <a:ext cx="2743200" cy="685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rtl="1"/>
            <a:r>
              <a:rPr lang="he-I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אנרגיית גובה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2362200" y="3200400"/>
            <a:ext cx="1219200" cy="685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Eh</a:t>
            </a:r>
          </a:p>
        </p:txBody>
      </p:sp>
      <p:pic>
        <p:nvPicPr>
          <p:cNvPr id="5124" name="Picture 4" descr="Совершая механическую работу над камнем, человек тратит свою энергию, и она уменьшается. Однако энергия камня при этом возрастает. Теперь он может, например, разбить орех, то есть совершить работу, на выполнение которой прежней энергии было недостаточно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4197350"/>
            <a:ext cx="3505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066800" y="609600"/>
            <a:ext cx="7086600" cy="1981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1"/>
            <a:r>
              <a:rPr lang="he-I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אנרגיה פוטנציאלית</a:t>
            </a:r>
          </a:p>
          <a:p>
            <a:pPr algn="ctr" rtl="1"/>
            <a:r>
              <a:rPr lang="he-IL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כובדית</a:t>
            </a:r>
            <a:endParaRPr lang="en-US" sz="3600" kern="1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28600" y="762000"/>
            <a:ext cx="81534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4000" dirty="0">
                <a:solidFill>
                  <a:srgbClr val="FF0000"/>
                </a:solidFill>
                <a:latin typeface="Arial" panose="020B0604020202020204" pitchFamily="34" charset="0"/>
              </a:rPr>
              <a:t>פעילות ניסוי הקשר בין אנרגיית הגובה לבין המשקל 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מטרת הניסוי 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: לבחון את הקשר בין אנרגיית הגובה של גופים הנמצאים בגובה כלשהו מעל למשטח ייחוס לבין משקלם . 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ציוד : מתקן להטלת משקולת , 3 משקולות גליליות שצורתן זהה אך משקלן שונה , חוט תפירה , סרגל , מד–כוח , פלסטלינה . 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השערה : שערו מה יהיה עומק השקעים שייווצרו בפלסטלינה אם תפילו עליה גופים בעלי משקל שונה מאותו גובה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57934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28600" y="2514600"/>
            <a:ext cx="838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FF0000"/>
                </a:solidFill>
                <a:latin typeface="Arial" panose="020B0604020202020204" pitchFamily="34" charset="0"/>
              </a:rPr>
              <a:t>מהלך הניסוי </a:t>
            </a:r>
          </a:p>
          <a:p>
            <a:pPr algn="r"/>
            <a:r>
              <a:rPr lang="he-IL" sz="24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א . קשרו כל אחת מהמשקולות באמצעות חוט תפירה . אם המשקל של המשקולות אינו ידוע , מדדו את המשקל של כל משקולת 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. ב . מקמו את צינור הזכוכית מעל לאחד מגושי הפלסטלינה שבבסיס מערכת הניסוי .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 ג . השחילו באמצעות החוט את המשקולת לתוך צינור הזכוכית כך שהחלק התחתון שלה יהיה בגובה של ס"מ כ–30 מעל פני הפלסטלינה . מדדו גובה זה באמצעות הסרגל . </a:t>
            </a:r>
          </a:p>
        </p:txBody>
      </p:sp>
      <p:sp>
        <p:nvSpPr>
          <p:cNvPr id="3" name="מלבן 2"/>
          <p:cNvSpPr/>
          <p:nvPr/>
        </p:nvSpPr>
        <p:spPr>
          <a:xfrm>
            <a:off x="381000" y="572869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4000" dirty="0">
                <a:solidFill>
                  <a:srgbClr val="FF0000"/>
                </a:solidFill>
                <a:latin typeface="Arial" panose="020B0604020202020204" pitchFamily="34" charset="0"/>
              </a:rPr>
              <a:t>פעילות ניסוי הקשר בין אנרגיית הגובה לבין המשקל </a:t>
            </a:r>
          </a:p>
        </p:txBody>
      </p:sp>
    </p:spTree>
    <p:extLst>
      <p:ext uri="{BB962C8B-B14F-4D97-AF65-F5344CB8AC3E}">
        <p14:creationId xmlns:p14="http://schemas.microsoft.com/office/powerpoint/2010/main" val="228549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28600" y="2895600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000000"/>
                </a:solidFill>
                <a:latin typeface="Arial" panose="020B0604020202020204" pitchFamily="34" charset="0"/>
              </a:rPr>
              <a:t>ד . </a:t>
            </a:r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שחררו את אחת המשקולות מהגובה שקבעתם . הרימו בזהירות את המשקולת והתבוננו בשקע שנוצר בגוש הפלסטלינה לאחר שהמשקולת פגעה בו </a:t>
            </a:r>
          </a:p>
          <a:p>
            <a:pPr algn="r"/>
            <a:r>
              <a:rPr lang="he-IL" sz="3200" dirty="0">
                <a:solidFill>
                  <a:srgbClr val="000000"/>
                </a:solidFill>
                <a:latin typeface="Arial" panose="020B0604020202020204" pitchFamily="34" charset="0"/>
              </a:rPr>
              <a:t>. ה . חזרו על הסעיפים ב-ד פעמיים נוספות . בכל פעם בדקו משקולת אחרת ומקמו אותה מעל גוש פלסטלינה אחר . </a:t>
            </a:r>
          </a:p>
        </p:txBody>
      </p:sp>
      <p:sp>
        <p:nvSpPr>
          <p:cNvPr id="3" name="מלבן 2"/>
          <p:cNvSpPr/>
          <p:nvPr/>
        </p:nvSpPr>
        <p:spPr>
          <a:xfrm>
            <a:off x="457200" y="1219200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4000" dirty="0">
                <a:solidFill>
                  <a:srgbClr val="FF0000"/>
                </a:solidFill>
                <a:latin typeface="Arial" panose="020B0604020202020204" pitchFamily="34" charset="0"/>
              </a:rPr>
              <a:t>פעילות ניסוי הקשר בין אנרגיית הגובה לבין המשקל </a:t>
            </a:r>
          </a:p>
        </p:txBody>
      </p:sp>
    </p:spTree>
    <p:extLst>
      <p:ext uri="{BB962C8B-B14F-4D97-AF65-F5344CB8AC3E}">
        <p14:creationId xmlns:p14="http://schemas.microsoft.com/office/powerpoint/2010/main" val="418304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304800" y="2362200"/>
            <a:ext cx="7772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FF0000"/>
                </a:solidFill>
                <a:latin typeface="Arial" panose="020B0604020202020204" pitchFamily="34" charset="0"/>
              </a:rPr>
              <a:t>תוצאות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: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הכינו טבלה וסכמו בה את תוצאות הניסוי .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נסחו כותרת לטבלה .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ציינו בטבלה אם עומק השקע בכל הטלת משקולת היה קטן , בינוני או גדול .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endParaRPr lang="he-IL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r>
              <a:rPr lang="he-IL" sz="2400" dirty="0">
                <a:solidFill>
                  <a:srgbClr val="FF0000"/>
                </a:solidFill>
                <a:latin typeface="Arial" panose="020B0604020202020204" pitchFamily="34" charset="0"/>
              </a:rPr>
              <a:t>סיכום ומסקנות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 1 תארו כיצד השתנה עומק השקע שנוצר כאשר משקל הגוף שהוטל על הפלסטלינה הלך וגדל .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 2 האם תוצאות הניסוי תומכות בהשערה שלכם ? הסבירו .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 3 מה מבטא העומק של השקע בפלסטלינה ?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 4 מי הגורם המשפיע ומי הגורם המושפע בניסוי הזה ?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 5 הסבירו מדוע 3 המשקולות שוחררו מאותו הגובה ? </a:t>
            </a:r>
          </a:p>
          <a:p>
            <a:pPr algn="r"/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. 6 מהי המסקנה עולה מהניסוי הזה בנוגע לקשר בין אנרגיית הגובה של גוף הנמצא בגובה כלשהו ביחס למשטח ייחוס לבין משקלו ? </a:t>
            </a:r>
          </a:p>
        </p:txBody>
      </p:sp>
      <p:sp>
        <p:nvSpPr>
          <p:cNvPr id="3" name="מלבן 2"/>
          <p:cNvSpPr/>
          <p:nvPr/>
        </p:nvSpPr>
        <p:spPr>
          <a:xfrm>
            <a:off x="533400" y="9906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dirty="0">
                <a:solidFill>
                  <a:srgbClr val="FF0000"/>
                </a:solidFill>
                <a:latin typeface="Arial" panose="020B0604020202020204" pitchFamily="34" charset="0"/>
              </a:rPr>
              <a:t>פעילות ניסוי הקשר בין אנרגיית הגובה לבין המשקל </a:t>
            </a:r>
          </a:p>
        </p:txBody>
      </p:sp>
    </p:spTree>
    <p:extLst>
      <p:ext uri="{BB962C8B-B14F-4D97-AF65-F5344CB8AC3E}">
        <p14:creationId xmlns:p14="http://schemas.microsoft.com/office/powerpoint/2010/main" val="1177273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kotarimages.cet.ac.il/CropDownload.ashx?gPageToken=555f0337-55b9-4e2a-93fe-bd04e183db9c&amp;v=11&amp;nSizeStep=7&amp;nTop=157&amp;nLeft=622&amp;nWidth=395&amp;nHeight=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762375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kotarimages.cet.ac.il/CropDownload.ashx?gPageToken=555f0337-55b9-4e2a-93fe-bd04e183db9c&amp;v=11&amp;nSizeStep=7&amp;nTop=347&amp;nLeft=322&amp;nWidth=699&amp;nHeight=5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272808" cy="573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9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otarimages.cet.ac.il/CropDownload.ashx?gPageToken=555f0337-55b9-4e2a-93fe-bd04e183db9c&amp;v=11&amp;nSizeStep=7&amp;nTop=910&amp;nLeft=316&amp;nWidth=697&amp;nHeight=4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9" y="692696"/>
            <a:ext cx="771287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1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e-IL">
                <a:solidFill>
                  <a:srgbClr val="CC3300"/>
                </a:solidFill>
              </a:rPr>
              <a:t>חישוב אנרגיית גובה</a:t>
            </a:r>
            <a:endParaRPr lang="en-US">
              <a:solidFill>
                <a:srgbClr val="CC33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746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he-IL" sz="2800" b="1" dirty="0" err="1"/>
              <a:t>ג'ול</a:t>
            </a:r>
            <a:r>
              <a:rPr lang="he-IL" sz="2800" b="1" dirty="0"/>
              <a:t> – יחידת אנרגיה. שווה לאנרגיית גובה של גוף במשקל 1 ניוטון המורם בגובה 1 מטר.</a:t>
            </a:r>
            <a:endParaRPr lang="en-US" sz="2800" b="1" dirty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133600" y="4343400"/>
            <a:ext cx="2438400" cy="71755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3300"/>
                </a:solidFill>
              </a:rPr>
              <a:t>E</a:t>
            </a:r>
            <a:r>
              <a:rPr lang="en-US" sz="3600" b="1" baseline="-25000">
                <a:solidFill>
                  <a:srgbClr val="CC3300"/>
                </a:solidFill>
              </a:rPr>
              <a:t>h</a:t>
            </a:r>
            <a:r>
              <a:rPr lang="en-US" sz="3600" b="1">
                <a:solidFill>
                  <a:srgbClr val="CC3300"/>
                </a:solidFill>
              </a:rPr>
              <a:t> = F</a:t>
            </a:r>
            <a:r>
              <a:rPr lang="en-US" sz="3600" b="1" baseline="-25000">
                <a:solidFill>
                  <a:srgbClr val="CC3300"/>
                </a:solidFill>
              </a:rPr>
              <a:t>g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h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77078" y="2140294"/>
            <a:ext cx="7467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he-IL" sz="2400" b="1" dirty="0">
                <a:solidFill>
                  <a:srgbClr val="CC3300"/>
                </a:solidFill>
              </a:rPr>
              <a:t>כוח הכובד </a:t>
            </a:r>
            <a:r>
              <a:rPr lang="he-IL" sz="2800" b="1" dirty="0"/>
              <a:t>מראה באיזה כוח הגוף נמשך על ידי גרם שמיים</a:t>
            </a:r>
            <a:endParaRPr lang="en-US" sz="2800" b="1" dirty="0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99322" y="3056301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he-IL" sz="2400" b="1" dirty="0">
                <a:solidFill>
                  <a:srgbClr val="CC3300"/>
                </a:solidFill>
              </a:rPr>
              <a:t>גובה</a:t>
            </a:r>
            <a:r>
              <a:rPr lang="he-IL" b="1" dirty="0"/>
              <a:t> </a:t>
            </a:r>
            <a:r>
              <a:rPr lang="he-IL" sz="2800" b="1" dirty="0"/>
              <a:t>מראה בכמה מטרים הגף מורם. </a:t>
            </a:r>
            <a:endParaRPr lang="en-US" sz="2800" b="1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981200" y="36576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he-IL" sz="2400" b="1">
                <a:solidFill>
                  <a:srgbClr val="CC3300"/>
                </a:solidFill>
              </a:rPr>
              <a:t>אנרגיית גובה = כוח הכובד </a:t>
            </a:r>
            <a:r>
              <a:rPr lang="en-US" sz="2400" b="1">
                <a:solidFill>
                  <a:srgbClr val="CC3300"/>
                </a:solidFill>
              </a:rPr>
              <a:t>X</a:t>
            </a:r>
            <a:r>
              <a:rPr lang="he-IL" sz="2400" b="1">
                <a:solidFill>
                  <a:srgbClr val="CC3300"/>
                </a:solidFill>
              </a:rPr>
              <a:t> גובה</a:t>
            </a:r>
            <a:endParaRPr lang="en-US" sz="2400" b="1">
              <a:solidFill>
                <a:srgbClr val="CC3300"/>
              </a:solidFill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09800" y="5638800"/>
            <a:ext cx="2362200" cy="71755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3300"/>
                </a:solidFill>
              </a:rPr>
              <a:t>F</a:t>
            </a:r>
            <a:r>
              <a:rPr lang="en-US" sz="3600" b="1" baseline="-25000">
                <a:solidFill>
                  <a:srgbClr val="CC3300"/>
                </a:solidFill>
              </a:rPr>
              <a:t>g</a:t>
            </a:r>
            <a:r>
              <a:rPr lang="en-US"/>
              <a:t> </a:t>
            </a:r>
            <a:r>
              <a:rPr lang="en-US" sz="3600" b="1">
                <a:solidFill>
                  <a:srgbClr val="CC3300"/>
                </a:solidFill>
              </a:rPr>
              <a:t>= m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g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5029200" y="5029200"/>
            <a:ext cx="3048000" cy="71755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3300"/>
                </a:solidFill>
              </a:rPr>
              <a:t>E</a:t>
            </a:r>
            <a:r>
              <a:rPr lang="en-US" sz="3600" b="1" baseline="-25000">
                <a:solidFill>
                  <a:srgbClr val="CC3300"/>
                </a:solidFill>
              </a:rPr>
              <a:t>h</a:t>
            </a:r>
            <a:r>
              <a:rPr lang="en-US" sz="3600" b="1">
                <a:solidFill>
                  <a:srgbClr val="CC3300"/>
                </a:solidFill>
              </a:rPr>
              <a:t> = m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g 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h</a:t>
            </a:r>
          </a:p>
        </p:txBody>
      </p:sp>
      <p:sp>
        <p:nvSpPr>
          <p:cNvPr id="11274" name="AutoShape 11"/>
          <p:cNvSpPr>
            <a:spLocks noChangeArrowheads="1"/>
          </p:cNvSpPr>
          <p:nvPr/>
        </p:nvSpPr>
        <p:spPr bwMode="auto">
          <a:xfrm rot="-5400000" flipH="1" flipV="1">
            <a:off x="4762500" y="4457700"/>
            <a:ext cx="381000" cy="609600"/>
          </a:xfrm>
          <a:custGeom>
            <a:avLst/>
            <a:gdLst>
              <a:gd name="T0" fmla="*/ 4706162 w 21600"/>
              <a:gd name="T1" fmla="*/ 0 h 21600"/>
              <a:gd name="T2" fmla="*/ 4706162 w 21600"/>
              <a:gd name="T3" fmla="*/ 9683778 h 21600"/>
              <a:gd name="T4" fmla="*/ 1007128 w 21600"/>
              <a:gd name="T5" fmla="*/ 17204267 h 21600"/>
              <a:gd name="T6" fmla="*/ 6720416 w 21600"/>
              <a:gd name="T7" fmla="*/ 48418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AutoShape 12"/>
          <p:cNvSpPr>
            <a:spLocks noChangeArrowheads="1"/>
          </p:cNvSpPr>
          <p:nvPr/>
        </p:nvSpPr>
        <p:spPr bwMode="auto">
          <a:xfrm rot="5400000" flipH="1">
            <a:off x="4762500" y="5676900"/>
            <a:ext cx="381000" cy="609600"/>
          </a:xfrm>
          <a:custGeom>
            <a:avLst/>
            <a:gdLst>
              <a:gd name="T0" fmla="*/ 4706162 w 21600"/>
              <a:gd name="T1" fmla="*/ 0 h 21600"/>
              <a:gd name="T2" fmla="*/ 4706162 w 21600"/>
              <a:gd name="T3" fmla="*/ 9683778 h 21600"/>
              <a:gd name="T4" fmla="*/ 1007128 w 21600"/>
              <a:gd name="T5" fmla="*/ 17204267 h 21600"/>
              <a:gd name="T6" fmla="*/ 6720416 w 21600"/>
              <a:gd name="T7" fmla="*/ 48418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69" name="Group 57"/>
          <p:cNvGraphicFramePr>
            <a:graphicFrameLocks noGrp="1"/>
          </p:cNvGraphicFramePr>
          <p:nvPr/>
        </p:nvGraphicFramePr>
        <p:xfrm>
          <a:off x="1066800" y="457200"/>
          <a:ext cx="6934200" cy="4459224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יחידות מדידה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סימון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גודל פיסיקלי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</a:t>
                      </a: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(ג'ול)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אנרגיית גובה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 </a:t>
                      </a: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(מטר)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גובה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(ניוטון)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כוח הכובד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kg</a:t>
                      </a: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 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(ק"ג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מסה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N/kg ( </a:t>
                      </a: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(ניוטון לק"ג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עוצמת המשיכה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20" name="Rectangle 24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21" name="Text Box 28"/>
          <p:cNvSpPr txBox="1">
            <a:spLocks noChangeArrowheads="1"/>
          </p:cNvSpPr>
          <p:nvPr/>
        </p:nvSpPr>
        <p:spPr bwMode="auto">
          <a:xfrm>
            <a:off x="1447800" y="5791200"/>
            <a:ext cx="6019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CC3300"/>
                </a:solidFill>
              </a:rPr>
              <a:t>E</a:t>
            </a:r>
            <a:r>
              <a:rPr lang="en-US" sz="3600" b="1" baseline="-25000">
                <a:solidFill>
                  <a:srgbClr val="CC3300"/>
                </a:solidFill>
              </a:rPr>
              <a:t>h</a:t>
            </a:r>
            <a:r>
              <a:rPr lang="en-US" sz="3600" b="1">
                <a:solidFill>
                  <a:srgbClr val="CC3300"/>
                </a:solidFill>
              </a:rPr>
              <a:t> = Fg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h       E</a:t>
            </a:r>
            <a:r>
              <a:rPr lang="en-US" sz="3600" b="1" baseline="-25000">
                <a:solidFill>
                  <a:srgbClr val="CC3300"/>
                </a:solidFill>
              </a:rPr>
              <a:t>h</a:t>
            </a:r>
            <a:r>
              <a:rPr lang="en-US" sz="3600" b="1">
                <a:solidFill>
                  <a:srgbClr val="CC3300"/>
                </a:solidFill>
              </a:rPr>
              <a:t> = m 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g </a:t>
            </a:r>
            <a:r>
              <a:rPr lang="en-US" sz="3600" b="1" baseline="30000">
                <a:solidFill>
                  <a:srgbClr val="CC3300"/>
                </a:solidFill>
              </a:rPr>
              <a:t>.</a:t>
            </a:r>
            <a:r>
              <a:rPr lang="en-US" sz="3600" b="1">
                <a:solidFill>
                  <a:srgbClr val="CC3300"/>
                </a:solidFill>
              </a:rPr>
              <a:t> 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Group 2"/>
          <p:cNvGraphicFramePr>
            <a:graphicFrameLocks noGrp="1"/>
          </p:cNvGraphicFramePr>
          <p:nvPr/>
        </p:nvGraphicFramePr>
        <p:xfrm>
          <a:off x="533400" y="304800"/>
          <a:ext cx="7924800" cy="6098223"/>
        </p:xfrm>
        <a:graphic>
          <a:graphicData uri="http://schemas.openxmlformats.org/drawingml/2006/table">
            <a:tbl>
              <a:tblPr/>
              <a:tblGrid>
                <a:gridCol w="138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אנרגיית גובה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גובה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כוח הכובד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מסת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עוצמת משיכה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גרם שמיים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כדה"א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ירח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230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צדק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2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נוסחאות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0693-87E8-478D-AE70-30E145B8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הגורמים המשפיעים על אנרגיית הגובה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55954-0100-416B-A7EE-8A4AD584F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מסת הגוף-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ככל שמסת הגוף גדולה יותר, כך אנרגיית הגובה שלו גדולה יותר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הגובה בו הגוף נמצא ביחס למישור הייחוס-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ככל שהגוף נמצא בגובה רב יותר, כך גם אנרגיית הגובה שלו גדולה יותר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כוכב הלכת בו נמצא הגוף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(למשל בירח לעומת כדור הארץ אנרגיית הגובה יותר קטנה כאשר אותו גוף נמצא באותו הגובה )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מסה                             הגובה ביחס למישור ייחוס       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כוכב הלכת</a:t>
            </a:r>
          </a:p>
          <a:p>
            <a:pPr algn="r" rtl="1"/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1839CE-679D-4F81-B05C-C2C4BC62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6" y="4310300"/>
            <a:ext cx="2584174" cy="172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FCFAF-9C67-4CD3-94B3-0956B3BF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2344"/>
            <a:ext cx="3375043" cy="1706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85CAB-B0D4-486C-8E97-0A72B58A7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616" y="4325200"/>
            <a:ext cx="3170209" cy="17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9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otarimages.cet.ac.il/CropDownload.ashx?gPageToken=5cd38b56-4cd9-4cdc-a8b8-5b7d3abe91f1&amp;v=11&amp;nSizeStep=7&amp;nTop=117&amp;nLeft=19&amp;nWidth=1079&amp;nHeight=7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4746"/>
            <a:ext cx="8507594" cy="58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8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7021-D370-41A0-971C-51242373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5A0B5-CFBD-4BB0-9E84-AA413462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6994"/>
            <a:ext cx="8905461" cy="2824639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לא רק כדור הארץ מושך אל מרכזו גופים.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הירח מושך אליו גופים אך בכוח קטן מזה של כדור הארץ.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כלומר: משקל הגוף על הירח יהיה קטן מאשר משקל אותו הגוף בכדור הארץ.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בצדק כוח המשיכה חזק יותר מאשר בכדור הארץ.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כלומר: משקל הגוף בצדק יהיה גדול יותר מאשר משקל אותו הגוף בכדור הארץ.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צדק (יופיטר) 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כדור הארץ             ירח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47F9B-E6BA-485E-BF4F-A498E977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384" y="24882"/>
            <a:ext cx="1658137" cy="165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53B99F-2F42-420C-AA55-839271B4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4692"/>
            <a:ext cx="1658137" cy="1528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BECCF-C8C8-4625-9DFE-838CB9F97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8989"/>
            <a:ext cx="1528327" cy="1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1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CA0D4-6FF5-42C8-8145-D63D5D69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מערכת השמש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6BA951-63BB-4D57-BCE2-8E1C801F9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" y="1422303"/>
            <a:ext cx="9151556" cy="5237921"/>
          </a:xfrm>
        </p:spPr>
      </p:pic>
    </p:spTree>
    <p:extLst>
      <p:ext uri="{BB962C8B-B14F-4D97-AF65-F5344CB8AC3E}">
        <p14:creationId xmlns:p14="http://schemas.microsoft.com/office/powerpoint/2010/main" val="3416257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A585-6EE3-4C8E-8A9A-51B544CE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מה בין מסה ומשקל (השוואה 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3FE1-0B02-401B-A858-649452E8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11" y="2167228"/>
            <a:ext cx="8065294" cy="2824639"/>
          </a:xfrm>
        </p:spPr>
        <p:txBody>
          <a:bodyPr/>
          <a:lstStyle/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98E5B0-24D0-47D3-B4E0-01E006C5E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66104"/>
              </p:ext>
            </p:extLst>
          </p:nvPr>
        </p:nvGraphicFramePr>
        <p:xfrm>
          <a:off x="879917" y="2167228"/>
          <a:ext cx="7692582" cy="3196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194">
                  <a:extLst>
                    <a:ext uri="{9D8B030D-6E8A-4147-A177-3AD203B41FA5}">
                      <a16:colId xmlns:a16="http://schemas.microsoft.com/office/drawing/2014/main" val="3371652228"/>
                    </a:ext>
                  </a:extLst>
                </a:gridCol>
                <a:gridCol w="2564194">
                  <a:extLst>
                    <a:ext uri="{9D8B030D-6E8A-4147-A177-3AD203B41FA5}">
                      <a16:colId xmlns:a16="http://schemas.microsoft.com/office/drawing/2014/main" val="2146502135"/>
                    </a:ext>
                  </a:extLst>
                </a:gridCol>
                <a:gridCol w="2564194">
                  <a:extLst>
                    <a:ext uri="{9D8B030D-6E8A-4147-A177-3AD203B41FA5}">
                      <a16:colId xmlns:a16="http://schemas.microsoft.com/office/drawing/2014/main" val="4156869030"/>
                    </a:ext>
                  </a:extLst>
                </a:gridCol>
              </a:tblGrid>
              <a:tr h="535139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מסה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תבחינים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8985157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הכוח בו גוף נמשך לגרם שמים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כמות החומר בגוף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הגדרה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070247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כן (גודל שאינו קבוע)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לא (גודל קבוע)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האם משתנה בין כוכבי לכת ?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4258702"/>
                  </a:ext>
                </a:extLst>
              </a:tr>
              <a:tr h="535139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מד כוח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מאזניים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מכשיר מדידה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2512174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(יחידה למדידת כוחות)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יחידת מידה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2044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487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556409-931E-4451-9222-0781A4827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יחידות מידה של מסה </a:t>
            </a:r>
            <a:endParaRPr lang="ru-RU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FBFBA07-15DF-4FB2-AFC5-5A4E152A4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981200"/>
            <a:ext cx="8229600" cy="42211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1טון=1000 ק"ג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ק"ג= 1000 גרם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גרם= 1000 מיליגרם </a:t>
            </a:r>
          </a:p>
          <a:p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4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4B7D-A79E-4EDD-B5CF-570D892D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31" y="936766"/>
            <a:ext cx="8079581" cy="1243649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יחידת המידה ניוטון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819E-981F-4937-B697-43FE7682D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55" y="2016680"/>
            <a:ext cx="8065294" cy="2824639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ניוטון- המשקל של מסה בת 100 גרם על פני כדור הארץ.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לגוף בעל מסה של 1 קילוגרם (1000 גרם) יהיה משקל של 10 ניוטון.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במילים אחרות:                         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מסה    =  המשקל על כדור הארץ</a:t>
            </a: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10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</a:t>
            </a:r>
          </a:p>
        </p:txBody>
      </p:sp>
      <p:pic>
        <p:nvPicPr>
          <p:cNvPr id="3074" name="Picture 2" descr="Apples, Apple, Newton, Tree, Apple Tree">
            <a:extLst>
              <a:ext uri="{FF2B5EF4-FFF2-40B4-BE49-F238E27FC236}">
                <a16:creationId xmlns:a16="http://schemas.microsoft.com/office/drawing/2014/main" id="{D14D69F4-4946-4E3D-84FF-6C179DF0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1" y="222374"/>
            <a:ext cx="2219325" cy="124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F6847C-91CA-474E-9896-B08172EBA27E}"/>
              </a:ext>
            </a:extLst>
          </p:cNvPr>
          <p:cNvSpPr txBox="1"/>
          <p:nvPr/>
        </p:nvSpPr>
        <p:spPr>
          <a:xfrm>
            <a:off x="2209800" y="640168"/>
            <a:ext cx="347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אייזק ניוטון 1642-1727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16791E-0820-4236-B2B4-6FE97EB8D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4" y="222374"/>
            <a:ext cx="1166472" cy="16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3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E03C6-53BF-4CA5-8CF3-3D153146E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הנוסחה לחישוב 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F6EA-B2D0-4EF1-803F-F6420386C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rtl="1">
              <a:buNone/>
            </a:pPr>
            <a:r>
              <a:rPr lang="en-GB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 לק"ג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g=10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(בכדור הארץ)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5CF485-361F-4678-8CC4-99E1513ED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233194"/>
            <a:ext cx="3386138" cy="892969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B211773-8C2D-4C77-BA48-30FF401F7A4B}"/>
              </a:ext>
            </a:extLst>
          </p:cNvPr>
          <p:cNvGraphicFramePr>
            <a:graphicFrameLocks noGrp="1"/>
          </p:cNvGraphicFramePr>
          <p:nvPr/>
        </p:nvGraphicFramePr>
        <p:xfrm>
          <a:off x="805666" y="2975849"/>
          <a:ext cx="6907101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367">
                  <a:extLst>
                    <a:ext uri="{9D8B030D-6E8A-4147-A177-3AD203B41FA5}">
                      <a16:colId xmlns:a16="http://schemas.microsoft.com/office/drawing/2014/main" val="2134648823"/>
                    </a:ext>
                  </a:extLst>
                </a:gridCol>
                <a:gridCol w="2302367">
                  <a:extLst>
                    <a:ext uri="{9D8B030D-6E8A-4147-A177-3AD203B41FA5}">
                      <a16:colId xmlns:a16="http://schemas.microsoft.com/office/drawing/2014/main" val="556278036"/>
                    </a:ext>
                  </a:extLst>
                </a:gridCol>
                <a:gridCol w="2302367">
                  <a:extLst>
                    <a:ext uri="{9D8B030D-6E8A-4147-A177-3AD203B41FA5}">
                      <a16:colId xmlns:a16="http://schemas.microsoft.com/office/drawing/2014/main" val="365004797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67631726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הגוף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מסת הגוף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עוצמת הכובד של כוכב הלכת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384847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5601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95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286" y="1417638"/>
            <a:ext cx="8065294" cy="2824639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המסה של נער היא 50 ק"ג . חשבו את משקלו על פני כדור הארץ.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ק"ג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m=50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ניוטון לק"ג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g=10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W=?</a:t>
            </a: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W=50x10= 500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72866"/>
              </p:ext>
            </p:extLst>
          </p:nvPr>
        </p:nvGraphicFramePr>
        <p:xfrm>
          <a:off x="532208" y="5455913"/>
          <a:ext cx="8079583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416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1729409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448862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019896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W=50x10= 500 </a:t>
                      </a: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</a:p>
                    <a:p>
                      <a:pPr algn="ctr"/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הנער על כדור הארץ 500 ניוטון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W=mg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W=?</a:t>
                      </a: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 rtl="1">
                        <a:buNone/>
                      </a:pP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</a:t>
                      </a: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m=50 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 rtl="1">
                        <a:buNone/>
                      </a:pP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ניוטון לק"ג </a:t>
                      </a: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g=10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939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FFAE-34F7-4756-A5A1-CC98D180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נוסחאות משקל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6B0D-6B56-43E0-8DBF-0C30A781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62" y="2326254"/>
            <a:ext cx="8065294" cy="1572371"/>
          </a:xfrm>
        </p:spPr>
        <p:txBody>
          <a:bodyPr>
            <a:normAutofit lnSpcReduction="10000"/>
          </a:bodyPr>
          <a:lstStyle/>
          <a:p>
            <a:r>
              <a:rPr lang="en-GB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W=mg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 של משקל  </a:t>
            </a:r>
            <a:endParaRPr lang="en-GB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</a:t>
            </a:r>
            <a:r>
              <a:rPr lang="en-GB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W:g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 של מסה  </a:t>
            </a:r>
            <a:endParaRPr lang="en-GB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</a:t>
            </a:r>
            <a:r>
              <a:rPr lang="en-GB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W:m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חישוב של עוצמת הכובד (ומציאת כוכב הלכת)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EB0BDE6-7710-42B1-A2B1-94852BC187A8}"/>
              </a:ext>
            </a:extLst>
          </p:cNvPr>
          <p:cNvSpPr/>
          <p:nvPr/>
        </p:nvSpPr>
        <p:spPr>
          <a:xfrm>
            <a:off x="2176670" y="3898624"/>
            <a:ext cx="1868557" cy="18506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229FD7-7631-4FA2-B58B-D54CB9504B30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2643809" y="4823957"/>
            <a:ext cx="9342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D00BE6-AFCB-45BF-929F-0BE624892432}"/>
              </a:ext>
            </a:extLst>
          </p:cNvPr>
          <p:cNvCxnSpPr>
            <a:endCxn id="4" idx="3"/>
          </p:cNvCxnSpPr>
          <p:nvPr/>
        </p:nvCxnSpPr>
        <p:spPr>
          <a:xfrm>
            <a:off x="3091070" y="4822963"/>
            <a:ext cx="19879" cy="926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8CB051-4A3F-4681-AFF8-1FB3AFF1E94C}"/>
              </a:ext>
            </a:extLst>
          </p:cNvPr>
          <p:cNvSpPr txBox="1"/>
          <p:nvPr/>
        </p:nvSpPr>
        <p:spPr>
          <a:xfrm>
            <a:off x="3011557" y="4425398"/>
            <a:ext cx="367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E1745-D1FC-4485-8D52-74D7701A2501}"/>
              </a:ext>
            </a:extLst>
          </p:cNvPr>
          <p:cNvSpPr txBox="1"/>
          <p:nvPr/>
        </p:nvSpPr>
        <p:spPr>
          <a:xfrm>
            <a:off x="2544418" y="5321701"/>
            <a:ext cx="40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A0A963-3C0E-4C22-B2F8-E4D23E223222}"/>
              </a:ext>
            </a:extLst>
          </p:cNvPr>
          <p:cNvSpPr txBox="1"/>
          <p:nvPr/>
        </p:nvSpPr>
        <p:spPr>
          <a:xfrm>
            <a:off x="3195430" y="5317725"/>
            <a:ext cx="40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32DC6-C495-4960-BB66-8253FB012A4C}"/>
              </a:ext>
            </a:extLst>
          </p:cNvPr>
          <p:cNvSpPr txBox="1"/>
          <p:nvPr/>
        </p:nvSpPr>
        <p:spPr>
          <a:xfrm>
            <a:off x="4184373" y="5041624"/>
            <a:ext cx="4959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בכל פעם שמבקשים לחשב את אחד הגורמים נסתיר אותו בכף היד ונבצע פעולה חשבונית עם יתר הגורמים הגלויים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94E64A-8F24-4CDE-BAFB-C8CBAAC02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465" y="1183255"/>
            <a:ext cx="2991678" cy="21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5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53" y="1557814"/>
            <a:ext cx="8065294" cy="2824639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של סלע בכדור הארץ הוא 2200 ניוטון . חשבו את מסת הסלע 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ניוטון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W=2200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ניוטון לק"ג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g=10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m=?</a:t>
            </a:r>
          </a:p>
          <a:p>
            <a:pPr marL="0" indent="0" algn="r" rtl="1">
              <a:buNone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W:g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ק"ג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m=2200:10=220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53904"/>
              </p:ext>
            </p:extLst>
          </p:nvPr>
        </p:nvGraphicFramePr>
        <p:xfrm>
          <a:off x="607217" y="5623560"/>
          <a:ext cx="8079583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416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1729409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448862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019896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 </a:t>
                      </a: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m=2200:10=220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r" rtl="1">
                        <a:buNone/>
                      </a:pP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מסת הסלע 220 ק"ג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</a:t>
                      </a:r>
                      <a:r>
                        <a:rPr lang="en-GB" sz="18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W:g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m=?</a:t>
                      </a: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r" rtl="1">
                        <a:buNone/>
                      </a:pP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W=2200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 rtl="1">
                        <a:buNone/>
                      </a:pPr>
                      <a:r>
                        <a:rPr lang="he-I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ניוטון לק"ג </a:t>
                      </a:r>
                      <a:r>
                        <a:rPr lang="en-GB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g=10</a:t>
                      </a:r>
                      <a:endParaRPr lang="he-IL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9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666F-31D3-4AE0-A35D-39584A36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32" y="1044178"/>
            <a:ext cx="8079581" cy="698777"/>
          </a:xfrm>
        </p:spPr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טבלת כוכבי הלכת ועוצמות הכובד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D89B93-A949-4D05-97C7-6D81DC205C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3832" y="1960502"/>
          <a:ext cx="8065293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8646">
                  <a:extLst>
                    <a:ext uri="{9D8B030D-6E8A-4147-A177-3AD203B41FA5}">
                      <a16:colId xmlns:a16="http://schemas.microsoft.com/office/drawing/2014/main" val="3713500123"/>
                    </a:ext>
                  </a:extLst>
                </a:gridCol>
                <a:gridCol w="2996647">
                  <a:extLst>
                    <a:ext uri="{9D8B030D-6E8A-4147-A177-3AD203B41FA5}">
                      <a16:colId xmlns:a16="http://schemas.microsoft.com/office/drawing/2014/main" val="1444745754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he-IL" sz="2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עוצמת הכובד בניוטון לק"ג</a:t>
                      </a:r>
                      <a:endParaRPr lang="en-US" sz="2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כוכב הלכת </a:t>
                      </a:r>
                      <a:endParaRPr lang="en-US" sz="2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969203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השמש 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19941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3.78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מרקורי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099286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נוגה (ונוס)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088249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כדור הארץ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282964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ירח 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334158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מאדים (מארס)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120371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צדק (יופיטר)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690055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9.05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שבתאי (סטורן)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686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7.77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אורונוס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235791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נפטון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80977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פלוטו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58871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8E60AB-52E4-44A1-9EBF-BD9EEA08D16B}"/>
              </a:ext>
            </a:extLst>
          </p:cNvPr>
          <p:cNvSpPr txBox="1"/>
          <p:nvPr/>
        </p:nvSpPr>
        <p:spPr>
          <a:xfrm>
            <a:off x="3165613" y="5626100"/>
            <a:ext cx="540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בספר הלימוד "עולם של אנרגיה" עמ' 71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38200" y="838200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e-IL" sz="4400" b="1">
                <a:solidFill>
                  <a:srgbClr val="CC3300"/>
                </a:solidFill>
              </a:rPr>
              <a:t>אנרגיית גובה יש לכל גוף מורם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62000" y="2286000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e-IL" sz="4400">
                <a:solidFill>
                  <a:schemeClr val="tx2"/>
                </a:solidFill>
              </a:rPr>
              <a:t>האם לכל גופים מורמים יש אותה כמות של אנרגיית גובה?</a:t>
            </a: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3276600"/>
            <a:ext cx="10763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3276600"/>
            <a:ext cx="12382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0" y="3886200"/>
            <a:ext cx="9921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A44B-5330-4890-B2FE-9CC4FE2D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2BAFB-B2A3-4242-9278-1A8CA6893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8984A-B38A-4F3B-9570-18BD22AE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7" y="1145485"/>
            <a:ext cx="6927574" cy="41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88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53" y="1557814"/>
            <a:ext cx="8065294" cy="2824639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על פני כדור הארץ של אסטרונאוט עם ציודו הוא 1200 ניוטון.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חשבו את משקלו על הירח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חשבו את משקלו על השמש 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חשבו את משקלו על פלוטו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89603"/>
              </p:ext>
            </p:extLst>
          </p:nvPr>
        </p:nvGraphicFramePr>
        <p:xfrm>
          <a:off x="457200" y="4936649"/>
          <a:ext cx="8079583" cy="1646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416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1729409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448862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019896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1303813"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409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BA426-0188-422C-A134-C6679160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תרגול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3CB97-E1BD-4110-9F91-E9E121CD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53" y="1557814"/>
            <a:ext cx="8065294" cy="2824639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משקלו על פני כדור הארץ של אסטרונאוט עם ציודו הוא 1200 ניוטון.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א. חשבו את משקלו על הירח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ב. חשבו את משקלו על השמש </a:t>
            </a:r>
          </a:p>
          <a:p>
            <a:pPr marL="0" indent="0" algn="r" rtl="1"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חשבו את משקלו על פלוטו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6EBC8C4-65DF-4A25-9975-1619F23DA7A8}"/>
              </a:ext>
            </a:extLst>
          </p:cNvPr>
          <p:cNvGraphicFramePr>
            <a:graphicFrameLocks noGrp="1"/>
          </p:cNvGraphicFramePr>
          <p:nvPr/>
        </p:nvGraphicFramePr>
        <p:xfrm>
          <a:off x="209654" y="3953987"/>
          <a:ext cx="868587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636">
                  <a:extLst>
                    <a:ext uri="{9D8B030D-6E8A-4147-A177-3AD203B41FA5}">
                      <a16:colId xmlns:a16="http://schemas.microsoft.com/office/drawing/2014/main" val="1472288644"/>
                    </a:ext>
                  </a:extLst>
                </a:gridCol>
                <a:gridCol w="1493311">
                  <a:extLst>
                    <a:ext uri="{9D8B030D-6E8A-4147-A177-3AD203B41FA5}">
                      <a16:colId xmlns:a16="http://schemas.microsoft.com/office/drawing/2014/main" val="3074867125"/>
                    </a:ext>
                  </a:extLst>
                </a:gridCol>
                <a:gridCol w="1381539">
                  <a:extLst>
                    <a:ext uri="{9D8B030D-6E8A-4147-A177-3AD203B41FA5}">
                      <a16:colId xmlns:a16="http://schemas.microsoft.com/office/drawing/2014/main" val="1960758361"/>
                    </a:ext>
                  </a:extLst>
                </a:gridCol>
                <a:gridCol w="2713384">
                  <a:extLst>
                    <a:ext uri="{9D8B030D-6E8A-4147-A177-3AD203B41FA5}">
                      <a16:colId xmlns:a16="http://schemas.microsoft.com/office/drawing/2014/main" val="198008215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7039620"/>
                  </a:ext>
                </a:extLst>
              </a:tr>
              <a:tr h="1668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m=1200:10=120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ק"ג </a:t>
                      </a:r>
                    </a:p>
                    <a:p>
                      <a:pPr algn="l"/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(ירח)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=120X1.7=204 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  <a:endParaRPr lang="en-GB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r>
                        <a:rPr lang="en-US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=32880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(פלוטו)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r>
                        <a:rPr lang="en-US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=60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m=</a:t>
                      </a:r>
                      <a:r>
                        <a:rPr lang="en-GB" sz="15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W:g</a:t>
                      </a:r>
                      <a:endParaRPr lang="he-IL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W=mg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(ירח)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=?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(פלוטו)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=?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=1200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</a:t>
                      </a:r>
                    </a:p>
                    <a:p>
                      <a:pPr algn="ctr"/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(כדור הארץ)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=10 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</a:p>
                    <a:p>
                      <a:pPr algn="ctr"/>
                      <a:endParaRPr lang="he-IL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(ירח)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(שמש)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(פלוטו)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GB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e-IL" sz="1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 לק"ג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860894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165FF3-FD29-4D93-A094-7F88F0127560}"/>
              </a:ext>
            </a:extLst>
          </p:cNvPr>
          <p:cNvCxnSpPr/>
          <p:nvPr/>
        </p:nvCxnSpPr>
        <p:spPr>
          <a:xfrm>
            <a:off x="7146235" y="4882598"/>
            <a:ext cx="78519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532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E6D3-CD72-4DE5-AF76-BCB710B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לסיכום ניתן לומר: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50B70-CA20-4C17-ADB4-68DFFE1A6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" y="2366011"/>
            <a:ext cx="8065294" cy="1403252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גובה הגוף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משקל הגוף = אנרגיית הגובה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נוסחאת אנרגיית גובה : </a:t>
            </a:r>
          </a:p>
          <a:p>
            <a:pPr marL="0" indent="0" algn="ctr" rtl="1">
              <a:buNone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US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W•h</a:t>
            </a: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78EC43-1DFE-4061-A7A9-1906F9B2D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208600"/>
              </p:ext>
            </p:extLst>
          </p:nvPr>
        </p:nvGraphicFramePr>
        <p:xfrm>
          <a:off x="1752600" y="4503102"/>
          <a:ext cx="6096000" cy="208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588964562"/>
                    </a:ext>
                  </a:extLst>
                </a:gridCol>
                <a:gridCol w="1973775">
                  <a:extLst>
                    <a:ext uri="{9D8B030D-6E8A-4147-A177-3AD203B41FA5}">
                      <a16:colId xmlns:a16="http://schemas.microsoft.com/office/drawing/2014/main" val="3187310244"/>
                    </a:ext>
                  </a:extLst>
                </a:gridCol>
                <a:gridCol w="2090225">
                  <a:extLst>
                    <a:ext uri="{9D8B030D-6E8A-4147-A177-3AD203B41FA5}">
                      <a16:colId xmlns:a16="http://schemas.microsoft.com/office/drawing/2014/main" val="341493057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787487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אנרגיית הגובה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משקל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גובה הגוף ביחס למשטח הייחוס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4232976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he-IL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ג'ול</a:t>
                      </a:r>
                    </a:p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ניוטון</a:t>
                      </a:r>
                    </a:p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מטר</a:t>
                      </a:r>
                    </a:p>
                    <a:p>
                      <a:pPr algn="ctr"/>
                      <a:r>
                        <a:rPr lang="en-GB" sz="27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27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22961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74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A4FD-3BAC-4716-9981-E0B66A92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חשוב לדעת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478D5-6F43-4758-9B6D-81F0742F1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W•h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למציאת כמות אנרגיית גובה    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W=</a:t>
            </a:r>
            <a:r>
              <a:rPr lang="en-GB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Eh:h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למציאת משקל הגוף        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h=Eh: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  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למציאת הגובה בו הגוף נמצא ביחס למשטח הייחוס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באם הגובה בשאלה מופיע בסנטימטרים יש להמיר את היחידות למטרים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                          cm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7675B0-9DC7-478C-A12B-A4B09C3B0F25}"/>
              </a:ext>
            </a:extLst>
          </p:cNvPr>
          <p:cNvCxnSpPr/>
          <p:nvPr/>
        </p:nvCxnSpPr>
        <p:spPr>
          <a:xfrm>
            <a:off x="1244991" y="4782137"/>
            <a:ext cx="150876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76F0AF-B1DE-4165-BCCF-687F9D3EB8D5}"/>
              </a:ext>
            </a:extLst>
          </p:cNvPr>
          <p:cNvCxnSpPr>
            <a:cxnSpLocks/>
          </p:cNvCxnSpPr>
          <p:nvPr/>
        </p:nvCxnSpPr>
        <p:spPr>
          <a:xfrm flipH="1">
            <a:off x="1244991" y="5024804"/>
            <a:ext cx="150876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812680-BFDF-462E-9FB4-0DBA2BBC5DFC}"/>
              </a:ext>
            </a:extLst>
          </p:cNvPr>
          <p:cNvSpPr txBox="1"/>
          <p:nvPr/>
        </p:nvSpPr>
        <p:spPr>
          <a:xfrm>
            <a:off x="1498209" y="4433961"/>
            <a:ext cx="125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מכפילים ב- 100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EB08D-89B8-48D5-8449-309F8FD019A2}"/>
              </a:ext>
            </a:extLst>
          </p:cNvPr>
          <p:cNvSpPr txBox="1"/>
          <p:nvPr/>
        </p:nvSpPr>
        <p:spPr>
          <a:xfrm>
            <a:off x="1498209" y="5087738"/>
            <a:ext cx="1255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מחלקים ב- 100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29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18" y="2107011"/>
            <a:ext cx="8065294" cy="2824639"/>
          </a:xfrm>
        </p:spPr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חשבו את אנרגיית הגובה שיש לכל 1000 ניוטון של מים לפני שהם נופלים ממפל שגובהו 40 מטרים מעל פני הקרקע.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77BB-0F49-44F7-9868-A4206CFC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69" y="3695777"/>
            <a:ext cx="8111431" cy="1243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865E2-0987-4547-835F-7368CAFF2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988"/>
            <a:ext cx="1699592" cy="174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31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חשבו את אנרגיית הגובה שיש לכל 1000 ניוטון של מים לפני שהם נופלים ממפל שגובהו 40 מטרים מעל פני הקרקע.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373C8F-6FEA-48BD-9C1A-56AB94DD6295}"/>
              </a:ext>
            </a:extLst>
          </p:cNvPr>
          <p:cNvGraphicFramePr>
            <a:graphicFrameLocks noGrp="1"/>
          </p:cNvGraphicFramePr>
          <p:nvPr/>
        </p:nvGraphicFramePr>
        <p:xfrm>
          <a:off x="139148" y="3826193"/>
          <a:ext cx="8567529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653">
                  <a:extLst>
                    <a:ext uri="{9D8B030D-6E8A-4147-A177-3AD203B41FA5}">
                      <a16:colId xmlns:a16="http://schemas.microsoft.com/office/drawing/2014/main" val="3053157238"/>
                    </a:ext>
                  </a:extLst>
                </a:gridCol>
                <a:gridCol w="1451112">
                  <a:extLst>
                    <a:ext uri="{9D8B030D-6E8A-4147-A177-3AD203B41FA5}">
                      <a16:colId xmlns:a16="http://schemas.microsoft.com/office/drawing/2014/main" val="1767459280"/>
                    </a:ext>
                  </a:extLst>
                </a:gridCol>
                <a:gridCol w="2141882">
                  <a:extLst>
                    <a:ext uri="{9D8B030D-6E8A-4147-A177-3AD203B41FA5}">
                      <a16:colId xmlns:a16="http://schemas.microsoft.com/office/drawing/2014/main" val="1036042643"/>
                    </a:ext>
                  </a:extLst>
                </a:gridCol>
                <a:gridCol w="2141882">
                  <a:extLst>
                    <a:ext uri="{9D8B030D-6E8A-4147-A177-3AD203B41FA5}">
                      <a16:colId xmlns:a16="http://schemas.microsoft.com/office/drawing/2014/main" val="945425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9226908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Eh=1000X40=40,000J</a:t>
                      </a:r>
                      <a:endParaRPr lang="he-IL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למים אנרגיית גובה השווה ל- 40,000 ג'ול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</a:t>
                      </a:r>
                      <a:r>
                        <a:rPr lang="en-US" sz="21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Eh=?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h=40 </a:t>
                      </a:r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W=1000 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4184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911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של ילד שיורד במדרגות הוא 300 ניוטון . הוא ירד מגובה של 30 מטרים לגובה של 20 מטרים מעל פני הקרקע. בכמה פחתה אנרגיית הגובה שלו? 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77BB-0F49-44F7-9868-A4206CFC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59" y="4038600"/>
            <a:ext cx="8111431" cy="1070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E4F30-0C17-4CAD-BD65-48345078B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651"/>
            <a:ext cx="1554387" cy="15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4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משקל של ילד שיורד במדרגות הוא 300 ניוטון . הוא ירד מגובה של 30 מטרים לגובה של 20 מטרים מעל פני הקרקע. בכמה פחתה אנרגיית הגובה שלו? </a:t>
            </a:r>
          </a:p>
          <a:p>
            <a:pPr algn="r" rtl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∆h</a:t>
            </a:r>
            <a:r>
              <a:rPr lang="he-IL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הפרש הגבהים     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∆Eh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הפרש כמות האנרגיה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F373C8F-6FEA-48BD-9C1A-56AB94DD6295}"/>
              </a:ext>
            </a:extLst>
          </p:cNvPr>
          <p:cNvGraphicFramePr>
            <a:graphicFrameLocks noGrp="1"/>
          </p:cNvGraphicFramePr>
          <p:nvPr/>
        </p:nvGraphicFramePr>
        <p:xfrm>
          <a:off x="139148" y="3826193"/>
          <a:ext cx="8567529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653">
                  <a:extLst>
                    <a:ext uri="{9D8B030D-6E8A-4147-A177-3AD203B41FA5}">
                      <a16:colId xmlns:a16="http://schemas.microsoft.com/office/drawing/2014/main" val="3053157238"/>
                    </a:ext>
                  </a:extLst>
                </a:gridCol>
                <a:gridCol w="1451112">
                  <a:extLst>
                    <a:ext uri="{9D8B030D-6E8A-4147-A177-3AD203B41FA5}">
                      <a16:colId xmlns:a16="http://schemas.microsoft.com/office/drawing/2014/main" val="1767459280"/>
                    </a:ext>
                  </a:extLst>
                </a:gridCol>
                <a:gridCol w="2141882">
                  <a:extLst>
                    <a:ext uri="{9D8B030D-6E8A-4147-A177-3AD203B41FA5}">
                      <a16:colId xmlns:a16="http://schemas.microsoft.com/office/drawing/2014/main" val="1036042643"/>
                    </a:ext>
                  </a:extLst>
                </a:gridCol>
                <a:gridCol w="2141882">
                  <a:extLst>
                    <a:ext uri="{9D8B030D-6E8A-4147-A177-3AD203B41FA5}">
                      <a16:colId xmlns:a16="http://schemas.microsoft.com/office/drawing/2014/main" val="94542502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חישובים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נוסחא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צ"ל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נתון 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9226908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∆Eh=</a:t>
                      </a:r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he-IL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האנרגיה פחתה ב- 3000 ג'ול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∆Eh=</a:t>
                      </a:r>
                      <a:r>
                        <a:rPr lang="en-US" sz="21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W∆h</a:t>
                      </a:r>
                      <a:endParaRPr lang="en-US" sz="2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∆Eh=?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</a:t>
                      </a:r>
                      <a:r>
                        <a:rPr lang="en-GB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h=</a:t>
                      </a:r>
                      <a:r>
                        <a:rPr lang="he-IL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30-20</a:t>
                      </a:r>
                      <a:r>
                        <a:rPr lang="en-GB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=10 </a:t>
                      </a:r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algn="ctr"/>
                      <a:r>
                        <a:rPr lang="en-US" sz="2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W=300 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4184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035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דוגמא לשאלה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332037"/>
            <a:ext cx="8229600" cy="4525963"/>
          </a:xfrm>
        </p:spPr>
        <p:txBody>
          <a:bodyPr/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סל פירות נמצא בגובה מסוים מעל הרצפה. ניתן לשנות את גובהו ולהוסיף לו פירות או להוציא ממנו פירות בהתאם לצורך ובכך לשנות את משקלו.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פי כמה תגדל אנרגיית הגובה שלו אם יגדילו את גובהו פי 12 ויקטינו את משקלו פי 4? </a:t>
            </a:r>
          </a:p>
          <a:p>
            <a:pPr algn="r" rtl="1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6DAE156-B0F5-41C0-B082-6B0BB733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852" y="274638"/>
            <a:ext cx="3021496" cy="20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5800" y="1066800"/>
            <a:ext cx="754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e-IL" sz="4400" b="1">
                <a:solidFill>
                  <a:srgbClr val="CC3300"/>
                </a:solidFill>
              </a:rPr>
              <a:t>במה תלויה אנרגיית גובה?</a:t>
            </a:r>
            <a:endParaRPr lang="en-US" sz="4400" b="1">
              <a:solidFill>
                <a:srgbClr val="CC33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2133600"/>
            <a:ext cx="42672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F86E-4717-4A18-A9A5-36F7A2816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9FEA-2087-4AC2-9372-EE5473C97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098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סל פירות נמצא בגובה מסוים מעל הרצפה. ניתן לשנות את גובהו ולהוסיף לו פירות או להוציא ממנו פירות בהתאם לצורך ובכך לשנות את משקלו. </a:t>
            </a:r>
          </a:p>
          <a:p>
            <a:pPr algn="r" rtl="1"/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ג. פי כמה תגדל אנרגיית הגובה שלו אם יגדילו את גובהו פי 12 ויקטינו את משקלו פי 4? </a:t>
            </a:r>
          </a:p>
          <a:p>
            <a:pPr algn="r" rtl="1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נגדיר שאנרגיית הגובה היא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    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Eh=X 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 rtl="1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שלב 1: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12X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(הגדלת הגובה פי 12 הכפלנו את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ב- 12 )</a:t>
            </a:r>
          </a:p>
          <a:p>
            <a:pPr algn="r" rtl="1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שלב 2: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12X/4=3X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(הקטנת המשקל פי 4 חילקנו את התוצאה הקודמת ב- 4)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אנרגיית הגובה תגדל פי 3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17518A4-D779-42D8-BB5C-96B36E047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2237"/>
            <a:ext cx="3021496" cy="20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65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64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223448"/>
              </p:ext>
            </p:extLst>
          </p:nvPr>
        </p:nvGraphicFramePr>
        <p:xfrm>
          <a:off x="533400" y="304800"/>
          <a:ext cx="7924800" cy="6098223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אנרגיית גובה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גובה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כוח הכובד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מסת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עוצמת משיכה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גרם שמיים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240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כדה"א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1700J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170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ירח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230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115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23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צדק 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9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כדה"א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פלוטו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 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 N/kg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ירח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2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r>
                        <a:rPr kumimoji="0" lang="en-US" sz="2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=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h=E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W= mg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W=E</a:t>
                      </a:r>
                      <a:r>
                        <a:rPr kumimoji="0" lang="en-US" sz="2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/h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m=W/g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g=W/m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נוסחאות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C1BE70-4A18-4CB2-B679-E40705BB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F70EA2B9-51F2-42E1-925B-631531F6C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74638"/>
            <a:ext cx="853440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98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45711D-4456-4834-B147-A1A4A039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רמת היחוס</a:t>
            </a:r>
            <a:endParaRPr lang="ru-RU" dirty="0"/>
          </a:p>
        </p:txBody>
      </p:sp>
      <p:pic>
        <p:nvPicPr>
          <p:cNvPr id="4" name="מציין מיקום תוכן 3">
            <a:extLst>
              <a:ext uri="{FF2B5EF4-FFF2-40B4-BE49-F238E27FC236}">
                <a16:creationId xmlns:a16="http://schemas.microsoft.com/office/drawing/2014/main" id="{D7F71517-D8C2-4AC5-A965-D12311F9C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184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dirty="0">
                <a:solidFill>
                  <a:schemeClr val="tx2"/>
                </a:solidFill>
              </a:rPr>
              <a:t>רמת  הייחוס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e-IL" sz="1700" b="1" dirty="0">
                <a:solidFill>
                  <a:schemeClr val="tx2"/>
                </a:solidFill>
              </a:rPr>
              <a:t>משטח הייחוס </a:t>
            </a:r>
            <a:r>
              <a:rPr lang="he-IL" sz="1700" dirty="0"/>
              <a:t>– המשטח שיחסית אליו מודדים את הגובה כשרוצים לחשב את אנרגיית הגובה</a:t>
            </a:r>
            <a:endParaRPr lang="he-IL" sz="17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7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he-IL" sz="1700" dirty="0"/>
          </a:p>
          <a:p>
            <a:pPr marL="0" indent="0">
              <a:buNone/>
            </a:pPr>
            <a:endParaRPr lang="he-IL" sz="1800" dirty="0"/>
          </a:p>
          <a:p>
            <a:pPr marL="0" indent="0">
              <a:buNone/>
            </a:pPr>
            <a:endParaRPr lang="he-IL" sz="1800" dirty="0"/>
          </a:p>
          <a:p>
            <a:pPr marL="0" indent="0">
              <a:buNone/>
            </a:pPr>
            <a:endParaRPr lang="he-IL" sz="1800" dirty="0"/>
          </a:p>
          <a:p>
            <a:pPr marL="0" indent="0">
              <a:buNone/>
            </a:pPr>
            <a:endParaRPr lang="he-IL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6928995" cy="361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8066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BB3962A-6C9C-418B-B6A9-4D7C3BAE8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44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461593E3-3079-4822-8EC8-D803FDBFC64D}"/>
              </a:ext>
            </a:extLst>
          </p:cNvPr>
          <p:cNvSpPr/>
          <p:nvPr/>
        </p:nvSpPr>
        <p:spPr>
          <a:xfrm>
            <a:off x="609600" y="1166842"/>
            <a:ext cx="746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/>
              <a:t>השינוי שחל באנרגיה פוטנציאלית של גוף שעובר מגובה אחד לגובה שני </a:t>
            </a:r>
            <a:r>
              <a:rPr lang="he-IL" sz="3200" dirty="0">
                <a:solidFill>
                  <a:srgbClr val="FF0000"/>
                </a:solidFill>
              </a:rPr>
              <a:t>אינו תלוי במיקומה של רמת היחוס</a:t>
            </a:r>
            <a:r>
              <a:rPr lang="he-IL" sz="3200" dirty="0"/>
              <a:t>. לכן יא תלות של שינוי באנרגיה פוטנציאלית ברמת היחוס מאפשרת לנו לבחור את רמת היחוס במקום הנוח לנו.</a:t>
            </a:r>
          </a:p>
          <a:p>
            <a:pPr algn="r"/>
            <a:r>
              <a:rPr lang="he-IL" sz="3200" dirty="0"/>
              <a:t>כדי להימנע מוגבהים שלילים, רצוי לבחור את רמת היחוס בנקודה נמוכה ביותר של המסלול לערכו נע גוף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90106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461593E3-3079-4822-8EC8-D803FDBFC64D}"/>
              </a:ext>
            </a:extLst>
          </p:cNvPr>
          <p:cNvSpPr/>
          <p:nvPr/>
        </p:nvSpPr>
        <p:spPr>
          <a:xfrm>
            <a:off x="647700" y="320040"/>
            <a:ext cx="784860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he-IL" sz="9600" dirty="0">
                <a:solidFill>
                  <a:srgbClr val="FF0000"/>
                </a:solidFill>
              </a:rPr>
              <a:t>תרגילים</a:t>
            </a:r>
            <a:endParaRPr lang="ru-RU" sz="9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תאוצת הכובד – ויקיפדיה">
            <a:extLst>
              <a:ext uri="{FF2B5EF4-FFF2-40B4-BE49-F238E27FC236}">
                <a16:creationId xmlns:a16="http://schemas.microsoft.com/office/drawing/2014/main" id="{04A50B16-EC93-4A8F-8AE9-0976DCDD0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51815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519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5E30F57-109F-44A8-9899-472CE717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46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55869AD-70D7-4C5D-B8D2-271065A2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305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4400" y="990600"/>
            <a:ext cx="7315200" cy="762000"/>
          </a:xfrm>
        </p:spPr>
        <p:txBody>
          <a:bodyPr/>
          <a:lstStyle/>
          <a:p>
            <a:pPr eaLnBrk="1" hangingPunct="1"/>
            <a:r>
              <a:rPr lang="he-IL" sz="2800" b="1">
                <a:solidFill>
                  <a:srgbClr val="CC3300"/>
                </a:solidFill>
              </a:rPr>
              <a:t>באיזה מהמקרים הושקעה אנרגיה רבה יותר ?</a:t>
            </a:r>
            <a:endParaRPr lang="en-US" sz="2800" b="1">
              <a:solidFill>
                <a:srgbClr val="CC33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3657600"/>
            <a:ext cx="7696200" cy="2286000"/>
            <a:chOff x="480" y="2304"/>
            <a:chExt cx="4848" cy="1440"/>
          </a:xfrm>
        </p:grpSpPr>
        <p:sp>
          <p:nvSpPr>
            <p:cNvPr id="8220" name="Rectangle 4" descr="Large confetti"/>
            <p:cNvSpPr>
              <a:spLocks noChangeArrowheads="1"/>
            </p:cNvSpPr>
            <p:nvPr/>
          </p:nvSpPr>
          <p:spPr bwMode="auto">
            <a:xfrm>
              <a:off x="480" y="3456"/>
              <a:ext cx="4848" cy="288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221" name="Group 5"/>
            <p:cNvGrpSpPr>
              <a:grpSpLocks/>
            </p:cNvGrpSpPr>
            <p:nvPr/>
          </p:nvGrpSpPr>
          <p:grpSpPr bwMode="auto">
            <a:xfrm>
              <a:off x="3024" y="2304"/>
              <a:ext cx="2256" cy="1152"/>
              <a:chOff x="3024" y="2304"/>
              <a:chExt cx="2256" cy="1152"/>
            </a:xfrm>
          </p:grpSpPr>
          <p:sp>
            <p:nvSpPr>
              <p:cNvPr id="8226" name="Rectangle 6"/>
              <p:cNvSpPr>
                <a:spLocks noChangeArrowheads="1"/>
              </p:cNvSpPr>
              <p:nvPr/>
            </p:nvSpPr>
            <p:spPr bwMode="auto">
              <a:xfrm>
                <a:off x="3024" y="2304"/>
                <a:ext cx="2256" cy="144"/>
              </a:xfrm>
              <a:prstGeom prst="rect">
                <a:avLst/>
              </a:prstGeom>
              <a:solidFill>
                <a:srgbClr val="DEE4B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7" name="Rectangle 7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8" name="Rectangle 8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22" name="Group 9"/>
            <p:cNvGrpSpPr>
              <a:grpSpLocks/>
            </p:cNvGrpSpPr>
            <p:nvPr/>
          </p:nvGrpSpPr>
          <p:grpSpPr bwMode="auto">
            <a:xfrm>
              <a:off x="480" y="2880"/>
              <a:ext cx="768" cy="576"/>
              <a:chOff x="480" y="2880"/>
              <a:chExt cx="768" cy="576"/>
            </a:xfrm>
          </p:grpSpPr>
          <p:sp>
            <p:nvSpPr>
              <p:cNvPr id="8223" name="Rectangle 10"/>
              <p:cNvSpPr>
                <a:spLocks noChangeArrowheads="1"/>
              </p:cNvSpPr>
              <p:nvPr/>
            </p:nvSpPr>
            <p:spPr bwMode="auto">
              <a:xfrm>
                <a:off x="480" y="2880"/>
                <a:ext cx="768" cy="96"/>
              </a:xfrm>
              <a:prstGeom prst="rect">
                <a:avLst/>
              </a:prstGeom>
              <a:solidFill>
                <a:srgbClr val="DEE4B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4" name="Rectangle 11"/>
              <p:cNvSpPr>
                <a:spLocks noChangeArrowheads="1"/>
              </p:cNvSpPr>
              <p:nvPr/>
            </p:nvSpPr>
            <p:spPr bwMode="auto">
              <a:xfrm>
                <a:off x="528" y="2976"/>
                <a:ext cx="48" cy="48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5" name="Rectangle 12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48" cy="48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347913" y="4419600"/>
            <a:ext cx="700087" cy="1066800"/>
            <a:chOff x="1479" y="2784"/>
            <a:chExt cx="441" cy="672"/>
          </a:xfrm>
        </p:grpSpPr>
        <p:sp>
          <p:nvSpPr>
            <p:cNvPr id="8217" name="AutoShape 14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Arc 15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9" name="Arc 16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429000" y="4419600"/>
            <a:ext cx="700088" cy="1066800"/>
            <a:chOff x="1479" y="2784"/>
            <a:chExt cx="441" cy="672"/>
          </a:xfrm>
        </p:grpSpPr>
        <p:sp>
          <p:nvSpPr>
            <p:cNvPr id="8214" name="AutoShape 18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5" name="Arc 19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Arc 20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953000" y="2590800"/>
            <a:ext cx="700088" cy="1066800"/>
            <a:chOff x="1479" y="2784"/>
            <a:chExt cx="441" cy="672"/>
          </a:xfrm>
        </p:grpSpPr>
        <p:sp>
          <p:nvSpPr>
            <p:cNvPr id="8211" name="AutoShape 22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Arc 23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Arc 24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1295400" y="3505200"/>
            <a:ext cx="700088" cy="1066800"/>
            <a:chOff x="1479" y="2784"/>
            <a:chExt cx="441" cy="672"/>
          </a:xfrm>
        </p:grpSpPr>
        <p:sp>
          <p:nvSpPr>
            <p:cNvPr id="8208" name="AutoShape 26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Arc 27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Arc 28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3657600" y="2895600"/>
            <a:ext cx="1143000" cy="1295400"/>
          </a:xfrm>
          <a:custGeom>
            <a:avLst/>
            <a:gdLst>
              <a:gd name="T0" fmla="*/ 42338623 w 21600"/>
              <a:gd name="T1" fmla="*/ 0 h 21600"/>
              <a:gd name="T2" fmla="*/ 42338623 w 21600"/>
              <a:gd name="T3" fmla="*/ 43728265 h 21600"/>
              <a:gd name="T4" fmla="*/ 5580750 w 21600"/>
              <a:gd name="T5" fmla="*/ 77688019 h 21600"/>
              <a:gd name="T6" fmla="*/ 60483755 w 21600"/>
              <a:gd name="T7" fmla="*/ 2186413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29 h 21600"/>
              <a:gd name="T14" fmla="*/ 19521 w 21600"/>
              <a:gd name="T15" fmla="*/ 80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0" y="0"/>
                </a:lnTo>
                <a:lnTo>
                  <a:pt x="15120" y="4129"/>
                </a:lnTo>
                <a:lnTo>
                  <a:pt x="12427" y="4129"/>
                </a:lnTo>
                <a:cubicBezTo>
                  <a:pt x="5564" y="4129"/>
                  <a:pt x="0" y="7724"/>
                  <a:pt x="0" y="12158"/>
                </a:cubicBezTo>
                <a:lnTo>
                  <a:pt x="0" y="21600"/>
                </a:lnTo>
                <a:lnTo>
                  <a:pt x="3986" y="21600"/>
                </a:lnTo>
                <a:lnTo>
                  <a:pt x="3986" y="12158"/>
                </a:lnTo>
                <a:cubicBezTo>
                  <a:pt x="3986" y="9878"/>
                  <a:pt x="7765" y="8029"/>
                  <a:pt x="12427" y="8029"/>
                </a:cubicBezTo>
                <a:lnTo>
                  <a:pt x="15120" y="8029"/>
                </a:lnTo>
                <a:lnTo>
                  <a:pt x="15120" y="121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 flipH="1">
            <a:off x="1981200" y="3657600"/>
            <a:ext cx="838200" cy="685800"/>
          </a:xfrm>
          <a:custGeom>
            <a:avLst/>
            <a:gdLst>
              <a:gd name="T0" fmla="*/ 22777815 w 21600"/>
              <a:gd name="T1" fmla="*/ 0 h 21600"/>
              <a:gd name="T2" fmla="*/ 22777815 w 21600"/>
              <a:gd name="T3" fmla="*/ 12256008 h 21600"/>
              <a:gd name="T4" fmla="*/ 4874521 w 21600"/>
              <a:gd name="T5" fmla="*/ 21774150 h 21600"/>
              <a:gd name="T6" fmla="*/ 32526815 w 21600"/>
              <a:gd name="T7" fmla="*/ 61280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6553200" y="3657600"/>
            <a:ext cx="685800" cy="1828800"/>
            <a:chOff x="4128" y="2304"/>
            <a:chExt cx="432" cy="1152"/>
          </a:xfrm>
        </p:grpSpPr>
        <p:sp>
          <p:nvSpPr>
            <p:cNvPr id="8206" name="Line 32"/>
            <p:cNvSpPr>
              <a:spLocks noChangeShapeType="1"/>
            </p:cNvSpPr>
            <p:nvPr/>
          </p:nvSpPr>
          <p:spPr bwMode="auto">
            <a:xfrm>
              <a:off x="4128" y="2304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Text Box 33"/>
            <p:cNvSpPr txBox="1">
              <a:spLocks noChangeArrowheads="1"/>
            </p:cNvSpPr>
            <p:nvPr/>
          </p:nvSpPr>
          <p:spPr bwMode="auto">
            <a:xfrm>
              <a:off x="4224" y="2736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h</a:t>
              </a:r>
              <a:r>
                <a:rPr lang="en-US" sz="1400"/>
                <a:t>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838200" y="4572000"/>
            <a:ext cx="533400" cy="914400"/>
            <a:chOff x="528" y="2880"/>
            <a:chExt cx="336" cy="576"/>
          </a:xfrm>
        </p:grpSpPr>
        <p:sp>
          <p:nvSpPr>
            <p:cNvPr id="8204" name="Line 35"/>
            <p:cNvSpPr>
              <a:spLocks noChangeShapeType="1"/>
            </p:cNvSpPr>
            <p:nvPr/>
          </p:nvSpPr>
          <p:spPr bwMode="auto">
            <a:xfrm>
              <a:off x="864" y="2880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Text Box 36"/>
            <p:cNvSpPr txBox="1">
              <a:spLocks noChangeArrowheads="1"/>
            </p:cNvSpPr>
            <p:nvPr/>
          </p:nvSpPr>
          <p:spPr bwMode="auto">
            <a:xfrm>
              <a:off x="528" y="3024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h</a:t>
              </a:r>
              <a:r>
                <a:rPr lang="en-US" sz="1400"/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6173" grpId="0" animBg="1"/>
      <p:bldP spid="617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C679A80-9405-4895-A9B9-A8AA018FC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38199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907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6AAFFAE-62F5-43AC-AD59-829F33F1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8534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50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73B7C0C-54A0-462C-B015-8CC7018E4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404937"/>
            <a:ext cx="70294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67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1187604-0B62-44AB-8C8E-D9E9173C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458199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0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pPr rtl="1" eaLnBrk="1" hangingPunct="1"/>
            <a:r>
              <a:rPr lang="he-IL" sz="2800"/>
              <a:t>כדי להרים אותו גוף </a:t>
            </a:r>
            <a:r>
              <a:rPr lang="he-IL" sz="2800" b="1">
                <a:solidFill>
                  <a:srgbClr val="CC3300"/>
                </a:solidFill>
              </a:rPr>
              <a:t>לגובה רב יותר</a:t>
            </a:r>
            <a:r>
              <a:rPr lang="he-IL" sz="2800"/>
              <a:t> יש להשקיע יותר אנרגיה. </a:t>
            </a:r>
            <a:endParaRPr lang="en-US" sz="2800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685800" y="3429000"/>
          <a:ext cx="7886700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3" imgW="1270000" imgH="228600" progId="Equation.3">
                  <p:embed/>
                </p:oleObj>
              </mc:Choice>
              <mc:Fallback>
                <p:oleObj name="Equation" r:id="rId3" imgW="12700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429000"/>
                        <a:ext cx="7886700" cy="1420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09600" y="18288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he-IL" sz="2800">
                <a:solidFill>
                  <a:srgbClr val="CC3300"/>
                </a:solidFill>
              </a:rPr>
              <a:t>לאותו גוף</a:t>
            </a:r>
            <a:r>
              <a:rPr lang="he-IL" sz="2800">
                <a:solidFill>
                  <a:schemeClr val="tx2"/>
                </a:solidFill>
              </a:rPr>
              <a:t> המורם </a:t>
            </a:r>
            <a:r>
              <a:rPr lang="he-IL" sz="2800">
                <a:solidFill>
                  <a:srgbClr val="CC3300"/>
                </a:solidFill>
              </a:rPr>
              <a:t>בגובה </a:t>
            </a:r>
            <a:r>
              <a:rPr lang="he-IL" sz="2800"/>
              <a:t>רב יותר</a:t>
            </a:r>
            <a:r>
              <a:rPr lang="he-IL" sz="2800">
                <a:solidFill>
                  <a:schemeClr val="tx2"/>
                </a:solidFill>
              </a:rPr>
              <a:t> יש </a:t>
            </a:r>
            <a:r>
              <a:rPr lang="he-IL" sz="2800">
                <a:solidFill>
                  <a:srgbClr val="CC3300"/>
                </a:solidFill>
              </a:rPr>
              <a:t>אנרגיית גובה</a:t>
            </a:r>
            <a:r>
              <a:rPr lang="he-IL" sz="2800">
                <a:solidFill>
                  <a:schemeClr val="tx2"/>
                </a:solidFill>
              </a:rPr>
              <a:t> גדולה יותר.</a:t>
            </a:r>
            <a:endParaRPr lang="en-US" sz="2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838200" y="8382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he-IL" sz="3200" b="1">
                <a:solidFill>
                  <a:srgbClr val="CC3300"/>
                </a:solidFill>
              </a:rPr>
              <a:t>באיזה מהמקרים הושקעה אנרגיה רבה יותר ?</a:t>
            </a:r>
            <a:endParaRPr lang="en-US" sz="3200" b="1">
              <a:solidFill>
                <a:srgbClr val="CC33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24400" y="4419600"/>
            <a:ext cx="700088" cy="1066800"/>
            <a:chOff x="1479" y="2784"/>
            <a:chExt cx="441" cy="672"/>
          </a:xfrm>
        </p:grpSpPr>
        <p:sp>
          <p:nvSpPr>
            <p:cNvPr id="9259" name="AutoShape 4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0" name="Arc 5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Arc 6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2590800"/>
            <a:ext cx="700088" cy="1066800"/>
            <a:chOff x="1479" y="2784"/>
            <a:chExt cx="441" cy="672"/>
          </a:xfrm>
        </p:grpSpPr>
        <p:sp>
          <p:nvSpPr>
            <p:cNvPr id="9256" name="AutoShape 8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7" name="Arc 9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8" name="Arc 10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5029200" y="2895600"/>
            <a:ext cx="1143000" cy="1295400"/>
          </a:xfrm>
          <a:custGeom>
            <a:avLst/>
            <a:gdLst>
              <a:gd name="T0" fmla="*/ 42338623 w 21600"/>
              <a:gd name="T1" fmla="*/ 0 h 21600"/>
              <a:gd name="T2" fmla="*/ 42338623 w 21600"/>
              <a:gd name="T3" fmla="*/ 43728265 h 21600"/>
              <a:gd name="T4" fmla="*/ 5580750 w 21600"/>
              <a:gd name="T5" fmla="*/ 77688019 h 21600"/>
              <a:gd name="T6" fmla="*/ 60483755 w 21600"/>
              <a:gd name="T7" fmla="*/ 2186413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29 h 21600"/>
              <a:gd name="T14" fmla="*/ 19521 w 21600"/>
              <a:gd name="T15" fmla="*/ 80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0" y="0"/>
                </a:lnTo>
                <a:lnTo>
                  <a:pt x="15120" y="4129"/>
                </a:lnTo>
                <a:lnTo>
                  <a:pt x="12427" y="4129"/>
                </a:lnTo>
                <a:cubicBezTo>
                  <a:pt x="5564" y="4129"/>
                  <a:pt x="0" y="7724"/>
                  <a:pt x="0" y="12158"/>
                </a:cubicBezTo>
                <a:lnTo>
                  <a:pt x="0" y="21600"/>
                </a:lnTo>
                <a:lnTo>
                  <a:pt x="3986" y="21600"/>
                </a:lnTo>
                <a:lnTo>
                  <a:pt x="3986" y="12158"/>
                </a:lnTo>
                <a:cubicBezTo>
                  <a:pt x="3986" y="9878"/>
                  <a:pt x="7765" y="8029"/>
                  <a:pt x="12427" y="8029"/>
                </a:cubicBezTo>
                <a:lnTo>
                  <a:pt x="15120" y="8029"/>
                </a:lnTo>
                <a:lnTo>
                  <a:pt x="15120" y="121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19538" y="4419600"/>
            <a:ext cx="700087" cy="1066800"/>
            <a:chOff x="960" y="2784"/>
            <a:chExt cx="441" cy="672"/>
          </a:xfrm>
        </p:grpSpPr>
        <p:grpSp>
          <p:nvGrpSpPr>
            <p:cNvPr id="9249" name="Group 13"/>
            <p:cNvGrpSpPr>
              <a:grpSpLocks/>
            </p:cNvGrpSpPr>
            <p:nvPr/>
          </p:nvGrpSpPr>
          <p:grpSpPr bwMode="auto">
            <a:xfrm>
              <a:off x="960" y="2784"/>
              <a:ext cx="441" cy="672"/>
              <a:chOff x="960" y="2784"/>
              <a:chExt cx="441" cy="672"/>
            </a:xfrm>
          </p:grpSpPr>
          <p:grpSp>
            <p:nvGrpSpPr>
              <p:cNvPr id="9251" name="Group 14"/>
              <p:cNvGrpSpPr>
                <a:grpSpLocks/>
              </p:cNvGrpSpPr>
              <p:nvPr/>
            </p:nvGrpSpPr>
            <p:grpSpPr bwMode="auto">
              <a:xfrm>
                <a:off x="960" y="2784"/>
                <a:ext cx="441" cy="672"/>
                <a:chOff x="1479" y="2784"/>
                <a:chExt cx="441" cy="672"/>
              </a:xfrm>
            </p:grpSpPr>
            <p:sp>
              <p:nvSpPr>
                <p:cNvPr id="9253" name="AutoShape 15"/>
                <p:cNvSpPr>
                  <a:spLocks noChangeArrowheads="1"/>
                </p:cNvSpPr>
                <p:nvPr/>
              </p:nvSpPr>
              <p:spPr bwMode="auto">
                <a:xfrm>
                  <a:off x="1488" y="3024"/>
                  <a:ext cx="432" cy="432"/>
                </a:xfrm>
                <a:prstGeom prst="flowChartManualOperation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4" name="Arc 16"/>
                <p:cNvSpPr>
                  <a:spLocks/>
                </p:cNvSpPr>
                <p:nvPr/>
              </p:nvSpPr>
              <p:spPr bwMode="auto">
                <a:xfrm>
                  <a:off x="1680" y="2784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3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5" name="Arc 17"/>
                <p:cNvSpPr>
                  <a:spLocks/>
                </p:cNvSpPr>
                <p:nvPr/>
              </p:nvSpPr>
              <p:spPr bwMode="auto">
                <a:xfrm flipH="1">
                  <a:off x="1479" y="2784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3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52" name="AutoShape 18"/>
              <p:cNvSpPr>
                <a:spLocks noChangeArrowheads="1"/>
              </p:cNvSpPr>
              <p:nvPr/>
            </p:nvSpPr>
            <p:spPr bwMode="auto">
              <a:xfrm>
                <a:off x="990" y="3168"/>
                <a:ext cx="384" cy="288"/>
              </a:xfrm>
              <a:prstGeom prst="flowChartManualOpera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50" name="Line 19"/>
            <p:cNvSpPr>
              <a:spLocks noChangeShapeType="1"/>
            </p:cNvSpPr>
            <p:nvPr/>
          </p:nvSpPr>
          <p:spPr bwMode="auto">
            <a:xfrm>
              <a:off x="960" y="302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2590800" y="2590800"/>
            <a:ext cx="700088" cy="1066800"/>
            <a:chOff x="1584" y="1632"/>
            <a:chExt cx="441" cy="672"/>
          </a:xfrm>
        </p:grpSpPr>
        <p:grpSp>
          <p:nvGrpSpPr>
            <p:cNvPr id="9242" name="Group 21"/>
            <p:cNvGrpSpPr>
              <a:grpSpLocks/>
            </p:cNvGrpSpPr>
            <p:nvPr/>
          </p:nvGrpSpPr>
          <p:grpSpPr bwMode="auto">
            <a:xfrm>
              <a:off x="1584" y="1632"/>
              <a:ext cx="441" cy="672"/>
              <a:chOff x="960" y="2784"/>
              <a:chExt cx="441" cy="672"/>
            </a:xfrm>
          </p:grpSpPr>
          <p:grpSp>
            <p:nvGrpSpPr>
              <p:cNvPr id="9244" name="Group 22"/>
              <p:cNvGrpSpPr>
                <a:grpSpLocks/>
              </p:cNvGrpSpPr>
              <p:nvPr/>
            </p:nvGrpSpPr>
            <p:grpSpPr bwMode="auto">
              <a:xfrm>
                <a:off x="960" y="2784"/>
                <a:ext cx="441" cy="672"/>
                <a:chOff x="1479" y="2784"/>
                <a:chExt cx="441" cy="672"/>
              </a:xfrm>
            </p:grpSpPr>
            <p:sp>
              <p:nvSpPr>
                <p:cNvPr id="9246" name="AutoShape 23"/>
                <p:cNvSpPr>
                  <a:spLocks noChangeArrowheads="1"/>
                </p:cNvSpPr>
                <p:nvPr/>
              </p:nvSpPr>
              <p:spPr bwMode="auto">
                <a:xfrm>
                  <a:off x="1488" y="3024"/>
                  <a:ext cx="432" cy="432"/>
                </a:xfrm>
                <a:prstGeom prst="flowChartManualOperation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7" name="Arc 24"/>
                <p:cNvSpPr>
                  <a:spLocks/>
                </p:cNvSpPr>
                <p:nvPr/>
              </p:nvSpPr>
              <p:spPr bwMode="auto">
                <a:xfrm>
                  <a:off x="1680" y="2784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3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8" name="Arc 25"/>
                <p:cNvSpPr>
                  <a:spLocks/>
                </p:cNvSpPr>
                <p:nvPr/>
              </p:nvSpPr>
              <p:spPr bwMode="auto">
                <a:xfrm flipH="1">
                  <a:off x="1479" y="2784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3 w 21600"/>
                    <a:gd name="T3" fmla="*/ 3 h 21600"/>
                    <a:gd name="T4" fmla="*/ 0 w 21600"/>
                    <a:gd name="T5" fmla="*/ 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45" name="AutoShape 26"/>
              <p:cNvSpPr>
                <a:spLocks noChangeArrowheads="1"/>
              </p:cNvSpPr>
              <p:nvPr/>
            </p:nvSpPr>
            <p:spPr bwMode="auto">
              <a:xfrm>
                <a:off x="990" y="3168"/>
                <a:ext cx="384" cy="288"/>
              </a:xfrm>
              <a:prstGeom prst="flowChartManualOperation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>
              <a:off x="1584" y="187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20" name="AutoShape 28"/>
          <p:cNvSpPr>
            <a:spLocks noChangeArrowheads="1"/>
          </p:cNvSpPr>
          <p:nvPr/>
        </p:nvSpPr>
        <p:spPr bwMode="auto">
          <a:xfrm flipH="1">
            <a:off x="3276600" y="2895600"/>
            <a:ext cx="1143000" cy="1295400"/>
          </a:xfrm>
          <a:custGeom>
            <a:avLst/>
            <a:gdLst>
              <a:gd name="T0" fmla="*/ 42338623 w 21600"/>
              <a:gd name="T1" fmla="*/ 0 h 21600"/>
              <a:gd name="T2" fmla="*/ 42338623 w 21600"/>
              <a:gd name="T3" fmla="*/ 43728265 h 21600"/>
              <a:gd name="T4" fmla="*/ 5580750 w 21600"/>
              <a:gd name="T5" fmla="*/ 77688019 h 21600"/>
              <a:gd name="T6" fmla="*/ 60483755 w 21600"/>
              <a:gd name="T7" fmla="*/ 2186413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29 h 21600"/>
              <a:gd name="T14" fmla="*/ 19521 w 21600"/>
              <a:gd name="T15" fmla="*/ 80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0" y="0"/>
                </a:lnTo>
                <a:lnTo>
                  <a:pt x="15120" y="4129"/>
                </a:lnTo>
                <a:lnTo>
                  <a:pt x="12427" y="4129"/>
                </a:lnTo>
                <a:cubicBezTo>
                  <a:pt x="5564" y="4129"/>
                  <a:pt x="0" y="7724"/>
                  <a:pt x="0" y="12158"/>
                </a:cubicBezTo>
                <a:lnTo>
                  <a:pt x="0" y="21600"/>
                </a:lnTo>
                <a:lnTo>
                  <a:pt x="3986" y="21600"/>
                </a:lnTo>
                <a:lnTo>
                  <a:pt x="3986" y="12158"/>
                </a:lnTo>
                <a:cubicBezTo>
                  <a:pt x="3986" y="9878"/>
                  <a:pt x="7765" y="8029"/>
                  <a:pt x="12427" y="8029"/>
                </a:cubicBezTo>
                <a:lnTo>
                  <a:pt x="15120" y="8029"/>
                </a:lnTo>
                <a:lnTo>
                  <a:pt x="15120" y="121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5" name="Group 46"/>
          <p:cNvGrpSpPr>
            <a:grpSpLocks/>
          </p:cNvGrpSpPr>
          <p:nvPr/>
        </p:nvGrpSpPr>
        <p:grpSpPr bwMode="auto">
          <a:xfrm>
            <a:off x="128588" y="3657600"/>
            <a:ext cx="8863012" cy="2286000"/>
            <a:chOff x="81" y="2304"/>
            <a:chExt cx="5583" cy="1440"/>
          </a:xfrm>
        </p:grpSpPr>
        <p:sp>
          <p:nvSpPr>
            <p:cNvPr id="9233" name="Rectangle 30" descr="Large confetti"/>
            <p:cNvSpPr>
              <a:spLocks noChangeArrowheads="1"/>
            </p:cNvSpPr>
            <p:nvPr/>
          </p:nvSpPr>
          <p:spPr bwMode="auto">
            <a:xfrm>
              <a:off x="240" y="3456"/>
              <a:ext cx="5328" cy="288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34" name="Group 31"/>
            <p:cNvGrpSpPr>
              <a:grpSpLocks/>
            </p:cNvGrpSpPr>
            <p:nvPr/>
          </p:nvGrpSpPr>
          <p:grpSpPr bwMode="auto">
            <a:xfrm>
              <a:off x="81" y="2304"/>
              <a:ext cx="2256" cy="1152"/>
              <a:chOff x="3024" y="2304"/>
              <a:chExt cx="2256" cy="1152"/>
            </a:xfrm>
          </p:grpSpPr>
          <p:sp>
            <p:nvSpPr>
              <p:cNvPr id="9239" name="Rectangle 32"/>
              <p:cNvSpPr>
                <a:spLocks noChangeArrowheads="1"/>
              </p:cNvSpPr>
              <p:nvPr/>
            </p:nvSpPr>
            <p:spPr bwMode="auto">
              <a:xfrm>
                <a:off x="3024" y="2304"/>
                <a:ext cx="2256" cy="144"/>
              </a:xfrm>
              <a:prstGeom prst="rect">
                <a:avLst/>
              </a:prstGeom>
              <a:solidFill>
                <a:srgbClr val="DEE4B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0" name="Rectangle 33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1" name="Rectangle 34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35" name="Group 35"/>
            <p:cNvGrpSpPr>
              <a:grpSpLocks/>
            </p:cNvGrpSpPr>
            <p:nvPr/>
          </p:nvGrpSpPr>
          <p:grpSpPr bwMode="auto">
            <a:xfrm>
              <a:off x="3408" y="2304"/>
              <a:ext cx="2256" cy="1152"/>
              <a:chOff x="3024" y="2304"/>
              <a:chExt cx="2256" cy="1152"/>
            </a:xfrm>
          </p:grpSpPr>
          <p:sp>
            <p:nvSpPr>
              <p:cNvPr id="9236" name="Rectangle 36"/>
              <p:cNvSpPr>
                <a:spLocks noChangeArrowheads="1"/>
              </p:cNvSpPr>
              <p:nvPr/>
            </p:nvSpPr>
            <p:spPr bwMode="auto">
              <a:xfrm>
                <a:off x="3024" y="2304"/>
                <a:ext cx="2256" cy="144"/>
              </a:xfrm>
              <a:prstGeom prst="rect">
                <a:avLst/>
              </a:prstGeom>
              <a:solidFill>
                <a:srgbClr val="DEE4B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7" name="Rectangle 37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8" name="Rectangle 38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1447800" y="3657600"/>
            <a:ext cx="6781800" cy="1828800"/>
            <a:chOff x="912" y="2304"/>
            <a:chExt cx="4272" cy="1152"/>
          </a:xfrm>
        </p:grpSpPr>
        <p:grpSp>
          <p:nvGrpSpPr>
            <p:cNvPr id="9227" name="Group 40"/>
            <p:cNvGrpSpPr>
              <a:grpSpLocks/>
            </p:cNvGrpSpPr>
            <p:nvPr/>
          </p:nvGrpSpPr>
          <p:grpSpPr bwMode="auto">
            <a:xfrm>
              <a:off x="4752" y="2304"/>
              <a:ext cx="432" cy="1152"/>
              <a:chOff x="4128" y="2304"/>
              <a:chExt cx="432" cy="1152"/>
            </a:xfrm>
          </p:grpSpPr>
          <p:sp>
            <p:nvSpPr>
              <p:cNvPr id="9231" name="Line 41"/>
              <p:cNvSpPr>
                <a:spLocks noChangeShapeType="1"/>
              </p:cNvSpPr>
              <p:nvPr/>
            </p:nvSpPr>
            <p:spPr bwMode="auto">
              <a:xfrm>
                <a:off x="4128" y="2304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42"/>
              <p:cNvSpPr txBox="1">
                <a:spLocks noChangeArrowheads="1"/>
              </p:cNvSpPr>
              <p:nvPr/>
            </p:nvSpPr>
            <p:spPr bwMode="auto">
              <a:xfrm>
                <a:off x="4224" y="2736"/>
                <a:ext cx="3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/>
                  <a:t>h</a:t>
                </a:r>
                <a:r>
                  <a:rPr lang="en-US" sz="1400"/>
                  <a:t>1</a:t>
                </a:r>
              </a:p>
            </p:txBody>
          </p:sp>
        </p:grpSp>
        <p:grpSp>
          <p:nvGrpSpPr>
            <p:cNvPr id="9228" name="Group 43"/>
            <p:cNvGrpSpPr>
              <a:grpSpLocks/>
            </p:cNvGrpSpPr>
            <p:nvPr/>
          </p:nvGrpSpPr>
          <p:grpSpPr bwMode="auto">
            <a:xfrm>
              <a:off x="912" y="2304"/>
              <a:ext cx="432" cy="1152"/>
              <a:chOff x="4128" y="2304"/>
              <a:chExt cx="432" cy="1152"/>
            </a:xfrm>
          </p:grpSpPr>
          <p:sp>
            <p:nvSpPr>
              <p:cNvPr id="9229" name="Line 44"/>
              <p:cNvSpPr>
                <a:spLocks noChangeShapeType="1"/>
              </p:cNvSpPr>
              <p:nvPr/>
            </p:nvSpPr>
            <p:spPr bwMode="auto">
              <a:xfrm>
                <a:off x="4128" y="2304"/>
                <a:ext cx="0" cy="1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Text Box 45"/>
              <p:cNvSpPr txBox="1">
                <a:spLocks noChangeArrowheads="1"/>
              </p:cNvSpPr>
              <p:nvPr/>
            </p:nvSpPr>
            <p:spPr bwMode="auto">
              <a:xfrm>
                <a:off x="4224" y="2736"/>
                <a:ext cx="336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/>
                  <a:t>h</a:t>
                </a:r>
                <a:r>
                  <a:rPr lang="en-US" sz="1400"/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203" grpId="0" animBg="1"/>
      <p:bldP spid="82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8229600" cy="1066800"/>
          </a:xfrm>
        </p:spPr>
        <p:txBody>
          <a:bodyPr/>
          <a:lstStyle/>
          <a:p>
            <a:pPr eaLnBrk="1" hangingPunct="1"/>
            <a:r>
              <a:rPr lang="he-IL" sz="3200"/>
              <a:t>יש להשקיע יותר אנרגיה על מנת להרים  </a:t>
            </a:r>
            <a:r>
              <a:rPr lang="he-IL" sz="3200" b="1">
                <a:solidFill>
                  <a:srgbClr val="CC3300"/>
                </a:solidFill>
              </a:rPr>
              <a:t>גוף כבד</a:t>
            </a:r>
            <a:r>
              <a:rPr lang="he-IL" sz="3200"/>
              <a:t> לעומת גוף קל.</a:t>
            </a:r>
            <a:br>
              <a:rPr lang="he-IL" sz="4000"/>
            </a:br>
            <a:endParaRPr lang="en-US" sz="400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81000" y="1981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e-IL" sz="3200">
                <a:solidFill>
                  <a:schemeClr val="tx2"/>
                </a:solidFill>
              </a:rPr>
              <a:t>אם שני גופים נמצאים על </a:t>
            </a:r>
            <a:r>
              <a:rPr lang="he-IL" sz="3200">
                <a:solidFill>
                  <a:srgbClr val="CC3300"/>
                </a:solidFill>
              </a:rPr>
              <a:t>אותו גובה</a:t>
            </a:r>
            <a:r>
              <a:rPr lang="he-IL" sz="3200">
                <a:solidFill>
                  <a:schemeClr val="tx2"/>
                </a:solidFill>
              </a:rPr>
              <a:t>. ככל </a:t>
            </a:r>
            <a:r>
              <a:rPr lang="he-IL" sz="3200">
                <a:solidFill>
                  <a:srgbClr val="CC3300"/>
                </a:solidFill>
              </a:rPr>
              <a:t>כוח הכובד</a:t>
            </a:r>
            <a:r>
              <a:rPr lang="he-IL" sz="3200">
                <a:solidFill>
                  <a:schemeClr val="tx2"/>
                </a:solidFill>
              </a:rPr>
              <a:t> הפועל על הגוף גדול יותר כך </a:t>
            </a:r>
            <a:r>
              <a:rPr lang="he-IL" sz="3200">
                <a:solidFill>
                  <a:srgbClr val="CC3300"/>
                </a:solidFill>
              </a:rPr>
              <a:t>אנרגיית</a:t>
            </a:r>
            <a:r>
              <a:rPr lang="he-IL" sz="3200">
                <a:solidFill>
                  <a:schemeClr val="tx2"/>
                </a:solidFill>
              </a:rPr>
              <a:t> הגובה שלו גדולה יותר.</a:t>
            </a:r>
            <a:r>
              <a:rPr lang="he-IL" sz="4000">
                <a:solidFill>
                  <a:schemeClr val="tx2"/>
                </a:solidFill>
              </a:rPr>
              <a:t> </a:t>
            </a: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838200" y="3429000"/>
          <a:ext cx="7364413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3" imgW="1371600" imgH="253800" progId="Equation.3">
                  <p:embed/>
                </p:oleObj>
              </mc:Choice>
              <mc:Fallback>
                <p:oleObj name="Equation" r:id="rId3" imgW="1371600" imgH="253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429000"/>
                        <a:ext cx="7364413" cy="1365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609600" y="4876800"/>
          <a:ext cx="7881938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5" imgW="1638000" imgH="228600" progId="Equation.3">
                  <p:embed/>
                </p:oleObj>
              </mc:Choice>
              <mc:Fallback>
                <p:oleObj name="Equation" r:id="rId5" imgW="16380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876800"/>
                        <a:ext cx="7881938" cy="1101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90800" y="4419600"/>
            <a:ext cx="700088" cy="1066800"/>
            <a:chOff x="1479" y="2784"/>
            <a:chExt cx="441" cy="672"/>
          </a:xfrm>
        </p:grpSpPr>
        <p:sp>
          <p:nvSpPr>
            <p:cNvPr id="10258" name="AutoShape 3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Arc 4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Arc 5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191000" y="2590800"/>
            <a:ext cx="700088" cy="1066800"/>
            <a:chOff x="1479" y="2784"/>
            <a:chExt cx="441" cy="672"/>
          </a:xfrm>
        </p:grpSpPr>
        <p:sp>
          <p:nvSpPr>
            <p:cNvPr id="10255" name="AutoShape 7"/>
            <p:cNvSpPr>
              <a:spLocks noChangeArrowheads="1"/>
            </p:cNvSpPr>
            <p:nvPr/>
          </p:nvSpPr>
          <p:spPr bwMode="auto">
            <a:xfrm>
              <a:off x="1488" y="3024"/>
              <a:ext cx="432" cy="432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6" name="Arc 8"/>
            <p:cNvSpPr>
              <a:spLocks/>
            </p:cNvSpPr>
            <p:nvPr/>
          </p:nvSpPr>
          <p:spPr bwMode="auto">
            <a:xfrm>
              <a:off x="1680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Arc 9"/>
            <p:cNvSpPr>
              <a:spLocks/>
            </p:cNvSpPr>
            <p:nvPr/>
          </p:nvSpPr>
          <p:spPr bwMode="auto">
            <a:xfrm flipH="1">
              <a:off x="1479" y="2784"/>
              <a:ext cx="240" cy="24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3 h 21600"/>
                <a:gd name="T4" fmla="*/ 0 w 21600"/>
                <a:gd name="T5" fmla="*/ 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2895600" y="2895600"/>
            <a:ext cx="1143000" cy="1295400"/>
          </a:xfrm>
          <a:custGeom>
            <a:avLst/>
            <a:gdLst>
              <a:gd name="T0" fmla="*/ 42338623 w 21600"/>
              <a:gd name="T1" fmla="*/ 0 h 21600"/>
              <a:gd name="T2" fmla="*/ 42338623 w 21600"/>
              <a:gd name="T3" fmla="*/ 43728265 h 21600"/>
              <a:gd name="T4" fmla="*/ 5580750 w 21600"/>
              <a:gd name="T5" fmla="*/ 77688019 h 21600"/>
              <a:gd name="T6" fmla="*/ 60483755 w 21600"/>
              <a:gd name="T7" fmla="*/ 2186413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29 h 21600"/>
              <a:gd name="T14" fmla="*/ 19521 w 21600"/>
              <a:gd name="T15" fmla="*/ 802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0" y="0"/>
                </a:lnTo>
                <a:lnTo>
                  <a:pt x="15120" y="4129"/>
                </a:lnTo>
                <a:lnTo>
                  <a:pt x="12427" y="4129"/>
                </a:lnTo>
                <a:cubicBezTo>
                  <a:pt x="5564" y="4129"/>
                  <a:pt x="0" y="7724"/>
                  <a:pt x="0" y="12158"/>
                </a:cubicBezTo>
                <a:lnTo>
                  <a:pt x="0" y="21600"/>
                </a:lnTo>
                <a:lnTo>
                  <a:pt x="3986" y="21600"/>
                </a:lnTo>
                <a:lnTo>
                  <a:pt x="3986" y="12158"/>
                </a:lnTo>
                <a:cubicBezTo>
                  <a:pt x="3986" y="9878"/>
                  <a:pt x="7765" y="8029"/>
                  <a:pt x="12427" y="8029"/>
                </a:cubicBezTo>
                <a:lnTo>
                  <a:pt x="15120" y="8029"/>
                </a:lnTo>
                <a:lnTo>
                  <a:pt x="15120" y="1215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81000" y="3657600"/>
            <a:ext cx="8458200" cy="2286000"/>
            <a:chOff x="240" y="2304"/>
            <a:chExt cx="5328" cy="1440"/>
          </a:xfrm>
        </p:grpSpPr>
        <p:sp>
          <p:nvSpPr>
            <p:cNvPr id="10250" name="Rectangle 12" descr="Large confetti"/>
            <p:cNvSpPr>
              <a:spLocks noChangeArrowheads="1"/>
            </p:cNvSpPr>
            <p:nvPr/>
          </p:nvSpPr>
          <p:spPr bwMode="auto">
            <a:xfrm>
              <a:off x="240" y="3456"/>
              <a:ext cx="5328" cy="288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51" name="Group 13"/>
            <p:cNvGrpSpPr>
              <a:grpSpLocks/>
            </p:cNvGrpSpPr>
            <p:nvPr/>
          </p:nvGrpSpPr>
          <p:grpSpPr bwMode="auto">
            <a:xfrm>
              <a:off x="2160" y="2304"/>
              <a:ext cx="2256" cy="1152"/>
              <a:chOff x="3024" y="2304"/>
              <a:chExt cx="2256" cy="1152"/>
            </a:xfrm>
          </p:grpSpPr>
          <p:sp>
            <p:nvSpPr>
              <p:cNvPr id="10252" name="Rectangle 14"/>
              <p:cNvSpPr>
                <a:spLocks noChangeArrowheads="1"/>
              </p:cNvSpPr>
              <p:nvPr/>
            </p:nvSpPr>
            <p:spPr bwMode="auto">
              <a:xfrm>
                <a:off x="3024" y="2304"/>
                <a:ext cx="2256" cy="144"/>
              </a:xfrm>
              <a:prstGeom prst="rect">
                <a:avLst/>
              </a:prstGeom>
              <a:solidFill>
                <a:srgbClr val="DEE4B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3" name="Rectangle 15"/>
              <p:cNvSpPr>
                <a:spLocks noChangeArrowheads="1"/>
              </p:cNvSpPr>
              <p:nvPr/>
            </p:nvSpPr>
            <p:spPr bwMode="auto">
              <a:xfrm>
                <a:off x="3216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16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96" cy="100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410200" y="3657600"/>
            <a:ext cx="685800" cy="1828800"/>
            <a:chOff x="4128" y="2304"/>
            <a:chExt cx="432" cy="1152"/>
          </a:xfrm>
        </p:grpSpPr>
        <p:sp>
          <p:nvSpPr>
            <p:cNvPr id="10248" name="Line 18"/>
            <p:cNvSpPr>
              <a:spLocks noChangeShapeType="1"/>
            </p:cNvSpPr>
            <p:nvPr/>
          </p:nvSpPr>
          <p:spPr bwMode="auto">
            <a:xfrm>
              <a:off x="4128" y="2304"/>
              <a:ext cx="0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lg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Text Box 19"/>
            <p:cNvSpPr txBox="1">
              <a:spLocks noChangeArrowheads="1"/>
            </p:cNvSpPr>
            <p:nvPr/>
          </p:nvSpPr>
          <p:spPr bwMode="auto">
            <a:xfrm>
              <a:off x="4224" y="2736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h</a:t>
              </a:r>
              <a:r>
                <a:rPr lang="en-US" sz="1400"/>
                <a:t>1</a:t>
              </a:r>
            </a:p>
          </p:txBody>
        </p:sp>
      </p:grp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457200" y="838200"/>
            <a:ext cx="807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he-IL" sz="3200"/>
              <a:t>באיזה מהמקרים הושקעה אנרגיה רבה יותר ?</a:t>
            </a:r>
          </a:p>
          <a:p>
            <a:pPr marL="342900" indent="-342900" algn="r" rtl="1">
              <a:spcBef>
                <a:spcPct val="20000"/>
              </a:spcBef>
              <a:buFontTx/>
              <a:buChar char="•"/>
            </a:pPr>
            <a:r>
              <a:rPr lang="he-IL" sz="3200"/>
              <a:t>הניסוי בוצע על פני כדור הארץ</a:t>
            </a:r>
          </a:p>
          <a:p>
            <a:pPr marL="342900" indent="-342900" algn="r" rtl="1">
              <a:spcBef>
                <a:spcPct val="20000"/>
              </a:spcBef>
              <a:buFontTx/>
              <a:buChar char="•"/>
            </a:pPr>
            <a:r>
              <a:rPr lang="he-IL" sz="3200"/>
              <a:t>הניסוי בוצע על פני הירח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animBg="1"/>
      <p:bldP spid="1128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1925</Words>
  <Application>Microsoft Office PowerPoint</Application>
  <PresentationFormat>‫הצגה על המסך (4:3)</PresentationFormat>
  <Paragraphs>397</Paragraphs>
  <Slides>53</Slides>
  <Notes>0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53</vt:i4>
      </vt:variant>
    </vt:vector>
  </HeadingPairs>
  <TitlesOfParts>
    <vt:vector size="58" baseType="lpstr">
      <vt:lpstr>Arial</vt:lpstr>
      <vt:lpstr>Arial Black</vt:lpstr>
      <vt:lpstr>Wingdings</vt:lpstr>
      <vt:lpstr>Default Design</vt:lpstr>
      <vt:lpstr>Equation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כדי להרים אותו גוף לגובה רב יותר יש להשקיע יותר אנרגיה. </vt:lpstr>
      <vt:lpstr>מצגת של PowerPoint‏</vt:lpstr>
      <vt:lpstr>יש להשקיע יותר אנרגיה על מנת להרים  גוף כבד לעומת גוף קל.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חישוב אנרגיית גובה</vt:lpstr>
      <vt:lpstr>מצגת של PowerPoint‏</vt:lpstr>
      <vt:lpstr>מצגת של PowerPoint‏</vt:lpstr>
      <vt:lpstr>הגורמים המשפיעים על אנרגיית הגובה </vt:lpstr>
      <vt:lpstr>משקל </vt:lpstr>
      <vt:lpstr>מערכת השמש</vt:lpstr>
      <vt:lpstr>מה בין מסה ומשקל (השוואה ) </vt:lpstr>
      <vt:lpstr>יחידות מידה של מסה </vt:lpstr>
      <vt:lpstr>יחידת המידה ניוטון</vt:lpstr>
      <vt:lpstr>הנוסחה לחישוב משקל </vt:lpstr>
      <vt:lpstr>תרגול </vt:lpstr>
      <vt:lpstr>נוסחאות משקל </vt:lpstr>
      <vt:lpstr>תרגול </vt:lpstr>
      <vt:lpstr>טבלת כוכבי הלכת ועוצמות הכובד </vt:lpstr>
      <vt:lpstr>מצגת של PowerPoint‏</vt:lpstr>
      <vt:lpstr>תרגול </vt:lpstr>
      <vt:lpstr>תרגול </vt:lpstr>
      <vt:lpstr>לסיכום ניתן לומר:</vt:lpstr>
      <vt:lpstr>חשוב לדעת </vt:lpstr>
      <vt:lpstr>דוגמא לשאלה</vt:lpstr>
      <vt:lpstr>דוגמא לשאלה</vt:lpstr>
      <vt:lpstr>דוגמא לשאלה</vt:lpstr>
      <vt:lpstr>דוגמא לשאלה</vt:lpstr>
      <vt:lpstr>דוגמא לשאלה</vt:lpstr>
      <vt:lpstr>\</vt:lpstr>
      <vt:lpstr>מצגת של PowerPoint‏</vt:lpstr>
      <vt:lpstr>מצגת של PowerPoint‏</vt:lpstr>
      <vt:lpstr>רמת היחוס</vt:lpstr>
      <vt:lpstr>רמת  הייחוס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Liat</dc:creator>
  <cp:lastModifiedBy>Liat</cp:lastModifiedBy>
  <cp:revision>14</cp:revision>
  <dcterms:created xsi:type="dcterms:W3CDTF">2020-09-13T17:30:06Z</dcterms:created>
  <dcterms:modified xsi:type="dcterms:W3CDTF">2020-10-14T07:53:37Z</dcterms:modified>
</cp:coreProperties>
</file>