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4"/>
  </p:sldMasterIdLst>
  <p:notesMasterIdLst>
    <p:notesMasterId r:id="rId46"/>
  </p:notesMasterIdLst>
  <p:sldIdLst>
    <p:sldId id="260" r:id="rId5"/>
    <p:sldId id="261" r:id="rId6"/>
    <p:sldId id="262" r:id="rId7"/>
    <p:sldId id="263" r:id="rId8"/>
    <p:sldId id="265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4" r:id="rId18"/>
    <p:sldId id="273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34" autoAdjust="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18A437-91FB-4FB3-8FC2-9F674E6A454F}" type="datetimeFigureOut">
              <a:rPr lang="en-US" smtClean="0"/>
              <a:t>8/14/2020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937A20-946F-4FE9-9157-769BA906E7B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62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19745A9D-2034-43A0-8CC4-56A06FE630E6}" type="datetime1">
              <a:rPr lang="en-US" smtClean="0"/>
              <a:t>8/14/2020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CFF6F-0C74-4A13-B58B-0388B11F7BDF}" type="datetime1">
              <a:rPr lang="en-US" smtClean="0"/>
              <a:t>8/14/2020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47B6B-C82D-452C-9AF5-AE113117096C}" type="datetime1">
              <a:rPr lang="en-US" smtClean="0"/>
              <a:t>8/14/2020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BADD5-4D46-4D60-8999-54D1907EC62B}" type="datetime1">
              <a:rPr lang="en-US" smtClean="0"/>
              <a:t>8/14/2020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8AF52-A35B-49D6-9AAE-59CF99BF4750}" type="datetime1">
              <a:rPr lang="en-US" smtClean="0"/>
              <a:t>8/14/2020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FB979-2F5C-40FA-A13F-B6A00A8AA685}" type="datetime1">
              <a:rPr lang="en-US" smtClean="0"/>
              <a:t>8/14/2020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A4F0F-ADD7-41EA-8DC2-2E2A3502B34E}" type="datetime1">
              <a:rPr lang="en-US" smtClean="0"/>
              <a:t>8/14/2020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CAA22-1073-4951-A48E-333A90A082F4}" type="datetime1">
              <a:rPr lang="en-US" smtClean="0"/>
              <a:t>8/14/2020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11681-0DF0-4920-8B35-57C3BE1FE277}" type="datetime1">
              <a:rPr lang="en-US" smtClean="0"/>
              <a:t>8/14/2020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02C64-F8A6-4C16-A190-2317293DBE5C}" type="datetime1">
              <a:rPr lang="en-US" smtClean="0"/>
              <a:t>8/14/2020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F90C348E-FFE0-4E6D-ADF6-D74F6D9755A2}" type="datetime1">
              <a:rPr lang="en-US" smtClean="0"/>
              <a:t>8/14/2020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EF20994C-E75A-463D-B1FB-9A4B00C17887}" type="datetime1">
              <a:rPr lang="en-US" smtClean="0"/>
              <a:t>8/14/2020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player.vimeo.com/external/336506003.hd.mp4?s=dc9d2e09b312daedf2ede0c1974b06bbb94d59cf&amp;profile_id=174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FE50961-0F1B-484C-85BC-4BD16B9FF9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erial view of skyscrapers&#10;">
            <a:extLst>
              <a:ext uri="{FF2B5EF4-FFF2-40B4-BE49-F238E27FC236}">
                <a16:creationId xmlns:a16="http://schemas.microsoft.com/office/drawing/2014/main" id="{C2E432BE-5B0D-44E9-8E24-37DD769DEA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7320" b="841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F7B797-3BDC-40F9-8E80-CB0B0C1303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270" y="770467"/>
            <a:ext cx="11966713" cy="3352800"/>
          </a:xfrm>
        </p:spPr>
        <p:txBody>
          <a:bodyPr>
            <a:noAutofit/>
          </a:bodyPr>
          <a:lstStyle/>
          <a:p>
            <a:r>
              <a:rPr lang="he-IL" sz="7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אנרגיית גובה </a:t>
            </a:r>
            <a:br>
              <a:rPr lang="he-IL" sz="7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e-IL" sz="7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(אנרגייה פוטנציאלית כובדית) </a:t>
            </a:r>
            <a:br>
              <a:rPr lang="he-IL" sz="8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e-IL" sz="5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גורמים משפיעים, משקל וחישובים</a:t>
            </a:r>
            <a:endParaRPr lang="en-US" sz="5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02D97B-B3A5-4723-92DA-D3BB12BDEC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/>
          <a:p>
            <a:r>
              <a:rPr lang="he-IL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חן דויטש</a:t>
            </a:r>
            <a:endParaRPr lang="en-US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03475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BB0D7-BD33-4A5E-8212-4AB72867D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תרגול המרת יחידות מסה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54F69D-749B-42D8-9607-C4343B59FC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137" y="2817177"/>
            <a:ext cx="10753725" cy="3766185"/>
          </a:xfrm>
        </p:spPr>
        <p:txBody>
          <a:bodyPr/>
          <a:lstStyle/>
          <a:p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השלימו את המסות השונות בטבלה:</a:t>
            </a:r>
          </a:p>
          <a:p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1B23FB-B98F-4E89-81B8-49BF87E005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1477" y="343485"/>
            <a:ext cx="5598662" cy="3149247"/>
          </a:xfrm>
          <a:prstGeom prst="rect">
            <a:avLst/>
          </a:prstGeom>
        </p:spPr>
      </p:pic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64911C03-5F4B-4A6E-A578-FFE7A8ED3A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6085089"/>
              </p:ext>
            </p:extLst>
          </p:nvPr>
        </p:nvGraphicFramePr>
        <p:xfrm>
          <a:off x="906584" y="3648780"/>
          <a:ext cx="8128000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415230245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73724121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810619909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854358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he-IL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טון </a:t>
                      </a:r>
                      <a:endParaRPr lang="en-US" sz="2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e-IL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קילוגרם</a:t>
                      </a:r>
                      <a:endParaRPr lang="en-US" sz="2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e-IL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גרם</a:t>
                      </a:r>
                      <a:endParaRPr lang="en-US" sz="2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e-IL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מיליגרם</a:t>
                      </a:r>
                      <a:endParaRPr lang="en-US" sz="2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03601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e-IL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2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24751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e-IL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9500</a:t>
                      </a:r>
                      <a:endParaRPr lang="en-US" sz="2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83759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4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e-IL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12,000,000</a:t>
                      </a:r>
                      <a:endParaRPr lang="en-US" sz="2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70014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4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e-IL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100,000</a:t>
                      </a:r>
                      <a:endParaRPr lang="en-US" sz="2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51645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67098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E64B7D-A79E-4EDD-B5CF-570D892DD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174" y="106022"/>
            <a:ext cx="10772775" cy="1658198"/>
          </a:xfrm>
        </p:spPr>
        <p:txBody>
          <a:bodyPr/>
          <a:lstStyle/>
          <a:p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יחידת המידה ניוטון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45819E-981F-4937-B697-43FE7682D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174" y="1130697"/>
            <a:ext cx="10753725" cy="3766185"/>
          </a:xfrm>
        </p:spPr>
        <p:txBody>
          <a:bodyPr/>
          <a:lstStyle/>
          <a:p>
            <a:pPr algn="r" rtl="1">
              <a:buFont typeface="Wingdings" panose="05000000000000000000" pitchFamily="2" charset="2"/>
              <a:buChar char="q"/>
            </a:pPr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ניוטון- המשקל של מסה בת 100 גרם על פני כדור הארץ. </a:t>
            </a:r>
          </a:p>
          <a:p>
            <a:pPr algn="r" rtl="1">
              <a:buFont typeface="Wingdings" panose="05000000000000000000" pitchFamily="2" charset="2"/>
              <a:buChar char="q"/>
            </a:pPr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לגוף בעל מסה של 1 קילוגרם (1000 גרם) יהיה משקל של 10 ניוטון. </a:t>
            </a:r>
          </a:p>
          <a:p>
            <a:pPr algn="r" rtl="1">
              <a:buFont typeface="Wingdings" panose="05000000000000000000" pitchFamily="2" charset="2"/>
              <a:buChar char="q"/>
            </a:pPr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במילים אחרות:                         </a:t>
            </a:r>
          </a:p>
          <a:p>
            <a:pPr marL="0" indent="0" algn="r" rtl="1">
              <a:buNone/>
            </a:pPr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מסה    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10    =  המשקל על כדור הארץ</a:t>
            </a:r>
          </a:p>
          <a:p>
            <a:pPr marL="0" indent="0" algn="ctr" rtl="1">
              <a:buNone/>
            </a:pPr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</a:t>
            </a:r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W=10Xm</a:t>
            </a:r>
          </a:p>
          <a:p>
            <a:pPr marL="0" indent="0" algn="ctr" rtl="1">
              <a:buNone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Apples, Apple, Newton, Tree, Apple Tree">
            <a:extLst>
              <a:ext uri="{FF2B5EF4-FFF2-40B4-BE49-F238E27FC236}">
                <a16:creationId xmlns:a16="http://schemas.microsoft.com/office/drawing/2014/main" id="{D14D69F4-4946-4E3D-84FF-6C179DF0D8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1" y="3669878"/>
            <a:ext cx="5753099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8F6847C-91CA-474E-9896-B08172EBA27E}"/>
              </a:ext>
            </a:extLst>
          </p:cNvPr>
          <p:cNvSpPr txBox="1"/>
          <p:nvPr/>
        </p:nvSpPr>
        <p:spPr>
          <a:xfrm>
            <a:off x="1810631" y="6304004"/>
            <a:ext cx="4628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b="1" dirty="0">
                <a:latin typeface="Arial" panose="020B0604020202020204" pitchFamily="34" charset="0"/>
                <a:cs typeface="Arial" panose="020B0604020202020204" pitchFamily="34" charset="0"/>
              </a:rPr>
              <a:t>אייזק ניוטון 1642-1727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F16791E-0820-4236-B2B4-6FE97EB8DB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3364" y="3669879"/>
            <a:ext cx="2285537" cy="3188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6733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4E03C6-53BF-4CA5-8CF3-3D153146E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הנוסחא לחישוב משקל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7EF6EA-B2D0-4EF1-803F-F6420386C3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 rtl="1">
              <a:buNone/>
            </a:pPr>
            <a:r>
              <a:rPr lang="en-GB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W=mg</a:t>
            </a:r>
            <a:r>
              <a:rPr lang="he-I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GB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 rtl="1">
              <a:buNone/>
            </a:pPr>
            <a:endParaRPr lang="he-I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 rtl="1">
              <a:buNone/>
            </a:pPr>
            <a:endParaRPr lang="he-I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 rtl="1">
              <a:buNone/>
            </a:pPr>
            <a:endParaRPr lang="he-I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 rtl="1">
              <a:buNone/>
            </a:pPr>
            <a:endParaRPr lang="he-I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 rtl="1">
              <a:buNone/>
            </a:pPr>
            <a:endParaRPr lang="he-I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 rtl="1">
              <a:buNone/>
            </a:pPr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ניוטון לק"ג</a:t>
            </a:r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g=10 </a:t>
            </a:r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e-I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(בכדור הארץ)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5CF485-361F-4678-8CC4-99E1513ED8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67375"/>
            <a:ext cx="4514850" cy="1190625"/>
          </a:xfrm>
          <a:prstGeom prst="rect">
            <a:avLst/>
          </a:prstGeom>
        </p:spPr>
      </p:pic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BB211773-8C2D-4C77-BA48-30FF401F7A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2213280"/>
              </p:ext>
            </p:extLst>
          </p:nvPr>
        </p:nvGraphicFramePr>
        <p:xfrm>
          <a:off x="1074222" y="2824798"/>
          <a:ext cx="9209466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9822">
                  <a:extLst>
                    <a:ext uri="{9D8B030D-6E8A-4147-A177-3AD203B41FA5}">
                      <a16:colId xmlns:a16="http://schemas.microsoft.com/office/drawing/2014/main" val="2134648823"/>
                    </a:ext>
                  </a:extLst>
                </a:gridCol>
                <a:gridCol w="3069822">
                  <a:extLst>
                    <a:ext uri="{9D8B030D-6E8A-4147-A177-3AD203B41FA5}">
                      <a16:colId xmlns:a16="http://schemas.microsoft.com/office/drawing/2014/main" val="556278036"/>
                    </a:ext>
                  </a:extLst>
                </a:gridCol>
                <a:gridCol w="3069822">
                  <a:extLst>
                    <a:ext uri="{9D8B030D-6E8A-4147-A177-3AD203B41FA5}">
                      <a16:colId xmlns:a16="http://schemas.microsoft.com/office/drawing/2014/main" val="36500479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</a:t>
                      </a:r>
                      <a:endParaRPr lang="en-US" sz="3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76317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e-IL" sz="3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משקל הגוף</a:t>
                      </a:r>
                      <a:endParaRPr lang="en-US" sz="3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3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מסת הגוף</a:t>
                      </a:r>
                      <a:endParaRPr lang="en-US" sz="3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3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עוצמת הכובד של כוכב הלכת</a:t>
                      </a:r>
                      <a:endParaRPr lang="en-US" sz="3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38484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e-IL" sz="3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ניוטון</a:t>
                      </a:r>
                      <a:endParaRPr lang="en-US" sz="3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3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ק"ג</a:t>
                      </a:r>
                      <a:endParaRPr lang="en-US" sz="3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3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ניוטון לק"ג</a:t>
                      </a:r>
                      <a:endParaRPr lang="en-US" sz="3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56010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89582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BA426-0188-422C-A134-C66791606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תרגול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23CB97-E1BD-4110-9F91-E9E121CD49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137" y="934085"/>
            <a:ext cx="10753725" cy="3766185"/>
          </a:xfrm>
        </p:spPr>
        <p:txBody>
          <a:bodyPr/>
          <a:lstStyle/>
          <a:p>
            <a:pPr algn="r" rtl="1">
              <a:buFont typeface="Wingdings" panose="05000000000000000000" pitchFamily="2" charset="2"/>
              <a:buChar char="q"/>
            </a:pPr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המסה של נער היא 50 ק"ג . חשבו את משקלו על פני כדור הארץ.</a:t>
            </a:r>
          </a:p>
          <a:p>
            <a:pPr marL="0" indent="0" algn="r" rtl="1">
              <a:buNone/>
            </a:pPr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ק"ג</a:t>
            </a:r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m=50 </a:t>
            </a:r>
            <a:endParaRPr lang="he-I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 rtl="1">
              <a:buNone/>
            </a:pPr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ניוטון לק"ג </a:t>
            </a:r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g=10</a:t>
            </a:r>
            <a:endParaRPr lang="he-I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 rtl="1">
              <a:buNone/>
            </a:pPr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W=?</a:t>
            </a:r>
          </a:p>
          <a:p>
            <a:pPr marL="0" indent="0" algn="r" rtl="1">
              <a:buNone/>
            </a:pPr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W=mg</a:t>
            </a:r>
            <a:endParaRPr lang="he-I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 rtl="1">
              <a:buNone/>
            </a:pPr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ניוטון</a:t>
            </a:r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W=50x10= 500 </a:t>
            </a:r>
            <a:endParaRPr lang="he-I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 rtl="1">
              <a:buNone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26EBC8C4-65DF-4A25-9975-1619F23DA7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7761099"/>
              </p:ext>
            </p:extLst>
          </p:nvPr>
        </p:nvGraphicFramePr>
        <p:xfrm>
          <a:off x="279538" y="4128982"/>
          <a:ext cx="10772776" cy="164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41888">
                  <a:extLst>
                    <a:ext uri="{9D8B030D-6E8A-4147-A177-3AD203B41FA5}">
                      <a16:colId xmlns:a16="http://schemas.microsoft.com/office/drawing/2014/main" val="1472288644"/>
                    </a:ext>
                  </a:extLst>
                </a:gridCol>
                <a:gridCol w="2305878">
                  <a:extLst>
                    <a:ext uri="{9D8B030D-6E8A-4147-A177-3AD203B41FA5}">
                      <a16:colId xmlns:a16="http://schemas.microsoft.com/office/drawing/2014/main" val="3074867125"/>
                    </a:ext>
                  </a:extLst>
                </a:gridCol>
                <a:gridCol w="1931816">
                  <a:extLst>
                    <a:ext uri="{9D8B030D-6E8A-4147-A177-3AD203B41FA5}">
                      <a16:colId xmlns:a16="http://schemas.microsoft.com/office/drawing/2014/main" val="1960758361"/>
                    </a:ext>
                  </a:extLst>
                </a:gridCol>
                <a:gridCol w="2693194">
                  <a:extLst>
                    <a:ext uri="{9D8B030D-6E8A-4147-A177-3AD203B41FA5}">
                      <a16:colId xmlns:a16="http://schemas.microsoft.com/office/drawing/2014/main" val="198008215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e-IL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חישובים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נוסחא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צ"ל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נתון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70396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W=50x10= 500 </a:t>
                      </a:r>
                      <a:r>
                        <a:rPr lang="he-IL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ניוטון</a:t>
                      </a:r>
                    </a:p>
                    <a:p>
                      <a:pPr algn="ctr"/>
                      <a:r>
                        <a:rPr lang="he-IL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משקל הנער על כדור הארץ 500 ניוטון</a:t>
                      </a:r>
                      <a:endParaRPr lang="en-US" sz="2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W=mg</a:t>
                      </a:r>
                      <a:endParaRPr lang="he-IL" sz="2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W=?</a:t>
                      </a:r>
                    </a:p>
                    <a:p>
                      <a:pPr algn="ctr"/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 rtl="1">
                        <a:buNone/>
                      </a:pPr>
                      <a:r>
                        <a:rPr lang="he-IL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ק"ג</a:t>
                      </a:r>
                      <a:r>
                        <a:rPr lang="en-GB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m=50 </a:t>
                      </a:r>
                      <a:endParaRPr lang="he-IL" sz="2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indent="0" algn="ctr" rtl="1">
                        <a:buNone/>
                      </a:pPr>
                      <a:r>
                        <a:rPr lang="he-IL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ניוטון לק"ג </a:t>
                      </a:r>
                      <a:r>
                        <a:rPr lang="en-GB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g=10</a:t>
                      </a:r>
                      <a:endParaRPr lang="he-IL" sz="2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86089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389392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5FFAE-34F7-4756-A5A1-CC98D180B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נוסחאות משקל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AA6B0D-6B56-43E0-8DBF-0C30A78152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882" y="1958672"/>
            <a:ext cx="10753725" cy="2096494"/>
          </a:xfrm>
        </p:spPr>
        <p:txBody>
          <a:bodyPr>
            <a:normAutofit/>
          </a:bodyPr>
          <a:lstStyle/>
          <a:p>
            <a:r>
              <a:rPr lang="en-GB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W=mg</a:t>
            </a:r>
            <a:r>
              <a:rPr lang="he-I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חישוב של משקל  </a:t>
            </a:r>
            <a:endParaRPr lang="en-GB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m=</a:t>
            </a:r>
            <a:r>
              <a:rPr lang="en-GB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W:g</a:t>
            </a:r>
            <a:r>
              <a:rPr lang="he-I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חישוב של מסה  </a:t>
            </a:r>
            <a:endParaRPr lang="en-GB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g=</a:t>
            </a:r>
            <a:r>
              <a:rPr lang="en-GB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W:m</a:t>
            </a:r>
            <a:r>
              <a:rPr lang="he-I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חישוב של עוצמת הכובד (ומציאת כוכב הלכת)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7EB0BDE6-7710-42B1-A2B1-94852BC187A8}"/>
              </a:ext>
            </a:extLst>
          </p:cNvPr>
          <p:cNvSpPr/>
          <p:nvPr/>
        </p:nvSpPr>
        <p:spPr>
          <a:xfrm>
            <a:off x="2902226" y="4055166"/>
            <a:ext cx="2491409" cy="2467554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6229FD7-7631-4FA2-B58B-D54CB9504B30}"/>
              </a:ext>
            </a:extLst>
          </p:cNvPr>
          <p:cNvCxnSpPr>
            <a:stCxn id="4" idx="1"/>
            <a:endCxn id="4" idx="5"/>
          </p:cNvCxnSpPr>
          <p:nvPr/>
        </p:nvCxnSpPr>
        <p:spPr>
          <a:xfrm>
            <a:off x="3525078" y="5288943"/>
            <a:ext cx="124570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3D00BE6-AFCB-45BF-929F-0BE624892432}"/>
              </a:ext>
            </a:extLst>
          </p:cNvPr>
          <p:cNvCxnSpPr>
            <a:endCxn id="4" idx="3"/>
          </p:cNvCxnSpPr>
          <p:nvPr/>
        </p:nvCxnSpPr>
        <p:spPr>
          <a:xfrm>
            <a:off x="4121426" y="5287617"/>
            <a:ext cx="26505" cy="123510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58CB051-4A3F-4681-AFF8-1FB3AFF1E94C}"/>
              </a:ext>
            </a:extLst>
          </p:cNvPr>
          <p:cNvSpPr txBox="1"/>
          <p:nvPr/>
        </p:nvSpPr>
        <p:spPr>
          <a:xfrm>
            <a:off x="4015409" y="4757530"/>
            <a:ext cx="490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F6E1745-D1FC-4485-8D52-74D7701A2501}"/>
              </a:ext>
            </a:extLst>
          </p:cNvPr>
          <p:cNvSpPr txBox="1"/>
          <p:nvPr/>
        </p:nvSpPr>
        <p:spPr>
          <a:xfrm>
            <a:off x="3392557" y="5952601"/>
            <a:ext cx="543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A0A963-3C0E-4C22-B2F8-E4D23E223222}"/>
              </a:ext>
            </a:extLst>
          </p:cNvPr>
          <p:cNvSpPr txBox="1"/>
          <p:nvPr/>
        </p:nvSpPr>
        <p:spPr>
          <a:xfrm>
            <a:off x="4260573" y="5947300"/>
            <a:ext cx="543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932DC6-C495-4960-BB66-8253FB012A4C}"/>
              </a:ext>
            </a:extLst>
          </p:cNvPr>
          <p:cNvSpPr txBox="1"/>
          <p:nvPr/>
        </p:nvSpPr>
        <p:spPr>
          <a:xfrm>
            <a:off x="5579164" y="5579165"/>
            <a:ext cx="6612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b="1" dirty="0">
                <a:latin typeface="Arial" panose="020B0604020202020204" pitchFamily="34" charset="0"/>
                <a:cs typeface="Arial" panose="020B0604020202020204" pitchFamily="34" charset="0"/>
              </a:rPr>
              <a:t>בכל פעם שמבקשים לחשב את אחד הגורמים נסתיר אותו בכף היד ונבצע פעולה חשבונית עם יתר הגורמים הגלויים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A94E64A-8F24-4CDE-BAFB-C8CBAAC02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3096" y="0"/>
            <a:ext cx="3988904" cy="2826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7567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BA426-0188-422C-A134-C66791606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תרגול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23CB97-E1BD-4110-9F91-E9E121CD49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137" y="934085"/>
            <a:ext cx="10753725" cy="3766185"/>
          </a:xfrm>
        </p:spPr>
        <p:txBody>
          <a:bodyPr/>
          <a:lstStyle/>
          <a:p>
            <a:pPr algn="r" rtl="1">
              <a:buFont typeface="Wingdings" panose="05000000000000000000" pitchFamily="2" charset="2"/>
              <a:buChar char="q"/>
            </a:pPr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משקלו של סלע בכדור הארץ הוא 2200 ניוטון . חשבו את מסת הסלע .</a:t>
            </a:r>
          </a:p>
          <a:p>
            <a:pPr marL="0" indent="0" algn="r" rtl="1">
              <a:buNone/>
            </a:pPr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ניוטון </a:t>
            </a:r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W=2200</a:t>
            </a:r>
            <a:endParaRPr lang="he-I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 rtl="1">
              <a:buNone/>
            </a:pPr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ניוטון לק"ג </a:t>
            </a:r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g=10</a:t>
            </a:r>
            <a:endParaRPr lang="he-I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 rtl="1">
              <a:buNone/>
            </a:pPr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m=?</a:t>
            </a:r>
          </a:p>
          <a:p>
            <a:pPr marL="0" indent="0" algn="r" rtl="1">
              <a:buNone/>
            </a:pPr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m=</a:t>
            </a:r>
            <a:r>
              <a:rPr lang="en-GB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W:g</a:t>
            </a:r>
            <a:endParaRPr lang="he-I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 rtl="1">
              <a:buNone/>
            </a:pPr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ק"ג </a:t>
            </a:r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m=2200:10=220</a:t>
            </a:r>
            <a:endParaRPr lang="he-I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 rtl="1">
              <a:buNone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26EBC8C4-65DF-4A25-9975-1619F23DA7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169710"/>
              </p:ext>
            </p:extLst>
          </p:nvPr>
        </p:nvGraphicFramePr>
        <p:xfrm>
          <a:off x="504825" y="4115730"/>
          <a:ext cx="10772776" cy="164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41888">
                  <a:extLst>
                    <a:ext uri="{9D8B030D-6E8A-4147-A177-3AD203B41FA5}">
                      <a16:colId xmlns:a16="http://schemas.microsoft.com/office/drawing/2014/main" val="1472288644"/>
                    </a:ext>
                  </a:extLst>
                </a:gridCol>
                <a:gridCol w="2305878">
                  <a:extLst>
                    <a:ext uri="{9D8B030D-6E8A-4147-A177-3AD203B41FA5}">
                      <a16:colId xmlns:a16="http://schemas.microsoft.com/office/drawing/2014/main" val="3074867125"/>
                    </a:ext>
                  </a:extLst>
                </a:gridCol>
                <a:gridCol w="1931816">
                  <a:extLst>
                    <a:ext uri="{9D8B030D-6E8A-4147-A177-3AD203B41FA5}">
                      <a16:colId xmlns:a16="http://schemas.microsoft.com/office/drawing/2014/main" val="1960758361"/>
                    </a:ext>
                  </a:extLst>
                </a:gridCol>
                <a:gridCol w="2693194">
                  <a:extLst>
                    <a:ext uri="{9D8B030D-6E8A-4147-A177-3AD203B41FA5}">
                      <a16:colId xmlns:a16="http://schemas.microsoft.com/office/drawing/2014/main" val="198008215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e-IL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חישובים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נוסחא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צ"ל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נתון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70396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r" rtl="1">
                        <a:buNone/>
                      </a:pPr>
                      <a:r>
                        <a:rPr lang="he-IL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ק"ג </a:t>
                      </a:r>
                      <a:r>
                        <a:rPr lang="en-GB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m=2200:10=220</a:t>
                      </a:r>
                      <a:endParaRPr lang="he-IL" sz="2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indent="0" algn="r" rtl="1">
                        <a:buNone/>
                      </a:pPr>
                      <a:r>
                        <a:rPr lang="he-IL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מסת הסלע 220 ק"ג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r" rtl="1">
                        <a:buNone/>
                      </a:pPr>
                      <a:r>
                        <a:rPr lang="en-GB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m=</a:t>
                      </a:r>
                      <a:r>
                        <a:rPr lang="en-GB" sz="2400" b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W:g</a:t>
                      </a:r>
                      <a:endParaRPr lang="he-IL" sz="2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r" rtl="1">
                        <a:buNone/>
                      </a:pPr>
                      <a:r>
                        <a:rPr lang="en-GB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m=?</a:t>
                      </a:r>
                    </a:p>
                    <a:p>
                      <a:pPr algn="ctr"/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r" rtl="1">
                        <a:buNone/>
                      </a:pPr>
                      <a:r>
                        <a:rPr lang="he-IL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ניוטון </a:t>
                      </a:r>
                      <a:r>
                        <a:rPr lang="en-GB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W=2200</a:t>
                      </a:r>
                      <a:endParaRPr lang="he-IL" sz="2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indent="0" algn="ctr" rtl="1">
                        <a:buNone/>
                      </a:pPr>
                      <a:r>
                        <a:rPr lang="he-IL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ניוטון לק"ג </a:t>
                      </a:r>
                      <a:r>
                        <a:rPr lang="en-GB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g=10</a:t>
                      </a:r>
                      <a:endParaRPr lang="he-IL" sz="2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86089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1906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3666F-31D3-4AE0-A35D-39584A368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442" y="249237"/>
            <a:ext cx="10772775" cy="931702"/>
          </a:xfrm>
        </p:spPr>
        <p:txBody>
          <a:bodyPr/>
          <a:lstStyle/>
          <a:p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טבלת כוכבי הלכת ועוצמות הכובד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85D89B93-A949-4D05-97C7-6D81DC205C9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08894157"/>
              </p:ext>
            </p:extLst>
          </p:nvPr>
        </p:nvGraphicFramePr>
        <p:xfrm>
          <a:off x="458442" y="1471003"/>
          <a:ext cx="10753724" cy="487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58195">
                  <a:extLst>
                    <a:ext uri="{9D8B030D-6E8A-4147-A177-3AD203B41FA5}">
                      <a16:colId xmlns:a16="http://schemas.microsoft.com/office/drawing/2014/main" val="3713500123"/>
                    </a:ext>
                  </a:extLst>
                </a:gridCol>
                <a:gridCol w="3995529">
                  <a:extLst>
                    <a:ext uri="{9D8B030D-6E8A-4147-A177-3AD203B41FA5}">
                      <a16:colId xmlns:a16="http://schemas.microsoft.com/office/drawing/2014/main" val="144474575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e-IL" sz="2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עוצמת הכובד בניוטון לק"ג</a:t>
                      </a:r>
                      <a:endParaRPr lang="en-US" sz="2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כוכב הלכת </a:t>
                      </a:r>
                      <a:endParaRPr lang="en-US" sz="2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96920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e-IL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274</a:t>
                      </a:r>
                      <a:endParaRPr lang="en-U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השמש </a:t>
                      </a:r>
                      <a:endParaRPr lang="en-U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31994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e-IL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3.78</a:t>
                      </a:r>
                      <a:endParaRPr lang="en-U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מרקורי</a:t>
                      </a:r>
                      <a:endParaRPr lang="en-U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09928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e-IL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8.6</a:t>
                      </a:r>
                      <a:endParaRPr lang="en-U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נוגה (ונוס)</a:t>
                      </a:r>
                      <a:endParaRPr lang="en-U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8824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e-IL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כדור הארץ</a:t>
                      </a:r>
                      <a:endParaRPr lang="en-U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28296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e-IL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1.7</a:t>
                      </a:r>
                      <a:endParaRPr lang="en-U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ירח </a:t>
                      </a:r>
                      <a:endParaRPr lang="en-U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33415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e-IL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3.72</a:t>
                      </a:r>
                      <a:endParaRPr lang="en-U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מאדים (מארס)</a:t>
                      </a:r>
                      <a:endParaRPr lang="en-U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12037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e-IL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22.9</a:t>
                      </a:r>
                      <a:endParaRPr lang="en-U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צדק (יופיטר)</a:t>
                      </a:r>
                      <a:endParaRPr lang="en-U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69005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e-IL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9.05</a:t>
                      </a:r>
                      <a:endParaRPr lang="en-U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שבתאי (סטורן)</a:t>
                      </a:r>
                      <a:endParaRPr lang="en-U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686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e-IL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7.77</a:t>
                      </a:r>
                      <a:endParaRPr lang="en-U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אורונוס</a:t>
                      </a:r>
                      <a:endParaRPr lang="en-U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23579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e-IL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en-U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נפטון</a:t>
                      </a:r>
                      <a:endParaRPr lang="en-U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8097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e-IL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</a:t>
                      </a:r>
                      <a:endParaRPr lang="en-U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פלוטו</a:t>
                      </a:r>
                      <a:endParaRPr lang="en-U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588711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98E60AB-52E4-44A1-9EBF-BD9EEA08D16B}"/>
              </a:ext>
            </a:extLst>
          </p:cNvPr>
          <p:cNvSpPr txBox="1"/>
          <p:nvPr/>
        </p:nvSpPr>
        <p:spPr>
          <a:xfrm>
            <a:off x="4220817" y="6358467"/>
            <a:ext cx="7209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בספר הלימוד "עולם של אנרגיה" עמ' 71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86063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A44B-5330-4890-B2FE-9CC4FE2D2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C2BAFB-B2A3-4242-9278-1A8CA6893F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8984A-B38A-4F3B-9570-18BD22AE59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182" y="384312"/>
            <a:ext cx="9236765" cy="557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7885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BA426-0188-422C-A134-C66791606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תרגול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23CB97-E1BD-4110-9F91-E9E121CD49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137" y="934085"/>
            <a:ext cx="10753725" cy="3766185"/>
          </a:xfrm>
        </p:spPr>
        <p:txBody>
          <a:bodyPr/>
          <a:lstStyle/>
          <a:p>
            <a:pPr algn="r" rtl="1">
              <a:buFont typeface="Wingdings" panose="05000000000000000000" pitchFamily="2" charset="2"/>
              <a:buChar char="q"/>
            </a:pPr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משקלו על פני כדור הארץ של אסטרונאוט עם ציודו הוא 1200 ניוטון.</a:t>
            </a:r>
          </a:p>
          <a:p>
            <a:pPr marL="0" indent="0" algn="r" rtl="1">
              <a:buNone/>
            </a:pPr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א. חשבו את משקלו על הירח</a:t>
            </a:r>
          </a:p>
          <a:p>
            <a:pPr marL="0" indent="0" algn="r" rtl="1">
              <a:buNone/>
            </a:pPr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ב. חשבו את משקלו על השמש </a:t>
            </a:r>
          </a:p>
          <a:p>
            <a:pPr marL="0" indent="0" algn="r" rtl="1">
              <a:buNone/>
            </a:pPr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ג. חשבו את משקלו על פלוטו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26EBC8C4-65DF-4A25-9975-1619F23DA7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0938595"/>
              </p:ext>
            </p:extLst>
          </p:nvPr>
        </p:nvGraphicFramePr>
        <p:xfrm>
          <a:off x="279538" y="4128982"/>
          <a:ext cx="10772776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41888">
                  <a:extLst>
                    <a:ext uri="{9D8B030D-6E8A-4147-A177-3AD203B41FA5}">
                      <a16:colId xmlns:a16="http://schemas.microsoft.com/office/drawing/2014/main" val="1472288644"/>
                    </a:ext>
                  </a:extLst>
                </a:gridCol>
                <a:gridCol w="2305878">
                  <a:extLst>
                    <a:ext uri="{9D8B030D-6E8A-4147-A177-3AD203B41FA5}">
                      <a16:colId xmlns:a16="http://schemas.microsoft.com/office/drawing/2014/main" val="3074867125"/>
                    </a:ext>
                  </a:extLst>
                </a:gridCol>
                <a:gridCol w="1931816">
                  <a:extLst>
                    <a:ext uri="{9D8B030D-6E8A-4147-A177-3AD203B41FA5}">
                      <a16:colId xmlns:a16="http://schemas.microsoft.com/office/drawing/2014/main" val="1960758361"/>
                    </a:ext>
                  </a:extLst>
                </a:gridCol>
                <a:gridCol w="2693194">
                  <a:extLst>
                    <a:ext uri="{9D8B030D-6E8A-4147-A177-3AD203B41FA5}">
                      <a16:colId xmlns:a16="http://schemas.microsoft.com/office/drawing/2014/main" val="198008215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e-IL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חישובים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נוסחא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צ"ל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נתון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70396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86089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834098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BA426-0188-422C-A134-C66791606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תרגול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23CB97-E1BD-4110-9F91-E9E121CD49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137" y="934085"/>
            <a:ext cx="10753725" cy="3766185"/>
          </a:xfrm>
        </p:spPr>
        <p:txBody>
          <a:bodyPr/>
          <a:lstStyle/>
          <a:p>
            <a:pPr algn="r" rtl="1">
              <a:buFont typeface="Wingdings" panose="05000000000000000000" pitchFamily="2" charset="2"/>
              <a:buChar char="q"/>
            </a:pPr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משקלו על פני כדור הארץ של אסטרונאוט עם ציודו הוא 1200 ניוטון.</a:t>
            </a:r>
          </a:p>
          <a:p>
            <a:pPr marL="0" indent="0" algn="r" rtl="1">
              <a:buNone/>
            </a:pPr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א. חשבו את משקלו על הירח</a:t>
            </a:r>
          </a:p>
          <a:p>
            <a:pPr marL="0" indent="0" algn="r" rtl="1">
              <a:buNone/>
            </a:pPr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ב. חשבו את משקלו על השמש </a:t>
            </a:r>
          </a:p>
          <a:p>
            <a:pPr marL="0" indent="0" algn="r" rtl="1">
              <a:buNone/>
            </a:pPr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ג. חשבו את משקלו על פלוטו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26EBC8C4-65DF-4A25-9975-1619F23DA7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7017984"/>
              </p:ext>
            </p:extLst>
          </p:nvPr>
        </p:nvGraphicFramePr>
        <p:xfrm>
          <a:off x="279538" y="4128982"/>
          <a:ext cx="11581159" cy="2682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30181">
                  <a:extLst>
                    <a:ext uri="{9D8B030D-6E8A-4147-A177-3AD203B41FA5}">
                      <a16:colId xmlns:a16="http://schemas.microsoft.com/office/drawing/2014/main" val="1472288644"/>
                    </a:ext>
                  </a:extLst>
                </a:gridCol>
                <a:gridCol w="1991081">
                  <a:extLst>
                    <a:ext uri="{9D8B030D-6E8A-4147-A177-3AD203B41FA5}">
                      <a16:colId xmlns:a16="http://schemas.microsoft.com/office/drawing/2014/main" val="3074867125"/>
                    </a:ext>
                  </a:extLst>
                </a:gridCol>
                <a:gridCol w="1842052">
                  <a:extLst>
                    <a:ext uri="{9D8B030D-6E8A-4147-A177-3AD203B41FA5}">
                      <a16:colId xmlns:a16="http://schemas.microsoft.com/office/drawing/2014/main" val="1960758361"/>
                    </a:ext>
                  </a:extLst>
                </a:gridCol>
                <a:gridCol w="3617845">
                  <a:extLst>
                    <a:ext uri="{9D8B030D-6E8A-4147-A177-3AD203B41FA5}">
                      <a16:colId xmlns:a16="http://schemas.microsoft.com/office/drawing/2014/main" val="198008215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e-IL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חישובים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נוסחא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צ"ל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נתון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70396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m=1200:10=120</a:t>
                      </a:r>
                      <a:r>
                        <a:rPr lang="he-IL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ק"ג </a:t>
                      </a:r>
                    </a:p>
                    <a:p>
                      <a:pPr algn="l"/>
                      <a:r>
                        <a:rPr lang="en-GB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</a:t>
                      </a:r>
                      <a:r>
                        <a:rPr lang="he-IL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(ירח)</a:t>
                      </a:r>
                      <a:r>
                        <a:rPr lang="en-GB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=120X1.7=204 </a:t>
                      </a:r>
                      <a:r>
                        <a:rPr lang="he-IL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ניוטון</a:t>
                      </a:r>
                      <a:endParaRPr lang="en-GB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</a:t>
                      </a:r>
                      <a:r>
                        <a:rPr lang="he-IL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(שמש)</a:t>
                      </a:r>
                      <a:r>
                        <a:rPr lang="en-GB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</a:t>
                      </a:r>
                      <a:r>
                        <a:rPr lang="he-IL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</a:t>
                      </a:r>
                      <a:r>
                        <a:rPr lang="en-US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r>
                        <a:rPr lang="he-IL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274</a:t>
                      </a:r>
                      <a:r>
                        <a:rPr lang="en-US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=32880</a:t>
                      </a:r>
                      <a:r>
                        <a:rPr lang="he-IL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ניוטון </a:t>
                      </a:r>
                      <a:endParaRPr lang="en-U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</a:t>
                      </a:r>
                      <a:r>
                        <a:rPr lang="he-IL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(פלוטו)</a:t>
                      </a:r>
                      <a:r>
                        <a:rPr lang="en-GB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</a:t>
                      </a:r>
                      <a:r>
                        <a:rPr lang="he-IL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</a:t>
                      </a:r>
                      <a:r>
                        <a:rPr lang="en-US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r>
                        <a:rPr lang="he-IL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</a:t>
                      </a:r>
                      <a:r>
                        <a:rPr lang="en-GB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=60</a:t>
                      </a:r>
                      <a:r>
                        <a:rPr lang="he-IL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ניוטון </a:t>
                      </a:r>
                      <a:endParaRPr lang="en-U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m=</a:t>
                      </a:r>
                      <a:r>
                        <a:rPr lang="en-GB" sz="2000" b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W:g</a:t>
                      </a:r>
                      <a:endParaRPr lang="he-IL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GB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W=mg</a:t>
                      </a:r>
                      <a:endParaRPr lang="en-U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</a:t>
                      </a:r>
                      <a:r>
                        <a:rPr lang="he-IL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(ירח)</a:t>
                      </a:r>
                      <a:r>
                        <a:rPr lang="en-GB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=?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</a:t>
                      </a:r>
                      <a:r>
                        <a:rPr lang="he-IL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(שמש)</a:t>
                      </a:r>
                      <a:r>
                        <a:rPr lang="en-GB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=?</a:t>
                      </a:r>
                      <a:endParaRPr lang="en-U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</a:t>
                      </a:r>
                      <a:r>
                        <a:rPr lang="he-IL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(פלוטו)</a:t>
                      </a:r>
                      <a:r>
                        <a:rPr lang="en-GB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=?</a:t>
                      </a:r>
                      <a:endParaRPr lang="en-U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</a:t>
                      </a:r>
                      <a:r>
                        <a:rPr lang="he-IL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(שמש)</a:t>
                      </a:r>
                      <a:r>
                        <a:rPr lang="en-GB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=1200</a:t>
                      </a:r>
                      <a:r>
                        <a:rPr lang="he-IL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ניוטון </a:t>
                      </a:r>
                    </a:p>
                    <a:p>
                      <a:pPr algn="ctr"/>
                      <a:r>
                        <a:rPr lang="en-GB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</a:t>
                      </a:r>
                      <a:r>
                        <a:rPr lang="he-IL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(כדור הארץ)</a:t>
                      </a:r>
                      <a:r>
                        <a:rPr lang="en-GB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=10 </a:t>
                      </a:r>
                      <a:r>
                        <a:rPr lang="he-IL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ניוטון לק"ג</a:t>
                      </a:r>
                    </a:p>
                    <a:p>
                      <a:pPr algn="ctr"/>
                      <a:endParaRPr lang="he-IL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</a:t>
                      </a:r>
                      <a:r>
                        <a:rPr lang="he-IL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(ירח)</a:t>
                      </a:r>
                      <a:r>
                        <a:rPr lang="en-GB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</a:t>
                      </a:r>
                      <a:r>
                        <a:rPr lang="he-IL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1.7</a:t>
                      </a:r>
                      <a:r>
                        <a:rPr lang="en-GB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he-IL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ניוטון לק"ג</a:t>
                      </a:r>
                      <a:endParaRPr lang="en-U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</a:t>
                      </a:r>
                      <a:r>
                        <a:rPr lang="he-IL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(שמש)</a:t>
                      </a:r>
                      <a:r>
                        <a:rPr lang="en-GB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</a:t>
                      </a:r>
                      <a:r>
                        <a:rPr lang="he-IL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274</a:t>
                      </a:r>
                      <a:r>
                        <a:rPr lang="en-GB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he-IL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ניוטון לק"ג</a:t>
                      </a:r>
                      <a:endParaRPr lang="en-U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</a:t>
                      </a:r>
                      <a:r>
                        <a:rPr lang="he-IL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(פלוטו)</a:t>
                      </a:r>
                      <a:r>
                        <a:rPr lang="en-GB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</a:t>
                      </a:r>
                      <a:r>
                        <a:rPr lang="he-IL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</a:t>
                      </a:r>
                      <a:r>
                        <a:rPr lang="en-GB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he-IL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ניוטון לק"ג</a:t>
                      </a:r>
                      <a:endParaRPr lang="en-U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8608940"/>
                  </a:ext>
                </a:extLst>
              </a:tr>
            </a:tbl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6165FF3-FD29-4D93-A094-7F88F0127560}"/>
              </a:ext>
            </a:extLst>
          </p:cNvPr>
          <p:cNvCxnSpPr/>
          <p:nvPr/>
        </p:nvCxnSpPr>
        <p:spPr>
          <a:xfrm>
            <a:off x="9528313" y="5367130"/>
            <a:ext cx="1046922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75322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14891-D96A-4CD5-9901-5CD438402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4" y="499533"/>
            <a:ext cx="11335993" cy="1658198"/>
          </a:xfrm>
        </p:spPr>
        <p:txBody>
          <a:bodyPr/>
          <a:lstStyle/>
          <a:p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אנרגיית גובה </a:t>
            </a:r>
            <a:r>
              <a:rPr lang="he-I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(אנרגייה פוטנציאלית כובדית)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8885F8-B3D0-46BC-BC5B-0A1A736E05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>
              <a:buFont typeface="Wingdings" panose="05000000000000000000" pitchFamily="2" charset="2"/>
              <a:buChar char="q"/>
            </a:pPr>
            <a:r>
              <a:rPr lang="he-IL" b="1" i="0" dirty="0">
                <a:solidFill>
                  <a:srgbClr val="33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כל גוף שמורם לגובה ביחס למישור כלשהו (מישור ייחוס) ניתן לומר שיש לו גובה. </a:t>
            </a:r>
          </a:p>
          <a:p>
            <a:pPr algn="r" rtl="1">
              <a:buFont typeface="Wingdings" panose="05000000000000000000" pitchFamily="2" charset="2"/>
              <a:buChar char="q"/>
            </a:pPr>
            <a:r>
              <a:rPr lang="en-US" b="1" i="0" dirty="0">
                <a:solidFill>
                  <a:srgbClr val="33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https://player.vimeo.com/external/336506003.hd.mp4?s=dc9d2e09b312daedf2ede0c1974b06bbb94d59cf&amp;profile_id=174</a:t>
            </a:r>
            <a:endParaRPr lang="he-IL" b="1" i="0" dirty="0">
              <a:solidFill>
                <a:srgbClr val="33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 rtl="1">
              <a:buNone/>
            </a:pPr>
            <a:endParaRPr lang="he-IL" b="1" i="0" dirty="0">
              <a:solidFill>
                <a:srgbClr val="33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he-IL" b="1" i="0" dirty="0">
              <a:solidFill>
                <a:srgbClr val="33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3597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BA426-0188-422C-A134-C66791606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תרגול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2E2C2BF1-5F92-4881-AB9E-557A5859B87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40147901"/>
              </p:ext>
            </p:extLst>
          </p:nvPr>
        </p:nvGraphicFramePr>
        <p:xfrm>
          <a:off x="676275" y="2011363"/>
          <a:ext cx="10753725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58264">
                  <a:extLst>
                    <a:ext uri="{9D8B030D-6E8A-4147-A177-3AD203B41FA5}">
                      <a16:colId xmlns:a16="http://schemas.microsoft.com/office/drawing/2014/main" val="638472305"/>
                    </a:ext>
                  </a:extLst>
                </a:gridCol>
                <a:gridCol w="1842052">
                  <a:extLst>
                    <a:ext uri="{9D8B030D-6E8A-4147-A177-3AD203B41FA5}">
                      <a16:colId xmlns:a16="http://schemas.microsoft.com/office/drawing/2014/main" val="390949814"/>
                    </a:ext>
                  </a:extLst>
                </a:gridCol>
                <a:gridCol w="3253409">
                  <a:extLst>
                    <a:ext uri="{9D8B030D-6E8A-4147-A177-3AD203B41FA5}">
                      <a16:colId xmlns:a16="http://schemas.microsoft.com/office/drawing/2014/main" val="42347782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e-IL" sz="2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שאלות </a:t>
                      </a:r>
                      <a:endParaRPr lang="en-US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עמ' </a:t>
                      </a:r>
                      <a:endParaRPr lang="en-US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נושא </a:t>
                      </a:r>
                      <a:endParaRPr lang="en-US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10665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e-IL" sz="2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1-7</a:t>
                      </a:r>
                      <a:endParaRPr lang="en-US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 </a:t>
                      </a:r>
                      <a:endParaRPr lang="en-US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המשקל </a:t>
                      </a:r>
                      <a:endParaRPr lang="en-US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0959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e-IL" sz="2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8,9,11,12,13,14,15,18,19,20,23</a:t>
                      </a:r>
                      <a:endParaRPr lang="en-US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</a:t>
                      </a:r>
                      <a:endParaRPr lang="en-US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המשקל והמסה</a:t>
                      </a:r>
                      <a:endParaRPr lang="en-US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7506247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DF68DE0A-91C5-4CBC-BC91-6C1525794B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20743"/>
            <a:ext cx="4846740" cy="323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6408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89170-4744-4FC9-8732-BB6C7F88F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חישובי אנרגיית גובה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12FD13-8C33-43C2-954E-07E13A6707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656" y="2011680"/>
            <a:ext cx="10753725" cy="4543865"/>
          </a:xfrm>
        </p:spPr>
        <p:txBody>
          <a:bodyPr/>
          <a:lstStyle/>
          <a:p>
            <a:pPr algn="r" rtl="1">
              <a:buFont typeface="Wingdings" panose="05000000000000000000" pitchFamily="2" charset="2"/>
              <a:buChar char="q"/>
            </a:pPr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אנרגיית גובה מושפעת מ- 2 גורמים:</a:t>
            </a:r>
          </a:p>
          <a:p>
            <a:pPr marL="0" indent="0" algn="r" rtl="1">
              <a:buNone/>
            </a:pPr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א. גובה הגוף ביחס למשטח הייחוס – אנרגיית גובה גדלה ככל שמגביהים את הגוף.</a:t>
            </a:r>
          </a:p>
          <a:p>
            <a:pPr marL="0" indent="0" algn="ctr" rtl="1">
              <a:buNone/>
            </a:pPr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‹</a:t>
            </a:r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</a:p>
          <a:p>
            <a:pPr marL="0" indent="0" algn="ctr" rtl="1">
              <a:buNone/>
            </a:pPr>
            <a:endParaRPr lang="he-I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rtl="1">
              <a:buNone/>
            </a:pPr>
            <a:endParaRPr lang="he-I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rtl="1">
              <a:buNone/>
            </a:pPr>
            <a:endParaRPr lang="he-I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rtl="1">
              <a:buNone/>
            </a:pPr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גובה נמדד בסרגל או בסרט מדידה וביחידות מטר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98AFB1B-89EA-4A66-AE8C-7A66F6D43D55}"/>
              </a:ext>
            </a:extLst>
          </p:cNvPr>
          <p:cNvCxnSpPr/>
          <p:nvPr/>
        </p:nvCxnSpPr>
        <p:spPr>
          <a:xfrm>
            <a:off x="2769704" y="5473148"/>
            <a:ext cx="7050157" cy="0"/>
          </a:xfrm>
          <a:prstGeom prst="line">
            <a:avLst/>
          </a:prstGeom>
          <a:ln w="476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D1584145-D030-4CEA-BD0F-85880B28B8C2}"/>
              </a:ext>
            </a:extLst>
          </p:cNvPr>
          <p:cNvSpPr/>
          <p:nvPr/>
        </p:nvSpPr>
        <p:spPr>
          <a:xfrm>
            <a:off x="3362178" y="3573194"/>
            <a:ext cx="801859" cy="6893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B52A680-B199-413E-A2FB-41A4E9A15827}"/>
              </a:ext>
            </a:extLst>
          </p:cNvPr>
          <p:cNvSpPr/>
          <p:nvPr/>
        </p:nvSpPr>
        <p:spPr>
          <a:xfrm>
            <a:off x="7226106" y="2980566"/>
            <a:ext cx="801859" cy="6893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2600976-E118-4141-8AC1-0CF436C2D7D3}"/>
              </a:ext>
            </a:extLst>
          </p:cNvPr>
          <p:cNvCxnSpPr>
            <a:stCxn id="6" idx="2"/>
          </p:cNvCxnSpPr>
          <p:nvPr/>
        </p:nvCxnSpPr>
        <p:spPr>
          <a:xfrm flipH="1">
            <a:off x="3763107" y="4262506"/>
            <a:ext cx="1" cy="1210642"/>
          </a:xfrm>
          <a:prstGeom prst="straightConnector1">
            <a:avLst/>
          </a:prstGeom>
          <a:ln w="28575">
            <a:prstDash val="sysDash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3E7DAE5-076D-452F-A6C3-E6E8ADF5741F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7627036" y="3669878"/>
            <a:ext cx="0" cy="1803270"/>
          </a:xfrm>
          <a:prstGeom prst="straightConnector1">
            <a:avLst/>
          </a:prstGeom>
          <a:ln w="28575">
            <a:prstDash val="sysDash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35467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89170-4744-4FC9-8732-BB6C7F88F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חישובי אנרגיית גובה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12FD13-8C33-43C2-954E-07E13A6707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224" y="1706963"/>
            <a:ext cx="10753725" cy="4862649"/>
          </a:xfrm>
        </p:spPr>
        <p:txBody>
          <a:bodyPr/>
          <a:lstStyle/>
          <a:p>
            <a:pPr marL="0" indent="0" algn="r" rtl="1">
              <a:buNone/>
            </a:pPr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ב. משקל הגוף – כאשר 2 גופים באותו הגובה, זה שמשקלו גדול יותר, אנרגיית הגובה שלו יותר גדולה.</a:t>
            </a:r>
          </a:p>
          <a:p>
            <a:pPr marL="0" indent="0" algn="ctr" rtl="1">
              <a:buNone/>
            </a:pPr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ctr" rtl="1">
              <a:buNone/>
            </a:pPr>
            <a:r>
              <a:rPr lang="en-US" sz="9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‹</a:t>
            </a:r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</a:p>
          <a:p>
            <a:pPr marL="0" indent="0" algn="ctr" rtl="1">
              <a:buNone/>
            </a:pPr>
            <a:endParaRPr lang="he-I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rtl="1">
              <a:buNone/>
            </a:pPr>
            <a:endParaRPr lang="he-I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rtl="1">
              <a:buNone/>
            </a:pPr>
            <a:endParaRPr lang="he-I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rtl="1">
              <a:buNone/>
            </a:pPr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משקל נמדד במד כוח ביחידות ניוטון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98AFB1B-89EA-4A66-AE8C-7A66F6D43D55}"/>
              </a:ext>
            </a:extLst>
          </p:cNvPr>
          <p:cNvCxnSpPr/>
          <p:nvPr/>
        </p:nvCxnSpPr>
        <p:spPr>
          <a:xfrm>
            <a:off x="2769704" y="5473148"/>
            <a:ext cx="7050157" cy="0"/>
          </a:xfrm>
          <a:prstGeom prst="line">
            <a:avLst/>
          </a:prstGeom>
          <a:ln w="476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D1584145-D030-4CEA-BD0F-85880B28B8C2}"/>
              </a:ext>
            </a:extLst>
          </p:cNvPr>
          <p:cNvSpPr/>
          <p:nvPr/>
        </p:nvSpPr>
        <p:spPr>
          <a:xfrm>
            <a:off x="3349987" y="3126127"/>
            <a:ext cx="801859" cy="6893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B52A680-B199-413E-A2FB-41A4E9A15827}"/>
              </a:ext>
            </a:extLst>
          </p:cNvPr>
          <p:cNvSpPr/>
          <p:nvPr/>
        </p:nvSpPr>
        <p:spPr>
          <a:xfrm>
            <a:off x="7226106" y="2447778"/>
            <a:ext cx="1453656" cy="13307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2600976-E118-4141-8AC1-0CF436C2D7D3}"/>
              </a:ext>
            </a:extLst>
          </p:cNvPr>
          <p:cNvCxnSpPr>
            <a:cxnSpLocks/>
          </p:cNvCxnSpPr>
          <p:nvPr/>
        </p:nvCxnSpPr>
        <p:spPr>
          <a:xfrm>
            <a:off x="3750917" y="3868615"/>
            <a:ext cx="0" cy="1604533"/>
          </a:xfrm>
          <a:prstGeom prst="straightConnector1">
            <a:avLst/>
          </a:prstGeom>
          <a:ln w="28575">
            <a:prstDash val="sysDash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3E7DAE5-076D-452F-A6C3-E6E8ADF5741F}"/>
              </a:ext>
            </a:extLst>
          </p:cNvPr>
          <p:cNvCxnSpPr>
            <a:cxnSpLocks/>
          </p:cNvCxnSpPr>
          <p:nvPr/>
        </p:nvCxnSpPr>
        <p:spPr>
          <a:xfrm>
            <a:off x="7627036" y="3815439"/>
            <a:ext cx="0" cy="1657709"/>
          </a:xfrm>
          <a:prstGeom prst="straightConnector1">
            <a:avLst/>
          </a:prstGeom>
          <a:ln w="28575">
            <a:prstDash val="sysDash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25191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75448-5999-413D-92DF-059951F03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יחידת מידה של כמות האנרגיה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BF1CE4-483C-46FD-86B2-001FC174D9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678" y="2011680"/>
            <a:ext cx="11943470" cy="3766185"/>
          </a:xfrm>
        </p:spPr>
        <p:txBody>
          <a:bodyPr/>
          <a:lstStyle/>
          <a:p>
            <a:pPr algn="r" rtl="1">
              <a:buFont typeface="Wingdings" panose="05000000000000000000" pitchFamily="2" charset="2"/>
              <a:buChar char="q"/>
            </a:pPr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יחידת המידה של אנרגיית גובה וגם סוגי אנרגיה אחרים היא ג'ול </a:t>
            </a:r>
          </a:p>
          <a:p>
            <a:pPr marL="0" indent="0" algn="r" rtl="1">
              <a:buNone/>
            </a:pPr>
            <a:endParaRPr lang="he-I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rtl="1">
              <a:buNone/>
            </a:pPr>
            <a:r>
              <a:rPr lang="he-IL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1 ג'ול= אנרגיית הגובה שיש לגוף שמשקלו 1 ניטון והוא בגובה 1 מטר מעל משטח הייחוס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DB31ACE-B192-4812-B05F-2422AE6F313B}"/>
              </a:ext>
            </a:extLst>
          </p:cNvPr>
          <p:cNvCxnSpPr/>
          <p:nvPr/>
        </p:nvCxnSpPr>
        <p:spPr>
          <a:xfrm>
            <a:off x="2236763" y="6527409"/>
            <a:ext cx="5613009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621A4EC8-A4BF-4489-9ED9-59296C984DCD}"/>
              </a:ext>
            </a:extLst>
          </p:cNvPr>
          <p:cNvSpPr/>
          <p:nvPr/>
        </p:nvSpPr>
        <p:spPr>
          <a:xfrm>
            <a:off x="2897945" y="4332849"/>
            <a:ext cx="928467" cy="8299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3AD2DA8-2E71-4203-8CEE-C7AC7C61CC4A}"/>
              </a:ext>
            </a:extLst>
          </p:cNvPr>
          <p:cNvCxnSpPr>
            <a:stCxn id="6" idx="2"/>
          </p:cNvCxnSpPr>
          <p:nvPr/>
        </p:nvCxnSpPr>
        <p:spPr>
          <a:xfrm flipH="1">
            <a:off x="3362178" y="5162843"/>
            <a:ext cx="1" cy="1364566"/>
          </a:xfrm>
          <a:prstGeom prst="straightConnector1">
            <a:avLst/>
          </a:prstGeom>
          <a:ln w="25400">
            <a:prstDash val="sysDash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E49C4A2-5376-44DB-BAA5-E92F9E17EEA4}"/>
              </a:ext>
            </a:extLst>
          </p:cNvPr>
          <p:cNvSpPr txBox="1"/>
          <p:nvPr/>
        </p:nvSpPr>
        <p:spPr>
          <a:xfrm>
            <a:off x="3083170" y="4504739"/>
            <a:ext cx="1889760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b="1" dirty="0">
                <a:latin typeface="Arial" panose="020B0604020202020204" pitchFamily="34" charset="0"/>
                <a:cs typeface="Arial" panose="020B0604020202020204" pitchFamily="34" charset="0"/>
              </a:rPr>
              <a:t>1 ניוטון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991E4B-9224-41CF-8D93-9F202EBBCB7E}"/>
              </a:ext>
            </a:extLst>
          </p:cNvPr>
          <p:cNvSpPr txBox="1"/>
          <p:nvPr/>
        </p:nvSpPr>
        <p:spPr>
          <a:xfrm>
            <a:off x="3542714" y="5662246"/>
            <a:ext cx="1889760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b="1" dirty="0">
                <a:latin typeface="Arial" panose="020B0604020202020204" pitchFamily="34" charset="0"/>
                <a:cs typeface="Arial" panose="020B0604020202020204" pitchFamily="34" charset="0"/>
              </a:rPr>
              <a:t>1 מטר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Double Brace 10">
            <a:extLst>
              <a:ext uri="{FF2B5EF4-FFF2-40B4-BE49-F238E27FC236}">
                <a16:creationId xmlns:a16="http://schemas.microsoft.com/office/drawing/2014/main" id="{881B1B5D-80B8-4122-8B41-CC8531405FB3}"/>
              </a:ext>
            </a:extLst>
          </p:cNvPr>
          <p:cNvSpPr/>
          <p:nvPr/>
        </p:nvSpPr>
        <p:spPr>
          <a:xfrm>
            <a:off x="6583680" y="4229320"/>
            <a:ext cx="1446625" cy="2298085"/>
          </a:xfrm>
          <a:prstGeom prst="bracePair">
            <a:avLst/>
          </a:prstGeom>
          <a:ln w="317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6DA075-1801-44E0-90E9-88DF0AB41C3D}"/>
              </a:ext>
            </a:extLst>
          </p:cNvPr>
          <p:cNvSpPr txBox="1"/>
          <p:nvPr/>
        </p:nvSpPr>
        <p:spPr>
          <a:xfrm>
            <a:off x="6904892" y="5012602"/>
            <a:ext cx="1889760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b="1" dirty="0">
                <a:latin typeface="Arial" panose="020B0604020202020204" pitchFamily="34" charset="0"/>
                <a:cs typeface="Arial" panose="020B0604020202020204" pitchFamily="34" charset="0"/>
              </a:rPr>
              <a:t>1 ג'ול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49E355-1985-438E-9B6E-1EB2A7C5FF71}"/>
              </a:ext>
            </a:extLst>
          </p:cNvPr>
          <p:cNvSpPr txBox="1"/>
          <p:nvPr/>
        </p:nvSpPr>
        <p:spPr>
          <a:xfrm>
            <a:off x="490025" y="6161645"/>
            <a:ext cx="1889760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b="1" dirty="0">
                <a:latin typeface="Arial" panose="020B0604020202020204" pitchFamily="34" charset="0"/>
                <a:cs typeface="Arial" panose="020B0604020202020204" pitchFamily="34" charset="0"/>
              </a:rPr>
              <a:t>משטח ייחוס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75497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4D20E-0830-4BE9-B64D-6D05492AA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מה תהיה אנרגיית הגובה כאשר נגביה את הגוף פי 2?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58A10D-E26F-4A51-9011-5B18BD5DA1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678" y="2011680"/>
            <a:ext cx="5472327" cy="3766185"/>
          </a:xfrm>
        </p:spPr>
        <p:txBody>
          <a:bodyPr/>
          <a:lstStyle/>
          <a:p>
            <a:pPr algn="r" rtl="1">
              <a:buFont typeface="Wingdings" panose="05000000000000000000" pitchFamily="2" charset="2"/>
              <a:buChar char="q"/>
            </a:pPr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מסקנה כאשר הגובה גדל פי מספר מסויים גדלה אנרגיית הגובה של הגוף פי אותו מספר .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505412A-211B-4F42-B796-B64550423B33}"/>
              </a:ext>
            </a:extLst>
          </p:cNvPr>
          <p:cNvSpPr txBox="1">
            <a:spLocks/>
          </p:cNvSpPr>
          <p:nvPr/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539D56E-8DAC-4683-9457-CD885C971533}"/>
              </a:ext>
            </a:extLst>
          </p:cNvPr>
          <p:cNvSpPr txBox="1">
            <a:spLocks/>
          </p:cNvSpPr>
          <p:nvPr/>
        </p:nvSpPr>
        <p:spPr>
          <a:xfrm>
            <a:off x="140678" y="2011680"/>
            <a:ext cx="11943470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Font typeface="Wingdings" panose="05000000000000000000" pitchFamily="2" charset="2"/>
              <a:buChar char="q"/>
            </a:pP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46F9F98-05F2-46E0-BAF8-69EB6BE758AC}"/>
              </a:ext>
            </a:extLst>
          </p:cNvPr>
          <p:cNvCxnSpPr>
            <a:cxnSpLocks/>
          </p:cNvCxnSpPr>
          <p:nvPr/>
        </p:nvCxnSpPr>
        <p:spPr>
          <a:xfrm flipV="1">
            <a:off x="2236763" y="6527405"/>
            <a:ext cx="9523828" cy="4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A2331C38-AE6F-496C-8DAA-B2BF5CD20197}"/>
              </a:ext>
            </a:extLst>
          </p:cNvPr>
          <p:cNvSpPr/>
          <p:nvPr/>
        </p:nvSpPr>
        <p:spPr>
          <a:xfrm>
            <a:off x="2897945" y="4332849"/>
            <a:ext cx="928467" cy="8299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6B47B9F-C133-4678-8109-97F492F7C917}"/>
              </a:ext>
            </a:extLst>
          </p:cNvPr>
          <p:cNvCxnSpPr>
            <a:stCxn id="7" idx="2"/>
          </p:cNvCxnSpPr>
          <p:nvPr/>
        </p:nvCxnSpPr>
        <p:spPr>
          <a:xfrm flipH="1">
            <a:off x="3362178" y="5162843"/>
            <a:ext cx="1" cy="1364566"/>
          </a:xfrm>
          <a:prstGeom prst="straightConnector1">
            <a:avLst/>
          </a:prstGeom>
          <a:ln w="25400">
            <a:prstDash val="sysDash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7AB7CC2-5206-417F-91E7-B1641D02D054}"/>
              </a:ext>
            </a:extLst>
          </p:cNvPr>
          <p:cNvSpPr txBox="1"/>
          <p:nvPr/>
        </p:nvSpPr>
        <p:spPr>
          <a:xfrm>
            <a:off x="2928178" y="4578485"/>
            <a:ext cx="1889760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b="1" dirty="0">
                <a:latin typeface="Arial" panose="020B0604020202020204" pitchFamily="34" charset="0"/>
                <a:cs typeface="Arial" panose="020B0604020202020204" pitchFamily="34" charset="0"/>
              </a:rPr>
              <a:t>1 ניוטון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AB44DF-5844-46EA-AA61-80E0ABFFC185}"/>
              </a:ext>
            </a:extLst>
          </p:cNvPr>
          <p:cNvSpPr txBox="1"/>
          <p:nvPr/>
        </p:nvSpPr>
        <p:spPr>
          <a:xfrm>
            <a:off x="3542714" y="5662246"/>
            <a:ext cx="1889760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b="1" dirty="0">
                <a:latin typeface="Arial" panose="020B0604020202020204" pitchFamily="34" charset="0"/>
                <a:cs typeface="Arial" panose="020B0604020202020204" pitchFamily="34" charset="0"/>
              </a:rPr>
              <a:t>1 מטר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Double Brace 10">
            <a:extLst>
              <a:ext uri="{FF2B5EF4-FFF2-40B4-BE49-F238E27FC236}">
                <a16:creationId xmlns:a16="http://schemas.microsoft.com/office/drawing/2014/main" id="{114D3739-E264-43B6-A0AD-BF903184214C}"/>
              </a:ext>
            </a:extLst>
          </p:cNvPr>
          <p:cNvSpPr/>
          <p:nvPr/>
        </p:nvSpPr>
        <p:spPr>
          <a:xfrm>
            <a:off x="4967069" y="4332849"/>
            <a:ext cx="1446625" cy="2137617"/>
          </a:xfrm>
          <a:prstGeom prst="bracePair">
            <a:avLst/>
          </a:prstGeom>
          <a:ln w="317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6CCD06-C6E4-4ACA-83C6-EB3B6B3DEE0F}"/>
              </a:ext>
            </a:extLst>
          </p:cNvPr>
          <p:cNvSpPr txBox="1"/>
          <p:nvPr/>
        </p:nvSpPr>
        <p:spPr>
          <a:xfrm>
            <a:off x="5147605" y="5046345"/>
            <a:ext cx="1889760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b="1" dirty="0">
                <a:latin typeface="Arial" panose="020B0604020202020204" pitchFamily="34" charset="0"/>
                <a:cs typeface="Arial" panose="020B0604020202020204" pitchFamily="34" charset="0"/>
              </a:rPr>
              <a:t>1 ג'ול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03A237-7AEB-4EC7-92C5-E43592E7E223}"/>
              </a:ext>
            </a:extLst>
          </p:cNvPr>
          <p:cNvSpPr txBox="1"/>
          <p:nvPr/>
        </p:nvSpPr>
        <p:spPr>
          <a:xfrm>
            <a:off x="490025" y="6161645"/>
            <a:ext cx="1889760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b="1" dirty="0">
                <a:latin typeface="Arial" panose="020B0604020202020204" pitchFamily="34" charset="0"/>
                <a:cs typeface="Arial" panose="020B0604020202020204" pitchFamily="34" charset="0"/>
              </a:rPr>
              <a:t>משטח ייחוס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08E33D6-EF46-4E2D-A5FD-2F765CF55886}"/>
              </a:ext>
            </a:extLst>
          </p:cNvPr>
          <p:cNvCxnSpPr/>
          <p:nvPr/>
        </p:nvCxnSpPr>
        <p:spPr>
          <a:xfrm flipH="1">
            <a:off x="8134056" y="5205706"/>
            <a:ext cx="1" cy="1364566"/>
          </a:xfrm>
          <a:prstGeom prst="straightConnector1">
            <a:avLst/>
          </a:prstGeom>
          <a:ln w="25400">
            <a:prstDash val="sysDash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145254ED-BDA0-4C88-846A-FA74EBE48E2C}"/>
              </a:ext>
            </a:extLst>
          </p:cNvPr>
          <p:cNvSpPr/>
          <p:nvPr/>
        </p:nvSpPr>
        <p:spPr>
          <a:xfrm>
            <a:off x="7669822" y="3043015"/>
            <a:ext cx="928467" cy="8299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9F1F8F5-A318-486F-940C-8CF2393E3FCA}"/>
              </a:ext>
            </a:extLst>
          </p:cNvPr>
          <p:cNvCxnSpPr/>
          <p:nvPr/>
        </p:nvCxnSpPr>
        <p:spPr>
          <a:xfrm flipH="1">
            <a:off x="8134055" y="3822456"/>
            <a:ext cx="1" cy="1364566"/>
          </a:xfrm>
          <a:prstGeom prst="straightConnector1">
            <a:avLst/>
          </a:prstGeom>
          <a:ln w="25400">
            <a:prstDash val="sysDash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84BA56B4-E927-4EFE-9F8C-950F96130C74}"/>
              </a:ext>
            </a:extLst>
          </p:cNvPr>
          <p:cNvSpPr txBox="1"/>
          <p:nvPr/>
        </p:nvSpPr>
        <p:spPr>
          <a:xfrm>
            <a:off x="8714600" y="4564966"/>
            <a:ext cx="1889760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b="1" dirty="0">
                <a:latin typeface="Arial" panose="020B0604020202020204" pitchFamily="34" charset="0"/>
                <a:cs typeface="Arial" panose="020B0604020202020204" pitchFamily="34" charset="0"/>
              </a:rPr>
              <a:t>2 מטר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Double Brace 19">
            <a:extLst>
              <a:ext uri="{FF2B5EF4-FFF2-40B4-BE49-F238E27FC236}">
                <a16:creationId xmlns:a16="http://schemas.microsoft.com/office/drawing/2014/main" id="{A74E60F2-ED7D-47B8-9468-E0F38FCB27F7}"/>
              </a:ext>
            </a:extLst>
          </p:cNvPr>
          <p:cNvSpPr/>
          <p:nvPr/>
        </p:nvSpPr>
        <p:spPr>
          <a:xfrm>
            <a:off x="10003188" y="2907271"/>
            <a:ext cx="1446625" cy="3563203"/>
          </a:xfrm>
          <a:prstGeom prst="bracePair">
            <a:avLst/>
          </a:prstGeom>
          <a:ln w="317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47B3082-256F-4AD3-8830-0CDE3379EA31}"/>
              </a:ext>
            </a:extLst>
          </p:cNvPr>
          <p:cNvSpPr txBox="1"/>
          <p:nvPr/>
        </p:nvSpPr>
        <p:spPr>
          <a:xfrm>
            <a:off x="10301450" y="4872917"/>
            <a:ext cx="1889760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b="1" dirty="0">
                <a:latin typeface="Arial" panose="020B0604020202020204" pitchFamily="34" charset="0"/>
                <a:cs typeface="Arial" panose="020B0604020202020204" pitchFamily="34" charset="0"/>
              </a:rPr>
              <a:t>2 ג'ול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E62D29D-DD8F-48B6-9D21-FAC692BB672D}"/>
              </a:ext>
            </a:extLst>
          </p:cNvPr>
          <p:cNvSpPr txBox="1"/>
          <p:nvPr/>
        </p:nvSpPr>
        <p:spPr>
          <a:xfrm>
            <a:off x="7736115" y="3331625"/>
            <a:ext cx="1179341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b="1" dirty="0">
                <a:latin typeface="Arial" panose="020B0604020202020204" pitchFamily="34" charset="0"/>
                <a:cs typeface="Arial" panose="020B0604020202020204" pitchFamily="34" charset="0"/>
              </a:rPr>
              <a:t>1 ניוטון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86119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4D20E-0830-4BE9-B64D-6D05492AA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מה תהיה אנרגיית הגובה כאשר המשקל יגדל פי 2?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58A10D-E26F-4A51-9011-5B18BD5DA1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678" y="2011680"/>
            <a:ext cx="5472327" cy="3766185"/>
          </a:xfrm>
        </p:spPr>
        <p:txBody>
          <a:bodyPr/>
          <a:lstStyle/>
          <a:p>
            <a:pPr algn="r" rtl="1">
              <a:buFont typeface="Wingdings" panose="05000000000000000000" pitchFamily="2" charset="2"/>
              <a:buChar char="q"/>
            </a:pPr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מסקנה כאשר המשקל גדל פי מספר מסויים גדלה אנרגיית הגובה של הגוף פי אותו מספר .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505412A-211B-4F42-B796-B64550423B33}"/>
              </a:ext>
            </a:extLst>
          </p:cNvPr>
          <p:cNvSpPr txBox="1">
            <a:spLocks/>
          </p:cNvSpPr>
          <p:nvPr/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539D56E-8DAC-4683-9457-CD885C971533}"/>
              </a:ext>
            </a:extLst>
          </p:cNvPr>
          <p:cNvSpPr txBox="1">
            <a:spLocks/>
          </p:cNvSpPr>
          <p:nvPr/>
        </p:nvSpPr>
        <p:spPr>
          <a:xfrm>
            <a:off x="140678" y="2011680"/>
            <a:ext cx="11943470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Font typeface="Wingdings" panose="05000000000000000000" pitchFamily="2" charset="2"/>
              <a:buChar char="q"/>
            </a:pP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46F9F98-05F2-46E0-BAF8-69EB6BE758AC}"/>
              </a:ext>
            </a:extLst>
          </p:cNvPr>
          <p:cNvCxnSpPr>
            <a:cxnSpLocks/>
          </p:cNvCxnSpPr>
          <p:nvPr/>
        </p:nvCxnSpPr>
        <p:spPr>
          <a:xfrm flipV="1">
            <a:off x="2236763" y="6527405"/>
            <a:ext cx="9523828" cy="4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A2331C38-AE6F-496C-8DAA-B2BF5CD20197}"/>
              </a:ext>
            </a:extLst>
          </p:cNvPr>
          <p:cNvSpPr/>
          <p:nvPr/>
        </p:nvSpPr>
        <p:spPr>
          <a:xfrm>
            <a:off x="2897945" y="4332849"/>
            <a:ext cx="928467" cy="8299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6B47B9F-C133-4678-8109-97F492F7C917}"/>
              </a:ext>
            </a:extLst>
          </p:cNvPr>
          <p:cNvCxnSpPr>
            <a:stCxn id="7" idx="2"/>
          </p:cNvCxnSpPr>
          <p:nvPr/>
        </p:nvCxnSpPr>
        <p:spPr>
          <a:xfrm flipH="1">
            <a:off x="3362178" y="5162843"/>
            <a:ext cx="1" cy="1364566"/>
          </a:xfrm>
          <a:prstGeom prst="straightConnector1">
            <a:avLst/>
          </a:prstGeom>
          <a:ln w="25400">
            <a:prstDash val="sysDash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7AB7CC2-5206-417F-91E7-B1641D02D054}"/>
              </a:ext>
            </a:extLst>
          </p:cNvPr>
          <p:cNvSpPr txBox="1"/>
          <p:nvPr/>
        </p:nvSpPr>
        <p:spPr>
          <a:xfrm>
            <a:off x="3012928" y="4534525"/>
            <a:ext cx="1889760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b="1" dirty="0">
                <a:latin typeface="Arial" panose="020B0604020202020204" pitchFamily="34" charset="0"/>
                <a:cs typeface="Arial" panose="020B0604020202020204" pitchFamily="34" charset="0"/>
              </a:rPr>
              <a:t>1 ניוטון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AB44DF-5844-46EA-AA61-80E0ABFFC185}"/>
              </a:ext>
            </a:extLst>
          </p:cNvPr>
          <p:cNvSpPr txBox="1"/>
          <p:nvPr/>
        </p:nvSpPr>
        <p:spPr>
          <a:xfrm>
            <a:off x="3542714" y="5662246"/>
            <a:ext cx="1889760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b="1" dirty="0">
                <a:latin typeface="Arial" panose="020B0604020202020204" pitchFamily="34" charset="0"/>
                <a:cs typeface="Arial" panose="020B0604020202020204" pitchFamily="34" charset="0"/>
              </a:rPr>
              <a:t>1 מטר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Double Brace 10">
            <a:extLst>
              <a:ext uri="{FF2B5EF4-FFF2-40B4-BE49-F238E27FC236}">
                <a16:creationId xmlns:a16="http://schemas.microsoft.com/office/drawing/2014/main" id="{114D3739-E264-43B6-A0AD-BF903184214C}"/>
              </a:ext>
            </a:extLst>
          </p:cNvPr>
          <p:cNvSpPr/>
          <p:nvPr/>
        </p:nvSpPr>
        <p:spPr>
          <a:xfrm>
            <a:off x="4967069" y="4332849"/>
            <a:ext cx="1446625" cy="2137617"/>
          </a:xfrm>
          <a:prstGeom prst="bracePair">
            <a:avLst/>
          </a:prstGeom>
          <a:ln w="317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6CCD06-C6E4-4ACA-83C6-EB3B6B3DEE0F}"/>
              </a:ext>
            </a:extLst>
          </p:cNvPr>
          <p:cNvSpPr txBox="1"/>
          <p:nvPr/>
        </p:nvSpPr>
        <p:spPr>
          <a:xfrm>
            <a:off x="5147605" y="5046345"/>
            <a:ext cx="1889760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b="1" dirty="0">
                <a:latin typeface="Arial" panose="020B0604020202020204" pitchFamily="34" charset="0"/>
                <a:cs typeface="Arial" panose="020B0604020202020204" pitchFamily="34" charset="0"/>
              </a:rPr>
              <a:t>1 ג'ול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03A237-7AEB-4EC7-92C5-E43592E7E223}"/>
              </a:ext>
            </a:extLst>
          </p:cNvPr>
          <p:cNvSpPr txBox="1"/>
          <p:nvPr/>
        </p:nvSpPr>
        <p:spPr>
          <a:xfrm>
            <a:off x="490025" y="6161645"/>
            <a:ext cx="1889760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b="1" dirty="0">
                <a:latin typeface="Arial" panose="020B0604020202020204" pitchFamily="34" charset="0"/>
                <a:cs typeface="Arial" panose="020B0604020202020204" pitchFamily="34" charset="0"/>
              </a:rPr>
              <a:t>משטח ייחוס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08E33D6-EF46-4E2D-A5FD-2F765CF55886}"/>
              </a:ext>
            </a:extLst>
          </p:cNvPr>
          <p:cNvCxnSpPr/>
          <p:nvPr/>
        </p:nvCxnSpPr>
        <p:spPr>
          <a:xfrm flipH="1">
            <a:off x="8134056" y="5205706"/>
            <a:ext cx="1" cy="1364566"/>
          </a:xfrm>
          <a:prstGeom prst="straightConnector1">
            <a:avLst/>
          </a:prstGeom>
          <a:ln w="25400">
            <a:prstDash val="sysDash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145254ED-BDA0-4C88-846A-FA74EBE48E2C}"/>
              </a:ext>
            </a:extLst>
          </p:cNvPr>
          <p:cNvSpPr/>
          <p:nvPr/>
        </p:nvSpPr>
        <p:spPr>
          <a:xfrm>
            <a:off x="7718724" y="3758053"/>
            <a:ext cx="1439007" cy="13645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4BA56B4-E927-4EFE-9F8C-950F96130C74}"/>
              </a:ext>
            </a:extLst>
          </p:cNvPr>
          <p:cNvSpPr txBox="1"/>
          <p:nvPr/>
        </p:nvSpPr>
        <p:spPr>
          <a:xfrm>
            <a:off x="8423973" y="5636529"/>
            <a:ext cx="1889760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b="1" dirty="0">
                <a:latin typeface="Arial" panose="020B0604020202020204" pitchFamily="34" charset="0"/>
                <a:cs typeface="Arial" panose="020B0604020202020204" pitchFamily="34" charset="0"/>
              </a:rPr>
              <a:t>1 מטר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Double Brace 19">
            <a:extLst>
              <a:ext uri="{FF2B5EF4-FFF2-40B4-BE49-F238E27FC236}">
                <a16:creationId xmlns:a16="http://schemas.microsoft.com/office/drawing/2014/main" id="{A74E60F2-ED7D-47B8-9468-E0F38FCB27F7}"/>
              </a:ext>
            </a:extLst>
          </p:cNvPr>
          <p:cNvSpPr/>
          <p:nvPr/>
        </p:nvSpPr>
        <p:spPr>
          <a:xfrm>
            <a:off x="10003188" y="3669878"/>
            <a:ext cx="1446625" cy="2800596"/>
          </a:xfrm>
          <a:prstGeom prst="bracePair">
            <a:avLst/>
          </a:prstGeom>
          <a:ln w="317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47B3082-256F-4AD3-8830-0CDE3379EA31}"/>
              </a:ext>
            </a:extLst>
          </p:cNvPr>
          <p:cNvSpPr txBox="1"/>
          <p:nvPr/>
        </p:nvSpPr>
        <p:spPr>
          <a:xfrm>
            <a:off x="10301450" y="4872917"/>
            <a:ext cx="1889760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b="1" dirty="0">
                <a:latin typeface="Arial" panose="020B0604020202020204" pitchFamily="34" charset="0"/>
                <a:cs typeface="Arial" panose="020B0604020202020204" pitchFamily="34" charset="0"/>
              </a:rPr>
              <a:t>2 ג'ול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E62D29D-DD8F-48B6-9D21-FAC692BB672D}"/>
              </a:ext>
            </a:extLst>
          </p:cNvPr>
          <p:cNvSpPr txBox="1"/>
          <p:nvPr/>
        </p:nvSpPr>
        <p:spPr>
          <a:xfrm>
            <a:off x="8031921" y="4314830"/>
            <a:ext cx="1179341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b="1" dirty="0">
                <a:latin typeface="Arial" panose="020B0604020202020204" pitchFamily="34" charset="0"/>
                <a:cs typeface="Arial" panose="020B0604020202020204" pitchFamily="34" charset="0"/>
              </a:rPr>
              <a:t>2 ניוטון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95481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4D20E-0830-4BE9-B64D-6D05492AA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3" y="36959"/>
            <a:ext cx="10772775" cy="1658198"/>
          </a:xfrm>
        </p:spPr>
        <p:txBody>
          <a:bodyPr>
            <a:normAutofit/>
          </a:bodyPr>
          <a:lstStyle/>
          <a:p>
            <a:pPr algn="r"/>
            <a:r>
              <a:rPr lang="he-I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גוף בעל משקל של 1 ניוטון ובגובה של 1 מטר עלה במשקלו ל- 4 ניוטון והוגבה לגובה של 2 מטר. כיצד תגדל אנרגיית הגובה של גוף זה?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58A10D-E26F-4A51-9011-5B18BD5DA1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641" y="1432599"/>
            <a:ext cx="6730065" cy="3766185"/>
          </a:xfrm>
        </p:spPr>
        <p:txBody>
          <a:bodyPr/>
          <a:lstStyle/>
          <a:p>
            <a:pPr algn="r" rtl="1">
              <a:buFont typeface="Wingdings" panose="05000000000000000000" pitchFamily="2" charset="2"/>
              <a:buChar char="q"/>
            </a:pPr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הגובה גדל פי 2        אנרגיית הגובה תגדל פי 2   </a:t>
            </a:r>
          </a:p>
          <a:p>
            <a:pPr algn="r" rtl="1">
              <a:buFont typeface="Wingdings" panose="05000000000000000000" pitchFamily="2" charset="2"/>
              <a:buChar char="q"/>
            </a:pPr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המשקל גדל פי 4       אנרגיית הגובה תגדל פי 4</a:t>
            </a:r>
          </a:p>
          <a:p>
            <a:pPr algn="r" rtl="1">
              <a:buFont typeface="Wingdings" panose="05000000000000000000" pitchFamily="2" charset="2"/>
              <a:buChar char="q"/>
            </a:pPr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סך הכל אנרגיית הגובה תגדל    2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4=8 פי 8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505412A-211B-4F42-B796-B64550423B33}"/>
              </a:ext>
            </a:extLst>
          </p:cNvPr>
          <p:cNvSpPr txBox="1">
            <a:spLocks/>
          </p:cNvSpPr>
          <p:nvPr/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539D56E-8DAC-4683-9457-CD885C971533}"/>
              </a:ext>
            </a:extLst>
          </p:cNvPr>
          <p:cNvSpPr txBox="1">
            <a:spLocks/>
          </p:cNvSpPr>
          <p:nvPr/>
        </p:nvSpPr>
        <p:spPr>
          <a:xfrm>
            <a:off x="140678" y="2011680"/>
            <a:ext cx="11943470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Font typeface="Wingdings" panose="05000000000000000000" pitchFamily="2" charset="2"/>
              <a:buChar char="q"/>
            </a:pP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46F9F98-05F2-46E0-BAF8-69EB6BE758AC}"/>
              </a:ext>
            </a:extLst>
          </p:cNvPr>
          <p:cNvCxnSpPr>
            <a:cxnSpLocks/>
          </p:cNvCxnSpPr>
          <p:nvPr/>
        </p:nvCxnSpPr>
        <p:spPr>
          <a:xfrm flipV="1">
            <a:off x="2236763" y="6527405"/>
            <a:ext cx="9523828" cy="4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A2331C38-AE6F-496C-8DAA-B2BF5CD20197}"/>
              </a:ext>
            </a:extLst>
          </p:cNvPr>
          <p:cNvSpPr/>
          <p:nvPr/>
        </p:nvSpPr>
        <p:spPr>
          <a:xfrm>
            <a:off x="2897945" y="4332849"/>
            <a:ext cx="928467" cy="8299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6B47B9F-C133-4678-8109-97F492F7C917}"/>
              </a:ext>
            </a:extLst>
          </p:cNvPr>
          <p:cNvCxnSpPr>
            <a:stCxn id="7" idx="2"/>
          </p:cNvCxnSpPr>
          <p:nvPr/>
        </p:nvCxnSpPr>
        <p:spPr>
          <a:xfrm flipH="1">
            <a:off x="3362178" y="5162843"/>
            <a:ext cx="1" cy="1364566"/>
          </a:xfrm>
          <a:prstGeom prst="straightConnector1">
            <a:avLst/>
          </a:prstGeom>
          <a:ln w="25400">
            <a:prstDash val="sysDash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7AB7CC2-5206-417F-91E7-B1641D02D054}"/>
              </a:ext>
            </a:extLst>
          </p:cNvPr>
          <p:cNvSpPr txBox="1"/>
          <p:nvPr/>
        </p:nvSpPr>
        <p:spPr>
          <a:xfrm>
            <a:off x="3012928" y="4534525"/>
            <a:ext cx="1889760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b="1" dirty="0">
                <a:latin typeface="Arial" panose="020B0604020202020204" pitchFamily="34" charset="0"/>
                <a:cs typeface="Arial" panose="020B0604020202020204" pitchFamily="34" charset="0"/>
              </a:rPr>
              <a:t>1 ניוטון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AB44DF-5844-46EA-AA61-80E0ABFFC185}"/>
              </a:ext>
            </a:extLst>
          </p:cNvPr>
          <p:cNvSpPr txBox="1"/>
          <p:nvPr/>
        </p:nvSpPr>
        <p:spPr>
          <a:xfrm>
            <a:off x="3542714" y="5662246"/>
            <a:ext cx="1889760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b="1" dirty="0">
                <a:latin typeface="Arial" panose="020B0604020202020204" pitchFamily="34" charset="0"/>
                <a:cs typeface="Arial" panose="020B0604020202020204" pitchFamily="34" charset="0"/>
              </a:rPr>
              <a:t>1 מטר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Double Brace 10">
            <a:extLst>
              <a:ext uri="{FF2B5EF4-FFF2-40B4-BE49-F238E27FC236}">
                <a16:creationId xmlns:a16="http://schemas.microsoft.com/office/drawing/2014/main" id="{114D3739-E264-43B6-A0AD-BF903184214C}"/>
              </a:ext>
            </a:extLst>
          </p:cNvPr>
          <p:cNvSpPr/>
          <p:nvPr/>
        </p:nvSpPr>
        <p:spPr>
          <a:xfrm>
            <a:off x="4324334" y="4332849"/>
            <a:ext cx="1446625" cy="2137617"/>
          </a:xfrm>
          <a:prstGeom prst="bracePair">
            <a:avLst/>
          </a:prstGeom>
          <a:ln w="317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6CCD06-C6E4-4ACA-83C6-EB3B6B3DEE0F}"/>
              </a:ext>
            </a:extLst>
          </p:cNvPr>
          <p:cNvSpPr txBox="1"/>
          <p:nvPr/>
        </p:nvSpPr>
        <p:spPr>
          <a:xfrm>
            <a:off x="4680996" y="5059641"/>
            <a:ext cx="921613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b="1" dirty="0">
                <a:latin typeface="Arial" panose="020B0604020202020204" pitchFamily="34" charset="0"/>
                <a:cs typeface="Arial" panose="020B0604020202020204" pitchFamily="34" charset="0"/>
              </a:rPr>
              <a:t>1 ג'ול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03A237-7AEB-4EC7-92C5-E43592E7E223}"/>
              </a:ext>
            </a:extLst>
          </p:cNvPr>
          <p:cNvSpPr txBox="1"/>
          <p:nvPr/>
        </p:nvSpPr>
        <p:spPr>
          <a:xfrm>
            <a:off x="490025" y="6161645"/>
            <a:ext cx="1889760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b="1" dirty="0">
                <a:latin typeface="Arial" panose="020B0604020202020204" pitchFamily="34" charset="0"/>
                <a:cs typeface="Arial" panose="020B0604020202020204" pitchFamily="34" charset="0"/>
              </a:rPr>
              <a:t>משטח ייחוס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08E33D6-EF46-4E2D-A5FD-2F765CF55886}"/>
              </a:ext>
            </a:extLst>
          </p:cNvPr>
          <p:cNvCxnSpPr/>
          <p:nvPr/>
        </p:nvCxnSpPr>
        <p:spPr>
          <a:xfrm flipH="1">
            <a:off x="8134056" y="5205706"/>
            <a:ext cx="1" cy="1364566"/>
          </a:xfrm>
          <a:prstGeom prst="straightConnector1">
            <a:avLst/>
          </a:prstGeom>
          <a:ln w="25400">
            <a:prstDash val="sysDash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145254ED-BDA0-4C88-846A-FA74EBE48E2C}"/>
              </a:ext>
            </a:extLst>
          </p:cNvPr>
          <p:cNvSpPr/>
          <p:nvPr/>
        </p:nvSpPr>
        <p:spPr>
          <a:xfrm>
            <a:off x="7465139" y="2061864"/>
            <a:ext cx="2002036" cy="18589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4BA56B4-E927-4EFE-9F8C-950F96130C74}"/>
              </a:ext>
            </a:extLst>
          </p:cNvPr>
          <p:cNvSpPr txBox="1"/>
          <p:nvPr/>
        </p:nvSpPr>
        <p:spPr>
          <a:xfrm>
            <a:off x="8271382" y="4724799"/>
            <a:ext cx="1889760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b="1" dirty="0">
                <a:latin typeface="Arial" panose="020B0604020202020204" pitchFamily="34" charset="0"/>
                <a:cs typeface="Arial" panose="020B0604020202020204" pitchFamily="34" charset="0"/>
              </a:rPr>
              <a:t>2 מטר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Double Brace 19">
            <a:extLst>
              <a:ext uri="{FF2B5EF4-FFF2-40B4-BE49-F238E27FC236}">
                <a16:creationId xmlns:a16="http://schemas.microsoft.com/office/drawing/2014/main" id="{A74E60F2-ED7D-47B8-9468-E0F38FCB27F7}"/>
              </a:ext>
            </a:extLst>
          </p:cNvPr>
          <p:cNvSpPr/>
          <p:nvPr/>
        </p:nvSpPr>
        <p:spPr>
          <a:xfrm>
            <a:off x="10003188" y="3669878"/>
            <a:ext cx="1446625" cy="2800596"/>
          </a:xfrm>
          <a:prstGeom prst="bracePair">
            <a:avLst/>
          </a:prstGeom>
          <a:ln w="317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47B3082-256F-4AD3-8830-0CDE3379EA31}"/>
              </a:ext>
            </a:extLst>
          </p:cNvPr>
          <p:cNvSpPr txBox="1"/>
          <p:nvPr/>
        </p:nvSpPr>
        <p:spPr>
          <a:xfrm>
            <a:off x="10301450" y="4872917"/>
            <a:ext cx="1889760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b="1" dirty="0">
                <a:latin typeface="Arial" panose="020B0604020202020204" pitchFamily="34" charset="0"/>
                <a:cs typeface="Arial" panose="020B0604020202020204" pitchFamily="34" charset="0"/>
              </a:rPr>
              <a:t>2 ג'ול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E62D29D-DD8F-48B6-9D21-FAC692BB672D}"/>
              </a:ext>
            </a:extLst>
          </p:cNvPr>
          <p:cNvSpPr txBox="1"/>
          <p:nvPr/>
        </p:nvSpPr>
        <p:spPr>
          <a:xfrm>
            <a:off x="8134056" y="2961752"/>
            <a:ext cx="1179341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b="1" dirty="0">
                <a:latin typeface="Arial" panose="020B0604020202020204" pitchFamily="34" charset="0"/>
                <a:cs typeface="Arial" panose="020B0604020202020204" pitchFamily="34" charset="0"/>
              </a:rPr>
              <a:t>4 ניוטון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A960FE3-844A-4914-BDE2-F5D64A437099}"/>
              </a:ext>
            </a:extLst>
          </p:cNvPr>
          <p:cNvCxnSpPr/>
          <p:nvPr/>
        </p:nvCxnSpPr>
        <p:spPr>
          <a:xfrm flipH="1">
            <a:off x="8151053" y="3922906"/>
            <a:ext cx="1" cy="1364566"/>
          </a:xfrm>
          <a:prstGeom prst="straightConnector1">
            <a:avLst/>
          </a:prstGeom>
          <a:ln w="25400">
            <a:prstDash val="sysDash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Arrow: Down 13">
            <a:extLst>
              <a:ext uri="{FF2B5EF4-FFF2-40B4-BE49-F238E27FC236}">
                <a16:creationId xmlns:a16="http://schemas.microsoft.com/office/drawing/2014/main" id="{5DA9A62D-B729-4999-B163-35C574B795C2}"/>
              </a:ext>
            </a:extLst>
          </p:cNvPr>
          <p:cNvSpPr/>
          <p:nvPr/>
        </p:nvSpPr>
        <p:spPr>
          <a:xfrm rot="5400000">
            <a:off x="4107174" y="1567906"/>
            <a:ext cx="231820" cy="202499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row: Down 23">
            <a:extLst>
              <a:ext uri="{FF2B5EF4-FFF2-40B4-BE49-F238E27FC236}">
                <a16:creationId xmlns:a16="http://schemas.microsoft.com/office/drawing/2014/main" id="{F11B7008-5152-4926-85BD-73FB36CCE66D}"/>
              </a:ext>
            </a:extLst>
          </p:cNvPr>
          <p:cNvSpPr/>
          <p:nvPr/>
        </p:nvSpPr>
        <p:spPr>
          <a:xfrm rot="5400000">
            <a:off x="4107174" y="2019307"/>
            <a:ext cx="231820" cy="202499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4075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2E6D3-CD72-4DE5-AF76-BCB710B5F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לסיכום ניתן לומר: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350B70-CA20-4C17-ADB4-68DFFE1A68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656" y="2011680"/>
            <a:ext cx="10753725" cy="1871003"/>
          </a:xfrm>
        </p:spPr>
        <p:txBody>
          <a:bodyPr/>
          <a:lstStyle/>
          <a:p>
            <a:pPr algn="r" rtl="1">
              <a:buFont typeface="Wingdings" panose="05000000000000000000" pitchFamily="2" charset="2"/>
              <a:buChar char="q"/>
            </a:pPr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גובה הגוף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משקל הגוף = אנרגיית הגובה </a:t>
            </a:r>
          </a:p>
          <a:p>
            <a:pPr algn="r" rtl="1">
              <a:buFont typeface="Wingdings" panose="05000000000000000000" pitchFamily="2" charset="2"/>
              <a:buChar char="q"/>
            </a:pPr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נוסחאת אנרגיית גובה : </a:t>
            </a:r>
          </a:p>
          <a:p>
            <a:pPr marL="0" indent="0" algn="ctr" rtl="1">
              <a:buNone/>
            </a:pP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Eh=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W•h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EC78EC43-1DFE-4061-A7A9-1906F9B2D5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6824323"/>
              </p:ext>
            </p:extLst>
          </p:nvPr>
        </p:nvGraphicFramePr>
        <p:xfrm>
          <a:off x="2482166" y="3886070"/>
          <a:ext cx="8127999" cy="2773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588964562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187310244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4149305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Eh</a:t>
                      </a:r>
                      <a:endParaRPr lang="en-US" sz="3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</a:t>
                      </a:r>
                      <a:endParaRPr lang="en-US" sz="3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</a:t>
                      </a:r>
                      <a:endParaRPr lang="en-US" sz="3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78748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e-IL" sz="2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אנרגיית הגובה </a:t>
                      </a:r>
                      <a:endParaRPr lang="en-US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משקל </a:t>
                      </a:r>
                      <a:endParaRPr lang="en-US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גובה הגוף ביחס למשטח הייחוס</a:t>
                      </a:r>
                      <a:endParaRPr lang="en-US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23297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e-IL" sz="3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ג'ול</a:t>
                      </a:r>
                    </a:p>
                    <a:p>
                      <a:pPr algn="ctr"/>
                      <a:r>
                        <a:rPr lang="en-GB" sz="3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</a:t>
                      </a:r>
                      <a:endParaRPr lang="en-US" sz="3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3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ניוטון</a:t>
                      </a:r>
                    </a:p>
                    <a:p>
                      <a:pPr algn="ctr"/>
                      <a:r>
                        <a:rPr lang="en-GB" sz="3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3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3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מטר</a:t>
                      </a:r>
                    </a:p>
                    <a:p>
                      <a:pPr algn="ctr"/>
                      <a:r>
                        <a:rPr lang="en-GB" sz="3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endParaRPr lang="en-US" sz="3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29618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0747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F7A4FD-3BAC-4716-9981-E0B66A92C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חשוב לדעת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6478D5-6F43-4758-9B6D-81F0742F14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Eh=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W•h</a:t>
            </a:r>
            <a:r>
              <a:rPr lang="he-IL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למציאת כמות אנרגיית גובה     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W=</a:t>
            </a:r>
            <a:r>
              <a:rPr lang="en-GB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Eh:h</a:t>
            </a:r>
            <a:r>
              <a:rPr lang="he-IL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למציאת משקל הגוף        </a:t>
            </a:r>
            <a:endParaRPr lang="en-GB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h=Eh: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   </a:t>
            </a:r>
            <a:r>
              <a:rPr lang="he-IL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למציאת הגובה בו הגוף נמצא ביחס למשטח הייחוס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GB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e-IL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באם הגובה בשאלה מופיע בסנטימטרים יש להמיר את היחידות למטרים</a:t>
            </a:r>
            <a:endParaRPr lang="en-GB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e-IL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GB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                          cm</a:t>
            </a:r>
            <a:endParaRPr lang="en-US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27675B0-9DC7-478C-A12B-A4B09C3B0F25}"/>
              </a:ext>
            </a:extLst>
          </p:cNvPr>
          <p:cNvCxnSpPr/>
          <p:nvPr/>
        </p:nvCxnSpPr>
        <p:spPr>
          <a:xfrm>
            <a:off x="1659988" y="5233182"/>
            <a:ext cx="2011680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776F0AF-B1DE-4165-BCCF-687F9D3EB8D5}"/>
              </a:ext>
            </a:extLst>
          </p:cNvPr>
          <p:cNvCxnSpPr>
            <a:cxnSpLocks/>
          </p:cNvCxnSpPr>
          <p:nvPr/>
        </p:nvCxnSpPr>
        <p:spPr>
          <a:xfrm flipH="1">
            <a:off x="1659988" y="5556739"/>
            <a:ext cx="2011680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5D812680-BFDF-462E-9FB4-0DBA2BBC5DFC}"/>
              </a:ext>
            </a:extLst>
          </p:cNvPr>
          <p:cNvSpPr txBox="1"/>
          <p:nvPr/>
        </p:nvSpPr>
        <p:spPr>
          <a:xfrm>
            <a:off x="1997612" y="4768948"/>
            <a:ext cx="167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מכפילים ב- 100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2EB08D-89B8-48D5-8449-309F8FD019A2}"/>
              </a:ext>
            </a:extLst>
          </p:cNvPr>
          <p:cNvSpPr txBox="1"/>
          <p:nvPr/>
        </p:nvSpPr>
        <p:spPr>
          <a:xfrm>
            <a:off x="1997612" y="5640650"/>
            <a:ext cx="167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מחלקים ב- 100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09296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9F86E-4717-4A18-A9A5-36F7A2816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דוגמא לשאלה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0A9FEA-2087-4AC2-9372-EE5473C976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224" y="1666347"/>
            <a:ext cx="10753725" cy="3766185"/>
          </a:xfrm>
        </p:spPr>
        <p:txBody>
          <a:bodyPr/>
          <a:lstStyle/>
          <a:p>
            <a:pPr algn="r" rtl="1"/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עמ' 94 שאלה 30 ("עולם של אנרגיה")</a:t>
            </a:r>
          </a:p>
          <a:p>
            <a:pPr algn="r" rtl="1"/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חשבו את אנרגיית הגובה שיש לכל 1000 ניוטון של מים לפני שהם נופלים ממפל שגובהו 40 מטרים מעל פני הקרקע.</a:t>
            </a:r>
          </a:p>
          <a:p>
            <a:pPr algn="r" rtl="1"/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C677BB-0F49-44F7-9868-A4206CFC70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224" y="2840779"/>
            <a:ext cx="10815241" cy="16581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3865E2-0987-4547-835F-7368CAFF23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87650"/>
            <a:ext cx="2266122" cy="232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9318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B0693-87E8-478D-AE70-30E145B8F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הגורמים המשפיעים על אנרגיית הגובה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F55954-0100-416B-A7EE-8A4AD584F0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>
              <a:buFont typeface="Wingdings" panose="05000000000000000000" pitchFamily="2" charset="2"/>
              <a:buChar char="q"/>
            </a:pPr>
            <a:r>
              <a:rPr lang="he-IL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מסת הגוף- </a:t>
            </a:r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ככל שמסת הגוף גדולה יותר, כך אנרגיית הגובה שלו גדולה יותר </a:t>
            </a:r>
          </a:p>
          <a:p>
            <a:pPr algn="r" rtl="1">
              <a:buFont typeface="Wingdings" panose="05000000000000000000" pitchFamily="2" charset="2"/>
              <a:buChar char="q"/>
            </a:pPr>
            <a:r>
              <a:rPr lang="he-IL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הגובה בו הגוף נמצא ביחס למישור הייחוס- </a:t>
            </a:r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ככל שהגוף נמצא בגובה רב יותר, כך גם אנרגיית הגובה שלו גדולה יותר</a:t>
            </a:r>
          </a:p>
          <a:p>
            <a:pPr algn="r" rtl="1">
              <a:buFont typeface="Wingdings" panose="05000000000000000000" pitchFamily="2" charset="2"/>
              <a:buChar char="q"/>
            </a:pPr>
            <a:r>
              <a:rPr lang="he-IL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כוכב הלכת בו נמצא הגוף </a:t>
            </a:r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(למשל בירח לעומת כדור הארץ אנרגיית הגובה יותר קטנה כאשר אותו גוף נמצא באותו הגובה )</a:t>
            </a:r>
          </a:p>
          <a:p>
            <a:pPr marL="0" indent="0" algn="r" rtl="1">
              <a:buNone/>
            </a:pPr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מסה                             הגובה ביחס למישור ייחוס        </a:t>
            </a:r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</a:t>
            </a:r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כוכב הלכת</a:t>
            </a:r>
          </a:p>
          <a:p>
            <a:pPr algn="r" rtl="1"/>
            <a:endParaRPr lang="he-I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rtl="1"/>
            <a:endParaRPr lang="he-I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A1839CE-679D-4F81-B05C-C2C4BC624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6434" y="4604066"/>
            <a:ext cx="3445565" cy="2294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FFCFAF-9C67-4CD3-94B3-0956B3BF74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33458"/>
            <a:ext cx="4500057" cy="22749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585CAB-B0D4-486C-8E97-0A72B58A7F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9488" y="4623933"/>
            <a:ext cx="4226945" cy="227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0924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9F86E-4717-4A18-A9A5-36F7A2816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דוגמא לשאלה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0A9FEA-2087-4AC2-9372-EE5473C976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עמ' 94 שאלה 30 ("עולם של אנרגיה")</a:t>
            </a:r>
          </a:p>
          <a:p>
            <a:pPr algn="r" rtl="1"/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חשבו את אנרגיית הגובה שיש לכל 1000 ניוטון של מים לפני שהם נופלים ממפל שגובהו 40 מטרים מעל פני הקרקע.</a:t>
            </a:r>
          </a:p>
          <a:p>
            <a:pPr algn="r" rtl="1"/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3F373C8F-6FEA-48BD-9C1A-56AB94DD62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6518993"/>
              </p:ext>
            </p:extLst>
          </p:nvPr>
        </p:nvGraphicFramePr>
        <p:xfrm>
          <a:off x="185530" y="3958590"/>
          <a:ext cx="11423372" cy="188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76870">
                  <a:extLst>
                    <a:ext uri="{9D8B030D-6E8A-4147-A177-3AD203B41FA5}">
                      <a16:colId xmlns:a16="http://schemas.microsoft.com/office/drawing/2014/main" val="3053157238"/>
                    </a:ext>
                  </a:extLst>
                </a:gridCol>
                <a:gridCol w="1934816">
                  <a:extLst>
                    <a:ext uri="{9D8B030D-6E8A-4147-A177-3AD203B41FA5}">
                      <a16:colId xmlns:a16="http://schemas.microsoft.com/office/drawing/2014/main" val="1767459280"/>
                    </a:ext>
                  </a:extLst>
                </a:gridCol>
                <a:gridCol w="2855843">
                  <a:extLst>
                    <a:ext uri="{9D8B030D-6E8A-4147-A177-3AD203B41FA5}">
                      <a16:colId xmlns:a16="http://schemas.microsoft.com/office/drawing/2014/main" val="1036042643"/>
                    </a:ext>
                  </a:extLst>
                </a:gridCol>
                <a:gridCol w="2855843">
                  <a:extLst>
                    <a:ext uri="{9D8B030D-6E8A-4147-A177-3AD203B41FA5}">
                      <a16:colId xmlns:a16="http://schemas.microsoft.com/office/drawing/2014/main" val="945425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e-IL" sz="2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חישובים </a:t>
                      </a:r>
                      <a:endParaRPr lang="en-US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נוסחא</a:t>
                      </a:r>
                      <a:endParaRPr lang="en-US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צ"ל</a:t>
                      </a:r>
                      <a:endParaRPr lang="en-US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נתון </a:t>
                      </a:r>
                      <a:endParaRPr lang="en-US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92269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Eh=1000X40=40,000J</a:t>
                      </a:r>
                      <a:endParaRPr lang="he-IL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he-IL" sz="2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למים אנרגיית גובה השווה ל- 40,000 ג'ול </a:t>
                      </a:r>
                      <a:endParaRPr lang="en-US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Eh=</a:t>
                      </a:r>
                      <a:r>
                        <a:rPr lang="en-US" sz="2800" b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</a:t>
                      </a:r>
                      <a:endParaRPr lang="en-US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Eh=?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h=40 </a:t>
                      </a:r>
                      <a:r>
                        <a:rPr lang="en-US" sz="2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</a:p>
                    <a:p>
                      <a:pPr algn="ctr"/>
                      <a:r>
                        <a:rPr lang="en-US" sz="2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W=1000 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18415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69115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9F86E-4717-4A18-A9A5-36F7A2816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דוגמא לשאלה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0A9FEA-2087-4AC2-9372-EE5473C976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עמ' 94 שאלה 34 ("עולם של אנרגיה")</a:t>
            </a:r>
          </a:p>
          <a:p>
            <a:pPr algn="r" rtl="1"/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משקל של ילד שיורד במדרגות הוא 300 ניוטון . הוא ירד מגובה של 30 מטרים לגובה של 20 מטרים מעל פני הקרקע. בכמה פחתה אנרגיית הגובה שלו? </a:t>
            </a:r>
          </a:p>
          <a:p>
            <a:pPr algn="r" rtl="1"/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C677BB-0F49-44F7-9868-A4206CFC70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224" y="3272582"/>
            <a:ext cx="10815241" cy="1427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4E4F30-0C17-4CAD-BD65-48345078B9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77422"/>
            <a:ext cx="2072516" cy="2075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3441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9F86E-4717-4A18-A9A5-36F7A2816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דוגמא לשאלה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0A9FEA-2087-4AC2-9372-EE5473C976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עמ' 94 שאלה 34 ("עולם של אנרגיה")</a:t>
            </a:r>
          </a:p>
          <a:p>
            <a:pPr algn="r" rtl="1"/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משקל של ילד שיורד במדרגות הוא 300 ניוטון . הוא ירד מגובה של 30 מטרים לגובה של 20 מטרים מעל פני הקרקע. בכמה פחתה אנרגיית הגובה שלו? </a:t>
            </a:r>
          </a:p>
          <a:p>
            <a:pPr algn="r" rtl="1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∆h</a:t>
            </a:r>
            <a:r>
              <a:rPr lang="he-I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הפרש הגבהים     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∆Eh</a:t>
            </a:r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הפרש כמות האנרגיה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3F373C8F-6FEA-48BD-9C1A-56AB94DD62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3208748"/>
              </p:ext>
            </p:extLst>
          </p:nvPr>
        </p:nvGraphicFramePr>
        <p:xfrm>
          <a:off x="185530" y="3958590"/>
          <a:ext cx="11423372" cy="188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76870">
                  <a:extLst>
                    <a:ext uri="{9D8B030D-6E8A-4147-A177-3AD203B41FA5}">
                      <a16:colId xmlns:a16="http://schemas.microsoft.com/office/drawing/2014/main" val="3053157238"/>
                    </a:ext>
                  </a:extLst>
                </a:gridCol>
                <a:gridCol w="1934816">
                  <a:extLst>
                    <a:ext uri="{9D8B030D-6E8A-4147-A177-3AD203B41FA5}">
                      <a16:colId xmlns:a16="http://schemas.microsoft.com/office/drawing/2014/main" val="1767459280"/>
                    </a:ext>
                  </a:extLst>
                </a:gridCol>
                <a:gridCol w="2855843">
                  <a:extLst>
                    <a:ext uri="{9D8B030D-6E8A-4147-A177-3AD203B41FA5}">
                      <a16:colId xmlns:a16="http://schemas.microsoft.com/office/drawing/2014/main" val="1036042643"/>
                    </a:ext>
                  </a:extLst>
                </a:gridCol>
                <a:gridCol w="2855843">
                  <a:extLst>
                    <a:ext uri="{9D8B030D-6E8A-4147-A177-3AD203B41FA5}">
                      <a16:colId xmlns:a16="http://schemas.microsoft.com/office/drawing/2014/main" val="945425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e-IL" sz="2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חישובים </a:t>
                      </a:r>
                      <a:endParaRPr lang="en-US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נוסחא</a:t>
                      </a:r>
                      <a:endParaRPr lang="en-US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צ"ל</a:t>
                      </a:r>
                      <a:endParaRPr lang="en-US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נתון </a:t>
                      </a:r>
                      <a:endParaRPr lang="en-US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92269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∆Eh=</a:t>
                      </a:r>
                      <a:r>
                        <a:rPr lang="he-IL" sz="2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</a:t>
                      </a:r>
                      <a:r>
                        <a:rPr lang="en-US" sz="2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r>
                        <a:rPr lang="he-IL" sz="2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r>
                        <a:rPr lang="en-US" sz="2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</a:t>
                      </a:r>
                      <a:r>
                        <a:rPr lang="he-IL" sz="2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3000</a:t>
                      </a:r>
                      <a:r>
                        <a:rPr lang="en-US" sz="2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</a:t>
                      </a:r>
                      <a:endParaRPr lang="he-IL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he-IL" sz="2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האנרגיה פחתה ב- 3000 ג'ול</a:t>
                      </a:r>
                      <a:endParaRPr lang="en-US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∆Eh=</a:t>
                      </a:r>
                      <a:r>
                        <a:rPr lang="en-US" sz="2800" b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W∆h</a:t>
                      </a:r>
                      <a:endParaRPr lang="en-US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∆Eh=?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∆</a:t>
                      </a:r>
                      <a:r>
                        <a:rPr lang="en-GB" sz="2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h=</a:t>
                      </a:r>
                      <a:r>
                        <a:rPr lang="he-IL" sz="2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30-20</a:t>
                      </a:r>
                      <a:r>
                        <a:rPr lang="en-GB" sz="2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=10 </a:t>
                      </a:r>
                      <a:r>
                        <a:rPr lang="en-US" sz="2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</a:p>
                    <a:p>
                      <a:pPr algn="ctr"/>
                      <a:r>
                        <a:rPr lang="en-US" sz="2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W=300 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18415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20355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9F86E-4717-4A18-A9A5-36F7A2816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דוגמא לשאלה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0A9FEA-2087-4AC2-9372-EE5473C976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עמ' 93 שאלה 27 ג' ("עולם של אנרגיה")</a:t>
            </a:r>
          </a:p>
          <a:p>
            <a:pPr algn="r" rtl="1"/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סל פירות נמצא בגובה מסוים מעל הרצפה. ניתן לשנות את גובהו ולהוסיף לו פירות או להוציא ממנו פירות בהתאם לצורך ובכך לשנות את משקלו. </a:t>
            </a:r>
          </a:p>
          <a:p>
            <a:pPr algn="r" rtl="1"/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ג. פי כמה תגדל אנרגיית הגובה שלו אם יגדילו את גובהו פי 12 ויקטינו את משקלו פי 4? </a:t>
            </a:r>
          </a:p>
          <a:p>
            <a:pPr algn="r" rtl="1"/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FEAA0F-DA4A-460D-93BE-B929D59472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9802"/>
            <a:ext cx="4028661" cy="272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0183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9F86E-4717-4A18-A9A5-36F7A2816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דוגמא לשאלה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0A9FEA-2087-4AC2-9372-EE5473C976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r" rtl="1"/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עמ' 93 שאלה 27 ג' ("עולם של אנרגיה")</a:t>
            </a:r>
          </a:p>
          <a:p>
            <a:pPr algn="r" rtl="1"/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סל פירות נמצא בגובה מסוים מעל הרצפה. ניתן לשנות את גובהו ולהוסיף לו פירות או להוציא ממנו פירות בהתאם לצורך ובכך לשנות את משקלו. </a:t>
            </a:r>
          </a:p>
          <a:p>
            <a:pPr algn="r" rtl="1"/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ג. פי כמה תגדל אנרגיית הגובה שלו אם יגדילו את גובהו פי 12 ויקטינו את משקלו פי 4? </a:t>
            </a:r>
          </a:p>
          <a:p>
            <a:pPr algn="r" rtl="1"/>
            <a:r>
              <a:rPr lang="he-IL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נגדיר שאנרגיית הגובה היא 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he-IL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:      </a:t>
            </a:r>
            <a:r>
              <a:rPr lang="en-GB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Eh=X </a:t>
            </a:r>
            <a:r>
              <a:rPr lang="he-IL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algn="r" rtl="1"/>
            <a:r>
              <a:rPr lang="he-IL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שלב 1: </a:t>
            </a:r>
            <a:r>
              <a:rPr lang="en-GB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12X</a:t>
            </a:r>
            <a:r>
              <a:rPr lang="he-IL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he-IL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(הגדלת הגובה פי 12 הכפלנו את 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he-IL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ב- 12 )</a:t>
            </a:r>
          </a:p>
          <a:p>
            <a:pPr algn="r" rtl="1"/>
            <a:r>
              <a:rPr lang="he-IL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שלב 2: </a:t>
            </a:r>
            <a:r>
              <a:rPr lang="en-GB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12X/4=3X</a:t>
            </a:r>
            <a:r>
              <a:rPr lang="he-IL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e-IL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(הקטנת המשקל פי 4 חילקנו את התוצאה הקודמת ב- 4)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rtl="1"/>
            <a:r>
              <a:rPr lang="he-IL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אנרגיית הגובה תגדל פי 3 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13650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BA426-0188-422C-A134-C66791606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תרגול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2E2C2BF1-5F92-4881-AB9E-557A5859B87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21290162"/>
              </p:ext>
            </p:extLst>
          </p:nvPr>
        </p:nvGraphicFramePr>
        <p:xfrm>
          <a:off x="676275" y="2011363"/>
          <a:ext cx="10753725" cy="975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58264">
                  <a:extLst>
                    <a:ext uri="{9D8B030D-6E8A-4147-A177-3AD203B41FA5}">
                      <a16:colId xmlns:a16="http://schemas.microsoft.com/office/drawing/2014/main" val="638472305"/>
                    </a:ext>
                  </a:extLst>
                </a:gridCol>
                <a:gridCol w="1842052">
                  <a:extLst>
                    <a:ext uri="{9D8B030D-6E8A-4147-A177-3AD203B41FA5}">
                      <a16:colId xmlns:a16="http://schemas.microsoft.com/office/drawing/2014/main" val="390949814"/>
                    </a:ext>
                  </a:extLst>
                </a:gridCol>
                <a:gridCol w="3253409">
                  <a:extLst>
                    <a:ext uri="{9D8B030D-6E8A-4147-A177-3AD203B41FA5}">
                      <a16:colId xmlns:a16="http://schemas.microsoft.com/office/drawing/2014/main" val="42347782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e-IL" sz="2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שאלות </a:t>
                      </a:r>
                      <a:endParaRPr lang="en-US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עמ' </a:t>
                      </a:r>
                      <a:endParaRPr lang="en-US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נושא </a:t>
                      </a:r>
                      <a:endParaRPr lang="en-US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10665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e-IL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24,27,28,32,35,36, 37(אתגר) 39 (אתגר) </a:t>
                      </a:r>
                      <a:endParaRPr lang="en-US" sz="2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92-96 </a:t>
                      </a:r>
                      <a:endParaRPr lang="en-US" sz="2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חישוב אנרגיית גובה </a:t>
                      </a:r>
                      <a:endParaRPr lang="en-US" sz="2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095999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1A606235-470E-42E6-B857-1F9A304184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19500"/>
            <a:ext cx="4848225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8418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A84DF-3802-4B28-98D0-68DF143A0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פיתוח נוסחאת אנרגיית גובה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1F1C7-EB87-4D43-8CCB-74091BE11C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>
              <a:buFont typeface="Wingdings" panose="05000000000000000000" pitchFamily="2" charset="2"/>
              <a:buChar char="q"/>
            </a:pPr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הכרנו עד כה את הנוסחא לחישוב אנרגיית גובה 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Eh=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rtl="1">
              <a:buFont typeface="Wingdings" panose="05000000000000000000" pitchFamily="2" charset="2"/>
              <a:buChar char="q"/>
            </a:pPr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וכן הכרנו את הנוסחא לחישוב משקל </a:t>
            </a:r>
            <a:r>
              <a:rPr lang="en-GB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W=mg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rtl="1">
              <a:buFont typeface="Wingdings" panose="05000000000000000000" pitchFamily="2" charset="2"/>
              <a:buChar char="q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בנוסחא לחישוב אנרגיית גובה , ניתן להציב (להחליף) את הביטוי של משקל (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 בביטוי לו הוא שווה (</a:t>
            </a:r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mg</a:t>
            </a:r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ונקבל : </a:t>
            </a:r>
          </a:p>
          <a:p>
            <a:pPr algn="r" rtl="1">
              <a:buFont typeface="Wingdings" panose="05000000000000000000" pitchFamily="2" charset="2"/>
              <a:buChar char="q"/>
            </a:pPr>
            <a:endParaRPr lang="he-I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rtl="1">
              <a:buNone/>
            </a:pPr>
            <a:r>
              <a:rPr lang="en-GB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Eh=</a:t>
            </a:r>
            <a:r>
              <a:rPr lang="en-GB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</a:t>
            </a:r>
            <a:r>
              <a:rPr lang="en-GB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GB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mgh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87474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2E6D3-CD72-4DE5-AF76-BCB710B5F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לסיכום ניתן לומר: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350B70-CA20-4C17-ADB4-68DFFE1A68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656" y="2011680"/>
            <a:ext cx="10753725" cy="1871003"/>
          </a:xfrm>
        </p:spPr>
        <p:txBody>
          <a:bodyPr/>
          <a:lstStyle/>
          <a:p>
            <a:pPr algn="r" rtl="1">
              <a:buFont typeface="Wingdings" panose="05000000000000000000" pitchFamily="2" charset="2"/>
              <a:buChar char="q"/>
            </a:pPr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גובה הגוף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עוצמת הכובד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מסת הגוף = אנרגיית הגובה </a:t>
            </a:r>
          </a:p>
          <a:p>
            <a:pPr algn="r" rtl="1">
              <a:buFont typeface="Wingdings" panose="05000000000000000000" pitchFamily="2" charset="2"/>
              <a:buChar char="q"/>
            </a:pPr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נוסחאת אנרגיית גובה(במידה ונתונה המסה)  : </a:t>
            </a:r>
          </a:p>
          <a:p>
            <a:pPr marL="0" indent="0" algn="ctr" rtl="1">
              <a:buNone/>
            </a:pP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Eh=</a:t>
            </a:r>
            <a:r>
              <a:rPr lang="en-GB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mgh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EC78EC43-1DFE-4061-A7A9-1906F9B2D5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4679541"/>
              </p:ext>
            </p:extLst>
          </p:nvPr>
        </p:nvGraphicFramePr>
        <p:xfrm>
          <a:off x="1272209" y="3886070"/>
          <a:ext cx="9859616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4904">
                  <a:extLst>
                    <a:ext uri="{9D8B030D-6E8A-4147-A177-3AD203B41FA5}">
                      <a16:colId xmlns:a16="http://schemas.microsoft.com/office/drawing/2014/main" val="588964562"/>
                    </a:ext>
                  </a:extLst>
                </a:gridCol>
                <a:gridCol w="2464904">
                  <a:extLst>
                    <a:ext uri="{9D8B030D-6E8A-4147-A177-3AD203B41FA5}">
                      <a16:colId xmlns:a16="http://schemas.microsoft.com/office/drawing/2014/main" val="3187310244"/>
                    </a:ext>
                  </a:extLst>
                </a:gridCol>
                <a:gridCol w="2464904">
                  <a:extLst>
                    <a:ext uri="{9D8B030D-6E8A-4147-A177-3AD203B41FA5}">
                      <a16:colId xmlns:a16="http://schemas.microsoft.com/office/drawing/2014/main" val="3412203955"/>
                    </a:ext>
                  </a:extLst>
                </a:gridCol>
                <a:gridCol w="2464904">
                  <a:extLst>
                    <a:ext uri="{9D8B030D-6E8A-4147-A177-3AD203B41FA5}">
                      <a16:colId xmlns:a16="http://schemas.microsoft.com/office/drawing/2014/main" val="34149305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Eh</a:t>
                      </a:r>
                      <a:endParaRPr lang="en-US" sz="3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endParaRPr lang="en-US" sz="3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</a:t>
                      </a:r>
                      <a:endParaRPr lang="en-US" sz="3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</a:t>
                      </a:r>
                      <a:endParaRPr lang="en-US" sz="3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78748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e-IL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אנרגיית הגובה </a:t>
                      </a:r>
                      <a:endParaRPr lang="en-US" sz="2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מסה</a:t>
                      </a:r>
                      <a:endParaRPr lang="en-US" sz="2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עוצמת הכובד </a:t>
                      </a:r>
                      <a:endParaRPr lang="en-US" sz="2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גובה הגוף ביחס למשטח הייחוס</a:t>
                      </a:r>
                      <a:endParaRPr lang="en-US" sz="2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23297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e-IL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ג'ול</a:t>
                      </a:r>
                    </a:p>
                    <a:p>
                      <a:pPr algn="ctr"/>
                      <a:r>
                        <a:rPr lang="en-GB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</a:t>
                      </a:r>
                      <a:endParaRPr lang="en-US" sz="2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קילוגרם</a:t>
                      </a:r>
                    </a:p>
                    <a:p>
                      <a:pPr algn="ctr"/>
                      <a:r>
                        <a:rPr lang="en-GB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kg</a:t>
                      </a:r>
                      <a:endParaRPr lang="en-US" sz="2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ניוטון לקילוגרם</a:t>
                      </a:r>
                    </a:p>
                    <a:p>
                      <a:pPr algn="ctr"/>
                      <a:r>
                        <a:rPr lang="en-GB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N/kg</a:t>
                      </a:r>
                      <a:endParaRPr lang="en-US" sz="2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מטר</a:t>
                      </a:r>
                    </a:p>
                    <a:p>
                      <a:pPr algn="ctr"/>
                      <a:r>
                        <a:rPr lang="en-GB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endParaRPr lang="en-US" sz="2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29618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64077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9F86E-4717-4A18-A9A5-36F7A2816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424" y="212869"/>
            <a:ext cx="10772775" cy="1019583"/>
          </a:xfrm>
        </p:spPr>
        <p:txBody>
          <a:bodyPr/>
          <a:lstStyle/>
          <a:p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דוגמא לשאלה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0A9FEA-2087-4AC2-9372-EE5473C976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946" y="1096802"/>
            <a:ext cx="10753725" cy="3766185"/>
          </a:xfrm>
        </p:spPr>
        <p:txBody>
          <a:bodyPr/>
          <a:lstStyle/>
          <a:p>
            <a:pPr algn="r" rtl="1"/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עמ’ </a:t>
            </a:r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96</a:t>
            </a:r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שאלה </a:t>
            </a:r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42</a:t>
            </a:r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("עולם של אנרגיה")</a:t>
            </a:r>
          </a:p>
          <a:p>
            <a:pPr algn="r" rtl="1"/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מסתו של מטוס היא 2 טונות. </a:t>
            </a:r>
          </a:p>
          <a:p>
            <a:pPr algn="r" rtl="1"/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א. חשבו את אנרגיית הגובה שלו (ביחס למסלול ההמראה ) לפני המראתו. </a:t>
            </a:r>
          </a:p>
          <a:p>
            <a:pPr algn="r" rtl="1"/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ב. חשבו את אנרגיית הגובה שלו (ביחס למסלול ההמראה) שניות ספורות לאחר ההמראה , בגובה 20 מטרים מעל מסלול ההמראה. </a:t>
            </a:r>
          </a:p>
          <a:p>
            <a:pPr algn="r" rtl="1"/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C677BB-0F49-44F7-9868-A4206CFC70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958" y="3231470"/>
            <a:ext cx="10815241" cy="14276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C35BF1-648F-4154-A52C-F7343E3B96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27" y="4727336"/>
            <a:ext cx="3202263" cy="213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5944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9F86E-4717-4A18-A9A5-36F7A2816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319" y="180551"/>
            <a:ext cx="10772775" cy="1658198"/>
          </a:xfrm>
        </p:spPr>
        <p:txBody>
          <a:bodyPr/>
          <a:lstStyle/>
          <a:p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דוגמא לשאלה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0A9FEA-2087-4AC2-9372-EE5473C976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748" y="1773141"/>
            <a:ext cx="10753725" cy="3766185"/>
          </a:xfrm>
        </p:spPr>
        <p:txBody>
          <a:bodyPr/>
          <a:lstStyle/>
          <a:p>
            <a:pPr algn="r" rtl="1"/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עמ’ </a:t>
            </a:r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96</a:t>
            </a:r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שאלה </a:t>
            </a:r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42</a:t>
            </a:r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("עולם של אנרגיה")</a:t>
            </a:r>
          </a:p>
          <a:p>
            <a:pPr algn="r" rtl="1"/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מסתו של מטוס היא 2 טונות. </a:t>
            </a:r>
          </a:p>
          <a:p>
            <a:pPr algn="r" rtl="1"/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א. חשבו את אנרגיית הגובה שלו (ביחס למסלול ההמראה ) לפני המראתו. </a:t>
            </a:r>
          </a:p>
          <a:p>
            <a:pPr algn="r" rtl="1"/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ב. חשבו את אנרגיית הגובה שלו (ביחס למסלול ההמראה) שניות ספורות לאחר ההמראה , בגובה 20 מטרים מעל מסלול ההמראה. </a:t>
            </a:r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3F373C8F-6FEA-48BD-9C1A-56AB94DD62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2677731"/>
              </p:ext>
            </p:extLst>
          </p:nvPr>
        </p:nvGraphicFramePr>
        <p:xfrm>
          <a:off x="185530" y="3958590"/>
          <a:ext cx="11873948" cy="243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09322">
                  <a:extLst>
                    <a:ext uri="{9D8B030D-6E8A-4147-A177-3AD203B41FA5}">
                      <a16:colId xmlns:a16="http://schemas.microsoft.com/office/drawing/2014/main" val="3053157238"/>
                    </a:ext>
                  </a:extLst>
                </a:gridCol>
                <a:gridCol w="2067339">
                  <a:extLst>
                    <a:ext uri="{9D8B030D-6E8A-4147-A177-3AD203B41FA5}">
                      <a16:colId xmlns:a16="http://schemas.microsoft.com/office/drawing/2014/main" val="176745928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1036042643"/>
                    </a:ext>
                  </a:extLst>
                </a:gridCol>
                <a:gridCol w="2968487">
                  <a:extLst>
                    <a:ext uri="{9D8B030D-6E8A-4147-A177-3AD203B41FA5}">
                      <a16:colId xmlns:a16="http://schemas.microsoft.com/office/drawing/2014/main" val="945425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e-IL" sz="2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חישובים </a:t>
                      </a:r>
                      <a:endParaRPr lang="en-US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נוסחא</a:t>
                      </a:r>
                      <a:endParaRPr lang="en-US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צ"ל</a:t>
                      </a:r>
                      <a:endParaRPr lang="en-US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נתון </a:t>
                      </a:r>
                      <a:endParaRPr lang="en-US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92269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Eh1=2000X10X0=0J</a:t>
                      </a:r>
                    </a:p>
                    <a:p>
                      <a:pPr algn="ctr"/>
                      <a:r>
                        <a:rPr lang="en-GB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Eh2=2000X10X20=400,000J</a:t>
                      </a:r>
                    </a:p>
                    <a:p>
                      <a:pPr algn="ctr"/>
                      <a:r>
                        <a:rPr lang="he-IL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על המסלול האנרגיה שווה ל- 0 ג'ול</a:t>
                      </a:r>
                    </a:p>
                    <a:p>
                      <a:pPr algn="ctr"/>
                      <a:r>
                        <a:rPr lang="he-IL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בגובה 20 מטר האנרגיה של המטוס היא 400,000 ג'ול</a:t>
                      </a:r>
                      <a:endParaRPr lang="en-US" sz="2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Eh=</a:t>
                      </a:r>
                      <a:r>
                        <a:rPr lang="en-GB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mgh</a:t>
                      </a:r>
                      <a:endParaRPr lang="en-US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2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Eh1=?</a:t>
                      </a:r>
                    </a:p>
                    <a:p>
                      <a:pPr algn="ctr"/>
                      <a:r>
                        <a:rPr lang="en-GB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Eh2=?</a:t>
                      </a:r>
                      <a:endParaRPr lang="en-US" sz="2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m=2</a:t>
                      </a:r>
                      <a:r>
                        <a:rPr lang="en-U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t=2000kg</a:t>
                      </a:r>
                    </a:p>
                    <a:p>
                      <a:pPr algn="ctr"/>
                      <a:r>
                        <a:rPr lang="en-U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g=10 N/kg</a:t>
                      </a:r>
                      <a:endParaRPr lang="he-IL" sz="2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GB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h1=0m</a:t>
                      </a:r>
                    </a:p>
                    <a:p>
                      <a:pPr algn="ctr"/>
                      <a:r>
                        <a:rPr lang="en-GB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h2=20m</a:t>
                      </a:r>
                      <a:endParaRPr lang="en-US" sz="2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18415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67441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C7021-D370-41A0-971C-512423737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משקל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F5A0B5-CFBD-4BB0-9E84-AA4134628A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8" y="2011680"/>
            <a:ext cx="11873948" cy="3766185"/>
          </a:xfrm>
        </p:spPr>
        <p:txBody>
          <a:bodyPr/>
          <a:lstStyle/>
          <a:p>
            <a:pPr algn="r" rtl="1">
              <a:buFont typeface="Wingdings" panose="05000000000000000000" pitchFamily="2" charset="2"/>
              <a:buChar char="q"/>
            </a:pPr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אחד הגורמים המופיעים בנוסחת החישוב של אנרגיית גובה הוא משקל, נעסוק במושג זה. </a:t>
            </a:r>
          </a:p>
          <a:p>
            <a:pPr algn="r" rtl="1">
              <a:buFont typeface="Wingdings" panose="05000000000000000000" pitchFamily="2" charset="2"/>
              <a:buChar char="q"/>
            </a:pPr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הגדרה למושג משקל- כוח שבו הגוף נמשך אל מרכז גרם שמים (כוכב הלכת) .</a:t>
            </a:r>
          </a:p>
          <a:p>
            <a:pPr algn="r" rtl="1">
              <a:buFont typeface="Wingdings" panose="05000000000000000000" pitchFamily="2" charset="2"/>
              <a:buChar char="q"/>
            </a:pPr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כיוון המשקל- מרכז כוכב הלכת. </a:t>
            </a:r>
          </a:p>
          <a:p>
            <a:pPr algn="r" rtl="1">
              <a:buFont typeface="Wingdings" panose="05000000000000000000" pitchFamily="2" charset="2"/>
              <a:buChar char="q"/>
            </a:pPr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לא רק גופים הנמצאים פני כור הארץ נמשכים למרכזו אלא גם גופים שאינם על פניו אלא בקרבתו, מטוס טס בשמים , מטאוריט בחלל. </a:t>
            </a:r>
          </a:p>
          <a:p>
            <a:pPr algn="r" rtl="1">
              <a:buFont typeface="Wingdings" panose="05000000000000000000" pitchFamily="2" charset="2"/>
              <a:buChar char="q"/>
            </a:pPr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משקלו של גוף משתנה בהתאם לגרם השמים בו הוא מצוי. </a:t>
            </a:r>
            <a:endPara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 rtl="1">
              <a:buNone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Astronauts, Floating, Fruit, Space">
            <a:extLst>
              <a:ext uri="{FF2B5EF4-FFF2-40B4-BE49-F238E27FC236}">
                <a16:creationId xmlns:a16="http://schemas.microsoft.com/office/drawing/2014/main" id="{57CB722E-269F-4DA9-A820-BF678AFC6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41104"/>
            <a:ext cx="3564835" cy="2367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DB6458-D75F-447B-9B65-2BC4DA4377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9617" y="4696817"/>
            <a:ext cx="2252870" cy="2161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262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BA426-0188-422C-A134-C66791606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תרגול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2E2C2BF1-5F92-4881-AB9E-557A5859B87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8358064"/>
              </p:ext>
            </p:extLst>
          </p:nvPr>
        </p:nvGraphicFramePr>
        <p:xfrm>
          <a:off x="676275" y="2011363"/>
          <a:ext cx="11091655" cy="1341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36072">
                  <a:extLst>
                    <a:ext uri="{9D8B030D-6E8A-4147-A177-3AD203B41FA5}">
                      <a16:colId xmlns:a16="http://schemas.microsoft.com/office/drawing/2014/main" val="638472305"/>
                    </a:ext>
                  </a:extLst>
                </a:gridCol>
                <a:gridCol w="1899937">
                  <a:extLst>
                    <a:ext uri="{9D8B030D-6E8A-4147-A177-3AD203B41FA5}">
                      <a16:colId xmlns:a16="http://schemas.microsoft.com/office/drawing/2014/main" val="390949814"/>
                    </a:ext>
                  </a:extLst>
                </a:gridCol>
                <a:gridCol w="3355646">
                  <a:extLst>
                    <a:ext uri="{9D8B030D-6E8A-4147-A177-3AD203B41FA5}">
                      <a16:colId xmlns:a16="http://schemas.microsoft.com/office/drawing/2014/main" val="42347782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e-IL" sz="2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שאלות </a:t>
                      </a:r>
                      <a:endParaRPr lang="en-US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עמ' </a:t>
                      </a:r>
                      <a:endParaRPr lang="en-US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נושא </a:t>
                      </a:r>
                      <a:endParaRPr lang="en-US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10665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40,41,43,44,45,46 </a:t>
                      </a:r>
                      <a:r>
                        <a:rPr lang="he-IL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(אתגר)</a:t>
                      </a:r>
                      <a:endParaRPr lang="en-US" sz="2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96-97 </a:t>
                      </a:r>
                      <a:endParaRPr lang="en-US" sz="2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מסה, משקל ואנרגיית גובה</a:t>
                      </a:r>
                      <a:endParaRPr lang="en-US" sz="2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095999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1A606235-470E-42E6-B857-1F9A304184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19500"/>
            <a:ext cx="4848225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2466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250FA-AAB3-4477-9F11-A4612496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שימו לב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B137F5-36A9-46DB-AB90-C67604989A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224" y="2011680"/>
            <a:ext cx="10773157" cy="3766185"/>
          </a:xfrm>
        </p:spPr>
        <p:txBody>
          <a:bodyPr>
            <a:normAutofit/>
          </a:bodyPr>
          <a:lstStyle/>
          <a:p>
            <a:pPr algn="ctr" rtl="1"/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ייתכן ובספרים או אתרים או שאלות ממבחנים יופיע סימון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Ep</a:t>
            </a:r>
            <a:endParaRPr lang="he-I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rtl="1"/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כסימון של אנרגיית גובה (אנרגייה כובדית פוטניציאלית)</a:t>
            </a:r>
          </a:p>
          <a:p>
            <a:pPr algn="ctr" rtl="1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GB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p=Eh</a:t>
            </a:r>
            <a:endParaRPr 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55861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C7021-D370-41A0-971C-512423737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משקל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F5A0B5-CFBD-4BB0-9E84-AA4134628A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66325"/>
            <a:ext cx="11873948" cy="3766185"/>
          </a:xfrm>
        </p:spPr>
        <p:txBody>
          <a:bodyPr/>
          <a:lstStyle/>
          <a:p>
            <a:pPr algn="r" rtl="1">
              <a:buFont typeface="Wingdings" panose="05000000000000000000" pitchFamily="2" charset="2"/>
              <a:buChar char="q"/>
            </a:pPr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לא רק כדור הארץ מושך אל מרכזו גופים.</a:t>
            </a:r>
          </a:p>
          <a:p>
            <a:pPr algn="r" rtl="1">
              <a:buFont typeface="Wingdings" panose="05000000000000000000" pitchFamily="2" charset="2"/>
              <a:buChar char="q"/>
            </a:pPr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הירח מושך אליו גופים אך בכוח קטן מזה של כדור הארץ.</a:t>
            </a:r>
          </a:p>
          <a:p>
            <a:pPr algn="r" rtl="1">
              <a:buFont typeface="Wingdings" panose="05000000000000000000" pitchFamily="2" charset="2"/>
              <a:buChar char="q"/>
            </a:pPr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כלומר: משקל הגוף על הירח יהיה קטן מאשר משקל אותו הגוף בכדור הארץ. </a:t>
            </a:r>
          </a:p>
          <a:p>
            <a:pPr algn="r" rtl="1">
              <a:buFont typeface="Wingdings" panose="05000000000000000000" pitchFamily="2" charset="2"/>
              <a:buChar char="q"/>
            </a:pPr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בצדק כוח המשיכה חזק יותר מאשר בכדור הארץ. </a:t>
            </a:r>
          </a:p>
          <a:p>
            <a:pPr algn="r" rtl="1">
              <a:buFont typeface="Wingdings" panose="05000000000000000000" pitchFamily="2" charset="2"/>
              <a:buChar char="q"/>
            </a:pPr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כלומר: משקל הגוף בצדק יהיה גדול יותר מאשר משקל אותו הגוף בכדור הארץ.</a:t>
            </a:r>
            <a:endPara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 rtl="1">
              <a:buNone/>
            </a:pPr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צדק (יופיטר)  </a:t>
            </a:r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</a:t>
            </a:r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כדור הארץ             ירח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C47F9B-E6BA-485E-BF4F-A498E977CD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0105" y="4446104"/>
            <a:ext cx="2411895" cy="24118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53B99F-2F42-420C-AA55-839271B453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0654" y="4446104"/>
            <a:ext cx="2305954" cy="24118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9BECCF-C8C8-4625-9DFE-838CB9F97F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8759" y="4446103"/>
            <a:ext cx="2411895" cy="2411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2414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CA0D4-6FF5-42C8-8145-D63D5D69E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76BA951-63BB-4D57-BCE2-8E1C801F9D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0074" y="0"/>
            <a:ext cx="12202074" cy="6983895"/>
          </a:xfrm>
        </p:spPr>
      </p:pic>
    </p:spTree>
    <p:extLst>
      <p:ext uri="{BB962C8B-B14F-4D97-AF65-F5344CB8AC3E}">
        <p14:creationId xmlns:p14="http://schemas.microsoft.com/office/powerpoint/2010/main" val="34162579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6A585-6EE3-4C8E-8A9A-51B544CE1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מה בין מסה ומשקל (השוואה )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363FE1-0B02-401B-A858-649452E89C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>
              <a:buFont typeface="Wingdings" panose="05000000000000000000" pitchFamily="2" charset="2"/>
              <a:buChar char="q"/>
            </a:pPr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קראו בספר עולם של אנרגיה עמ ' 66 – 70 והשוו בין מסה ומשקל לפי הקרטיריונים הבאים: </a:t>
            </a:r>
          </a:p>
          <a:p>
            <a:pPr marL="0" indent="0" algn="r" rtl="1">
              <a:buNone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EF98E5B0-24D0-47D3-B4E0-01E006C5E4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6479813"/>
              </p:ext>
            </p:extLst>
          </p:nvPr>
        </p:nvGraphicFramePr>
        <p:xfrm>
          <a:off x="1886226" y="2501900"/>
          <a:ext cx="8127999" cy="37989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3371652228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146502135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4156869030"/>
                    </a:ext>
                  </a:extLst>
                </a:gridCol>
              </a:tblGrid>
              <a:tr h="713519">
                <a:tc>
                  <a:txBody>
                    <a:bodyPr/>
                    <a:lstStyle/>
                    <a:p>
                      <a:pPr algn="ctr"/>
                      <a:r>
                        <a:rPr lang="he-IL" sz="2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משקל </a:t>
                      </a:r>
                      <a:endParaRPr lang="en-US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מסה </a:t>
                      </a:r>
                      <a:endParaRPr lang="en-US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תבחינים </a:t>
                      </a:r>
                      <a:endParaRPr lang="en-US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9851572"/>
                  </a:ext>
                </a:extLst>
              </a:tr>
              <a:tr h="713519"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הגדרה</a:t>
                      </a:r>
                      <a:endParaRPr lang="en-US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0702472"/>
                  </a:ext>
                </a:extLst>
              </a:tr>
              <a:tr h="713519"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האם משתנה בין כוכבי לכת ?</a:t>
                      </a:r>
                      <a:endParaRPr lang="en-US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4258702"/>
                  </a:ext>
                </a:extLst>
              </a:tr>
              <a:tr h="713519"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מכשיר מדידה</a:t>
                      </a:r>
                      <a:endParaRPr lang="en-US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2512174"/>
                  </a:ext>
                </a:extLst>
              </a:tr>
              <a:tr h="713519"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יחידת מידה </a:t>
                      </a:r>
                      <a:endParaRPr lang="en-US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20442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11405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6A585-6EE3-4C8E-8A9A-51B544CE1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מה בין מסה ומשקל (השוואה )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363FE1-0B02-401B-A858-649452E89C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747" y="1746637"/>
            <a:ext cx="10753725" cy="3766185"/>
          </a:xfrm>
        </p:spPr>
        <p:txBody>
          <a:bodyPr/>
          <a:lstStyle/>
          <a:p>
            <a:pPr algn="r" rtl="1">
              <a:buFont typeface="Wingdings" panose="05000000000000000000" pitchFamily="2" charset="2"/>
              <a:buChar char="q"/>
            </a:pPr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קראו בספר עולם של אנרגיה עמ ' 66 – 70 והשוו בין מסה ומשקל לפי הקרטיריונים הבאים: </a:t>
            </a:r>
          </a:p>
          <a:p>
            <a:pPr marL="0" indent="0" algn="r" rtl="1">
              <a:buNone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EF98E5B0-24D0-47D3-B4E0-01E006C5E4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5014774"/>
              </p:ext>
            </p:extLst>
          </p:nvPr>
        </p:nvGraphicFramePr>
        <p:xfrm>
          <a:off x="464234" y="2501900"/>
          <a:ext cx="10256775" cy="42616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18925">
                  <a:extLst>
                    <a:ext uri="{9D8B030D-6E8A-4147-A177-3AD203B41FA5}">
                      <a16:colId xmlns:a16="http://schemas.microsoft.com/office/drawing/2014/main" val="3371652228"/>
                    </a:ext>
                  </a:extLst>
                </a:gridCol>
                <a:gridCol w="3418925">
                  <a:extLst>
                    <a:ext uri="{9D8B030D-6E8A-4147-A177-3AD203B41FA5}">
                      <a16:colId xmlns:a16="http://schemas.microsoft.com/office/drawing/2014/main" val="2146502135"/>
                    </a:ext>
                  </a:extLst>
                </a:gridCol>
                <a:gridCol w="3418925">
                  <a:extLst>
                    <a:ext uri="{9D8B030D-6E8A-4147-A177-3AD203B41FA5}">
                      <a16:colId xmlns:a16="http://schemas.microsoft.com/office/drawing/2014/main" val="4156869030"/>
                    </a:ext>
                  </a:extLst>
                </a:gridCol>
              </a:tblGrid>
              <a:tr h="713519">
                <a:tc>
                  <a:txBody>
                    <a:bodyPr/>
                    <a:lstStyle/>
                    <a:p>
                      <a:pPr algn="ctr"/>
                      <a:r>
                        <a:rPr lang="he-IL" sz="2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משקל </a:t>
                      </a:r>
                      <a:endParaRPr lang="en-US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מסה </a:t>
                      </a:r>
                      <a:endParaRPr lang="en-US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תבחינים </a:t>
                      </a:r>
                      <a:endParaRPr lang="en-US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9851572"/>
                  </a:ext>
                </a:extLst>
              </a:tr>
              <a:tr h="713519">
                <a:tc>
                  <a:txBody>
                    <a:bodyPr/>
                    <a:lstStyle/>
                    <a:p>
                      <a:pPr algn="ctr"/>
                      <a:r>
                        <a:rPr lang="he-IL" sz="2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הכוח בו גוף נמשך לגרם שמים</a:t>
                      </a:r>
                      <a:endParaRPr lang="en-US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כמות החומר בגוף </a:t>
                      </a:r>
                      <a:endParaRPr lang="en-US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הגדרה</a:t>
                      </a:r>
                      <a:endParaRPr lang="en-US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0702472"/>
                  </a:ext>
                </a:extLst>
              </a:tr>
              <a:tr h="713519">
                <a:tc>
                  <a:txBody>
                    <a:bodyPr/>
                    <a:lstStyle/>
                    <a:p>
                      <a:pPr algn="ctr"/>
                      <a:r>
                        <a:rPr lang="he-IL" sz="2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כן (גודל שאינו קבוע)</a:t>
                      </a:r>
                      <a:endParaRPr lang="en-US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לא (גודל קבוע)</a:t>
                      </a:r>
                      <a:endParaRPr lang="en-US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האם משתנה בין כוכבי לכת ?</a:t>
                      </a:r>
                      <a:endParaRPr lang="en-US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4258702"/>
                  </a:ext>
                </a:extLst>
              </a:tr>
              <a:tr h="713519">
                <a:tc>
                  <a:txBody>
                    <a:bodyPr/>
                    <a:lstStyle/>
                    <a:p>
                      <a:pPr algn="ctr"/>
                      <a:r>
                        <a:rPr lang="he-IL" sz="2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מד כוח </a:t>
                      </a:r>
                      <a:endParaRPr lang="en-US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מאזניים </a:t>
                      </a:r>
                      <a:endParaRPr lang="en-US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מכשיר מדידה</a:t>
                      </a:r>
                      <a:endParaRPr lang="en-US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2512174"/>
                  </a:ext>
                </a:extLst>
              </a:tr>
              <a:tr h="713519">
                <a:tc>
                  <a:txBody>
                    <a:bodyPr/>
                    <a:lstStyle/>
                    <a:p>
                      <a:pPr algn="ctr"/>
                      <a:r>
                        <a:rPr lang="he-IL" sz="2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ניוטון (יחידה למדידת כוחות) </a:t>
                      </a:r>
                      <a:endParaRPr lang="en-US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ק"ג</a:t>
                      </a:r>
                      <a:endParaRPr lang="en-US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יחידת מידה </a:t>
                      </a:r>
                      <a:endParaRPr lang="en-US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2044264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373D646D-5678-4819-B3FD-7A43827970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1195" y="2983115"/>
            <a:ext cx="1377608" cy="2995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4877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0FAAF-73AD-4626-96FE-CC6902EA5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יחידות מידה של מסה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31FF9D-F0FC-4B04-8A43-00C2A47A5D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>
              <a:buFont typeface="Wingdings" panose="05000000000000000000" pitchFamily="2" charset="2"/>
              <a:buChar char="q"/>
            </a:pPr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1טון=1000 ק"ג</a:t>
            </a:r>
          </a:p>
          <a:p>
            <a:pPr algn="r" rtl="1">
              <a:buFont typeface="Wingdings" panose="05000000000000000000" pitchFamily="2" charset="2"/>
              <a:buChar char="q"/>
            </a:pPr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 ק"ג= 1000 גרם</a:t>
            </a:r>
          </a:p>
          <a:p>
            <a:pPr algn="r" rtl="1">
              <a:buFont typeface="Wingdings" panose="05000000000000000000" pitchFamily="2" charset="2"/>
              <a:buChar char="q"/>
            </a:pPr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 גרם= 1000 מיליגרם </a:t>
            </a:r>
          </a:p>
          <a:p>
            <a:pPr marL="0" indent="0" algn="r" rtl="1">
              <a:buNone/>
            </a:pPr>
            <a:endParaRPr lang="he-I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 rtl="1">
              <a:buNone/>
            </a:pPr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   מיליגרם                גרם                קילוגרם                     טון 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588A5FC-A352-40D3-B9AA-75BC038218C7}"/>
              </a:ext>
            </a:extLst>
          </p:cNvPr>
          <p:cNvCxnSpPr/>
          <p:nvPr/>
        </p:nvCxnSpPr>
        <p:spPr>
          <a:xfrm>
            <a:off x="3246783" y="3962400"/>
            <a:ext cx="1099930" cy="0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0426328-92FF-44CE-8657-59F1677B84DD}"/>
              </a:ext>
            </a:extLst>
          </p:cNvPr>
          <p:cNvCxnSpPr/>
          <p:nvPr/>
        </p:nvCxnSpPr>
        <p:spPr>
          <a:xfrm>
            <a:off x="5849306" y="3962400"/>
            <a:ext cx="1099930" cy="0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AAC2FC6-D448-4913-BD4E-201258D2CCFE}"/>
              </a:ext>
            </a:extLst>
          </p:cNvPr>
          <p:cNvCxnSpPr/>
          <p:nvPr/>
        </p:nvCxnSpPr>
        <p:spPr>
          <a:xfrm>
            <a:off x="7664038" y="3962400"/>
            <a:ext cx="1099930" cy="0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C4DB76A-B811-4FEE-B662-C50DC10F2DD2}"/>
              </a:ext>
            </a:extLst>
          </p:cNvPr>
          <p:cNvCxnSpPr/>
          <p:nvPr/>
        </p:nvCxnSpPr>
        <p:spPr>
          <a:xfrm flipH="1">
            <a:off x="3246783" y="4332849"/>
            <a:ext cx="109993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BA02411-223B-4683-825F-C043BDE14773}"/>
              </a:ext>
            </a:extLst>
          </p:cNvPr>
          <p:cNvCxnSpPr/>
          <p:nvPr/>
        </p:nvCxnSpPr>
        <p:spPr>
          <a:xfrm flipH="1">
            <a:off x="5849306" y="4346917"/>
            <a:ext cx="109993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B966A9F-B67C-43EA-B816-1A9E18C6C45E}"/>
              </a:ext>
            </a:extLst>
          </p:cNvPr>
          <p:cNvCxnSpPr/>
          <p:nvPr/>
        </p:nvCxnSpPr>
        <p:spPr>
          <a:xfrm flipH="1">
            <a:off x="7664038" y="4332849"/>
            <a:ext cx="109993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DDBEE5F-D4A1-4C1A-8789-916E3DA9AA0B}"/>
              </a:ext>
            </a:extLst>
          </p:cNvPr>
          <p:cNvSpPr txBox="1"/>
          <p:nvPr/>
        </p:nvSpPr>
        <p:spPr>
          <a:xfrm>
            <a:off x="2771335" y="3235569"/>
            <a:ext cx="1885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b="1" dirty="0">
                <a:latin typeface="Arial" panose="020B0604020202020204" pitchFamily="34" charset="0"/>
                <a:cs typeface="Arial" panose="020B0604020202020204" pitchFamily="34" charset="0"/>
              </a:rPr>
              <a:t>כופלים ב- 1000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ACC8A6E-80E7-4419-AC2C-98AE159FD834}"/>
              </a:ext>
            </a:extLst>
          </p:cNvPr>
          <p:cNvSpPr txBox="1"/>
          <p:nvPr/>
        </p:nvSpPr>
        <p:spPr>
          <a:xfrm>
            <a:off x="5456735" y="3249636"/>
            <a:ext cx="1885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b="1" dirty="0">
                <a:latin typeface="Arial" panose="020B0604020202020204" pitchFamily="34" charset="0"/>
                <a:cs typeface="Arial" panose="020B0604020202020204" pitchFamily="34" charset="0"/>
              </a:rPr>
              <a:t>כופלים ב- 1000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13061A8-0D00-48E2-9AF7-77157616A87A}"/>
              </a:ext>
            </a:extLst>
          </p:cNvPr>
          <p:cNvSpPr txBox="1"/>
          <p:nvPr/>
        </p:nvSpPr>
        <p:spPr>
          <a:xfrm>
            <a:off x="7664038" y="3314613"/>
            <a:ext cx="1885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b="1" dirty="0">
                <a:latin typeface="Arial" panose="020B0604020202020204" pitchFamily="34" charset="0"/>
                <a:cs typeface="Arial" panose="020B0604020202020204" pitchFamily="34" charset="0"/>
              </a:rPr>
              <a:t>כופלים ב- 1000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8C8B887-5379-4CA7-9337-AFFFEEB520D2}"/>
              </a:ext>
            </a:extLst>
          </p:cNvPr>
          <p:cNvSpPr txBox="1"/>
          <p:nvPr/>
        </p:nvSpPr>
        <p:spPr>
          <a:xfrm>
            <a:off x="2854212" y="4686025"/>
            <a:ext cx="1885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b="1" dirty="0">
                <a:latin typeface="Arial" panose="020B0604020202020204" pitchFamily="34" charset="0"/>
                <a:cs typeface="Arial" panose="020B0604020202020204" pitchFamily="34" charset="0"/>
              </a:rPr>
              <a:t>מחלקים ב- 1000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ADFF47F-2DDA-45FC-B6B3-8E2A4C063D22}"/>
              </a:ext>
            </a:extLst>
          </p:cNvPr>
          <p:cNvSpPr txBox="1"/>
          <p:nvPr/>
        </p:nvSpPr>
        <p:spPr>
          <a:xfrm>
            <a:off x="5456735" y="4693059"/>
            <a:ext cx="1885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b="1" dirty="0">
                <a:latin typeface="Arial" panose="020B0604020202020204" pitchFamily="34" charset="0"/>
                <a:cs typeface="Arial" panose="020B0604020202020204" pitchFamily="34" charset="0"/>
              </a:rPr>
              <a:t>מחלקים ב- 1000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7836F3A-804A-4518-86FE-3392E0370427}"/>
              </a:ext>
            </a:extLst>
          </p:cNvPr>
          <p:cNvSpPr txBox="1"/>
          <p:nvPr/>
        </p:nvSpPr>
        <p:spPr>
          <a:xfrm>
            <a:off x="7974852" y="4656161"/>
            <a:ext cx="1885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b="1" dirty="0">
                <a:latin typeface="Arial" panose="020B0604020202020204" pitchFamily="34" charset="0"/>
                <a:cs typeface="Arial" panose="020B0604020202020204" pitchFamily="34" charset="0"/>
              </a:rPr>
              <a:t>מחלקים ב- 1000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6073664"/>
      </p:ext>
    </p:extLst>
  </p:cSld>
  <p:clrMapOvr>
    <a:masterClrMapping/>
  </p:clrMapOvr>
</p:sld>
</file>

<file path=ppt/theme/theme1.xml><?xml version="1.0" encoding="utf-8"?>
<a:theme xmlns:a="http://schemas.openxmlformats.org/drawingml/2006/main" name="Metropolitan">
  <a:themeElements>
    <a:clrScheme name="Metropolitan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C13C901-7F07-466C-BBFB-37B66ED1F691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D11AEF4D-E1F1-46B8-8C58-B490BFDD64A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C149337-CC20-42E7-8327-E5212BE3445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Metropolitan design</Template>
  <TotalTime>4692</TotalTime>
  <Words>2027</Words>
  <Application>Microsoft Office PowerPoint</Application>
  <PresentationFormat>Widescreen</PresentationFormat>
  <Paragraphs>400</Paragraphs>
  <Slides>41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6" baseType="lpstr">
      <vt:lpstr>Arial</vt:lpstr>
      <vt:lpstr>Calibri</vt:lpstr>
      <vt:lpstr>Calibri Light</vt:lpstr>
      <vt:lpstr>Wingdings</vt:lpstr>
      <vt:lpstr>Metropolitan</vt:lpstr>
      <vt:lpstr>אנרגיית גובה  (אנרגייה פוטנציאלית כובדית)  גורמים משפיעים, משקל וחישובים</vt:lpstr>
      <vt:lpstr>אנרגיית גובה (אנרגייה פוטנציאלית כובדית) </vt:lpstr>
      <vt:lpstr>הגורמים המשפיעים על אנרגיית הגובה </vt:lpstr>
      <vt:lpstr>משקל </vt:lpstr>
      <vt:lpstr>משקל </vt:lpstr>
      <vt:lpstr>PowerPoint Presentation</vt:lpstr>
      <vt:lpstr>מה בין מסה ומשקל (השוואה ) </vt:lpstr>
      <vt:lpstr>מה בין מסה ומשקל (השוואה ) </vt:lpstr>
      <vt:lpstr>יחידות מידה של מסה </vt:lpstr>
      <vt:lpstr>תרגול המרת יחידות מסה</vt:lpstr>
      <vt:lpstr>יחידת המידה ניוטון</vt:lpstr>
      <vt:lpstr>הנוסחא לחישוב משקל </vt:lpstr>
      <vt:lpstr>תרגול </vt:lpstr>
      <vt:lpstr>נוסחאות משקל </vt:lpstr>
      <vt:lpstr>תרגול </vt:lpstr>
      <vt:lpstr>טבלת כוכבי הלכת ועוצמות הכובד </vt:lpstr>
      <vt:lpstr>PowerPoint Presentation</vt:lpstr>
      <vt:lpstr>תרגול </vt:lpstr>
      <vt:lpstr>תרגול </vt:lpstr>
      <vt:lpstr>תרגול </vt:lpstr>
      <vt:lpstr>חישובי אנרגיית גובה </vt:lpstr>
      <vt:lpstr>חישובי אנרגיית גובה </vt:lpstr>
      <vt:lpstr>יחידת מידה של כמות האנרגיה </vt:lpstr>
      <vt:lpstr>מה תהיה אנרגיית הגובה כאשר נגביה את הגוף פי 2?</vt:lpstr>
      <vt:lpstr>מה תהיה אנרגיית הגובה כאשר המשקל יגדל פי 2? </vt:lpstr>
      <vt:lpstr>גוף בעל משקל של 1 ניוטון ובגובה של 1 מטר עלה במשקלו ל- 4 ניוטון והוגבה לגובה של 2 מטר. כיצד תגדל אנרגיית הגובה של גוף זה? </vt:lpstr>
      <vt:lpstr>לסיכום ניתן לומר:</vt:lpstr>
      <vt:lpstr>חשוב לדעת </vt:lpstr>
      <vt:lpstr>דוגמא לשאלה</vt:lpstr>
      <vt:lpstr>דוגמא לשאלה</vt:lpstr>
      <vt:lpstr>דוגמא לשאלה</vt:lpstr>
      <vt:lpstr>דוגמא לשאלה</vt:lpstr>
      <vt:lpstr>דוגמא לשאלה</vt:lpstr>
      <vt:lpstr>דוגמא לשאלה</vt:lpstr>
      <vt:lpstr>תרגול </vt:lpstr>
      <vt:lpstr>פיתוח נוסחאת אנרגיית גובה </vt:lpstr>
      <vt:lpstr>לסיכום ניתן לומר:</vt:lpstr>
      <vt:lpstr>דוגמא לשאלה</vt:lpstr>
      <vt:lpstr>דוגמא לשאלה</vt:lpstr>
      <vt:lpstr>תרגול </vt:lpstr>
      <vt:lpstr>שימו לב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אנרגיית גובה  (אנרגייה פוטנציאלית כובדית)  גורמים משפיעים, משקל וחישובים</dc:title>
  <dc:creator>Chen</dc:creator>
  <cp:lastModifiedBy>Chen</cp:lastModifiedBy>
  <cp:revision>36</cp:revision>
  <dcterms:created xsi:type="dcterms:W3CDTF">2020-08-10T18:54:52Z</dcterms:created>
  <dcterms:modified xsi:type="dcterms:W3CDTF">2020-08-14T11:29:49Z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